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7"/>
  </p:sldMasterIdLst>
  <p:notesMasterIdLst>
    <p:notesMasterId r:id="rId9"/>
  </p:notesMasterIdLst>
  <p:sldIdLst>
    <p:sldId id="261" r:id="rId8"/>
  </p:sldIdLst>
  <p:sldSz cx="7772400" cy="10058400"/>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76" userDrawn="1">
          <p15:clr>
            <a:srgbClr val="A4A3A4"/>
          </p15:clr>
        </p15:guide>
        <p15:guide id="2" pos="4632" userDrawn="1">
          <p15:clr>
            <a:srgbClr val="A4A3A4"/>
          </p15:clr>
        </p15:guide>
        <p15:guide id="3" pos="192" userDrawn="1">
          <p15:clr>
            <a:srgbClr val="A4A3A4"/>
          </p15:clr>
        </p15:guide>
        <p15:guide id="4" pos="268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nxin Yu" initials="XY" lastIdx="3" clrIdx="0">
    <p:extLst>
      <p:ext uri="{19B8F6BF-5375-455C-9EA6-DF929625EA0E}">
        <p15:presenceInfo xmlns:p15="http://schemas.microsoft.com/office/powerpoint/2012/main" userId="S-1-5-21-889838981-920820592-1903951286-794299" providerId="AD"/>
      </p:ext>
    </p:extLst>
  </p:cmAuthor>
  <p:cmAuthor id="2" name="Suguru Mizunoya" initials="SM" lastIdx="3" clrIdx="1">
    <p:extLst>
      <p:ext uri="{19B8F6BF-5375-455C-9EA6-DF929625EA0E}">
        <p15:presenceInfo xmlns:p15="http://schemas.microsoft.com/office/powerpoint/2012/main" userId="S-1-5-21-889838981-920820592-1903951286-813710" providerId="AD"/>
      </p:ext>
    </p:extLst>
  </p:cmAuthor>
  <p:cmAuthor id="3" name="Tijana Comic" initials="TC" lastIdx="3" clrIdx="2">
    <p:extLst>
      <p:ext uri="{19B8F6BF-5375-455C-9EA6-DF929625EA0E}">
        <p15:presenceInfo xmlns:p15="http://schemas.microsoft.com/office/powerpoint/2012/main" userId="b1e3c049de1787fc" providerId="Windows Live"/>
      </p:ext>
    </p:extLst>
  </p:cmAuthor>
  <p:cmAuthor id="4" name="nestan pantsulaia" initials="np" lastIdx="6" clrIdx="3">
    <p:extLst>
      <p:ext uri="{19B8F6BF-5375-455C-9EA6-DF929625EA0E}">
        <p15:presenceInfo xmlns:p15="http://schemas.microsoft.com/office/powerpoint/2012/main" userId="S-1-5-21-2703388789-3765044650-341701313-2163" providerId="AD"/>
      </p:ext>
    </p:extLst>
  </p:cmAuthor>
  <p:cmAuthor id="5" name="Bo Robert Beshanski-Pedersen" initials="BP" lastIdx="6" clrIdx="4">
    <p:extLst>
      <p:ext uri="{19B8F6BF-5375-455C-9EA6-DF929625EA0E}">
        <p15:presenceInfo xmlns:p15="http://schemas.microsoft.com/office/powerpoint/2012/main" userId="Bo Robert Beshanski-Pederse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CAF"/>
    <a:srgbClr val="FCB040"/>
    <a:srgbClr val="A9D18E"/>
    <a:srgbClr val="F15A40"/>
    <a:srgbClr val="684FA1"/>
    <a:srgbClr val="3AB9C6"/>
    <a:srgbClr val="3BB8C5"/>
    <a:srgbClr val="595959"/>
    <a:srgbClr val="FFFFFF"/>
    <a:srgbClr val="D0CE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815" autoAdjust="0"/>
    <p:restoredTop sz="96433" autoAdjust="0"/>
  </p:normalViewPr>
  <p:slideViewPr>
    <p:cSldViewPr snapToGrid="0" snapToObjects="1" showGuides="1">
      <p:cViewPr>
        <p:scale>
          <a:sx n="100" d="100"/>
          <a:sy n="100" d="100"/>
        </p:scale>
        <p:origin x="1974" y="-1452"/>
      </p:cViewPr>
      <p:guideLst>
        <p:guide orient="horz" pos="1776"/>
        <p:guide pos="4632"/>
        <p:guide pos="192"/>
        <p:guide pos="268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Master" Target="slideMasters/slideMaster1.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presProps" Target="presProps.xml"/><Relationship Id="rId5" Type="http://schemas.openxmlformats.org/officeDocument/2006/relationships/customXml" Target="../customXml/item5.xml"/><Relationship Id="rId15" Type="http://schemas.microsoft.com/office/2016/11/relationships/changesInfo" Target="changesInfos/changesInfo1.xml"/><Relationship Id="rId10"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 Pedersen" userId="d9899d1f-79a5-4680-8fc4-f5dae7a98dd1" providerId="ADAL" clId="{F914FF7C-E34B-466D-875D-5692D7506B9A}"/>
    <pc:docChg chg="custSel modSld">
      <pc:chgData name="Bo Pedersen" userId="d9899d1f-79a5-4680-8fc4-f5dae7a98dd1" providerId="ADAL" clId="{F914FF7C-E34B-466D-875D-5692D7506B9A}" dt="2019-10-30T18:49:36.991" v="10"/>
      <pc:docMkLst>
        <pc:docMk/>
      </pc:docMkLst>
      <pc:sldChg chg="addCm delCm modCm">
        <pc:chgData name="Bo Pedersen" userId="d9899d1f-79a5-4680-8fc4-f5dae7a98dd1" providerId="ADAL" clId="{F914FF7C-E34B-466D-875D-5692D7506B9A}" dt="2019-10-30T18:49:36.991" v="10"/>
        <pc:sldMkLst>
          <pc:docMk/>
          <pc:sldMk cId="365469750" sldId="261"/>
        </pc:sldMkLst>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3265239579666481E-2"/>
          <c:y val="7.67456230067666E-2"/>
          <c:w val="0.88269470416728146"/>
          <c:h val="0.75375935211385403"/>
        </c:manualLayout>
      </c:layout>
      <c:stockChart>
        <c:ser>
          <c:idx val="0"/>
          <c:order val="0"/>
          <c:tx>
            <c:strRef>
              <c:f>Sheet1!$B$5</c:f>
              <c:strCache>
                <c:ptCount val="1"/>
                <c:pt idx="0">
                  <c:v>Lowest</c:v>
                </c:pt>
              </c:strCache>
            </c:strRef>
          </c:tx>
          <c:spPr>
            <a:ln w="25400" cap="rnd">
              <a:noFill/>
              <a:round/>
            </a:ln>
            <a:effectLst/>
          </c:spPr>
          <c:marker>
            <c:symbol val="circle"/>
            <c:size val="6"/>
            <c:spPr>
              <a:solidFill>
                <a:schemeClr val="bg1"/>
              </a:solidFill>
              <a:ln w="22225">
                <a:solidFill>
                  <a:srgbClr val="3BB8C5"/>
                </a:solidFill>
                <a:round/>
              </a:ln>
              <a:effectLst/>
            </c:spPr>
          </c:marker>
          <c:dPt>
            <c:idx val="1"/>
            <c:bubble3D val="0"/>
            <c:extLst xmlns:c16r2="http://schemas.microsoft.com/office/drawing/2015/06/chart">
              <c:ext xmlns:c16="http://schemas.microsoft.com/office/drawing/2014/chart" uri="{C3380CC4-5D6E-409C-BE32-E72D297353CC}">
                <c16:uniqueId val="{00000001-1D51-4147-9E4C-E5F849D2F65A}"/>
              </c:ext>
            </c:extLst>
          </c:dPt>
          <c:dPt>
            <c:idx val="2"/>
            <c:bubble3D val="0"/>
            <c:extLst xmlns:c16r2="http://schemas.microsoft.com/office/drawing/2015/06/chart">
              <c:ext xmlns:c16="http://schemas.microsoft.com/office/drawing/2014/chart" uri="{C3380CC4-5D6E-409C-BE32-E72D297353CC}">
                <c16:uniqueId val="{00000002-1D51-4147-9E4C-E5F849D2F65A}"/>
              </c:ext>
            </c:extLst>
          </c:dPt>
          <c:dLbls>
            <c:dLbl>
              <c:idx val="0"/>
              <c:layout>
                <c:manualLayout>
                  <c:x val="-6.0658551322800333E-2"/>
                  <c:y val="8.6039927283748041E-2"/>
                </c:manualLayout>
              </c:layout>
              <c:tx>
                <c:rich>
                  <a:bodyPr/>
                  <a:lstStyle/>
                  <a:p>
                    <a:fld id="{A22600B7-AEEC-45B8-B02D-DDC6882CA037}" type="CELLRANGE">
                      <a:rPr lang="en-US" baseline="0"/>
                      <a:pPr/>
                      <a:t>[CELLRANGE]</a:t>
                    </a:fld>
                    <a:r>
                      <a:rPr lang="en-US" baseline="0"/>
                      <a:t>, </a:t>
                    </a:r>
                    <a:fld id="{FF472AF1-2BC2-4223-A22F-D391662F97F5}"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5DD4-41CD-A635-2CEFE8F94B0D}"/>
                </c:ext>
                <c:ext xmlns:c15="http://schemas.microsoft.com/office/drawing/2012/chart" uri="{CE6537A1-D6FC-4f65-9D91-7224C49458BB}">
                  <c15:layout/>
                  <c15:dlblFieldTable/>
                  <c15:showDataLabelsRange val="1"/>
                </c:ext>
              </c:extLst>
            </c:dLbl>
            <c:dLbl>
              <c:idx val="1"/>
              <c:layout>
                <c:manualLayout>
                  <c:x val="-1.4467707903628316E-3"/>
                  <c:y val="1.3250511237327121E-2"/>
                </c:manualLayout>
              </c:layout>
              <c:tx>
                <c:rich>
                  <a:bodyPr rot="0" spcFirstLastPara="1" vertOverflow="ellipsis" vert="horz" wrap="square" lIns="38100" tIns="19050" rIns="38100" bIns="19050" anchor="ctr" anchorCtr="1">
                    <a:noAutofit/>
                  </a:bodyPr>
                  <a:lstStyle/>
                  <a:p>
                    <a:pPr>
                      <a:defRPr sz="600" b="0" i="0" u="none" strike="noStrike" kern="1200" baseline="0">
                        <a:solidFill>
                          <a:schemeClr val="tx1">
                            <a:lumMod val="75000"/>
                            <a:lumOff val="25000"/>
                          </a:schemeClr>
                        </a:solidFill>
                        <a:latin typeface="+mn-lt"/>
                        <a:ea typeface="+mn-ea"/>
                        <a:cs typeface="+mn-cs"/>
                      </a:defRPr>
                    </a:pPr>
                    <a:fld id="{113706F3-D49D-43F6-9ADF-F69321250C81}" type="CELLRANGE">
                      <a:rPr lang="en-US" baseline="0"/>
                      <a:pPr>
                        <a:defRPr sz="600" b="0" i="0" u="none" strike="noStrike" kern="1200" baseline="0">
                          <a:solidFill>
                            <a:schemeClr val="tx1">
                              <a:lumMod val="75000"/>
                              <a:lumOff val="25000"/>
                            </a:schemeClr>
                          </a:solidFill>
                          <a:latin typeface="+mn-lt"/>
                          <a:ea typeface="+mn-ea"/>
                          <a:cs typeface="+mn-cs"/>
                        </a:defRPr>
                      </a:pPr>
                      <a:t>[CELLRANGE]</a:t>
                    </a:fld>
                    <a:r>
                      <a:rPr lang="en-US" baseline="0"/>
                      <a:t>, </a:t>
                    </a:r>
                    <a:fld id="{1938FDD6-E63A-4B60-9471-4B722F1778DE}" type="VALUE">
                      <a:rPr lang="en-US" baseline="0"/>
                      <a:pPr>
                        <a:defRPr sz="600" b="0" i="0" u="none" strike="noStrike" kern="1200" baseline="0">
                          <a:solidFill>
                            <a:schemeClr val="tx1">
                              <a:lumMod val="75000"/>
                              <a:lumOff val="25000"/>
                            </a:schemeClr>
                          </a:solidFill>
                          <a:latin typeface="+mn-lt"/>
                          <a:ea typeface="+mn-ea"/>
                          <a:cs typeface="+mn-cs"/>
                        </a:defRPr>
                      </a:pPr>
                      <a:t>[VALUE]</a:t>
                    </a:fld>
                    <a:endParaRPr lang="en-US" baseline="0"/>
                  </a:p>
                </c:rich>
              </c:tx>
              <c:numFmt formatCode="#,##0" sourceLinked="0"/>
              <c:spPr>
                <a:noFill/>
                <a:ln>
                  <a:noFill/>
                </a:ln>
                <a:effectLst/>
              </c:sp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1D51-4147-9E4C-E5F849D2F65A}"/>
                </c:ext>
                <c:ext xmlns:c15="http://schemas.microsoft.com/office/drawing/2012/chart" uri="{CE6537A1-D6FC-4f65-9D91-7224C49458BB}">
                  <c15:layout>
                    <c:manualLayout>
                      <c:w val="0.10847468945454075"/>
                      <c:h val="9.1298368362702234E-2"/>
                    </c:manualLayout>
                  </c15:layout>
                  <c15:dlblFieldTable/>
                  <c15:showDataLabelsRange val="1"/>
                </c:ext>
              </c:extLst>
            </c:dLbl>
            <c:dLbl>
              <c:idx val="2"/>
              <c:layout>
                <c:manualLayout>
                  <c:x val="-1.1341913595158879E-2"/>
                  <c:y val="1.3217704563929011E-2"/>
                </c:manualLayout>
              </c:layout>
              <c:tx>
                <c:rich>
                  <a:bodyPr rot="0" spcFirstLastPara="1" vertOverflow="ellipsis" vert="horz" wrap="square" lIns="38100" tIns="19050" rIns="38100" bIns="19050" anchor="ctr" anchorCtr="1">
                    <a:noAutofit/>
                  </a:bodyPr>
                  <a:lstStyle/>
                  <a:p>
                    <a:pPr>
                      <a:defRPr sz="600" b="0" i="0" u="none" strike="noStrike" kern="1200" baseline="0">
                        <a:solidFill>
                          <a:schemeClr val="tx1">
                            <a:lumMod val="75000"/>
                            <a:lumOff val="25000"/>
                          </a:schemeClr>
                        </a:solidFill>
                        <a:latin typeface="+mn-lt"/>
                        <a:ea typeface="+mn-ea"/>
                        <a:cs typeface="+mn-cs"/>
                      </a:defRPr>
                    </a:pPr>
                    <a:fld id="{70170D1C-BA2C-40E5-9E0F-16D2485FA169}" type="CELLRANGE">
                      <a:rPr lang="en-US" baseline="0"/>
                      <a:pPr>
                        <a:defRPr sz="600" b="0" i="0" u="none" strike="noStrike" kern="1200" baseline="0">
                          <a:solidFill>
                            <a:schemeClr val="tx1">
                              <a:lumMod val="75000"/>
                              <a:lumOff val="25000"/>
                            </a:schemeClr>
                          </a:solidFill>
                          <a:latin typeface="+mn-lt"/>
                          <a:ea typeface="+mn-ea"/>
                          <a:cs typeface="+mn-cs"/>
                        </a:defRPr>
                      </a:pPr>
                      <a:t>[CELLRANGE]</a:t>
                    </a:fld>
                    <a:r>
                      <a:rPr lang="en-US" baseline="0"/>
                      <a:t>, </a:t>
                    </a:r>
                    <a:fld id="{2F848C9A-DF11-4B3E-AC97-CB455BDC1847}" type="VALUE">
                      <a:rPr lang="en-US" baseline="0"/>
                      <a:pPr>
                        <a:defRPr sz="600" b="0" i="0" u="none" strike="noStrike" kern="1200" baseline="0">
                          <a:solidFill>
                            <a:schemeClr val="tx1">
                              <a:lumMod val="75000"/>
                              <a:lumOff val="25000"/>
                            </a:schemeClr>
                          </a:solidFill>
                          <a:latin typeface="+mn-lt"/>
                          <a:ea typeface="+mn-ea"/>
                          <a:cs typeface="+mn-cs"/>
                        </a:defRPr>
                      </a:pPr>
                      <a:t>[VALUE]</a:t>
                    </a:fld>
                    <a:endParaRPr lang="en-US" baseline="0"/>
                  </a:p>
                </c:rich>
              </c:tx>
              <c:numFmt formatCode="#,##0" sourceLinked="0"/>
              <c:spPr>
                <a:noFill/>
                <a:ln>
                  <a:noFill/>
                </a:ln>
                <a:effectLst/>
              </c:sp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1D51-4147-9E4C-E5F849D2F65A}"/>
                </c:ext>
                <c:ext xmlns:c15="http://schemas.microsoft.com/office/drawing/2012/chart" uri="{CE6537A1-D6FC-4f65-9D91-7224C49458BB}">
                  <c15:layout>
                    <c:manualLayout>
                      <c:w val="0.11676500046216066"/>
                      <c:h val="0.11775200342022588"/>
                    </c:manualLayout>
                  </c15:layout>
                  <c15:dlblFieldTable/>
                  <c15:showDataLabelsRange val="1"/>
                </c:ext>
              </c:extLst>
            </c:dLbl>
            <c:dLbl>
              <c:idx val="3"/>
              <c:layout>
                <c:manualLayout>
                  <c:x val="0"/>
                  <c:y val="0"/>
                </c:manualLayout>
              </c:layout>
              <c:tx>
                <c:rich>
                  <a:bodyPr rot="0" spcFirstLastPara="1" vertOverflow="ellipsis" vert="horz" wrap="square" lIns="38100" tIns="19050" rIns="38100" bIns="19050" anchor="ctr" anchorCtr="1">
                    <a:noAutofit/>
                  </a:bodyPr>
                  <a:lstStyle/>
                  <a:p>
                    <a:pPr>
                      <a:defRPr sz="600" b="0" i="0" u="none" strike="noStrike" kern="1200" baseline="0">
                        <a:solidFill>
                          <a:schemeClr val="tx1">
                            <a:lumMod val="75000"/>
                            <a:lumOff val="25000"/>
                          </a:schemeClr>
                        </a:solidFill>
                        <a:latin typeface="+mn-lt"/>
                        <a:ea typeface="+mn-ea"/>
                        <a:cs typeface="+mn-cs"/>
                      </a:defRPr>
                    </a:pPr>
                    <a:fld id="{4BE5E875-5C64-47B6-A89F-2E6878E36C59}" type="CELLRANGE">
                      <a:rPr lang="en-US" baseline="0"/>
                      <a:pPr>
                        <a:defRPr sz="600" b="0" i="0" u="none" strike="noStrike" kern="1200" baseline="0">
                          <a:solidFill>
                            <a:schemeClr val="tx1">
                              <a:lumMod val="75000"/>
                              <a:lumOff val="25000"/>
                            </a:schemeClr>
                          </a:solidFill>
                          <a:latin typeface="+mn-lt"/>
                          <a:ea typeface="+mn-ea"/>
                          <a:cs typeface="+mn-cs"/>
                        </a:defRPr>
                      </a:pPr>
                      <a:t>[CELLRANGE]</a:t>
                    </a:fld>
                    <a:r>
                      <a:rPr lang="en-US" baseline="0"/>
                      <a:t>, </a:t>
                    </a:r>
                    <a:fld id="{6BDBEA31-3129-4FF2-BE14-EE99200A8424}" type="VALUE">
                      <a:rPr lang="en-US" baseline="0"/>
                      <a:pPr>
                        <a:defRPr sz="600" b="0" i="0" u="none" strike="noStrike" kern="1200" baseline="0">
                          <a:solidFill>
                            <a:schemeClr val="tx1">
                              <a:lumMod val="75000"/>
                              <a:lumOff val="25000"/>
                            </a:schemeClr>
                          </a:solidFill>
                          <a:latin typeface="+mn-lt"/>
                          <a:ea typeface="+mn-ea"/>
                          <a:cs typeface="+mn-cs"/>
                        </a:defRPr>
                      </a:pPr>
                      <a:t>[VALUE]</a:t>
                    </a:fld>
                    <a:endParaRPr lang="en-US" baseline="0"/>
                  </a:p>
                </c:rich>
              </c:tx>
              <c:numFmt formatCode="#,##0" sourceLinked="0"/>
              <c:spPr>
                <a:noFill/>
                <a:ln>
                  <a:noFill/>
                </a:ln>
                <a:effectLst/>
              </c:sp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layout/>
                  <c15:dlblFieldTable/>
                  <c15:showDataLabelsRange val="1"/>
                </c:ext>
              </c:extLst>
            </c:dLbl>
            <c:dLbl>
              <c:idx val="4"/>
              <c:layout>
                <c:manualLayout>
                  <c:x val="-4.7832694632273721E-2"/>
                  <c:y val="4.6294121721090181E-2"/>
                </c:manualLayout>
              </c:layout>
              <c:tx>
                <c:rich>
                  <a:bodyPr rot="0" spcFirstLastPara="1" vertOverflow="ellipsis" vert="horz" wrap="square" lIns="38100" tIns="19050" rIns="38100" bIns="19050" anchor="ctr" anchorCtr="1">
                    <a:noAutofit/>
                  </a:bodyPr>
                  <a:lstStyle/>
                  <a:p>
                    <a:pPr>
                      <a:defRPr sz="600" b="0" i="0" u="none" strike="noStrike" kern="1200" baseline="0">
                        <a:solidFill>
                          <a:schemeClr val="tx1">
                            <a:lumMod val="75000"/>
                            <a:lumOff val="25000"/>
                          </a:schemeClr>
                        </a:solidFill>
                        <a:latin typeface="+mn-lt"/>
                        <a:ea typeface="+mn-ea"/>
                        <a:cs typeface="+mn-cs"/>
                      </a:defRPr>
                    </a:pPr>
                    <a:fld id="{BCBCA248-5767-447D-B351-4AB2306D9003}" type="CELLRANGE">
                      <a:rPr lang="en-US" baseline="0"/>
                      <a:pPr>
                        <a:defRPr sz="600" b="0" i="0" u="none" strike="noStrike" kern="1200" baseline="0">
                          <a:solidFill>
                            <a:schemeClr val="tx1">
                              <a:lumMod val="75000"/>
                              <a:lumOff val="25000"/>
                            </a:schemeClr>
                          </a:solidFill>
                          <a:latin typeface="+mn-lt"/>
                          <a:ea typeface="+mn-ea"/>
                          <a:cs typeface="+mn-cs"/>
                        </a:defRPr>
                      </a:pPr>
                      <a:t>[CELLRANGE]</a:t>
                    </a:fld>
                    <a:r>
                      <a:rPr lang="en-US" baseline="0"/>
                      <a:t>, </a:t>
                    </a:r>
                    <a:fld id="{3001B1F7-28D2-434E-B86E-E15331D9490F}" type="VALUE">
                      <a:rPr lang="en-US" baseline="0"/>
                      <a:pPr>
                        <a:defRPr sz="600" b="0" i="0" u="none" strike="noStrike" kern="1200" baseline="0">
                          <a:solidFill>
                            <a:schemeClr val="tx1">
                              <a:lumMod val="75000"/>
                              <a:lumOff val="25000"/>
                            </a:schemeClr>
                          </a:solidFill>
                          <a:latin typeface="+mn-lt"/>
                          <a:ea typeface="+mn-ea"/>
                          <a:cs typeface="+mn-cs"/>
                        </a:defRPr>
                      </a:pPr>
                      <a:t>[VALUE]</a:t>
                    </a:fld>
                    <a:endParaRPr lang="en-US" baseline="0"/>
                  </a:p>
                </c:rich>
              </c:tx>
              <c:numFmt formatCode="#,##0" sourceLinked="0"/>
              <c:spPr>
                <a:noFill/>
                <a:ln>
                  <a:noFill/>
                </a:ln>
                <a:effectLst/>
              </c:sp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5DD4-41CD-A635-2CEFE8F94B0D}"/>
                </c:ext>
                <c:ext xmlns:c15="http://schemas.microsoft.com/office/drawing/2012/chart" uri="{CE6537A1-D6FC-4f65-9D91-7224C49458BB}">
                  <c15:layout>
                    <c:manualLayout>
                      <c:w val="0.12181013024976116"/>
                      <c:h val="6.4844733305178606E-2"/>
                    </c:manualLayout>
                  </c15:layout>
                  <c15:dlblFieldTable/>
                  <c15:showDataLabelsRange val="1"/>
                </c:ext>
              </c:extLst>
            </c:dLbl>
            <c:dLbl>
              <c:idx val="5"/>
              <c:numFmt formatCode="#,##0" sourceLinked="0"/>
              <c:spPr>
                <a:noFill/>
                <a:ln>
                  <a:noFill/>
                </a:ln>
                <a:effectLst/>
              </c:spPr>
              <c:txPr>
                <a:bodyPr rot="0" spcFirstLastPara="1" vertOverflow="ellipsis" vert="horz" wrap="square" lIns="38100" tIns="19050" rIns="38100" bIns="19050" anchor="ctr" anchorCtr="1">
                  <a:no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cat>
            <c:strRef>
              <c:f>Sheet1!$A$6:$A$10</c:f>
              <c:strCache>
                <c:ptCount val="5"/>
                <c:pt idx="0">
                  <c:v>Sex</c:v>
                </c:pt>
                <c:pt idx="1">
                  <c:v>Area</c:v>
                </c:pt>
                <c:pt idx="2">
                  <c:v>Region</c:v>
                </c:pt>
                <c:pt idx="3">
                  <c:v>Ethnicity of household head</c:v>
                </c:pt>
                <c:pt idx="4">
                  <c:v>Wealth Quintile</c:v>
                </c:pt>
              </c:strCache>
            </c:strRef>
          </c:cat>
          <c:val>
            <c:numRef>
              <c:f>Sheet1!$B$6:$B$10</c:f>
              <c:numCache>
                <c:formatCode>_(* #,##0.0_);_(* \(#,##0.0\);_(* "-"??_);_(@_)</c:formatCode>
                <c:ptCount val="5"/>
                <c:pt idx="0">
                  <c:v>79.816734195684987</c:v>
                </c:pt>
                <c:pt idx="1">
                  <c:v>65.578914469094713</c:v>
                </c:pt>
                <c:pt idx="2">
                  <c:v>54.774407715266683</c:v>
                </c:pt>
                <c:pt idx="3">
                  <c:v>14.475920213281922</c:v>
                </c:pt>
                <c:pt idx="4">
                  <c:v>50.075846486039381</c:v>
                </c:pt>
              </c:numCache>
            </c:numRef>
          </c:val>
          <c:smooth val="0"/>
          <c:extLst xmlns:c16r2="http://schemas.microsoft.com/office/drawing/2015/06/chart">
            <c:ext xmlns:c16="http://schemas.microsoft.com/office/drawing/2014/chart" uri="{C3380CC4-5D6E-409C-BE32-E72D297353CC}">
              <c16:uniqueId val="{00000005-1D51-4147-9E4C-E5F849D2F65A}"/>
            </c:ext>
            <c:ext xmlns:c15="http://schemas.microsoft.com/office/drawing/2012/chart" uri="{02D57815-91ED-43cb-92C2-25804820EDAC}">
              <c15:datalabelsRange>
                <c15:f>Sheet1!$F$6:$F$10</c15:f>
                <c15:dlblRangeCache>
                  <c:ptCount val="5"/>
                  <c:pt idx="0">
                    <c:v>Male</c:v>
                  </c:pt>
                  <c:pt idx="1">
                    <c:v>Rural</c:v>
                  </c:pt>
                  <c:pt idx="2">
                    <c:v>Kvemo Kartli</c:v>
                  </c:pt>
                  <c:pt idx="3">
                    <c:v>Azerbaijani</c:v>
                  </c:pt>
                  <c:pt idx="4">
                    <c:v>Poorest</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3AB9C6"/>
              </a:solidFill>
              <a:ln w="22225">
                <a:solidFill>
                  <a:srgbClr val="3BB8C5"/>
                </a:solidFill>
                <a:round/>
              </a:ln>
              <a:effectLst/>
            </c:spPr>
          </c:marker>
          <c:dPt>
            <c:idx val="1"/>
            <c:bubble3D val="0"/>
            <c:extLst xmlns:c16r2="http://schemas.microsoft.com/office/drawing/2015/06/chart">
              <c:ext xmlns:c16="http://schemas.microsoft.com/office/drawing/2014/chart" uri="{C3380CC4-5D6E-409C-BE32-E72D297353CC}">
                <c16:uniqueId val="{00000007-1D51-4147-9E4C-E5F849D2F65A}"/>
              </c:ext>
            </c:extLst>
          </c:dPt>
          <c:dPt>
            <c:idx val="2"/>
            <c:bubble3D val="0"/>
            <c:extLst xmlns:c16r2="http://schemas.microsoft.com/office/drawing/2015/06/chart">
              <c:ext xmlns:c16="http://schemas.microsoft.com/office/drawing/2014/chart" uri="{C3380CC4-5D6E-409C-BE32-E72D297353CC}">
                <c16:uniqueId val="{00000008-1D51-4147-9E4C-E5F849D2F65A}"/>
              </c:ext>
            </c:extLst>
          </c:dPt>
          <c:dLbls>
            <c:dLbl>
              <c:idx val="0"/>
              <c:layout>
                <c:manualLayout>
                  <c:x val="-7.643220345372434E-2"/>
                  <c:y val="-7.9435891854623741E-2"/>
                </c:manualLayout>
              </c:layout>
              <c:tx>
                <c:rich>
                  <a:bodyPr/>
                  <a:lstStyle/>
                  <a:p>
                    <a:fld id="{6C8E6C85-BEFA-4DA2-AFC7-5610B2793210}" type="CELLRANGE">
                      <a:rPr lang="en-US" baseline="0" dirty="0"/>
                      <a:pPr/>
                      <a:t>[CELLRANGE]</a:t>
                    </a:fld>
                    <a:r>
                      <a:rPr lang="en-US" baseline="0" dirty="0"/>
                      <a:t>, </a:t>
                    </a:r>
                    <a:fld id="{9953760D-994C-408D-ACE1-875155748708}" type="VALUE">
                      <a:rPr lang="en-US" baseline="0" dirty="0"/>
                      <a:pPr/>
                      <a:t>[VALUE]</a:t>
                    </a:fld>
                    <a:endParaRPr lang="en-US" baseline="0" dirty="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5DD4-41CD-A635-2CEFE8F94B0D}"/>
                </c:ext>
                <c:ext xmlns:c15="http://schemas.microsoft.com/office/drawing/2012/chart" uri="{CE6537A1-D6FC-4f65-9D91-7224C49458BB}">
                  <c15:layout/>
                  <c15:dlblFieldTable/>
                  <c15:showDataLabelsRange val="1"/>
                </c:ext>
              </c:extLst>
            </c:dLbl>
            <c:dLbl>
              <c:idx val="1"/>
              <c:layout>
                <c:manualLayout>
                  <c:x val="-2.9282770045032189E-3"/>
                  <c:y val="3.3067043821904244E-3"/>
                </c:manualLayout>
              </c:layout>
              <c:tx>
                <c:rich>
                  <a:bodyPr rot="0" spcFirstLastPara="1" vertOverflow="ellipsis" vert="horz" wrap="square" lIns="38100" tIns="19050" rIns="38100" bIns="19050" anchor="ctr" anchorCtr="1">
                    <a:noAutofit/>
                  </a:bodyPr>
                  <a:lstStyle/>
                  <a:p>
                    <a:pPr>
                      <a:defRPr sz="600" b="0" i="0" u="none" strike="noStrike" kern="1200" baseline="0">
                        <a:solidFill>
                          <a:schemeClr val="tx1">
                            <a:lumMod val="75000"/>
                            <a:lumOff val="25000"/>
                          </a:schemeClr>
                        </a:solidFill>
                        <a:latin typeface="+mn-lt"/>
                        <a:ea typeface="+mn-ea"/>
                        <a:cs typeface="+mn-cs"/>
                      </a:defRPr>
                    </a:pPr>
                    <a:fld id="{5D9C83EA-ED5D-4A27-B786-81FAC769A702}" type="CELLRANGE">
                      <a:rPr lang="en-US" baseline="0"/>
                      <a:pPr>
                        <a:defRPr sz="600" b="0" i="0" u="none" strike="noStrike" kern="1200" baseline="0">
                          <a:solidFill>
                            <a:schemeClr val="tx1">
                              <a:lumMod val="75000"/>
                              <a:lumOff val="25000"/>
                            </a:schemeClr>
                          </a:solidFill>
                          <a:latin typeface="+mn-lt"/>
                          <a:ea typeface="+mn-ea"/>
                          <a:cs typeface="+mn-cs"/>
                        </a:defRPr>
                      </a:pPr>
                      <a:t>[CELLRANGE]</a:t>
                    </a:fld>
                    <a:r>
                      <a:rPr lang="en-US" baseline="0"/>
                      <a:t>, </a:t>
                    </a:r>
                    <a:fld id="{550E3F80-B247-4949-B14C-5E29017BD4E5}" type="VALUE">
                      <a:rPr lang="en-US" baseline="0"/>
                      <a:pPr>
                        <a:defRPr sz="600" b="0" i="0" u="none" strike="noStrike" kern="1200" baseline="0">
                          <a:solidFill>
                            <a:schemeClr val="tx1">
                              <a:lumMod val="75000"/>
                              <a:lumOff val="25000"/>
                            </a:schemeClr>
                          </a:solidFill>
                          <a:latin typeface="+mn-lt"/>
                          <a:ea typeface="+mn-ea"/>
                          <a:cs typeface="+mn-cs"/>
                        </a:defRPr>
                      </a:pPr>
                      <a:t>[VALUE]</a:t>
                    </a:fld>
                    <a:endParaRPr lang="en-US" baseline="0"/>
                  </a:p>
                </c:rich>
              </c:tx>
              <c:numFmt formatCode="#,##0" sourceLinked="0"/>
              <c:spPr>
                <a:noFill/>
                <a:ln>
                  <a:noFill/>
                </a:ln>
                <a:effectLst/>
              </c:sp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1D51-4147-9E4C-E5F849D2F65A}"/>
                </c:ext>
                <c:ext xmlns:c15="http://schemas.microsoft.com/office/drawing/2012/chart" uri="{CE6537A1-D6FC-4f65-9D91-7224C49458BB}">
                  <c15:layout>
                    <c:manualLayout>
                      <c:w val="0.11476099335772531"/>
                      <c:h val="8.4684959598321341E-2"/>
                    </c:manualLayout>
                  </c15:layout>
                  <c15:dlblFieldTable/>
                  <c15:showDataLabelsRange val="1"/>
                </c:ext>
              </c:extLst>
            </c:dLbl>
            <c:dLbl>
              <c:idx val="2"/>
              <c:layout>
                <c:manualLayout>
                  <c:x val="-4.9814367432865629E-5"/>
                  <c:y val="1.3249990496479531E-2"/>
                </c:manualLayout>
              </c:layout>
              <c:tx>
                <c:rich>
                  <a:bodyPr rot="0" spcFirstLastPara="1" vertOverflow="ellipsis" vert="horz" wrap="square" lIns="38100" tIns="19050" rIns="38100" bIns="19050" anchor="ctr" anchorCtr="1">
                    <a:noAutofit/>
                  </a:bodyPr>
                  <a:lstStyle/>
                  <a:p>
                    <a:pPr>
                      <a:defRPr sz="600" b="0" i="0" u="none" strike="noStrike" kern="1200" baseline="0">
                        <a:solidFill>
                          <a:schemeClr val="tx1">
                            <a:lumMod val="75000"/>
                            <a:lumOff val="25000"/>
                          </a:schemeClr>
                        </a:solidFill>
                        <a:latin typeface="+mn-lt"/>
                        <a:ea typeface="+mn-ea"/>
                        <a:cs typeface="+mn-cs"/>
                      </a:defRPr>
                    </a:pPr>
                    <a:fld id="{4A3ED999-E80B-4923-8A4E-2063C8FEF45D}" type="CELLRANGE">
                      <a:rPr lang="en-US" baseline="0"/>
                      <a:pPr>
                        <a:defRPr sz="600" b="0" i="0" u="none" strike="noStrike" kern="1200" baseline="0">
                          <a:solidFill>
                            <a:schemeClr val="tx1">
                              <a:lumMod val="75000"/>
                              <a:lumOff val="25000"/>
                            </a:schemeClr>
                          </a:solidFill>
                          <a:latin typeface="+mn-lt"/>
                          <a:ea typeface="+mn-ea"/>
                          <a:cs typeface="+mn-cs"/>
                        </a:defRPr>
                      </a:pPr>
                      <a:t>[CELLRANGE]</a:t>
                    </a:fld>
                    <a:r>
                      <a:rPr lang="en-US" baseline="0"/>
                      <a:t>, </a:t>
                    </a:r>
                    <a:fld id="{02ED4979-B145-4E9C-8935-5999F9601B71}" type="VALUE">
                      <a:rPr lang="en-US" baseline="0"/>
                      <a:pPr>
                        <a:defRPr sz="600" b="0" i="0" u="none" strike="noStrike" kern="1200" baseline="0">
                          <a:solidFill>
                            <a:schemeClr val="tx1">
                              <a:lumMod val="75000"/>
                              <a:lumOff val="25000"/>
                            </a:schemeClr>
                          </a:solidFill>
                          <a:latin typeface="+mn-lt"/>
                          <a:ea typeface="+mn-ea"/>
                          <a:cs typeface="+mn-cs"/>
                        </a:defRPr>
                      </a:pPr>
                      <a:t>[VALUE]</a:t>
                    </a:fld>
                    <a:endParaRPr lang="en-US" baseline="0"/>
                  </a:p>
                </c:rich>
              </c:tx>
              <c:numFmt formatCode="#,##0" sourceLinked="0"/>
              <c:spPr>
                <a:noFill/>
                <a:ln>
                  <a:noFill/>
                </a:ln>
                <a:effectLst/>
              </c:sp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1D51-4147-9E4C-E5F849D2F65A}"/>
                </c:ext>
                <c:ext xmlns:c15="http://schemas.microsoft.com/office/drawing/2012/chart" uri="{CE6537A1-D6FC-4f65-9D91-7224C49458BB}">
                  <c15:layout>
                    <c:manualLayout>
                      <c:w val="0.10895963905317159"/>
                      <c:h val="9.1298368362702234E-2"/>
                    </c:manualLayout>
                  </c15:layout>
                  <c15:dlblFieldTable/>
                  <c15:showDataLabelsRange val="1"/>
                </c:ext>
              </c:extLst>
            </c:dLbl>
            <c:dLbl>
              <c:idx val="3"/>
              <c:layout>
                <c:manualLayout>
                  <c:x val="-6.8393780151155643E-3"/>
                  <c:y val="0"/>
                </c:manualLayout>
              </c:layout>
              <c:tx>
                <c:rich>
                  <a:bodyPr rot="0" spcFirstLastPara="1" vertOverflow="ellipsis" vert="horz" wrap="square" lIns="38100" tIns="19050" rIns="38100" bIns="19050" anchor="ctr" anchorCtr="1">
                    <a:noAutofit/>
                  </a:bodyPr>
                  <a:lstStyle/>
                  <a:p>
                    <a:pPr>
                      <a:defRPr sz="600" b="0" i="0" u="none" strike="noStrike" kern="1200" baseline="0">
                        <a:solidFill>
                          <a:schemeClr val="tx1">
                            <a:lumMod val="75000"/>
                            <a:lumOff val="25000"/>
                          </a:schemeClr>
                        </a:solidFill>
                        <a:latin typeface="+mn-lt"/>
                        <a:ea typeface="+mn-ea"/>
                        <a:cs typeface="+mn-cs"/>
                      </a:defRPr>
                    </a:pPr>
                    <a:fld id="{AF871BDF-42E2-4299-9FCD-1377A2600CA6}" type="CELLRANGE">
                      <a:rPr lang="en-US" baseline="0"/>
                      <a:pPr>
                        <a:defRPr sz="600" b="0" i="0" u="none" strike="noStrike" kern="1200" baseline="0">
                          <a:solidFill>
                            <a:schemeClr val="tx1">
                              <a:lumMod val="75000"/>
                              <a:lumOff val="25000"/>
                            </a:schemeClr>
                          </a:solidFill>
                          <a:latin typeface="+mn-lt"/>
                          <a:ea typeface="+mn-ea"/>
                          <a:cs typeface="+mn-cs"/>
                        </a:defRPr>
                      </a:pPr>
                      <a:t>[CELLRANGE]</a:t>
                    </a:fld>
                    <a:r>
                      <a:rPr lang="en-US" baseline="0"/>
                      <a:t>, </a:t>
                    </a:r>
                    <a:fld id="{56B89965-6C43-415D-A118-7A1B54DE8266}" type="VALUE">
                      <a:rPr lang="en-US" baseline="0"/>
                      <a:pPr>
                        <a:defRPr sz="600" b="0" i="0" u="none" strike="noStrike" kern="1200" baseline="0">
                          <a:solidFill>
                            <a:schemeClr val="tx1">
                              <a:lumMod val="75000"/>
                              <a:lumOff val="25000"/>
                            </a:schemeClr>
                          </a:solidFill>
                          <a:latin typeface="+mn-lt"/>
                          <a:ea typeface="+mn-ea"/>
                          <a:cs typeface="+mn-cs"/>
                        </a:defRPr>
                      </a:pPr>
                      <a:t>[VALUE]</a:t>
                    </a:fld>
                    <a:endParaRPr lang="en-US" baseline="0"/>
                  </a:p>
                </c:rich>
              </c:tx>
              <c:numFmt formatCode="#,##0" sourceLinked="0"/>
              <c:spPr>
                <a:noFill/>
                <a:ln>
                  <a:noFill/>
                </a:ln>
                <a:effectLst/>
              </c:sp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layout/>
                  <c15:dlblFieldTable/>
                  <c15:showDataLabelsRange val="1"/>
                </c:ext>
              </c:extLst>
            </c:dLbl>
            <c:dLbl>
              <c:idx val="4"/>
              <c:layout>
                <c:manualLayout>
                  <c:x val="0"/>
                  <c:y val="4.6293861350666363E-2"/>
                </c:manualLayout>
              </c:layout>
              <c:tx>
                <c:rich>
                  <a:bodyPr rot="0" spcFirstLastPara="1" vertOverflow="ellipsis" vert="horz" wrap="square" lIns="38100" tIns="19050" rIns="38100" bIns="19050" anchor="ctr" anchorCtr="1">
                    <a:noAutofit/>
                  </a:bodyPr>
                  <a:lstStyle/>
                  <a:p>
                    <a:pPr>
                      <a:defRPr sz="600" b="0" i="0" u="none" strike="noStrike" kern="1200" baseline="0">
                        <a:solidFill>
                          <a:schemeClr val="tx1">
                            <a:lumMod val="75000"/>
                            <a:lumOff val="25000"/>
                          </a:schemeClr>
                        </a:solidFill>
                        <a:latin typeface="+mn-lt"/>
                        <a:ea typeface="+mn-ea"/>
                        <a:cs typeface="+mn-cs"/>
                      </a:defRPr>
                    </a:pPr>
                    <a:fld id="{16921153-3323-4B55-BBAD-169145B56BC7}" type="CELLRANGE">
                      <a:rPr lang="en-US" baseline="0"/>
                      <a:pPr>
                        <a:defRPr sz="600" b="0" i="0" u="none" strike="noStrike" kern="1200" baseline="0">
                          <a:solidFill>
                            <a:schemeClr val="tx1">
                              <a:lumMod val="75000"/>
                              <a:lumOff val="25000"/>
                            </a:schemeClr>
                          </a:solidFill>
                          <a:latin typeface="+mn-lt"/>
                          <a:ea typeface="+mn-ea"/>
                          <a:cs typeface="+mn-cs"/>
                        </a:defRPr>
                      </a:pPr>
                      <a:t>[CELLRANGE]</a:t>
                    </a:fld>
                    <a:r>
                      <a:rPr lang="en-US" baseline="0"/>
                      <a:t>, </a:t>
                    </a:r>
                    <a:fld id="{FFBE141D-1267-485F-9EEC-602D47A36FAB}" type="VALUE">
                      <a:rPr lang="en-US" baseline="0"/>
                      <a:pPr>
                        <a:defRPr sz="600" b="0" i="0" u="none" strike="noStrike" kern="1200" baseline="0">
                          <a:solidFill>
                            <a:schemeClr val="tx1">
                              <a:lumMod val="75000"/>
                              <a:lumOff val="25000"/>
                            </a:schemeClr>
                          </a:solidFill>
                          <a:latin typeface="+mn-lt"/>
                          <a:ea typeface="+mn-ea"/>
                          <a:cs typeface="+mn-cs"/>
                        </a:defRPr>
                      </a:pPr>
                      <a:t>[VALUE]</a:t>
                    </a:fld>
                    <a:endParaRPr lang="en-US" baseline="0"/>
                  </a:p>
                </c:rich>
              </c:tx>
              <c:numFmt formatCode="#,##0" sourceLinked="0"/>
              <c:spPr>
                <a:noFill/>
                <a:ln>
                  <a:noFill/>
                </a:ln>
                <a:effectLst/>
              </c:sp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82FC-430F-978B-762BF060EAA7}"/>
                </c:ext>
                <c:ext xmlns:c15="http://schemas.microsoft.com/office/drawing/2012/chart" uri="{CE6537A1-D6FC-4f65-9D91-7224C49458BB}">
                  <c15:spPr xmlns:c15="http://schemas.microsoft.com/office/drawing/2012/chart">
                    <a:prstGeom prst="rect">
                      <a:avLst/>
                    </a:prstGeom>
                  </c15:spPr>
                  <c15:layout/>
                  <c15:dlblFieldTable/>
                  <c15:showDataLabelsRange val="1"/>
                </c:ext>
              </c:extLst>
            </c:dLbl>
            <c:dLbl>
              <c:idx val="5"/>
              <c:layout>
                <c:manualLayout>
                  <c:x val="-5.6708451645717164E-3"/>
                  <c:y val="4.2987156968475902E-2"/>
                </c:manualLayout>
              </c:layout>
              <c:numFmt formatCode="#,##0" sourceLinked="0"/>
              <c:spPr>
                <a:noFill/>
                <a:ln>
                  <a:noFill/>
                </a:ln>
                <a:effectLst/>
              </c:spPr>
              <c:txPr>
                <a:bodyPr rot="0" spcFirstLastPara="1" vertOverflow="ellipsis" vert="horz" wrap="square" lIns="38100" tIns="19050" rIns="38100" bIns="19050" anchor="ctr" anchorCtr="1">
                  <a:no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F-5DD4-41CD-A635-2CEFE8F94B0D}"/>
                </c:ext>
                <c:ext xmlns:c15="http://schemas.microsoft.com/office/drawing/2012/chart" uri="{CE6537A1-D6FC-4f65-9D91-7224C49458BB}">
                  <c15:layout>
                    <c:manualLayout>
                      <c:w val="9.4704978519576627E-2"/>
                      <c:h val="0.13759222971336862"/>
                    </c:manualLayout>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cat>
            <c:strRef>
              <c:f>Sheet1!$A$6:$A$10</c:f>
              <c:strCache>
                <c:ptCount val="5"/>
                <c:pt idx="0">
                  <c:v>Sex</c:v>
                </c:pt>
                <c:pt idx="1">
                  <c:v>Area</c:v>
                </c:pt>
                <c:pt idx="2">
                  <c:v>Region</c:v>
                </c:pt>
                <c:pt idx="3">
                  <c:v>Ethnicity of household head</c:v>
                </c:pt>
                <c:pt idx="4">
                  <c:v>Wealth Quintile</c:v>
                </c:pt>
              </c:strCache>
            </c:strRef>
          </c:cat>
          <c:val>
            <c:numRef>
              <c:f>Sheet1!$C$6:$C$10</c:f>
              <c:numCache>
                <c:formatCode>_(* #,##0.0_);_(* \(#,##0.0\);_(* "-"??_);_(@_)</c:formatCode>
                <c:ptCount val="5"/>
                <c:pt idx="0">
                  <c:v>80.082904963854048</c:v>
                </c:pt>
                <c:pt idx="1">
                  <c:v>89.035112708401854</c:v>
                </c:pt>
                <c:pt idx="2">
                  <c:v>92.03205174046704</c:v>
                </c:pt>
                <c:pt idx="3">
                  <c:v>87.108602648607118</c:v>
                </c:pt>
                <c:pt idx="4">
                  <c:v>99.006854349229528</c:v>
                </c:pt>
              </c:numCache>
            </c:numRef>
          </c:val>
          <c:smooth val="0"/>
          <c:extLst xmlns:c16r2="http://schemas.microsoft.com/office/drawing/2015/06/chart">
            <c:ext xmlns:c16="http://schemas.microsoft.com/office/drawing/2014/chart" uri="{C3380CC4-5D6E-409C-BE32-E72D297353CC}">
              <c16:uniqueId val="{0000000B-1D51-4147-9E4C-E5F849D2F65A}"/>
            </c:ext>
            <c:ext xmlns:c15="http://schemas.microsoft.com/office/drawing/2012/chart" uri="{02D57815-91ED-43cb-92C2-25804820EDAC}">
              <c15:datalabelsRange>
                <c15:f>Sheet1!$G$6:$G$10</c15:f>
                <c15:dlblRangeCache>
                  <c:ptCount val="5"/>
                  <c:pt idx="0">
                    <c:v>Female</c:v>
                  </c:pt>
                  <c:pt idx="1">
                    <c:v>Urban</c:v>
                  </c:pt>
                  <c:pt idx="2">
                    <c:v>Tbilisi</c:v>
                  </c:pt>
                  <c:pt idx="3">
                    <c:v>Georgian</c:v>
                  </c:pt>
                  <c:pt idx="4">
                    <c:v>Richest</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Sheet1!$A$6:$A$10</c:f>
              <c:strCache>
                <c:ptCount val="5"/>
                <c:pt idx="0">
                  <c:v>Sex</c:v>
                </c:pt>
                <c:pt idx="1">
                  <c:v>Area</c:v>
                </c:pt>
                <c:pt idx="2">
                  <c:v>Region</c:v>
                </c:pt>
                <c:pt idx="3">
                  <c:v>Ethnicity of household head</c:v>
                </c:pt>
                <c:pt idx="4">
                  <c:v>Wealth Quintile</c:v>
                </c:pt>
              </c:strCache>
            </c:strRef>
          </c:cat>
          <c:val>
            <c:numRef>
              <c:f>Sheet1!$D$6:$D$10</c:f>
              <c:numCache>
                <c:formatCode>_(* #,##0.0_);_(* \(#,##0.0\);_(* "-"??_);_(@_)</c:formatCode>
                <c:ptCount val="5"/>
                <c:pt idx="0">
                  <c:v>79.942394891717825</c:v>
                </c:pt>
                <c:pt idx="1">
                  <c:v>79.942394891717825</c:v>
                </c:pt>
                <c:pt idx="2">
                  <c:v>79.942394891717825</c:v>
                </c:pt>
                <c:pt idx="3">
                  <c:v>79.942394891717825</c:v>
                </c:pt>
                <c:pt idx="4">
                  <c:v>79.942394891717825</c:v>
                </c:pt>
              </c:numCache>
            </c:numRef>
          </c:val>
          <c:smooth val="0"/>
          <c:extLst xmlns:c16r2="http://schemas.microsoft.com/office/drawing/2015/06/chart">
            <c:ext xmlns:c16="http://schemas.microsoft.com/office/drawing/2014/chart" uri="{C3380CC4-5D6E-409C-BE32-E72D297353CC}">
              <c16:uniqueId val="{0000000C-1D51-4147-9E4C-E5F849D2F65A}"/>
            </c:ext>
          </c:extLst>
        </c:ser>
        <c:dLbls>
          <c:showLegendKey val="0"/>
          <c:showVal val="0"/>
          <c:showCatName val="0"/>
          <c:showSerName val="0"/>
          <c:showPercent val="0"/>
          <c:showBubbleSize val="0"/>
        </c:dLbls>
        <c:hiLowLines>
          <c:spPr>
            <a:ln w="3175" cap="flat" cmpd="sng" algn="ctr">
              <a:solidFill>
                <a:schemeClr val="tx1">
                  <a:lumMod val="15000"/>
                  <a:lumOff val="85000"/>
                </a:schemeClr>
              </a:solidFill>
              <a:round/>
            </a:ln>
            <a:effectLst/>
          </c:spPr>
        </c:hiLowLines>
        <c:axId val="372234240"/>
        <c:axId val="372234800"/>
      </c:stockChart>
      <c:catAx>
        <c:axId val="372234240"/>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372234800"/>
        <c:crossesAt val="0"/>
        <c:auto val="1"/>
        <c:lblAlgn val="ctr"/>
        <c:lblOffset val="250"/>
        <c:noMultiLvlLbl val="0"/>
      </c:catAx>
      <c:valAx>
        <c:axId val="372234800"/>
        <c:scaling>
          <c:orientation val="minMax"/>
          <c:max val="10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0"/>
              <c:y val="0.34954912719239101"/>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72234240"/>
        <c:crosses val="autoZero"/>
        <c:crossBetween val="between"/>
        <c:majorUnit val="20"/>
      </c:valAx>
      <c:spPr>
        <a:noFill/>
        <a:ln w="3175">
          <a:noFill/>
        </a:ln>
        <a:effectLst/>
      </c:spPr>
    </c:plotArea>
    <c:legend>
      <c:legendPos val="tr"/>
      <c:legendEntry>
        <c:idx val="0"/>
        <c:delete val="1"/>
      </c:legendEntry>
      <c:legendEntry>
        <c:idx val="1"/>
        <c:delete val="1"/>
      </c:legendEntry>
      <c:layout>
        <c:manualLayout>
          <c:xMode val="edge"/>
          <c:yMode val="edge"/>
          <c:x val="0.88583462491666187"/>
          <c:y val="0"/>
          <c:w val="0.1141653750833381"/>
          <c:h val="8.4234518765156807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6">
                <a:lumMod val="40000"/>
                <a:lumOff val="60000"/>
              </a:schemeClr>
            </a:solidFill>
            <a:ln>
              <a:noFill/>
            </a:ln>
            <a:effectLst/>
          </c:spPr>
          <c:invertIfNegative val="0"/>
          <c:dPt>
            <c:idx val="0"/>
            <c:invertIfNegative val="0"/>
            <c:bubble3D val="0"/>
            <c:spPr>
              <a:solidFill>
                <a:srgbClr val="3AB9C6"/>
              </a:solidFill>
              <a:ln>
                <a:noFill/>
              </a:ln>
              <a:effectLst/>
            </c:spPr>
            <c:extLst xmlns:c16r2="http://schemas.microsoft.com/office/drawing/2015/06/chart">
              <c:ext xmlns:c16="http://schemas.microsoft.com/office/drawing/2014/chart" uri="{C3380CC4-5D6E-409C-BE32-E72D297353CC}">
                <c16:uniqueId val="{00000001-E507-43A5-A0C0-1CAA8DB644B0}"/>
              </c:ext>
            </c:extLst>
          </c:dPt>
          <c:dPt>
            <c:idx val="1"/>
            <c:invertIfNegative val="0"/>
            <c:bubble3D val="0"/>
            <c:spPr>
              <a:solidFill>
                <a:srgbClr val="FFC000"/>
              </a:solidFill>
              <a:ln>
                <a:noFill/>
              </a:ln>
              <a:effectLst/>
            </c:spPr>
            <c:extLst xmlns:c16r2="http://schemas.microsoft.com/office/drawing/2015/06/chart">
              <c:ext xmlns:c16="http://schemas.microsoft.com/office/drawing/2014/chart" uri="{C3380CC4-5D6E-409C-BE32-E72D297353CC}">
                <c16:uniqueId val="{00000003-E507-43A5-A0C0-1CAA8DB644B0}"/>
              </c:ext>
            </c:extLst>
          </c:dPt>
          <c:dPt>
            <c:idx val="2"/>
            <c:invertIfNegative val="0"/>
            <c:bubble3D val="0"/>
            <c:spPr>
              <a:solidFill>
                <a:srgbClr val="684FA1"/>
              </a:solidFill>
              <a:ln>
                <a:noFill/>
              </a:ln>
              <a:effectLst/>
            </c:spPr>
            <c:extLst xmlns:c16r2="http://schemas.microsoft.com/office/drawing/2015/06/chart">
              <c:ext xmlns:c16="http://schemas.microsoft.com/office/drawing/2014/chart" uri="{C3380CC4-5D6E-409C-BE32-E72D297353CC}">
                <c16:uniqueId val="{00000005-E507-43A5-A0C0-1CAA8DB644B0}"/>
              </c:ext>
            </c:extLst>
          </c:dPt>
          <c:dPt>
            <c:idx val="3"/>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7-E507-43A5-A0C0-1CAA8DB644B0}"/>
              </c:ext>
            </c:extLst>
          </c:dPt>
          <c:dPt>
            <c:idx val="4"/>
            <c:invertIfNegative val="0"/>
            <c:bubble3D val="0"/>
            <c:spPr>
              <a:solidFill>
                <a:srgbClr val="A9D18E"/>
              </a:solidFill>
              <a:ln>
                <a:noFill/>
              </a:ln>
              <a:effectLst/>
            </c:spPr>
            <c:extLst xmlns:c16r2="http://schemas.microsoft.com/office/drawing/2015/06/chart">
              <c:ext xmlns:c16="http://schemas.microsoft.com/office/drawing/2014/chart" uri="{C3380CC4-5D6E-409C-BE32-E72D297353CC}">
                <c16:uniqueId val="{00000009-E507-43A5-A0C0-1CAA8DB644B0}"/>
              </c:ext>
            </c:extLst>
          </c:dPt>
          <c:dPt>
            <c:idx val="5"/>
            <c:invertIfNegative val="0"/>
            <c:bubble3D val="0"/>
            <c:spPr>
              <a:solidFill>
                <a:schemeClr val="accent3">
                  <a:lumMod val="75000"/>
                </a:schemeClr>
              </a:solidFill>
              <a:ln>
                <a:noFill/>
              </a:ln>
              <a:effectLst/>
            </c:spPr>
            <c:extLst xmlns:c16r2="http://schemas.microsoft.com/office/drawing/2015/06/chart">
              <c:ext xmlns:c16="http://schemas.microsoft.com/office/drawing/2014/chart" uri="{C3380CC4-5D6E-409C-BE32-E72D297353CC}">
                <c16:uniqueId val="{0000000B-E507-43A5-A0C0-1CAA8DB644B0}"/>
              </c:ext>
            </c:extLst>
          </c:dPt>
          <c:dPt>
            <c:idx val="6"/>
            <c:invertIfNegative val="0"/>
            <c:bubble3D val="0"/>
            <c:spPr>
              <a:solidFill>
                <a:srgbClr val="FCB040"/>
              </a:solidFill>
              <a:ln>
                <a:noFill/>
              </a:ln>
              <a:effectLst/>
            </c:spPr>
            <c:extLst xmlns:c16r2="http://schemas.microsoft.com/office/drawing/2015/06/chart">
              <c:ext xmlns:c16="http://schemas.microsoft.com/office/drawing/2014/chart" uri="{C3380CC4-5D6E-409C-BE32-E72D297353CC}">
                <c16:uniqueId val="{0000000C-2C92-42DD-A049-7DCF7ACC356F}"/>
              </c:ext>
            </c:extLst>
          </c:dPt>
          <c:dPt>
            <c:idx val="7"/>
            <c:invertIfNegative val="0"/>
            <c:bubble3D val="0"/>
            <c:spPr>
              <a:solidFill>
                <a:srgbClr val="FFECAF"/>
              </a:solidFill>
              <a:ln>
                <a:noFill/>
              </a:ln>
              <a:effectLst/>
            </c:spPr>
            <c:extLst xmlns:c16r2="http://schemas.microsoft.com/office/drawing/2015/06/chart">
              <c:ext xmlns:c16="http://schemas.microsoft.com/office/drawing/2014/chart" uri="{C3380CC4-5D6E-409C-BE32-E72D297353CC}">
                <c16:uniqueId val="{0000000D-2C92-42DD-A049-7DCF7ACC356F}"/>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'Parental Involvement'!$B$5:$B$12</c:f>
              <c:strCache>
                <c:ptCount val="8"/>
                <c:pt idx="0">
                  <c:v>Children for whom an adult household member in the last year received a report card for the child</c:v>
                </c:pt>
                <c:pt idx="2">
                  <c:v>School has a governing body open to parents</c:v>
                </c:pt>
                <c:pt idx="3">
                  <c:v>Attended meeting called by governing body</c:v>
                </c:pt>
                <c:pt idx="4">
                  <c:v>A meeting discussed key education/ financial issues</c:v>
                </c:pt>
                <c:pt idx="6">
                  <c:v>Attended school celebration or sport event</c:v>
                </c:pt>
                <c:pt idx="7">
                  <c:v> Met with teachers to discuss child's progress</c:v>
                </c:pt>
              </c:strCache>
            </c:strRef>
          </c:cat>
          <c:val>
            <c:numRef>
              <c:f>'Parental Involvement'!$C$5:$C$12</c:f>
              <c:numCache>
                <c:formatCode>General</c:formatCode>
                <c:ptCount val="8"/>
                <c:pt idx="0" formatCode="0.0">
                  <c:v>67.493482305988167</c:v>
                </c:pt>
                <c:pt idx="2" formatCode="0.0">
                  <c:v>57.499061950031205</c:v>
                </c:pt>
                <c:pt idx="3" formatCode="0.0">
                  <c:v>32.873316760259044</c:v>
                </c:pt>
                <c:pt idx="4" formatCode="0.0">
                  <c:v>14.898277433638627</c:v>
                </c:pt>
                <c:pt idx="6" formatCode="0.0">
                  <c:v>75.20643909478261</c:v>
                </c:pt>
                <c:pt idx="7" formatCode="0.0">
                  <c:v>77.931577713850871</c:v>
                </c:pt>
              </c:numCache>
            </c:numRef>
          </c:val>
          <c:extLst xmlns:c16r2="http://schemas.microsoft.com/office/drawing/2015/06/chart">
            <c:ext xmlns:c16="http://schemas.microsoft.com/office/drawing/2014/chart" uri="{C3380CC4-5D6E-409C-BE32-E72D297353CC}">
              <c16:uniqueId val="{0000000C-E507-43A5-A0C0-1CAA8DB644B0}"/>
            </c:ext>
          </c:extLst>
        </c:ser>
        <c:dLbls>
          <c:showLegendKey val="0"/>
          <c:showVal val="0"/>
          <c:showCatName val="0"/>
          <c:showSerName val="0"/>
          <c:showPercent val="0"/>
          <c:showBubbleSize val="0"/>
        </c:dLbls>
        <c:gapWidth val="32"/>
        <c:axId val="563426464"/>
        <c:axId val="563427024"/>
      </c:barChart>
      <c:catAx>
        <c:axId val="563426464"/>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563427024"/>
        <c:crosses val="autoZero"/>
        <c:auto val="1"/>
        <c:lblAlgn val="ctr"/>
        <c:lblOffset val="100"/>
        <c:noMultiLvlLbl val="0"/>
      </c:catAx>
      <c:valAx>
        <c:axId val="563427024"/>
        <c:scaling>
          <c:orientation val="minMax"/>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overlay val="0"/>
          <c:spPr>
            <a:noFill/>
            <a:ln>
              <a:noFill/>
            </a:ln>
            <a:effectLst/>
          </c:spPr>
          <c:txPr>
            <a:bodyPr rot="-5400000" spcFirstLastPara="1" vertOverflow="ellipsis" vert="horz" wrap="square" anchor="ctr" anchorCtr="1"/>
            <a:lstStyle/>
            <a:p>
              <a:pPr algn="ctr" rtl="0">
                <a:defRPr lang="en-US" sz="600" b="0" i="0" u="none" strike="noStrike" kern="1200" baseline="0" dirty="0" smtClean="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563426464"/>
        <c:crosses val="autoZero"/>
        <c:crossBetween val="between"/>
        <c:majorUnit val="20"/>
      </c:valAx>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832286904331332"/>
          <c:y val="7.67456230067666E-2"/>
          <c:w val="0.86004147782793716"/>
          <c:h val="0.75375935211385403"/>
        </c:manualLayout>
      </c:layout>
      <c:stockChart>
        <c:ser>
          <c:idx val="0"/>
          <c:order val="0"/>
          <c:tx>
            <c:strRef>
              <c:f>Sheet1!$B$4</c:f>
              <c:strCache>
                <c:ptCount val="1"/>
                <c:pt idx="0">
                  <c:v>Lowest</c:v>
                </c:pt>
              </c:strCache>
            </c:strRef>
          </c:tx>
          <c:spPr>
            <a:ln w="25400" cap="rnd">
              <a:noFill/>
              <a:round/>
            </a:ln>
            <a:effectLst/>
          </c:spPr>
          <c:marker>
            <c:symbol val="circle"/>
            <c:size val="6"/>
            <c:spPr>
              <a:solidFill>
                <a:schemeClr val="bg1"/>
              </a:solidFill>
              <a:ln w="22225">
                <a:solidFill>
                  <a:srgbClr val="684FA1"/>
                </a:solidFill>
                <a:round/>
              </a:ln>
              <a:effectLst/>
            </c:spPr>
          </c:marker>
          <c:dLbls>
            <c:dLbl>
              <c:idx val="0"/>
              <c:layout>
                <c:manualLayout>
                  <c:x val="-9.6201949662107517E-2"/>
                  <c:y val="4.6326621965905902E-2"/>
                </c:manualLayout>
              </c:layout>
              <c:tx>
                <c:rich>
                  <a:bodyPr/>
                  <a:lstStyle/>
                  <a:p>
                    <a:fld id="{6D2EC351-D342-4D14-8BAB-9038E0103978}" type="CELLRANGE">
                      <a:rPr lang="en-US" baseline="0"/>
                      <a:pPr/>
                      <a:t>[CELLRANGE]</a:t>
                    </a:fld>
                    <a:r>
                      <a:rPr lang="en-US" baseline="0"/>
                      <a:t>, </a:t>
                    </a:r>
                    <a:fld id="{AD44D60A-1074-4F83-B0D6-E64C48B0D79D}" type="VALUE">
                      <a:rPr lang="en-US" baseline="0"/>
                      <a:pPr/>
                      <a:t>[VALUE]</a:t>
                    </a:fld>
                    <a:endParaRPr lang="en-US" baseline="0"/>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1"/>
                </c:ext>
              </c:extLst>
            </c:dLbl>
            <c:dLbl>
              <c:idx val="1"/>
              <c:layout>
                <c:manualLayout>
                  <c:x val="-7.9471175807828032E-2"/>
                  <c:y val="5.294471081817817E-2"/>
                </c:manualLayout>
              </c:layout>
              <c:tx>
                <c:rich>
                  <a:bodyPr/>
                  <a:lstStyle/>
                  <a:p>
                    <a:fld id="{4A623BD6-03A3-44ED-A49E-6BB8CFFB76D1}" type="CELLRANGE">
                      <a:rPr lang="en-US" baseline="0"/>
                      <a:pPr/>
                      <a:t>[CELLRANGE]</a:t>
                    </a:fld>
                    <a:r>
                      <a:rPr lang="en-US" baseline="0"/>
                      <a:t>, </a:t>
                    </a:r>
                    <a:fld id="{0ED3AEBA-009D-4069-B9CB-A6D09E122BDC}" type="VALUE">
                      <a:rPr lang="en-US" baseline="0"/>
                      <a:pPr/>
                      <a:t>[VALUE]</a:t>
                    </a:fld>
                    <a:endParaRPr lang="en-US" baseline="0"/>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1"/>
                </c:ext>
              </c:extLst>
            </c:dLbl>
            <c:dLbl>
              <c:idx val="2"/>
              <c:layout>
                <c:manualLayout>
                  <c:x val="-8.3653869271397924E-2"/>
                  <c:y val="8.603515507953953E-2"/>
                </c:manualLayout>
              </c:layout>
              <c:tx>
                <c:rich>
                  <a:bodyPr/>
                  <a:lstStyle/>
                  <a:p>
                    <a:fld id="{D39B68AD-2F40-4BB3-A79B-32418FF97276}" type="CELLRANGE">
                      <a:rPr lang="en-US" baseline="0"/>
                      <a:pPr/>
                      <a:t>[CELLRANGE]</a:t>
                    </a:fld>
                    <a:r>
                      <a:rPr lang="en-US" baseline="0"/>
                      <a:t>, </a:t>
                    </a:r>
                    <a:fld id="{B2ABD778-ADD3-4408-8051-9A61EAA545CC}" type="VALUE">
                      <a:rPr lang="en-US" baseline="0"/>
                      <a:pPr/>
                      <a:t>[VALUE]</a:t>
                    </a:fld>
                    <a:endParaRPr lang="en-US" baseline="0"/>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1"/>
                </c:ext>
              </c:extLst>
            </c:dLbl>
            <c:dLbl>
              <c:idx val="3"/>
              <c:layout>
                <c:manualLayout>
                  <c:x val="-5.8557708489978495E-2"/>
                  <c:y val="4.6326621965905777E-2"/>
                </c:manualLayout>
              </c:layout>
              <c:tx>
                <c:rich>
                  <a:bodyPr/>
                  <a:lstStyle/>
                  <a:p>
                    <a:fld id="{D73F7DC3-FB08-443E-8BD6-B5246B8EC340}" type="CELLRANGE">
                      <a:rPr lang="en-US" baseline="0"/>
                      <a:pPr/>
                      <a:t>[CELLRANGE]</a:t>
                    </a:fld>
                    <a:r>
                      <a:rPr lang="en-US" baseline="0"/>
                      <a:t>, </a:t>
                    </a:r>
                    <a:fld id="{6F6500AF-EBEA-4E9C-8962-9D587F5A8CD7}"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D081-4E8F-A4ED-6D5130B7A7F9}"/>
                </c:ext>
                <c:ext xmlns:c15="http://schemas.microsoft.com/office/drawing/2012/chart" uri="{CE6537A1-D6FC-4f65-9D91-7224C49458BB}">
                  <c15:layout>
                    <c:manualLayout>
                      <c:w val="0.1376522766706057"/>
                      <c:h val="6.4890621751208841E-2"/>
                    </c:manualLayout>
                  </c15:layout>
                  <c15:dlblFieldTable/>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cat>
            <c:strRef>
              <c:f>Sheet1!$A$5:$A$8</c:f>
              <c:strCache>
                <c:ptCount val="4"/>
                <c:pt idx="0">
                  <c:v>Sex</c:v>
                </c:pt>
                <c:pt idx="1">
                  <c:v>Area</c:v>
                </c:pt>
                <c:pt idx="2">
                  <c:v>Child's functional difficulties</c:v>
                </c:pt>
                <c:pt idx="3">
                  <c:v>Wealth Quintile</c:v>
                </c:pt>
              </c:strCache>
            </c:strRef>
          </c:cat>
          <c:val>
            <c:numRef>
              <c:f>Sheet1!$B$5:$B$8</c:f>
              <c:numCache>
                <c:formatCode>_(* #,##0.0_);_(* \(#,##0.0\);_(* "-"??_);_(@_)</c:formatCode>
                <c:ptCount val="4"/>
                <c:pt idx="0">
                  <c:v>56.908895947982145</c:v>
                </c:pt>
                <c:pt idx="1">
                  <c:v>58.174365787872112</c:v>
                </c:pt>
                <c:pt idx="2">
                  <c:v>58.643587276924343</c:v>
                </c:pt>
                <c:pt idx="3">
                  <c:v>55.286685384645864</c:v>
                </c:pt>
              </c:numCache>
            </c:numRef>
          </c:val>
          <c:smooth val="0"/>
          <c:extLst xmlns:c16r2="http://schemas.microsoft.com/office/drawing/2015/06/chart">
            <c:ext xmlns:c16="http://schemas.microsoft.com/office/drawing/2014/chart" uri="{C3380CC4-5D6E-409C-BE32-E72D297353CC}">
              <c16:uniqueId val="{00000003-A311-47F1-848E-89F0E0A0649F}"/>
            </c:ext>
            <c:ext xmlns:c15="http://schemas.microsoft.com/office/drawing/2012/chart" uri="{02D57815-91ED-43cb-92C2-25804820EDAC}">
              <c15:datalabelsRange>
                <c15:f>Sheet1!$F$5:$F$8</c15:f>
                <c15:dlblRangeCache>
                  <c:ptCount val="4"/>
                  <c:pt idx="0">
                    <c:v>Female</c:v>
                  </c:pt>
                  <c:pt idx="1">
                    <c:v>Urban</c:v>
                  </c:pt>
                  <c:pt idx="2">
                    <c:v>Has no functional difficulty</c:v>
                  </c:pt>
                  <c:pt idx="3">
                    <c:v>Fourth</c:v>
                  </c:pt>
                </c15:dlblRangeCache>
              </c15:datalabelsRange>
            </c:ext>
          </c:extLst>
        </c:ser>
        <c:ser>
          <c:idx val="1"/>
          <c:order val="1"/>
          <c:tx>
            <c:strRef>
              <c:f>Sheet1!$C$4</c:f>
              <c:strCache>
                <c:ptCount val="1"/>
                <c:pt idx="0">
                  <c:v>Highest</c:v>
                </c:pt>
              </c:strCache>
            </c:strRef>
          </c:tx>
          <c:spPr>
            <a:ln w="25400" cap="rnd">
              <a:noFill/>
              <a:round/>
            </a:ln>
            <a:effectLst/>
          </c:spPr>
          <c:marker>
            <c:symbol val="circle"/>
            <c:size val="6"/>
            <c:spPr>
              <a:solidFill>
                <a:srgbClr val="684FA1"/>
              </a:solidFill>
              <a:ln w="22225">
                <a:solidFill>
                  <a:srgbClr val="684FA1"/>
                </a:solidFill>
                <a:round/>
              </a:ln>
              <a:effectLst/>
            </c:spPr>
          </c:marker>
          <c:dPt>
            <c:idx val="1"/>
            <c:bubble3D val="0"/>
            <c:extLst xmlns:c16r2="http://schemas.microsoft.com/office/drawing/2015/06/chart">
              <c:ext xmlns:c16="http://schemas.microsoft.com/office/drawing/2014/chart" uri="{C3380CC4-5D6E-409C-BE32-E72D297353CC}">
                <c16:uniqueId val="{00000005-A311-47F1-848E-89F0E0A0649F}"/>
              </c:ext>
            </c:extLst>
          </c:dPt>
          <c:dPt>
            <c:idx val="2"/>
            <c:bubble3D val="0"/>
            <c:extLst xmlns:c16r2="http://schemas.microsoft.com/office/drawing/2015/06/chart">
              <c:ext xmlns:c16="http://schemas.microsoft.com/office/drawing/2014/chart" uri="{C3380CC4-5D6E-409C-BE32-E72D297353CC}">
                <c16:uniqueId val="{00000006-A311-47F1-848E-89F0E0A0649F}"/>
              </c:ext>
            </c:extLst>
          </c:dPt>
          <c:dLbls>
            <c:dLbl>
              <c:idx val="0"/>
              <c:layout>
                <c:manualLayout>
                  <c:x val="-8.783656273496776E-2"/>
                  <c:y val="-5.95627996704505E-2"/>
                </c:manualLayout>
              </c:layout>
              <c:tx>
                <c:rich>
                  <a:bodyPr rot="0" spcFirstLastPara="1" vertOverflow="ellipsis" vert="horz" wrap="square" lIns="38100" tIns="19050" rIns="38100" bIns="19050" anchor="ctr" anchorCtr="0">
                    <a:noAutofit/>
                  </a:bodyPr>
                  <a:lstStyle/>
                  <a:p>
                    <a:pPr algn="ctr">
                      <a:defRPr lang="en-US" sz="600" b="0" i="0" u="none" strike="noStrike" kern="1200" baseline="0">
                        <a:solidFill>
                          <a:schemeClr val="tx1">
                            <a:lumMod val="75000"/>
                            <a:lumOff val="25000"/>
                          </a:schemeClr>
                        </a:solidFill>
                        <a:latin typeface="+mn-lt"/>
                        <a:ea typeface="+mn-ea"/>
                        <a:cs typeface="+mn-cs"/>
                      </a:defRPr>
                    </a:pPr>
                    <a:fld id="{F678E36F-AE19-462B-A7F1-A4F940C89985}" type="CELLRANGE">
                      <a:rPr lang="en-US" baseline="0"/>
                      <a:pPr algn="ctr">
                        <a:defRPr lang="en-US" sz="600" b="0" i="0" u="none" strike="noStrike" kern="1200" baseline="0">
                          <a:solidFill>
                            <a:schemeClr val="tx1">
                              <a:lumMod val="75000"/>
                              <a:lumOff val="25000"/>
                            </a:schemeClr>
                          </a:solidFill>
                          <a:latin typeface="+mn-lt"/>
                          <a:ea typeface="+mn-ea"/>
                          <a:cs typeface="+mn-cs"/>
                        </a:defRPr>
                      </a:pPr>
                      <a:t>[CELLRANGE]</a:t>
                    </a:fld>
                    <a:r>
                      <a:rPr lang="en-US" baseline="0"/>
                      <a:t>, </a:t>
                    </a:r>
                    <a:fld id="{23351A99-2CCE-49D9-9729-992446D548C1}" type="VALUE">
                      <a:rPr lang="en-US" baseline="0"/>
                      <a:pPr algn="ctr">
                        <a:defRPr lang="en-US" sz="600" b="0" i="0" u="none" strike="noStrike" kern="1200" baseline="0">
                          <a:solidFill>
                            <a:schemeClr val="tx1">
                              <a:lumMod val="75000"/>
                              <a:lumOff val="25000"/>
                            </a:schemeClr>
                          </a:solidFill>
                          <a:latin typeface="+mn-lt"/>
                          <a:ea typeface="+mn-ea"/>
                          <a:cs typeface="+mn-cs"/>
                        </a:defRPr>
                      </a:pPr>
                      <a:t>[VALUE]</a:t>
                    </a:fld>
                    <a:endParaRPr lang="en-US" baseline="0"/>
                  </a:p>
                </c:rich>
              </c:tx>
              <c:numFmt formatCode="#,##0" sourceLinked="0"/>
              <c:spPr>
                <a:noFill/>
                <a:ln>
                  <a:noFill/>
                </a:ln>
                <a:effectLst/>
              </c:sp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layout/>
                  <c15:dlblFieldTable/>
                  <c15:showDataLabelsRange val="1"/>
                </c:ext>
              </c:extLst>
            </c:dLbl>
            <c:dLbl>
              <c:idx val="1"/>
              <c:layout>
                <c:manualLayout>
                  <c:x val="-8.3653869271397924E-2"/>
                  <c:y val="-5.9562799670450445E-2"/>
                </c:manualLayout>
              </c:layout>
              <c:tx>
                <c:rich>
                  <a:bodyPr/>
                  <a:lstStyle/>
                  <a:p>
                    <a:fld id="{11B373AD-53BE-41D9-9A34-0E59EB24E509}" type="CELLRANGE">
                      <a:rPr lang="en-US" baseline="0"/>
                      <a:pPr/>
                      <a:t>[CELLRANGE]</a:t>
                    </a:fld>
                    <a:r>
                      <a:rPr lang="en-US" baseline="0"/>
                      <a:t>, </a:t>
                    </a:r>
                    <a:fld id="{98978498-8664-464C-8AD9-502B1CC21747}" type="VALUE">
                      <a:rPr lang="en-US" baseline="0"/>
                      <a:pPr/>
                      <a:t>[VALUE]</a:t>
                    </a:fld>
                    <a:endParaRPr lang="en-US" baseline="0"/>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1"/>
                </c:ext>
              </c:extLst>
            </c:dLbl>
            <c:dLbl>
              <c:idx val="2"/>
              <c:layout>
                <c:manualLayout>
                  <c:x val="-0.10875003005281721"/>
                  <c:y val="-6.6180888522722719E-2"/>
                </c:manualLayout>
              </c:layout>
              <c:tx>
                <c:rich>
                  <a:bodyPr/>
                  <a:lstStyle/>
                  <a:p>
                    <a:fld id="{94676D2B-6FDD-4E6E-B46D-3DEC81AA3C92}" type="CELLRANGE">
                      <a:rPr lang="en-US" baseline="0"/>
                      <a:pPr/>
                      <a:t>[CELLRANGE]</a:t>
                    </a:fld>
                    <a:r>
                      <a:rPr lang="en-US" baseline="0"/>
                      <a:t>, </a:t>
                    </a:r>
                    <a:fld id="{FFE8E20C-53AD-4228-81D2-C97146CE16E9}" type="VALUE">
                      <a:rPr lang="en-US" baseline="0"/>
                      <a:pPr/>
                      <a:t>[VALUE]</a:t>
                    </a:fld>
                    <a:endParaRPr lang="en-US" baseline="0"/>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1"/>
                </c:ext>
              </c:extLst>
            </c:dLbl>
            <c:dLbl>
              <c:idx val="3"/>
              <c:layout>
                <c:manualLayout>
                  <c:x val="-5.0192321562838864E-2"/>
                  <c:y val="-5.2944710818178232E-2"/>
                </c:manualLayout>
              </c:layout>
              <c:tx>
                <c:rich>
                  <a:bodyPr/>
                  <a:lstStyle/>
                  <a:p>
                    <a:fld id="{F113AD44-6A27-408C-AD87-430DE4DCD6F4}" type="CELLRANGE">
                      <a:rPr lang="en-US" baseline="0"/>
                      <a:pPr/>
                      <a:t>[CELLRANGE]</a:t>
                    </a:fld>
                    <a:r>
                      <a:rPr lang="en-US" baseline="0"/>
                      <a:t>, </a:t>
                    </a:r>
                    <a:fld id="{DEF6ACAD-FB6E-4121-8B1E-078311B5D524}" type="VALUE">
                      <a:rPr lang="en-US" baseline="0"/>
                      <a:pPr/>
                      <a:t>[VALUE]</a:t>
                    </a:fld>
                    <a:endParaRPr lang="en-US" baseline="0"/>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D081-4E8F-A4ED-6D5130B7A7F9}"/>
                </c:ext>
                <c:ext xmlns:c15="http://schemas.microsoft.com/office/drawing/2012/chart" uri="{CE6537A1-D6FC-4f65-9D91-7224C49458BB}">
                  <c15:layout/>
                  <c15:dlblFieldTable/>
                  <c15:showDataLabelsRange val="1"/>
                </c:ext>
              </c:extLst>
            </c:dLbl>
            <c:numFmt formatCode="#,##0" sourceLinked="0"/>
            <c:spPr>
              <a:noFill/>
              <a:ln>
                <a:noFill/>
              </a:ln>
              <a:effectLst/>
            </c:spPr>
            <c:txPr>
              <a:bodyPr rot="0" spcFirstLastPara="1" vertOverflow="ellipsis" vert="horz" wrap="square" lIns="38100" tIns="19050" rIns="38100" bIns="19050" anchor="ctr" anchorCtr="0">
                <a:spAutoFit/>
              </a:bodyPr>
              <a:lstStyle/>
              <a:p>
                <a:pPr algn="ctr">
                  <a:defRPr lang="en-US"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cat>
            <c:strRef>
              <c:f>Sheet1!$A$5:$A$8</c:f>
              <c:strCache>
                <c:ptCount val="4"/>
                <c:pt idx="0">
                  <c:v>Sex</c:v>
                </c:pt>
                <c:pt idx="1">
                  <c:v>Area</c:v>
                </c:pt>
                <c:pt idx="2">
                  <c:v>Child's functional difficulties</c:v>
                </c:pt>
                <c:pt idx="3">
                  <c:v>Wealth Quintile</c:v>
                </c:pt>
              </c:strCache>
            </c:strRef>
          </c:cat>
          <c:val>
            <c:numRef>
              <c:f>Sheet1!$C$5:$C$8</c:f>
              <c:numCache>
                <c:formatCode>_(* #,##0.0_);_(* \(#,##0.0\);_(* "-"??_);_(@_)</c:formatCode>
                <c:ptCount val="4"/>
                <c:pt idx="0">
                  <c:v>62.142603849470241</c:v>
                </c:pt>
                <c:pt idx="1">
                  <c:v>62.04068390753153</c:v>
                </c:pt>
                <c:pt idx="2">
                  <c:v>69.843287266295931</c:v>
                </c:pt>
                <c:pt idx="3">
                  <c:v>62.928110348532925</c:v>
                </c:pt>
              </c:numCache>
            </c:numRef>
          </c:val>
          <c:smooth val="0"/>
          <c:extLst xmlns:c16r2="http://schemas.microsoft.com/office/drawing/2015/06/chart">
            <c:ext xmlns:c16="http://schemas.microsoft.com/office/drawing/2014/chart" uri="{C3380CC4-5D6E-409C-BE32-E72D297353CC}">
              <c16:uniqueId val="{00000007-A311-47F1-848E-89F0E0A0649F}"/>
            </c:ext>
            <c:ext xmlns:c15="http://schemas.microsoft.com/office/drawing/2012/chart" uri="{02D57815-91ED-43cb-92C2-25804820EDAC}">
              <c15:datalabelsRange>
                <c15:f>Sheet1!$G$5:$G$8</c15:f>
                <c15:dlblRangeCache>
                  <c:ptCount val="4"/>
                  <c:pt idx="0">
                    <c:v>Male</c:v>
                  </c:pt>
                  <c:pt idx="1">
                    <c:v>Rural</c:v>
                  </c:pt>
                  <c:pt idx="2">
                    <c:v>Has functional difficulty</c:v>
                  </c:pt>
                  <c:pt idx="3">
                    <c:v>Poorest</c:v>
                  </c:pt>
                </c15:dlblRangeCache>
              </c15:datalabelsRange>
            </c:ext>
          </c:extLst>
        </c:ser>
        <c:ser>
          <c:idx val="2"/>
          <c:order val="2"/>
          <c:tx>
            <c:strRef>
              <c:f>Sheet1!$D$4</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Sheet1!$A$5:$A$8</c:f>
              <c:strCache>
                <c:ptCount val="4"/>
                <c:pt idx="0">
                  <c:v>Sex</c:v>
                </c:pt>
                <c:pt idx="1">
                  <c:v>Area</c:v>
                </c:pt>
                <c:pt idx="2">
                  <c:v>Child's functional difficulties</c:v>
                </c:pt>
                <c:pt idx="3">
                  <c:v>Wealth Quintile</c:v>
                </c:pt>
              </c:strCache>
            </c:strRef>
          </c:cat>
          <c:val>
            <c:numRef>
              <c:f>Sheet1!$D$5:$D$8</c:f>
              <c:numCache>
                <c:formatCode>_(* #,##0.0_);_(* \(#,##0.0\);_(* "-"??_);_(@_)</c:formatCode>
                <c:ptCount val="4"/>
                <c:pt idx="0">
                  <c:v>59.67418322874294</c:v>
                </c:pt>
                <c:pt idx="1">
                  <c:v>59.67418322874294</c:v>
                </c:pt>
                <c:pt idx="2">
                  <c:v>59.67418322874294</c:v>
                </c:pt>
                <c:pt idx="3">
                  <c:v>59.67418322874294</c:v>
                </c:pt>
              </c:numCache>
            </c:numRef>
          </c:val>
          <c:smooth val="0"/>
          <c:extLst xmlns:c16r2="http://schemas.microsoft.com/office/drawing/2015/06/chart">
            <c:ext xmlns:c16="http://schemas.microsoft.com/office/drawing/2014/chart" uri="{C3380CC4-5D6E-409C-BE32-E72D297353CC}">
              <c16:uniqueId val="{00000008-A311-47F1-848E-89F0E0A0649F}"/>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372373680"/>
        <c:axId val="372374240"/>
      </c:stockChart>
      <c:catAx>
        <c:axId val="372373680"/>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372374240"/>
        <c:crosses val="autoZero"/>
        <c:auto val="1"/>
        <c:lblAlgn val="ctr"/>
        <c:lblOffset val="250"/>
        <c:noMultiLvlLbl val="0"/>
      </c:catAx>
      <c:valAx>
        <c:axId val="372374240"/>
        <c:scaling>
          <c:orientation val="minMax"/>
          <c:max val="75"/>
          <c:min val="5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0"/>
              <c:y val="0.34954912719239101"/>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72373680"/>
        <c:crosses val="autoZero"/>
        <c:crossBetween val="between"/>
      </c:valAx>
      <c:spPr>
        <a:noFill/>
        <a:ln w="3175">
          <a:noFill/>
        </a:ln>
        <a:effectLst/>
      </c:spPr>
    </c:plotArea>
    <c:legend>
      <c:legendPos val="tr"/>
      <c:legendEntry>
        <c:idx val="0"/>
        <c:delete val="1"/>
      </c:legendEntry>
      <c:legendEntry>
        <c:idx val="1"/>
        <c:delete val="1"/>
      </c:legendEntry>
      <c:layout>
        <c:manualLayout>
          <c:xMode val="edge"/>
          <c:yMode val="edge"/>
          <c:x val="0.86036193142951622"/>
          <c:y val="0"/>
          <c:w val="0.13963806857048383"/>
          <c:h val="8.4294128712969318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7006" cy="513828"/>
          </a:xfrm>
          <a:prstGeom prst="rect">
            <a:avLst/>
          </a:prstGeom>
        </p:spPr>
        <p:txBody>
          <a:bodyPr vert="horz" lIns="97192" tIns="48596" rIns="97192" bIns="48596" rtlCol="0"/>
          <a:lstStyle>
            <a:lvl1pPr algn="l">
              <a:defRPr sz="1300"/>
            </a:lvl1pPr>
          </a:lstStyle>
          <a:p>
            <a:endParaRPr lang="en-US"/>
          </a:p>
        </p:txBody>
      </p:sp>
      <p:sp>
        <p:nvSpPr>
          <p:cNvPr id="3" name="Date Placeholder 2"/>
          <p:cNvSpPr>
            <a:spLocks noGrp="1"/>
          </p:cNvSpPr>
          <p:nvPr>
            <p:ph type="dt" idx="1"/>
          </p:nvPr>
        </p:nvSpPr>
        <p:spPr>
          <a:xfrm>
            <a:off x="4020687" y="1"/>
            <a:ext cx="3077006" cy="513828"/>
          </a:xfrm>
          <a:prstGeom prst="rect">
            <a:avLst/>
          </a:prstGeom>
        </p:spPr>
        <p:txBody>
          <a:bodyPr vert="horz" lIns="97192" tIns="48596" rIns="97192" bIns="48596" rtlCol="0"/>
          <a:lstStyle>
            <a:lvl1pPr algn="r">
              <a:defRPr sz="1300"/>
            </a:lvl1pPr>
          </a:lstStyle>
          <a:p>
            <a:fld id="{D4B415E9-DE6F-4B7C-8D9F-9EED101666A2}" type="datetimeFigureOut">
              <a:rPr lang="en-US" smtClean="0"/>
              <a:t>15/11/2019</a:t>
            </a:fld>
            <a:endParaRPr lang="en-US"/>
          </a:p>
        </p:txBody>
      </p:sp>
      <p:sp>
        <p:nvSpPr>
          <p:cNvPr id="4" name="Slide Image Placeholder 3"/>
          <p:cNvSpPr>
            <a:spLocks noGrp="1" noRot="1" noChangeAspect="1"/>
          </p:cNvSpPr>
          <p:nvPr>
            <p:ph type="sldImg" idx="2"/>
          </p:nvPr>
        </p:nvSpPr>
        <p:spPr>
          <a:xfrm>
            <a:off x="2216150" y="1279525"/>
            <a:ext cx="2667000" cy="3452813"/>
          </a:xfrm>
          <a:prstGeom prst="rect">
            <a:avLst/>
          </a:prstGeom>
          <a:noFill/>
          <a:ln w="12700">
            <a:solidFill>
              <a:prstClr val="black"/>
            </a:solidFill>
          </a:ln>
        </p:spPr>
        <p:txBody>
          <a:bodyPr vert="horz" lIns="97192" tIns="48596" rIns="97192" bIns="48596" rtlCol="0" anchor="ctr"/>
          <a:lstStyle/>
          <a:p>
            <a:endParaRPr lang="en-US"/>
          </a:p>
        </p:txBody>
      </p:sp>
      <p:sp>
        <p:nvSpPr>
          <p:cNvPr id="5" name="Notes Placeholder 4"/>
          <p:cNvSpPr>
            <a:spLocks noGrp="1"/>
          </p:cNvSpPr>
          <p:nvPr>
            <p:ph type="body" sz="quarter" idx="3"/>
          </p:nvPr>
        </p:nvSpPr>
        <p:spPr>
          <a:xfrm>
            <a:off x="710573" y="4925059"/>
            <a:ext cx="5678154" cy="4030228"/>
          </a:xfrm>
          <a:prstGeom prst="rect">
            <a:avLst/>
          </a:prstGeom>
        </p:spPr>
        <p:txBody>
          <a:bodyPr vert="horz" lIns="97192" tIns="48596" rIns="97192" bIns="4859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720786"/>
            <a:ext cx="3077006" cy="513828"/>
          </a:xfrm>
          <a:prstGeom prst="rect">
            <a:avLst/>
          </a:prstGeom>
        </p:spPr>
        <p:txBody>
          <a:bodyPr vert="horz" lIns="97192" tIns="48596" rIns="97192" bIns="48596" rtlCol="0" anchor="b"/>
          <a:lstStyle>
            <a:lvl1pPr algn="l">
              <a:defRPr sz="1300"/>
            </a:lvl1pPr>
          </a:lstStyle>
          <a:p>
            <a:endParaRPr lang="en-US"/>
          </a:p>
        </p:txBody>
      </p:sp>
      <p:sp>
        <p:nvSpPr>
          <p:cNvPr id="7" name="Slide Number Placeholder 6"/>
          <p:cNvSpPr>
            <a:spLocks noGrp="1"/>
          </p:cNvSpPr>
          <p:nvPr>
            <p:ph type="sldNum" sz="quarter" idx="5"/>
          </p:nvPr>
        </p:nvSpPr>
        <p:spPr>
          <a:xfrm>
            <a:off x="4020687" y="9720786"/>
            <a:ext cx="3077006" cy="513828"/>
          </a:xfrm>
          <a:prstGeom prst="rect">
            <a:avLst/>
          </a:prstGeom>
        </p:spPr>
        <p:txBody>
          <a:bodyPr vert="horz" lIns="97192" tIns="48596" rIns="97192" bIns="48596" rtlCol="0" anchor="b"/>
          <a:lstStyle>
            <a:lvl1pPr algn="r">
              <a:defRPr sz="1300"/>
            </a:lvl1pPr>
          </a:lstStyle>
          <a:p>
            <a:fld id="{88243F3C-0670-42EC-90BC-46921ABD56FA}" type="slidenum">
              <a:rPr lang="en-US" smtClean="0"/>
              <a:t>‹#›</a:t>
            </a:fld>
            <a:endParaRPr lang="en-US"/>
          </a:p>
        </p:txBody>
      </p:sp>
    </p:spTree>
    <p:extLst>
      <p:ext uri="{BB962C8B-B14F-4D97-AF65-F5344CB8AC3E}">
        <p14:creationId xmlns:p14="http://schemas.microsoft.com/office/powerpoint/2010/main" val="1340333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243F3C-0670-42EC-90BC-46921ABD56FA}" type="slidenum">
              <a:rPr lang="en-US" smtClean="0"/>
              <a:t>1</a:t>
            </a:fld>
            <a:endParaRPr lang="en-US"/>
          </a:p>
        </p:txBody>
      </p:sp>
    </p:spTree>
    <p:extLst>
      <p:ext uri="{BB962C8B-B14F-4D97-AF65-F5344CB8AC3E}">
        <p14:creationId xmlns:p14="http://schemas.microsoft.com/office/powerpoint/2010/main" val="911088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78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89123"/>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chart" Target="../charts/chart1.xml"/><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image" Target="../media/image1.png"/><Relationship Id="rId9"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 name="Content Placeholder 6"/>
          <p:cNvGraphicFramePr>
            <a:graphicFrameLocks/>
          </p:cNvGraphicFramePr>
          <p:nvPr>
            <p:extLst>
              <p:ext uri="{D42A27DB-BD31-4B8C-83A1-F6EECF244321}">
                <p14:modId xmlns:p14="http://schemas.microsoft.com/office/powerpoint/2010/main" val="614929403"/>
              </p:ext>
            </p:extLst>
          </p:nvPr>
        </p:nvGraphicFramePr>
        <p:xfrm>
          <a:off x="305763" y="2540879"/>
          <a:ext cx="3713788" cy="1920341"/>
        </p:xfrm>
        <a:graphic>
          <a:graphicData uri="http://schemas.openxmlformats.org/drawingml/2006/chart">
            <c:chart xmlns:c="http://schemas.openxmlformats.org/drawingml/2006/chart" xmlns:r="http://schemas.openxmlformats.org/officeDocument/2006/relationships" r:id="rId3"/>
          </a:graphicData>
        </a:graphic>
      </p:graphicFrame>
      <p:sp>
        <p:nvSpPr>
          <p:cNvPr id="45" name="TextBox 44"/>
          <p:cNvSpPr txBox="1"/>
          <p:nvPr/>
        </p:nvSpPr>
        <p:spPr>
          <a:xfrm>
            <a:off x="304172" y="2255180"/>
            <a:ext cx="3775382" cy="253916"/>
          </a:xfrm>
          <a:prstGeom prst="rect">
            <a:avLst/>
          </a:prstGeom>
          <a:noFill/>
          <a:ln w="3175">
            <a:noFill/>
          </a:ln>
        </p:spPr>
        <p:txBody>
          <a:bodyPr wrap="square" rtlCol="0">
            <a:spAutoFit/>
          </a:bodyPr>
          <a:lstStyle/>
          <a:p>
            <a:r>
              <a:rPr lang="en-US" sz="1050" b="1" dirty="0">
                <a:solidFill>
                  <a:srgbClr val="4C545A"/>
                </a:solidFill>
                <a:latin typeface="+mj-lt"/>
              </a:rPr>
              <a:t>Children with 3 or more books to read at home</a:t>
            </a:r>
          </a:p>
        </p:txBody>
      </p:sp>
      <p:sp>
        <p:nvSpPr>
          <p:cNvPr id="46" name="TextBox 45"/>
          <p:cNvSpPr txBox="1"/>
          <p:nvPr/>
        </p:nvSpPr>
        <p:spPr>
          <a:xfrm>
            <a:off x="228995" y="1859358"/>
            <a:ext cx="4209409" cy="276999"/>
          </a:xfrm>
          <a:prstGeom prst="rect">
            <a:avLst/>
          </a:prstGeom>
          <a:noFill/>
          <a:ln w="3175">
            <a:noFill/>
          </a:ln>
        </p:spPr>
        <p:txBody>
          <a:bodyPr wrap="square" rtlCol="0">
            <a:spAutoFit/>
          </a:bodyPr>
          <a:lstStyle/>
          <a:p>
            <a:r>
              <a:rPr lang="en-US" sz="1200" b="1" dirty="0">
                <a:solidFill>
                  <a:srgbClr val="4C545A"/>
                </a:solidFill>
                <a:latin typeface="+mj-lt"/>
              </a:rPr>
              <a:t>Parental Involvement: Learning Environment at Home</a:t>
            </a:r>
          </a:p>
        </p:txBody>
      </p:sp>
      <p:cxnSp>
        <p:nvCxnSpPr>
          <p:cNvPr id="48" name="Straight Connector 47"/>
          <p:cNvCxnSpPr/>
          <p:nvPr/>
        </p:nvCxnSpPr>
        <p:spPr>
          <a:xfrm>
            <a:off x="304172" y="213451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78" name="Picture 77"/>
          <p:cNvPicPr>
            <a:picLocks noChangeAspect="1"/>
          </p:cNvPicPr>
          <p:nvPr/>
        </p:nvPicPr>
        <p:blipFill rotWithShape="1">
          <a:blip r:embed="rId4">
            <a:extLst>
              <a:ext uri="{28A0092B-C50C-407E-A947-70E740481C1C}">
                <a14:useLocalDpi xmlns:a14="http://schemas.microsoft.com/office/drawing/2010/main" val="0"/>
              </a:ext>
            </a:extLst>
          </a:blip>
          <a:srcRect r="28854"/>
          <a:stretch/>
        </p:blipFill>
        <p:spPr>
          <a:xfrm>
            <a:off x="303653" y="8207740"/>
            <a:ext cx="7047672" cy="1629680"/>
          </a:xfrm>
          <a:prstGeom prst="rect">
            <a:avLst/>
          </a:prstGeom>
        </p:spPr>
      </p:pic>
      <p:sp>
        <p:nvSpPr>
          <p:cNvPr id="79" name="Text Box 2"/>
          <p:cNvSpPr txBox="1">
            <a:spLocks noChangeArrowheads="1"/>
          </p:cNvSpPr>
          <p:nvPr/>
        </p:nvSpPr>
        <p:spPr bwMode="auto">
          <a:xfrm>
            <a:off x="312420" y="8221980"/>
            <a:ext cx="7025640" cy="1562100"/>
          </a:xfrm>
          <a:prstGeom prst="rect">
            <a:avLst/>
          </a:prstGeom>
          <a:noFill/>
          <a:ln w="9525">
            <a:noFill/>
            <a:miter lim="800000"/>
            <a:headEnd/>
            <a:tailEnd/>
          </a:ln>
        </p:spPr>
        <p:txBody>
          <a:bodyPr rot="0" vert="horz" wrap="square" lIns="91440" tIns="45720" rIns="91440" bIns="45720" numCol="3" anchor="t" anchorCtr="0">
            <a:noAutofit/>
          </a:bodyPr>
          <a:lstStyle/>
          <a:p>
            <a:pPr marL="114300"/>
            <a:r>
              <a:rPr lang="en-GB" sz="900" dirty="0">
                <a:solidFill>
                  <a:schemeClr val="bg1"/>
                </a:solidFill>
              </a:rPr>
              <a:t>The Georgia Multiple Indicator Cluster Survey (MICS) was carried out in 2018 by the National Statistics Office of Georgia as part of the global MICS programme. Technical support was provided by the United Nations Children’s Fund (UNICEF). UNICEF, NCDC, USAID, WB, UNFPA, SIDA, AFD, SCD, ISS, UNDP and WHO provided financial support.</a:t>
            </a:r>
          </a:p>
          <a:p>
            <a:pPr marL="168275"/>
            <a:endParaRPr lang="en-GB" sz="900" dirty="0">
              <a:solidFill>
                <a:schemeClr val="bg1"/>
              </a:solidFill>
            </a:endParaRPr>
          </a:p>
          <a:p>
            <a:pPr marL="114300"/>
            <a:r>
              <a:rPr lang="en-GB" sz="900" dirty="0">
                <a:solidFill>
                  <a:schemeClr val="bg1"/>
                </a:solidFill>
              </a:rPr>
              <a:t>The objective of this snapshot is to disseminate selected findings from the MICS Georgia 2018 related to Parental Involvement. Data from this snapshot can be found in table LN.3.1 and </a:t>
            </a:r>
            <a:r>
              <a:rPr lang="en-US" sz="900" dirty="0">
                <a:solidFill>
                  <a:schemeClr val="bg1"/>
                </a:solidFill>
              </a:rPr>
              <a:t>LN.3.3</a:t>
            </a:r>
            <a:r>
              <a:rPr lang="en-GB" sz="900" dirty="0">
                <a:solidFill>
                  <a:schemeClr val="bg1"/>
                </a:solidFill>
              </a:rPr>
              <a:t>. </a:t>
            </a:r>
            <a:endParaRPr lang="en-US" sz="900" dirty="0">
              <a:solidFill>
                <a:schemeClr val="bg1"/>
              </a:solidFill>
            </a:endParaRPr>
          </a:p>
          <a:p>
            <a:pPr marL="168275"/>
            <a:endParaRPr lang="en-GB" sz="900" dirty="0">
              <a:solidFill>
                <a:schemeClr val="bg1"/>
              </a:solidFill>
            </a:endParaRPr>
          </a:p>
          <a:p>
            <a:pPr marL="168275"/>
            <a:endParaRPr lang="en-GB" sz="900" dirty="0">
              <a:solidFill>
                <a:schemeClr val="bg1"/>
              </a:solidFill>
            </a:endParaRPr>
          </a:p>
          <a:p>
            <a:pPr marL="168275"/>
            <a:endParaRPr lang="ka-GE" sz="900" dirty="0">
              <a:solidFill>
                <a:schemeClr val="bg1"/>
              </a:solidFill>
            </a:endParaRPr>
          </a:p>
          <a:p>
            <a:pPr marL="168275"/>
            <a:endParaRPr lang="en-GB" sz="900" dirty="0">
              <a:solidFill>
                <a:schemeClr val="bg1"/>
              </a:solidFill>
            </a:endParaRPr>
          </a:p>
          <a:p>
            <a:pPr marL="168275"/>
            <a:endParaRPr lang="en-GB" sz="900" dirty="0">
              <a:solidFill>
                <a:schemeClr val="bg1"/>
              </a:solidFill>
            </a:endParaRPr>
          </a:p>
          <a:p>
            <a:pPr marL="114300"/>
            <a:r>
              <a:rPr lang="en-GB" sz="900" dirty="0">
                <a:solidFill>
                  <a:schemeClr val="bg1"/>
                </a:solidFill>
              </a:rPr>
              <a:t>Further statistical snapshots and the Survey Findings Report for this and other surveys are available on mics.unicef.org/surveys.</a:t>
            </a:r>
          </a:p>
        </p:txBody>
      </p:sp>
      <p:sp>
        <p:nvSpPr>
          <p:cNvPr id="40" name="TextBox 39"/>
          <p:cNvSpPr txBox="1"/>
          <p:nvPr/>
        </p:nvSpPr>
        <p:spPr>
          <a:xfrm>
            <a:off x="4263695" y="2255180"/>
            <a:ext cx="2999232" cy="253916"/>
          </a:xfrm>
          <a:prstGeom prst="rect">
            <a:avLst/>
          </a:prstGeom>
          <a:noFill/>
          <a:ln w="3175">
            <a:noFill/>
          </a:ln>
        </p:spPr>
        <p:txBody>
          <a:bodyPr wrap="square" rtlCol="0">
            <a:spAutoFit/>
          </a:bodyPr>
          <a:lstStyle/>
          <a:p>
            <a:r>
              <a:rPr lang="en-US" sz="1050" b="1" dirty="0">
                <a:solidFill>
                  <a:srgbClr val="4C545A"/>
                </a:solidFill>
                <a:latin typeface="+mj-lt"/>
              </a:rPr>
              <a:t>Children who receive help with homework</a:t>
            </a:r>
          </a:p>
        </p:txBody>
      </p:sp>
      <p:graphicFrame>
        <p:nvGraphicFramePr>
          <p:cNvPr id="55" name="Chart 54">
            <a:extLst>
              <a:ext uri="{FF2B5EF4-FFF2-40B4-BE49-F238E27FC236}">
                <a16:creationId xmlns:a16="http://schemas.microsoft.com/office/drawing/2014/main" xmlns="" id="{68DCCA81-EF80-4612-B395-1FFD3D7F9E58}"/>
              </a:ext>
            </a:extLst>
          </p:cNvPr>
          <p:cNvGraphicFramePr>
            <a:graphicFrameLocks/>
          </p:cNvGraphicFramePr>
          <p:nvPr>
            <p:extLst>
              <p:ext uri="{D42A27DB-BD31-4B8C-83A1-F6EECF244321}">
                <p14:modId xmlns:p14="http://schemas.microsoft.com/office/powerpoint/2010/main" val="2610945791"/>
              </p:ext>
            </p:extLst>
          </p:nvPr>
        </p:nvGraphicFramePr>
        <p:xfrm>
          <a:off x="305763" y="5054902"/>
          <a:ext cx="4840951" cy="305560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7" name="Content Placeholder 6"/>
          <p:cNvGraphicFramePr>
            <a:graphicFrameLocks/>
          </p:cNvGraphicFramePr>
          <p:nvPr>
            <p:extLst>
              <p:ext uri="{D42A27DB-BD31-4B8C-83A1-F6EECF244321}">
                <p14:modId xmlns:p14="http://schemas.microsoft.com/office/powerpoint/2010/main" val="262327277"/>
              </p:ext>
            </p:extLst>
          </p:nvPr>
        </p:nvGraphicFramePr>
        <p:xfrm>
          <a:off x="4263695" y="2540846"/>
          <a:ext cx="3036321" cy="1918983"/>
        </p:xfrm>
        <a:graphic>
          <a:graphicData uri="http://schemas.openxmlformats.org/drawingml/2006/chart">
            <c:chart xmlns:c="http://schemas.openxmlformats.org/drawingml/2006/chart" xmlns:r="http://schemas.openxmlformats.org/officeDocument/2006/relationships" r:id="rId6"/>
          </a:graphicData>
        </a:graphic>
      </p:graphicFrame>
      <p:sp>
        <p:nvSpPr>
          <p:cNvPr id="18" name="TextBox 17"/>
          <p:cNvSpPr txBox="1"/>
          <p:nvPr/>
        </p:nvSpPr>
        <p:spPr>
          <a:xfrm>
            <a:off x="228994" y="4747423"/>
            <a:ext cx="4209409" cy="276999"/>
          </a:xfrm>
          <a:prstGeom prst="rect">
            <a:avLst/>
          </a:prstGeom>
          <a:noFill/>
          <a:ln w="3175">
            <a:noFill/>
          </a:ln>
        </p:spPr>
        <p:txBody>
          <a:bodyPr wrap="square" rtlCol="0">
            <a:spAutoFit/>
          </a:bodyPr>
          <a:lstStyle/>
          <a:p>
            <a:r>
              <a:rPr lang="en-US" sz="1200" b="1" dirty="0">
                <a:solidFill>
                  <a:srgbClr val="4C545A"/>
                </a:solidFill>
                <a:latin typeface="+mj-lt"/>
              </a:rPr>
              <a:t>Parental Involvement: Support for learning at School</a:t>
            </a:r>
          </a:p>
        </p:txBody>
      </p:sp>
      <p:cxnSp>
        <p:nvCxnSpPr>
          <p:cNvPr id="19" name="Straight Connector 18"/>
          <p:cNvCxnSpPr/>
          <p:nvPr/>
        </p:nvCxnSpPr>
        <p:spPr>
          <a:xfrm>
            <a:off x="304742" y="5025627"/>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907692" y="7724845"/>
            <a:ext cx="1449860" cy="307777"/>
          </a:xfrm>
          <a:prstGeom prst="rect">
            <a:avLst/>
          </a:prstGeom>
          <a:noFill/>
          <a:ln w="3175">
            <a:noFill/>
          </a:ln>
        </p:spPr>
        <p:txBody>
          <a:bodyPr wrap="square" rtlCol="0">
            <a:spAutoFit/>
          </a:bodyPr>
          <a:lstStyle/>
          <a:p>
            <a:r>
              <a:rPr lang="en-US" sz="700" i="1" dirty="0"/>
              <a:t>Involvement by adult in school management in last year</a:t>
            </a:r>
            <a:endParaRPr lang="en-US" sz="800" i="1" dirty="0">
              <a:solidFill>
                <a:srgbClr val="FF0000"/>
              </a:solidFill>
            </a:endParaRPr>
          </a:p>
        </p:txBody>
      </p:sp>
      <p:sp>
        <p:nvSpPr>
          <p:cNvPr id="20" name="TextBox 19"/>
          <p:cNvSpPr txBox="1"/>
          <p:nvPr/>
        </p:nvSpPr>
        <p:spPr>
          <a:xfrm>
            <a:off x="3878049" y="7724844"/>
            <a:ext cx="1222515" cy="307777"/>
          </a:xfrm>
          <a:prstGeom prst="rect">
            <a:avLst/>
          </a:prstGeom>
          <a:noFill/>
          <a:ln w="3175">
            <a:noFill/>
          </a:ln>
        </p:spPr>
        <p:txBody>
          <a:bodyPr wrap="square" rtlCol="0">
            <a:spAutoFit/>
          </a:bodyPr>
          <a:lstStyle/>
          <a:p>
            <a:r>
              <a:rPr lang="en-US" sz="700" i="1" dirty="0"/>
              <a:t>Involvement by adult in school activities in last year</a:t>
            </a:r>
            <a:endParaRPr lang="en-US" sz="800" i="1" dirty="0">
              <a:solidFill>
                <a:srgbClr val="FF0000"/>
              </a:solidFill>
            </a:endParaRPr>
          </a:p>
        </p:txBody>
      </p:sp>
      <p:pic>
        <p:nvPicPr>
          <p:cNvPr id="22" name="Picture 21"/>
          <p:cNvPicPr>
            <a:picLocks noChangeAspect="1"/>
          </p:cNvPicPr>
          <p:nvPr/>
        </p:nvPicPr>
        <p:blipFill rotWithShape="1">
          <a:blip r:embed="rId4">
            <a:extLst>
              <a:ext uri="{28A0092B-C50C-407E-A947-70E740481C1C}">
                <a14:useLocalDpi xmlns:a14="http://schemas.microsoft.com/office/drawing/2010/main" val="0"/>
              </a:ext>
            </a:extLst>
          </a:blip>
          <a:srcRect r="29949"/>
          <a:stretch/>
        </p:blipFill>
        <p:spPr>
          <a:xfrm>
            <a:off x="304801" y="222643"/>
            <a:ext cx="7050024" cy="1560896"/>
          </a:xfrm>
          <a:prstGeom prst="rect">
            <a:avLst/>
          </a:prstGeom>
        </p:spPr>
      </p:pic>
      <p:pic>
        <p:nvPicPr>
          <p:cNvPr id="23" name="Picture 22"/>
          <p:cNvPicPr>
            <a:picLocks noChangeAspect="1"/>
          </p:cNvPicPr>
          <p:nvPr/>
        </p:nvPicPr>
        <p:blipFill rotWithShape="1">
          <a:blip r:embed="rId4">
            <a:extLst>
              <a:ext uri="{28A0092B-C50C-407E-A947-70E740481C1C}">
                <a14:useLocalDpi xmlns:a14="http://schemas.microsoft.com/office/drawing/2010/main" val="0"/>
              </a:ext>
            </a:extLst>
          </a:blip>
          <a:srcRect l="71145" t="65681" b="5053"/>
          <a:stretch/>
        </p:blipFill>
        <p:spPr>
          <a:xfrm>
            <a:off x="5339431" y="233498"/>
            <a:ext cx="2008789" cy="457200"/>
          </a:xfrm>
          <a:prstGeom prst="rect">
            <a:avLst/>
          </a:prstGeom>
        </p:spPr>
      </p:pic>
      <p:sp>
        <p:nvSpPr>
          <p:cNvPr id="24" name="TextBox 23"/>
          <p:cNvSpPr txBox="1"/>
          <p:nvPr/>
        </p:nvSpPr>
        <p:spPr>
          <a:xfrm>
            <a:off x="312420" y="186221"/>
            <a:ext cx="2899719" cy="1077218"/>
          </a:xfrm>
          <a:prstGeom prst="rect">
            <a:avLst/>
          </a:prstGeom>
          <a:noFill/>
        </p:spPr>
        <p:txBody>
          <a:bodyPr wrap="square" rtlCol="0">
            <a:spAutoFit/>
          </a:bodyPr>
          <a:lstStyle/>
          <a:p>
            <a:r>
              <a:rPr lang="en-US" sz="3200" b="1" dirty="0">
                <a:solidFill>
                  <a:schemeClr val="bg1"/>
                </a:solidFill>
              </a:rPr>
              <a:t>Georgia</a:t>
            </a:r>
            <a:endParaRPr lang="en-US" sz="3200" dirty="0">
              <a:solidFill>
                <a:schemeClr val="bg1"/>
              </a:solidFill>
            </a:endParaRPr>
          </a:p>
          <a:p>
            <a:r>
              <a:rPr lang="en-US" sz="3200" dirty="0">
                <a:solidFill>
                  <a:schemeClr val="bg1"/>
                </a:solidFill>
              </a:rPr>
              <a:t>2018</a:t>
            </a:r>
          </a:p>
        </p:txBody>
      </p:sp>
      <p:sp>
        <p:nvSpPr>
          <p:cNvPr id="25" name="TextBox 24"/>
          <p:cNvSpPr txBox="1"/>
          <p:nvPr/>
        </p:nvSpPr>
        <p:spPr>
          <a:xfrm>
            <a:off x="312420" y="1386048"/>
            <a:ext cx="5532709" cy="400110"/>
          </a:xfrm>
          <a:prstGeom prst="rect">
            <a:avLst/>
          </a:prstGeom>
          <a:noFill/>
        </p:spPr>
        <p:txBody>
          <a:bodyPr wrap="square" rtlCol="0">
            <a:spAutoFit/>
          </a:bodyPr>
          <a:lstStyle/>
          <a:p>
            <a:r>
              <a:rPr lang="en-US" sz="2000" b="1" dirty="0">
                <a:solidFill>
                  <a:schemeClr val="bg1"/>
                </a:solidFill>
                <a:latin typeface="+mj-lt"/>
              </a:rPr>
              <a:t>Parental Involvement</a:t>
            </a:r>
            <a:endParaRPr lang="en-US" sz="2000" dirty="0">
              <a:solidFill>
                <a:schemeClr val="bg1"/>
              </a:solidFill>
            </a:endParaRPr>
          </a:p>
        </p:txBody>
      </p:sp>
      <p:pic>
        <p:nvPicPr>
          <p:cNvPr id="26" name="Picture 2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37027" y="1848868"/>
            <a:ext cx="876135" cy="212502"/>
          </a:xfrm>
          <a:prstGeom prst="rect">
            <a:avLst/>
          </a:prstGeom>
        </p:spPr>
      </p:pic>
      <p:pic>
        <p:nvPicPr>
          <p:cNvPr id="28" name="Picture 27"/>
          <p:cNvPicPr>
            <a:picLocks noChangeAspect="1"/>
          </p:cNvPicPr>
          <p:nvPr/>
        </p:nvPicPr>
        <p:blipFill>
          <a:blip r:embed="rId8"/>
          <a:stretch>
            <a:fillRect/>
          </a:stretch>
        </p:blipFill>
        <p:spPr>
          <a:xfrm>
            <a:off x="5628401" y="1391082"/>
            <a:ext cx="1719262" cy="379456"/>
          </a:xfrm>
          <a:prstGeom prst="rect">
            <a:avLst/>
          </a:prstGeom>
        </p:spPr>
      </p:pic>
      <p:sp>
        <p:nvSpPr>
          <p:cNvPr id="29" name="Rectangle 28"/>
          <p:cNvSpPr/>
          <p:nvPr/>
        </p:nvSpPr>
        <p:spPr>
          <a:xfrm>
            <a:off x="5208728" y="5103494"/>
            <a:ext cx="2144572" cy="301544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5208727" y="5105349"/>
            <a:ext cx="2104435" cy="369332"/>
          </a:xfrm>
          <a:prstGeom prst="rect">
            <a:avLst/>
          </a:prstGeom>
          <a:noFill/>
        </p:spPr>
        <p:txBody>
          <a:bodyPr wrap="square" rtlCol="0">
            <a:spAutoFit/>
          </a:bodyPr>
          <a:lstStyle/>
          <a:p>
            <a:r>
              <a:rPr lang="en-US" b="1" dirty="0">
                <a:solidFill>
                  <a:schemeClr val="bg1"/>
                </a:solidFill>
                <a:latin typeface="+mj-lt"/>
              </a:rPr>
              <a:t>Key Messages</a:t>
            </a:r>
          </a:p>
        </p:txBody>
      </p:sp>
      <p:sp>
        <p:nvSpPr>
          <p:cNvPr id="32" name="TextBox 31"/>
          <p:cNvSpPr txBox="1"/>
          <p:nvPr/>
        </p:nvSpPr>
        <p:spPr>
          <a:xfrm>
            <a:off x="5208728" y="5451989"/>
            <a:ext cx="2062263" cy="2600712"/>
          </a:xfrm>
          <a:prstGeom prst="rect">
            <a:avLst/>
          </a:prstGeom>
          <a:noFill/>
        </p:spPr>
        <p:txBody>
          <a:bodyPr wrap="square" rtlCol="0">
            <a:spAutoFit/>
          </a:bodyPr>
          <a:lstStyle/>
          <a:p>
            <a:pPr marL="171450" indent="-171450">
              <a:spcBef>
                <a:spcPts val="300"/>
              </a:spcBef>
              <a:spcAft>
                <a:spcPts val="300"/>
              </a:spcAft>
              <a:buFont typeface="Arial" charset="0"/>
              <a:buChar char="•"/>
            </a:pPr>
            <a:r>
              <a:rPr lang="en-US" sz="900" dirty="0">
                <a:solidFill>
                  <a:schemeClr val="bg1"/>
                </a:solidFill>
              </a:rPr>
              <a:t>Percentage of children with 3 or more books to read at home is low for children living in rural areas (66%), in Kvemo Kartli region (55%) and is especially low for Azerbaijani children (14</a:t>
            </a:r>
            <a:r>
              <a:rPr lang="en-US" sz="900" dirty="0" smtClean="0">
                <a:solidFill>
                  <a:schemeClr val="bg1"/>
                </a:solidFill>
              </a:rPr>
              <a:t>%).</a:t>
            </a:r>
            <a:endParaRPr lang="en-US" sz="900" dirty="0">
              <a:solidFill>
                <a:schemeClr val="bg1"/>
              </a:solidFill>
            </a:endParaRPr>
          </a:p>
          <a:p>
            <a:pPr marL="171450" indent="-171450">
              <a:spcBef>
                <a:spcPts val="300"/>
              </a:spcBef>
              <a:spcAft>
                <a:spcPts val="300"/>
              </a:spcAft>
              <a:buFont typeface="Arial" charset="0"/>
              <a:buChar char="•"/>
            </a:pPr>
            <a:r>
              <a:rPr lang="en-US" sz="900" dirty="0">
                <a:solidFill>
                  <a:schemeClr val="bg1"/>
                </a:solidFill>
              </a:rPr>
              <a:t>Percentage of children with 3 or more books to read at home also shows significant difference by wealth quintiles, 99% of children have 3 or more books to read at home in the richest quintile, while only 50% in the poorest quintile</a:t>
            </a:r>
            <a:r>
              <a:rPr lang="en-US" sz="900" dirty="0" smtClean="0">
                <a:solidFill>
                  <a:schemeClr val="bg1"/>
                </a:solidFill>
              </a:rPr>
              <a:t>.</a:t>
            </a:r>
            <a:endParaRPr lang="en-US" sz="900" dirty="0">
              <a:solidFill>
                <a:schemeClr val="bg1"/>
              </a:solidFill>
            </a:endParaRPr>
          </a:p>
          <a:p>
            <a:pPr marL="171450" indent="-171450">
              <a:spcBef>
                <a:spcPts val="300"/>
              </a:spcBef>
              <a:spcAft>
                <a:spcPts val="300"/>
              </a:spcAft>
              <a:buFont typeface="Arial" charset="0"/>
              <a:buChar char="•"/>
            </a:pPr>
            <a:r>
              <a:rPr lang="en-US" sz="900" dirty="0">
                <a:solidFill>
                  <a:schemeClr val="bg1"/>
                </a:solidFill>
              </a:rPr>
              <a:t>For 33% of children, an adult household member has not received a report card for the child in the last year.</a:t>
            </a:r>
          </a:p>
        </p:txBody>
      </p:sp>
      <p:sp>
        <p:nvSpPr>
          <p:cNvPr id="27" name="TextBox 26">
            <a:extLst>
              <a:ext uri="{FF2B5EF4-FFF2-40B4-BE49-F238E27FC236}">
                <a16:creationId xmlns:a16="http://schemas.microsoft.com/office/drawing/2014/main" xmlns="" id="{AC9A66CA-92C9-49CE-88CA-BE0932E7D46B}"/>
              </a:ext>
            </a:extLst>
          </p:cNvPr>
          <p:cNvSpPr txBox="1"/>
          <p:nvPr/>
        </p:nvSpPr>
        <p:spPr>
          <a:xfrm>
            <a:off x="303653" y="4464482"/>
            <a:ext cx="3630807" cy="276999"/>
          </a:xfrm>
          <a:prstGeom prst="rect">
            <a:avLst/>
          </a:prstGeom>
          <a:noFill/>
          <a:ln w="3175">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600" dirty="0">
                <a:solidFill>
                  <a:schemeClr val="tx1">
                    <a:lumMod val="65000"/>
                    <a:lumOff val="35000"/>
                  </a:schemeClr>
                </a:solidFill>
              </a:rPr>
              <a:t>Percentage of children age 7-14 years with 3 or more books to read at home, by background characteristics.</a:t>
            </a:r>
          </a:p>
        </p:txBody>
      </p:sp>
      <p:sp>
        <p:nvSpPr>
          <p:cNvPr id="33" name="TextBox 32">
            <a:extLst>
              <a:ext uri="{FF2B5EF4-FFF2-40B4-BE49-F238E27FC236}">
                <a16:creationId xmlns:a16="http://schemas.microsoft.com/office/drawing/2014/main" xmlns="" id="{AC9A66CA-92C9-49CE-88CA-BE0932E7D46B}"/>
              </a:ext>
            </a:extLst>
          </p:cNvPr>
          <p:cNvSpPr txBox="1"/>
          <p:nvPr/>
        </p:nvSpPr>
        <p:spPr>
          <a:xfrm>
            <a:off x="4261475" y="4458132"/>
            <a:ext cx="3038542" cy="276999"/>
          </a:xfrm>
          <a:prstGeom prst="rect">
            <a:avLst/>
          </a:prstGeom>
          <a:noFill/>
          <a:ln w="3175">
            <a:noFill/>
          </a:ln>
        </p:spPr>
        <p:txBody>
          <a:bodyPr wrap="square" rtlCol="0">
            <a:spAutoFit/>
          </a:bodyPr>
          <a:lstStyle>
            <a:defPPr>
              <a:defRPr lang="en-US"/>
            </a:defPPr>
            <a:lvl1pPr>
              <a:defRPr sz="600">
                <a:solidFill>
                  <a:schemeClr val="tx1">
                    <a:lumMod val="65000"/>
                    <a:lumOff val="35000"/>
                  </a:schemeClr>
                </a:solidFill>
              </a:defRPr>
            </a:lvl1pPr>
          </a:lstStyle>
          <a:p>
            <a:r>
              <a:rPr lang="en-US" dirty="0"/>
              <a:t>Percentage of children age 7-14 years who receive help with homework, by background characteristics.</a:t>
            </a:r>
          </a:p>
        </p:txBody>
      </p:sp>
      <p:pic>
        <p:nvPicPr>
          <p:cNvPr id="2" name="Picture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38160" y="1777455"/>
            <a:ext cx="536448" cy="365760"/>
          </a:xfrm>
          <a:prstGeom prst="rect">
            <a:avLst/>
          </a:prstGeom>
        </p:spPr>
      </p:pic>
    </p:spTree>
    <p:extLst>
      <p:ext uri="{BB962C8B-B14F-4D97-AF65-F5344CB8AC3E}">
        <p14:creationId xmlns:p14="http://schemas.microsoft.com/office/powerpoint/2010/main" val="36546975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ranklin Gothic">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customXsn xmlns="http://schemas.microsoft.com/office/2006/metadata/customXsn">
  <xsnLocation/>
  <cached>True</cached>
  <openByDefault>True</openByDefault>
  <xsnScope/>
</customXsn>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ga975397408f43e4b84ec8e5a598e523 xmlns="ca283e0b-db31-4043-a2ef-b80661bf084a">
      <Terms xmlns="http://schemas.microsoft.com/office/infopath/2007/PartnerControls">
        <TermInfo xmlns="http://schemas.microsoft.com/office/infopath/2007/PartnerControls">
          <TermName xmlns="http://schemas.microsoft.com/office/infopath/2007/PartnerControls">Data, Research and Policy-456C</TermName>
          <TermId xmlns="http://schemas.microsoft.com/office/infopath/2007/PartnerControls">5955b2fd-5d7f-4ec6-8d67-6bd2d19d2fcb</TermId>
        </TermInfo>
      </Terms>
    </ga975397408f43e4b84ec8e5a598e523>
    <TaxCatchAll xmlns="ca283e0b-db31-4043-a2ef-b80661bf084a">
      <Value>3</Value>
    </TaxCatchAll>
    <k8c968e8c72a4eda96b7e8fdbe192be2 xmlns="ca283e0b-db31-4043-a2ef-b80661bf084a">
      <Terms xmlns="http://schemas.microsoft.com/office/infopath/2007/PartnerControls"/>
    </k8c968e8c72a4eda96b7e8fdbe192be2>
    <TaxKeywordTaxHTField xmlns="03aba595-bc08-4bc6-a067-44fa0d6fce4c">
      <Terms xmlns="http://schemas.microsoft.com/office/infopath/2007/PartnerControls"/>
    </TaxKeywordTaxHTField>
    <DateTransmittedEmail xmlns="ca283e0b-db31-4043-a2ef-b80661bf084a" xsi:nil="true"/>
    <ContentStatus xmlns="ca283e0b-db31-4043-a2ef-b80661bf084a" xsi:nil="true"/>
    <SenderEmail xmlns="ca283e0b-db31-4043-a2ef-b80661bf084a" xsi:nil="true"/>
    <IconOverlay xmlns="http://schemas.microsoft.com/sharepoint/v4" xsi:nil="true"/>
    <ContentLanguage xmlns="ca283e0b-db31-4043-a2ef-b80661bf084a">English</ContentLanguage>
    <h6a71f3e574e4344bc34f3fc9dd20054 xmlns="ca283e0b-db31-4043-a2ef-b80661bf084a">
      <Terms xmlns="http://schemas.microsoft.com/office/infopath/2007/PartnerControls"/>
    </h6a71f3e574e4344bc34f3fc9dd20054>
    <CategoryDescription xmlns="http://schemas.microsoft.com/sharepoint.v3" xsi:nil="true"/>
    <RecipientsEmail xmlns="ca283e0b-db31-4043-a2ef-b80661bf084a" xsi:nil="true"/>
    <mda26ace941f4791a7314a339fee829c xmlns="ca283e0b-db31-4043-a2ef-b80661bf084a">
      <Terms xmlns="http://schemas.microsoft.com/office/infopath/2007/PartnerControls"/>
    </mda26ace941f4791a7314a339fee829c>
    <WrittenBy xmlns="ca283e0b-db31-4043-a2ef-b80661bf084a">
      <UserInfo>
        <DisplayName/>
        <AccountId xsi:nil="true"/>
        <AccountType/>
      </UserInfo>
    </WrittenBy>
  </documentManagement>
</p:properties>
</file>

<file path=customXml/item4.xml><?xml version="1.0" encoding="utf-8"?>
<ct:contentTypeSchema xmlns:ct="http://schemas.microsoft.com/office/2006/metadata/contentType" xmlns:ma="http://schemas.microsoft.com/office/2006/metadata/properties/metaAttributes" ct:_="" ma:_="" ma:contentTypeName="UNICEF Document" ma:contentTypeID="0x0101009BA85F8052A6DA4FA3E31FF9F74C697000EC757063D55EF14399B2E4B65561595A" ma:contentTypeVersion="31" ma:contentTypeDescription="Create a new document." ma:contentTypeScope="" ma:versionID="9b9132b4e2834faba91bbe34c56516e1">
  <xsd:schema xmlns:xsd="http://www.w3.org/2001/XMLSchema" xmlns:xs="http://www.w3.org/2001/XMLSchema" xmlns:p="http://schemas.microsoft.com/office/2006/metadata/properties" xmlns:ns1="http://schemas.microsoft.com/sharepoint/v3" xmlns:ns2="ca283e0b-db31-4043-a2ef-b80661bf084a" xmlns:ns3="http://schemas.microsoft.com/sharepoint.v3" xmlns:ns4="2aac1c47-a7bd-4382-bbe6-d59290c165d5" xmlns:ns5="03aba595-bc08-4bc6-a067-44fa0d6fce4c" xmlns:ns6="http://schemas.microsoft.com/sharepoint/v4" targetNamespace="http://schemas.microsoft.com/office/2006/metadata/properties" ma:root="true" ma:fieldsID="3b7498f8af99e477a9586f2c6b23375d" ns1:_="" ns2:_="" ns3:_="" ns4:_="" ns5:_="" ns6:_="">
    <xsd:import namespace="http://schemas.microsoft.com/sharepoint/v3"/>
    <xsd:import namespace="ca283e0b-db31-4043-a2ef-b80661bf084a"/>
    <xsd:import namespace="http://schemas.microsoft.com/sharepoint.v3"/>
    <xsd:import namespace="2aac1c47-a7bd-4382-bbe6-d59290c165d5"/>
    <xsd:import namespace="03aba595-bc08-4bc6-a067-44fa0d6fce4c"/>
    <xsd:import namespace="http://schemas.microsoft.com/sharepoint/v4"/>
    <xsd:element name="properties">
      <xsd:complexType>
        <xsd:sequence>
          <xsd:element name="documentManagement">
            <xsd:complexType>
              <xsd:all>
                <xsd:element ref="ns2:WrittenBy" minOccurs="0"/>
                <xsd:element ref="ns2:ContentLanguage" minOccurs="0"/>
                <xsd:element ref="ns3:CategoryDescription" minOccurs="0"/>
                <xsd:element ref="ns2:RecipientsEmail" minOccurs="0"/>
                <xsd:element ref="ns2:SenderEmail" minOccurs="0"/>
                <xsd:element ref="ns2:DateTransmittedEmail" minOccurs="0"/>
                <xsd:element ref="ns2:k8c968e8c72a4eda96b7e8fdbe192be2" minOccurs="0"/>
                <xsd:element ref="ns2:ga975397408f43e4b84ec8e5a598e523" minOccurs="0"/>
                <xsd:element ref="ns2:mda26ace941f4791a7314a339fee829c" minOccurs="0"/>
                <xsd:element ref="ns2:TaxCatchAllLabel" minOccurs="0"/>
                <xsd:element ref="ns2:TaxCatchAll" minOccurs="0"/>
                <xsd:element ref="ns2:h6a71f3e574e4344bc34f3fc9dd20054" minOccurs="0"/>
                <xsd:element ref="ns2:ContentStatus" minOccurs="0"/>
                <xsd:element ref="ns4:MediaServiceFastMetadata" minOccurs="0"/>
                <xsd:element ref="ns4:MediaServiceAutoTags" minOccurs="0"/>
                <xsd:element ref="ns4:MediaServiceOCR" minOccurs="0"/>
                <xsd:element ref="ns4:MediaServiceDateTaken" minOccurs="0"/>
                <xsd:element ref="ns4:MediaServiceGenerationTime" minOccurs="0"/>
                <xsd:element ref="ns4:MediaServiceEventHashCode" minOccurs="0"/>
                <xsd:element ref="ns1:_vti_ItemHoldRecordStatus" minOccurs="0"/>
                <xsd:element ref="ns6:IconOverlay" minOccurs="0"/>
                <xsd:element ref="ns4:MediaServiceMetadata" minOccurs="0"/>
                <xsd:element ref="ns1:_vti_ItemDeclaredRecord" minOccurs="0"/>
                <xsd:element ref="ns5:TaxKeywordTaxHTField" minOccurs="0"/>
                <xsd:element ref="ns5:SharedWithDetails" minOccurs="0"/>
                <xsd:element ref="ns5:SharedWithUser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vti_ItemHoldRecordStatus" ma:index="33" nillable="true" ma:displayName="Hold and Record Status" ma:decimals="0" ma:description="" ma:hidden="true" ma:indexed="true" ma:internalName="_vti_ItemHoldRecordStatus" ma:readOnly="true">
      <xsd:simpleType>
        <xsd:restriction base="dms:Unknown"/>
      </xsd:simpleType>
    </xsd:element>
    <xsd:element name="_vti_ItemDeclaredRecord" ma:index="36" nillable="true" ma:displayName="Declared Record" ma:hidden="true" ma:internalName="_vti_ItemDeclaredRecord"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WrittenBy" ma:index="3" nillable="true" ma:displayName="Written By" ma:description="‘Written By’ is auto-completed with the name of the uploader, but can be edited if you are uploading on behalf of someone else." ma:list="UserInfo" ma:SharePointGroup="0" ma:internalName="WrittenBy"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tentLanguage" ma:index="4" nillable="true" ma:displayName="Content Language *" ma:default="English" ma:format="RadioButtons" ma:indexed="true" ma:internalName="ContentLanguage">
      <xsd:simpleType>
        <xsd:restriction base="dms:Choice">
          <xsd:enumeration value="English"/>
          <xsd:enumeration value="French"/>
          <xsd:enumeration value="Spanish"/>
          <xsd:enumeration value="Russian"/>
          <xsd:enumeration value="Chinese"/>
          <xsd:enumeration value="Arabic"/>
          <xsd:enumeration value="other"/>
        </xsd:restriction>
      </xsd:simpleType>
    </xsd:element>
    <xsd:element name="RecipientsEmail" ma:index="9" nillable="true" ma:displayName="Recipients (email)" ma:hidden="true" ma:internalName="RecipientsEmail" ma:readOnly="false">
      <xsd:simpleType>
        <xsd:restriction base="dms:Text">
          <xsd:maxLength value="255"/>
        </xsd:restriction>
      </xsd:simpleType>
    </xsd:element>
    <xsd:element name="SenderEmail" ma:index="10" nillable="true" ma:displayName="Sender (email)" ma:hidden="true" ma:internalName="SenderEmail" ma:readOnly="false">
      <xsd:simpleType>
        <xsd:restriction base="dms:Text">
          <xsd:maxLength value="255"/>
        </xsd:restriction>
      </xsd:simpleType>
    </xsd:element>
    <xsd:element name="DateTransmittedEmail" ma:index="11" nillable="true" ma:displayName="Date transmitted (email)" ma:format="DateTime" ma:hidden="true" ma:internalName="DateTransmittedEmail" ma:readOnly="false">
      <xsd:simpleType>
        <xsd:restriction base="dms:DateTime"/>
      </xsd:simpleType>
    </xsd:element>
    <xsd:element name="k8c968e8c72a4eda96b7e8fdbe192be2" ma:index="12" nillable="true" ma:taxonomy="true" ma:internalName="k8c968e8c72a4eda96b7e8fdbe192be2" ma:taxonomyFieldName="GeographicScope" ma:displayName="Geographic Scope" ma:default="" ma:fieldId="{48c968e8-c72a-4eda-96b7-e8fdbe192be2}" ma:taxonomyMulti="true" ma:sspId="73f51738-d318-4883-9d64-4f0bd0ccc55e" ma:termSetId="0a00fedf-defc-4fe3-a3bf-9929b29a638e" ma:anchorId="00000000-0000-0000-0000-000000000000" ma:open="false" ma:isKeyword="false">
      <xsd:complexType>
        <xsd:sequence>
          <xsd:element ref="pc:Terms" minOccurs="0" maxOccurs="1"/>
        </xsd:sequence>
      </xsd:complexType>
    </xsd:element>
    <xsd:element name="ga975397408f43e4b84ec8e5a598e523" ma:index="16" nillable="true" ma:taxonomy="true" ma:internalName="ga975397408f43e4b84ec8e5a598e523" ma:taxonomyFieldName="OfficeDivision" ma:displayName="Office/Division *" ma:default="178;#Data, Research and Policy-456C|5955b2fd-5d7f-4ec6-8d67-6bd2d19d2fcb" ma:fieldId="{0a975397-408f-43e4-b84e-c8e5a598e523}" ma:sspId="73f51738-d318-4883-9d64-4f0bd0ccc55e" ma:termSetId="1761a25e-44f4-4213-964a-f96c515e12cb" ma:anchorId="00000000-0000-0000-0000-000000000000" ma:open="false" ma:isKeyword="false">
      <xsd:complexType>
        <xsd:sequence>
          <xsd:element ref="pc:Terms" minOccurs="0" maxOccurs="1"/>
        </xsd:sequence>
      </xsd:complexType>
    </xsd:element>
    <xsd:element name="mda26ace941f4791a7314a339fee829c" ma:index="17" nillable="true" ma:taxonomy="true" ma:internalName="mda26ace941f4791a7314a339fee829c" ma:taxonomyFieldName="DocumentType" ma:displayName="Document Type *" ma:indexed="true" ma:default="" ma:fieldId="{6da26ace-941f-4791-a731-4a339fee829c}" ma:sspId="73f51738-d318-4883-9d64-4f0bd0ccc55e" ma:termSetId="f93b6877-8902-4378-8587-5ec85f36ead9" ma:anchorId="00000000-0000-0000-0000-000000000000" ma:open="false" ma:isKeyword="false">
      <xsd:complexType>
        <xsd:sequence>
          <xsd:element ref="pc:Terms" minOccurs="0" maxOccurs="1"/>
        </xsd:sequence>
      </xsd:complexType>
    </xsd:element>
    <xsd:element name="TaxCatchAllLabel" ma:index="18" nillable="true" ma:displayName="Taxonomy Catch All Column1" ma:hidden="true" ma:list="{f18c69bd-8d9b-48fb-bf08-f87e298dbead}" ma:internalName="TaxCatchAllLabel" ma:readOnly="true" ma:showField="CatchAllDataLabel"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TaxCatchAll" ma:index="22" nillable="true" ma:displayName="Taxonomy Catch All Column" ma:hidden="true" ma:list="{f18c69bd-8d9b-48fb-bf08-f87e298dbead}" ma:internalName="TaxCatchAll" ma:showField="CatchAllData"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h6a71f3e574e4344bc34f3fc9dd20054" ma:index="23" nillable="true" ma:taxonomy="true" ma:internalName="h6a71f3e574e4344bc34f3fc9dd20054" ma:taxonomyFieldName="Topic" ma:displayName="Topic *" ma:default="" ma:fieldId="{16a71f3e-574e-4344-bc34-f3fc9dd20054}" ma:taxonomyMulti="true" ma:sspId="73f51738-d318-4883-9d64-4f0bd0ccc55e" ma:termSetId="9561e0e6-71cf-4f3c-87c3-08a6b5d907e8" ma:anchorId="00000000-0000-0000-0000-000000000000" ma:open="false" ma:isKeyword="false">
      <xsd:complexType>
        <xsd:sequence>
          <xsd:element ref="pc:Terms" minOccurs="0" maxOccurs="1"/>
        </xsd:sequence>
      </xsd:complexType>
    </xsd:element>
    <xsd:element name="ContentStatus" ma:index="25" nillable="true" ma:displayName="Content Status" ma:description="Optional column to indicate document status: no status, draft, final or expired.​" ma:format="RadioButtons" ma:internalName="ContentStatus">
      <xsd:simpleType>
        <xsd:restriction base="dms:Choice">
          <xsd:enumeration value="­"/>
          <xsd:enumeration value="Draft"/>
          <xsd:enumeration value="Final"/>
          <xsd:enumeration value="Expired"/>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internalName="Category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ac1c47-a7bd-4382-bbe6-d59290c165d5" elementFormDefault="qualified">
    <xsd:import namespace="http://schemas.microsoft.com/office/2006/documentManagement/types"/>
    <xsd:import namespace="http://schemas.microsoft.com/office/infopath/2007/PartnerControls"/>
    <xsd:element name="MediaServiceFastMetadata" ma:index="26" nillable="true" ma:displayName="MediaServiceFastMetadata" ma:hidden="true" ma:internalName="MediaServiceFastMetadata" ma:readOnly="true">
      <xsd:simpleType>
        <xsd:restriction base="dms:Note"/>
      </xsd:simpleType>
    </xsd:element>
    <xsd:element name="MediaServiceAutoTags" ma:index="27" nillable="true" ma:displayName="Tags" ma:internalName="MediaServiceAutoTags" ma:readOnly="true">
      <xsd:simpleType>
        <xsd:restriction base="dms:Text"/>
      </xsd:simpleType>
    </xsd:element>
    <xsd:element name="MediaServiceOCR" ma:index="28" nillable="true" ma:displayName="Extracted Text" ma:internalName="MediaServiceOCR" ma:readOnly="true">
      <xsd:simpleType>
        <xsd:restriction base="dms:Note">
          <xsd:maxLength value="255"/>
        </xsd:restriction>
      </xsd:simpleType>
    </xsd:element>
    <xsd:element name="MediaServiceDateTaken" ma:index="29" nillable="true" ma:displayName="MediaServiceDateTaken" ma:hidden="true" ma:internalName="MediaServiceDateTaken" ma:readOnly="true">
      <xsd:simpleType>
        <xsd:restriction base="dms:Text"/>
      </xsd:simpleType>
    </xsd:element>
    <xsd:element name="MediaServiceGenerationTime" ma:index="31" nillable="true" ma:displayName="MediaServiceGenerationTime" ma:hidden="true" ma:internalName="MediaServiceGenerationTime" ma:readOnly="true">
      <xsd:simpleType>
        <xsd:restriction base="dms:Text"/>
      </xsd:simpleType>
    </xsd:element>
    <xsd:element name="MediaServiceEventHashCode" ma:index="32" nillable="true" ma:displayName="MediaServiceEventHashCode" ma:hidden="true" ma:internalName="MediaServiceEventHashCode" ma:readOnly="true">
      <xsd:simpleType>
        <xsd:restriction base="dms:Text"/>
      </xsd:simpleType>
    </xsd:element>
    <xsd:element name="MediaServiceMetadata" ma:index="35" nillable="true" ma:displayName="MediaServiceMetadata" ma:hidden="true" ma:internalName="MediaServiceMetadata" ma:readOnly="true">
      <xsd:simpleType>
        <xsd:restriction base="dms:Note"/>
      </xsd:simpleType>
    </xsd:element>
    <xsd:element name="MediaServiceLocation" ma:index="4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aba595-bc08-4bc6-a067-44fa0d6fce4c" elementFormDefault="qualified">
    <xsd:import namespace="http://schemas.microsoft.com/office/2006/documentManagement/types"/>
    <xsd:import namespace="http://schemas.microsoft.com/office/infopath/2007/PartnerControls"/>
    <xsd:element name="TaxKeywordTaxHTField" ma:index="37" nillable="true" ma:taxonomy="true" ma:internalName="TaxKeywordTaxHTField" ma:taxonomyFieldName="TaxKeyword" ma:displayName="Enterprise Keywords" ma:fieldId="{23f27201-bee3-471e-b2e7-b64fd8b7ca38}" ma:taxonomyMulti="true" ma:sspId="73f51738-d318-4883-9d64-4f0bd0ccc55e" ma:termSetId="00000000-0000-0000-0000-000000000000" ma:anchorId="00000000-0000-0000-0000-000000000000" ma:open="true" ma:isKeyword="true">
      <xsd:complexType>
        <xsd:sequence>
          <xsd:element ref="pc:Terms" minOccurs="0" maxOccurs="1"/>
        </xsd:sequence>
      </xsd:complexType>
    </xsd:element>
    <xsd:element name="SharedWithDetails" ma:index="38" nillable="true" ma:displayName="Shared With Details" ma:internalName="SharedWithDetails" ma:readOnly="true">
      <xsd:simpleType>
        <xsd:restriction base="dms:Note">
          <xsd:maxLength value="255"/>
        </xsd:restriction>
      </xsd:simpleType>
    </xsd:element>
    <xsd:element name="SharedWithUsers" ma:index="3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SharedContentType xmlns="Microsoft.SharePoint.Taxonomy.ContentTypeSync" SourceId="73f51738-d318-4883-9d64-4f0bd0ccc55e" ContentTypeId="0x0101009BA85F8052A6DA4FA3E31FF9F74C6970" PreviousValue="false"/>
</file>

<file path=customXml/item6.xml><?xml version="1.0" encoding="utf-8"?>
<?mso-contentType ?>
<spe:Receivers xmlns:spe="http://schemas.microsoft.com/sharepoint/events"/>
</file>

<file path=customXml/itemProps1.xml><?xml version="1.0" encoding="utf-8"?>
<ds:datastoreItem xmlns:ds="http://schemas.openxmlformats.org/officeDocument/2006/customXml" ds:itemID="{4EED4ADF-8514-40D6-9A5E-484290277F9B}">
  <ds:schemaRefs>
    <ds:schemaRef ds:uri="http://schemas.microsoft.com/office/2006/metadata/customXsn"/>
  </ds:schemaRefs>
</ds:datastoreItem>
</file>

<file path=customXml/itemProps2.xml><?xml version="1.0" encoding="utf-8"?>
<ds:datastoreItem xmlns:ds="http://schemas.openxmlformats.org/officeDocument/2006/customXml" ds:itemID="{7E7C6015-526A-49B4-A981-085D50DEA6E4}">
  <ds:schemaRefs>
    <ds:schemaRef ds:uri="http://schemas.microsoft.com/sharepoint/v3/contenttype/forms"/>
  </ds:schemaRefs>
</ds:datastoreItem>
</file>

<file path=customXml/itemProps3.xml><?xml version="1.0" encoding="utf-8"?>
<ds:datastoreItem xmlns:ds="http://schemas.openxmlformats.org/officeDocument/2006/customXml" ds:itemID="{AD6429C0-CEF9-4A3F-9EB2-E5C4B3C4FD0A}">
  <ds:schemaRefs>
    <ds:schemaRef ds:uri="2aac1c47-a7bd-4382-bbe6-d59290c165d5"/>
    <ds:schemaRef ds:uri="http://schemas.microsoft.com/sharepoint/v3"/>
    <ds:schemaRef ds:uri="http://schemas.openxmlformats.org/package/2006/metadata/core-properties"/>
    <ds:schemaRef ds:uri="http://purl.org/dc/dcmitype/"/>
    <ds:schemaRef ds:uri="http://purl.org/dc/terms/"/>
    <ds:schemaRef ds:uri="http://schemas.microsoft.com/office/infopath/2007/PartnerControls"/>
    <ds:schemaRef ds:uri="http://schemas.microsoft.com/office/2006/metadata/properties"/>
    <ds:schemaRef ds:uri="http://schemas.microsoft.com/sharepoint.v3"/>
    <ds:schemaRef ds:uri="http://schemas.microsoft.com/office/2006/documentManagement/types"/>
    <ds:schemaRef ds:uri="http://purl.org/dc/elements/1.1/"/>
    <ds:schemaRef ds:uri="ca283e0b-db31-4043-a2ef-b80661bf084a"/>
    <ds:schemaRef ds:uri="http://schemas.microsoft.com/sharepoint/v4"/>
    <ds:schemaRef ds:uri="03aba595-bc08-4bc6-a067-44fa0d6fce4c"/>
    <ds:schemaRef ds:uri="http://www.w3.org/XML/1998/namespace"/>
  </ds:schemaRefs>
</ds:datastoreItem>
</file>

<file path=customXml/itemProps4.xml><?xml version="1.0" encoding="utf-8"?>
<ds:datastoreItem xmlns:ds="http://schemas.openxmlformats.org/officeDocument/2006/customXml" ds:itemID="{4352B5C8-AB46-47F3-88BC-74A5EBB574D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83e0b-db31-4043-a2ef-b80661bf084a"/>
    <ds:schemaRef ds:uri="http://schemas.microsoft.com/sharepoint.v3"/>
    <ds:schemaRef ds:uri="2aac1c47-a7bd-4382-bbe6-d59290c165d5"/>
    <ds:schemaRef ds:uri="03aba595-bc08-4bc6-a067-44fa0d6fce4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4DF27C75-813E-468A-A462-2835F13F9B6A}">
  <ds:schemaRefs>
    <ds:schemaRef ds:uri="Microsoft.SharePoint.Taxonomy.ContentTypeSync"/>
  </ds:schemaRefs>
</ds:datastoreItem>
</file>

<file path=customXml/itemProps6.xml><?xml version="1.0" encoding="utf-8"?>
<ds:datastoreItem xmlns:ds="http://schemas.openxmlformats.org/officeDocument/2006/customXml" ds:itemID="{1BA5146B-AA1B-409C-9093-817906CF831D}">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10721</TotalTime>
  <Words>378</Words>
  <Application>Microsoft Office PowerPoint</Application>
  <PresentationFormat>Custom</PresentationFormat>
  <Paragraphs>46</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Franklin Gothic Book</vt:lpstr>
      <vt:lpstr>Franklin Gothic Medium</vt:lpstr>
      <vt:lpstr>Sylfaen</vt:lpstr>
      <vt:lpstr>Office Theme</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Tijana Comic</dc:creator>
  <cp:lastModifiedBy>nestan pantsulaia</cp:lastModifiedBy>
  <cp:revision>201</cp:revision>
  <cp:lastPrinted>2019-11-15T19:24:19Z</cp:lastPrinted>
  <dcterms:created xsi:type="dcterms:W3CDTF">2017-11-02T14:57:07Z</dcterms:created>
  <dcterms:modified xsi:type="dcterms:W3CDTF">2019-11-15T19:25:01Z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0x0101009BA85F8052A6DA4FA3E31FF9F74C697000EC757063D55EF14399B2E4B65561595A</vt:lpwstr>
  </property>
  <property fmtid="{D5CDD505-2E9C-101B-9397-08002B2CF9AE}" pid="3" name="TaxKeyword">
    <vt:lpwstr/>
  </property>
  <property fmtid="{D5CDD505-2E9C-101B-9397-08002B2CF9AE}" pid="4" name="OfficeDivision">
    <vt:lpwstr>3;#Data, Research and Policy-456C|5955b2fd-5d7f-4ec6-8d67-6bd2d19d2fcb</vt:lpwstr>
  </property>
  <property fmtid="{D5CDD505-2E9C-101B-9397-08002B2CF9AE}" pid="5" name="Topic">
    <vt:lpwstr/>
  </property>
  <property fmtid="{D5CDD505-2E9C-101B-9397-08002B2CF9AE}" pid="6" name="DocumentType">
    <vt:lpwstr/>
  </property>
  <property fmtid="{D5CDD505-2E9C-101B-9397-08002B2CF9AE}" pid="7" name="GeographicScope">
    <vt:lpwstr/>
  </property>
</Properties>
</file>