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customXml/itemProps5.xml" ContentType="application/vnd.openxmlformats-officedocument.customXmlProperties+xml"/>
  <Override PartName="/customXml/itemProps6.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chart3.xml" ContentType="application/vnd.openxmlformats-officedocument.drawingml.chart+xml"/>
  <Override PartName="/ppt/charts/style2.xml" ContentType="application/vnd.ms-office.chartstyle+xml"/>
  <Override PartName="/ppt/charts/colors2.xml" ContentType="application/vnd.ms-office.chartcolorstyle+xml"/>
  <Override PartName="/ppt/charts/chart4.xml" ContentType="application/vnd.openxmlformats-officedocument.drawingml.chart+xml"/>
  <Override PartName="/ppt/charts/style3.xml" ContentType="application/vnd.ms-office.chartstyle+xml"/>
  <Override PartName="/ppt/charts/colors3.xml" ContentType="application/vnd.ms-office.chartcolorstyl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72" r:id="rId7"/>
  </p:sldMasterIdLst>
  <p:sldIdLst>
    <p:sldId id="256" r:id="rId8"/>
    <p:sldId id="257" r:id="rId9"/>
  </p:sldIdLst>
  <p:sldSz cx="7772400" cy="10058400"/>
  <p:notesSz cx="7099300" cy="10234613"/>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944" userDrawn="1">
          <p15:clr>
            <a:srgbClr val="A4A3A4"/>
          </p15:clr>
        </p15:guide>
        <p15:guide id="2" pos="4632"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hika Hayashi" initials="CH" lastIdx="4" clrIdx="0">
    <p:extLst>
      <p:ext uri="{19B8F6BF-5375-455C-9EA6-DF929625EA0E}">
        <p15:presenceInfo xmlns:p15="http://schemas.microsoft.com/office/powerpoint/2012/main" userId="S-1-5-21-889838981-920820592-1903951286-441087" providerId="AD"/>
      </p:ext>
    </p:extLst>
  </p:cmAuthor>
  <p:cmAuthor id="2" name="Vrinda R Mehra" initials="VRM" lastIdx="6" clrIdx="1">
    <p:extLst>
      <p:ext uri="{19B8F6BF-5375-455C-9EA6-DF929625EA0E}">
        <p15:presenceInfo xmlns:p15="http://schemas.microsoft.com/office/powerpoint/2012/main" userId="S-1-5-21-889838981-920820592-1903951286-755758" providerId="AD"/>
      </p:ext>
    </p:extLst>
  </p:cmAuthor>
  <p:cmAuthor id="3" name="Tijana Comic" initials="TC" lastIdx="5" clrIdx="2">
    <p:extLst>
      <p:ext uri="{19B8F6BF-5375-455C-9EA6-DF929625EA0E}">
        <p15:presenceInfo xmlns:p15="http://schemas.microsoft.com/office/powerpoint/2012/main" userId="b1e3c049de1787fc" providerId="Windows Live"/>
      </p:ext>
    </p:extLst>
  </p:cmAuthor>
  <p:cmAuthor id="4" name="nestan pantsulaia" initials="np" lastIdx="4" clrIdx="3">
    <p:extLst>
      <p:ext uri="{19B8F6BF-5375-455C-9EA6-DF929625EA0E}">
        <p15:presenceInfo xmlns:p15="http://schemas.microsoft.com/office/powerpoint/2012/main" userId="S-1-5-21-2703388789-3765044650-341701313-2163"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BB8C5"/>
    <a:srgbClr val="3AB9C6"/>
    <a:srgbClr val="FCB040"/>
    <a:srgbClr val="F15A40"/>
    <a:srgbClr val="684FA1"/>
    <a:srgbClr val="595959"/>
    <a:srgbClr val="FFFFFF"/>
    <a:srgbClr val="D0CECE"/>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032" autoAdjust="0"/>
    <p:restoredTop sz="96433" autoAdjust="0"/>
  </p:normalViewPr>
  <p:slideViewPr>
    <p:cSldViewPr snapToGrid="0" snapToObjects="1" showGuides="1">
      <p:cViewPr>
        <p:scale>
          <a:sx n="125" d="100"/>
          <a:sy n="125" d="100"/>
        </p:scale>
        <p:origin x="1572" y="-1494"/>
      </p:cViewPr>
      <p:guideLst>
        <p:guide orient="horz" pos="1944"/>
        <p:guide pos="4632"/>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1.xml"/><Relationship Id="rId13" Type="http://schemas.openxmlformats.org/officeDocument/2006/relationships/theme" Target="theme/theme1.xml"/><Relationship Id="rId3" Type="http://schemas.openxmlformats.org/officeDocument/2006/relationships/customXml" Target="../customXml/item3.xml"/><Relationship Id="rId7" Type="http://schemas.openxmlformats.org/officeDocument/2006/relationships/slideMaster" Target="slideMasters/slideMaster1.xml"/><Relationship Id="rId12" Type="http://schemas.openxmlformats.org/officeDocument/2006/relationships/viewProps" Target="viewProps.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customXml" Target="../customXml/item6.xml"/><Relationship Id="rId11" Type="http://schemas.openxmlformats.org/officeDocument/2006/relationships/presProps" Target="presProps.xml"/><Relationship Id="rId5" Type="http://schemas.openxmlformats.org/officeDocument/2006/relationships/customXml" Target="../customXml/item5.xml"/><Relationship Id="rId10" Type="http://schemas.openxmlformats.org/officeDocument/2006/relationships/commentAuthors" Target="commentAuthors.xml"/><Relationship Id="rId4" Type="http://schemas.openxmlformats.org/officeDocument/2006/relationships/customXml" Target="../customXml/item4.xml"/><Relationship Id="rId9" Type="http://schemas.openxmlformats.org/officeDocument/2006/relationships/slide" Target="slides/slide2.xml"/><Relationship Id="rId14"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2.xlsx"/></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microsoft.com/office/2011/relationships/chartColorStyle" Target="colors2.xml"/><Relationship Id="rId1" Type="http://schemas.microsoft.com/office/2011/relationships/chartStyle" Target="style2.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4.xlsx"/><Relationship Id="rId2" Type="http://schemas.microsoft.com/office/2011/relationships/chartColorStyle" Target="colors3.xml"/><Relationship Id="rId1" Type="http://schemas.microsoft.com/office/2011/relationships/chartStyle" Target="style3.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5.4722092456432544E-2"/>
          <c:y val="5.4832135949157229E-2"/>
          <c:w val="0.93767052917360627"/>
          <c:h val="0.79272589113014647"/>
        </c:manualLayout>
      </c:layout>
      <c:barChart>
        <c:barDir val="col"/>
        <c:grouping val="clustered"/>
        <c:varyColors val="0"/>
        <c:ser>
          <c:idx val="0"/>
          <c:order val="0"/>
          <c:spPr>
            <a:solidFill>
              <a:srgbClr val="00B0F0"/>
            </a:solidFill>
            <a:ln>
              <a:noFill/>
            </a:ln>
            <a:effectLst/>
          </c:spPr>
          <c:invertIfNegative val="0"/>
          <c:dPt>
            <c:idx val="0"/>
            <c:invertIfNegative val="0"/>
            <c:bubble3D val="0"/>
            <c:spPr>
              <a:solidFill>
                <a:srgbClr val="00B0F0"/>
              </a:solidFill>
              <a:ln>
                <a:noFill/>
              </a:ln>
              <a:effectLst/>
            </c:spPr>
            <c:extLst xmlns:c16r2="http://schemas.microsoft.com/office/drawing/2015/06/chart">
              <c:ext xmlns:c16="http://schemas.microsoft.com/office/drawing/2014/chart" uri="{C3380CC4-5D6E-409C-BE32-E72D297353CC}">
                <c16:uniqueId val="{00000001-6C09-469C-BBBF-09EEC0974DED}"/>
              </c:ext>
            </c:extLst>
          </c:dPt>
          <c:dLbls>
            <c:numFmt formatCode="#,##0" sourceLinked="0"/>
            <c:spPr>
              <a:noFill/>
              <a:ln>
                <a:noFill/>
              </a:ln>
              <a:effectLst/>
            </c:spPr>
            <c:txPr>
              <a:bodyPr rot="0" spcFirstLastPara="1" vertOverflow="ellipsis" vert="horz" wrap="square" lIns="38100" tIns="19050" rIns="38100" bIns="19050" anchor="ctr" anchorCtr="1">
                <a:spAutoFit/>
              </a:bodyPr>
              <a:lstStyle/>
              <a:p>
                <a:pPr>
                  <a:defRPr sz="7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'chart 5 '!$A$6:$A$13</c:f>
              <c:strCache>
                <c:ptCount val="8"/>
                <c:pt idx="0">
                  <c:v>Early Initiation of breastfeeding</c:v>
                </c:pt>
                <c:pt idx="1">
                  <c:v>Exclusive 
breastfeeding</c:v>
                </c:pt>
                <c:pt idx="2">
                  <c:v>Introduction of solid, semi-solid or soft foods</c:v>
                </c:pt>
                <c:pt idx="3">
                  <c:v>Minimum 
meal frequency</c:v>
                </c:pt>
                <c:pt idx="4">
                  <c:v>Minimum 
diet diversity</c:v>
                </c:pt>
                <c:pt idx="5">
                  <c:v>Minimum 
acceptable diet</c:v>
                </c:pt>
                <c:pt idx="6">
                  <c:v>Continued 
breastfeeding at 1 year</c:v>
                </c:pt>
                <c:pt idx="7">
                  <c:v>Continued 
breastfeeding at 2 years</c:v>
                </c:pt>
              </c:strCache>
            </c:strRef>
          </c:cat>
          <c:val>
            <c:numRef>
              <c:f>'chart 5 '!$B$6:$B$13</c:f>
              <c:numCache>
                <c:formatCode>0.0</c:formatCode>
                <c:ptCount val="8"/>
                <c:pt idx="0">
                  <c:v>32.846035023586765</c:v>
                </c:pt>
                <c:pt idx="1">
                  <c:v>20.375310379812102</c:v>
                </c:pt>
                <c:pt idx="2">
                  <c:v>90.295414347366815</c:v>
                </c:pt>
                <c:pt idx="3">
                  <c:v>66.324922923653773</c:v>
                </c:pt>
                <c:pt idx="4">
                  <c:v>49.874193390997796</c:v>
                </c:pt>
                <c:pt idx="5">
                  <c:v>27.439921709451877</c:v>
                </c:pt>
                <c:pt idx="6">
                  <c:v>31.530245219730126</c:v>
                </c:pt>
                <c:pt idx="7">
                  <c:v>22.7742791699864</c:v>
                </c:pt>
              </c:numCache>
            </c:numRef>
          </c:val>
          <c:extLst xmlns:c16r2="http://schemas.microsoft.com/office/drawing/2015/06/chart">
            <c:ext xmlns:c16="http://schemas.microsoft.com/office/drawing/2014/chart" uri="{C3380CC4-5D6E-409C-BE32-E72D297353CC}">
              <c16:uniqueId val="{00000002-6C09-469C-BBBF-09EEC0974DED}"/>
            </c:ext>
          </c:extLst>
        </c:ser>
        <c:dLbls>
          <c:showLegendKey val="0"/>
          <c:showVal val="0"/>
          <c:showCatName val="0"/>
          <c:showSerName val="0"/>
          <c:showPercent val="0"/>
          <c:showBubbleSize val="0"/>
        </c:dLbls>
        <c:gapWidth val="98"/>
        <c:overlap val="-27"/>
        <c:axId val="165944160"/>
        <c:axId val="165944720"/>
      </c:barChart>
      <c:catAx>
        <c:axId val="165944160"/>
        <c:scaling>
          <c:orientation val="minMax"/>
        </c:scaling>
        <c:delete val="0"/>
        <c:axPos val="b"/>
        <c:numFmt formatCode="General" sourceLinked="1"/>
        <c:majorTickMark val="none"/>
        <c:minorTickMark val="none"/>
        <c:tickLblPos val="nextTo"/>
        <c:spPr>
          <a:noFill/>
          <a:ln w="6350" cap="flat" cmpd="sng" algn="ctr">
            <a:solidFill>
              <a:schemeClr val="tx1">
                <a:lumMod val="15000"/>
                <a:lumOff val="85000"/>
              </a:schemeClr>
            </a:solidFill>
            <a:round/>
          </a:ln>
          <a:effectLst/>
        </c:spPr>
        <c:txPr>
          <a:bodyPr rot="-60000000" spcFirstLastPara="1" vertOverflow="ellipsis" vert="horz" wrap="square" anchor="ctr" anchorCtr="1"/>
          <a:lstStyle/>
          <a:p>
            <a:pPr>
              <a:defRPr sz="600" b="0" i="0" u="none" strike="noStrike" kern="1200" baseline="0">
                <a:solidFill>
                  <a:schemeClr val="tx1">
                    <a:lumMod val="65000"/>
                    <a:lumOff val="35000"/>
                  </a:schemeClr>
                </a:solidFill>
                <a:latin typeface="+mn-lt"/>
                <a:ea typeface="+mn-ea"/>
                <a:cs typeface="+mn-cs"/>
              </a:defRPr>
            </a:pPr>
            <a:endParaRPr lang="en-US"/>
          </a:p>
        </c:txPr>
        <c:crossAx val="165944720"/>
        <c:crosses val="autoZero"/>
        <c:auto val="1"/>
        <c:lblAlgn val="ctr"/>
        <c:lblOffset val="100"/>
        <c:noMultiLvlLbl val="0"/>
      </c:catAx>
      <c:valAx>
        <c:axId val="165944720"/>
        <c:scaling>
          <c:orientation val="minMax"/>
          <c:max val="100"/>
        </c:scaling>
        <c:delete val="0"/>
        <c:axPos val="l"/>
        <c:title>
          <c:tx>
            <c:rich>
              <a:bodyPr rot="-5400000" spcFirstLastPara="1" vertOverflow="ellipsis" vert="horz" wrap="square" anchor="ctr" anchorCtr="1"/>
              <a:lstStyle/>
              <a:p>
                <a:pPr algn="ctr" rtl="0">
                  <a:defRPr lang="en-US" sz="600" b="0" i="0" u="none" strike="noStrike" kern="1200" baseline="0" dirty="0">
                    <a:solidFill>
                      <a:schemeClr val="bg2">
                        <a:lumMod val="75000"/>
                      </a:schemeClr>
                    </a:solidFill>
                    <a:latin typeface="+mn-lt"/>
                    <a:ea typeface="+mn-ea"/>
                    <a:cs typeface="+mn-cs"/>
                  </a:defRPr>
                </a:pPr>
                <a:r>
                  <a:rPr lang="en-US" sz="600" b="0" i="0" u="none" strike="noStrike" kern="1200" baseline="0" dirty="0">
                    <a:solidFill>
                      <a:schemeClr val="bg2">
                        <a:lumMod val="75000"/>
                      </a:schemeClr>
                    </a:solidFill>
                    <a:latin typeface="+mn-lt"/>
                    <a:ea typeface="+mn-ea"/>
                    <a:cs typeface="+mn-cs"/>
                  </a:rPr>
                  <a:t>Percent</a:t>
                </a:r>
              </a:p>
            </c:rich>
          </c:tx>
          <c:layout/>
          <c:overlay val="0"/>
          <c:spPr>
            <a:noFill/>
            <a:ln>
              <a:noFill/>
            </a:ln>
            <a:effectLst/>
          </c:spPr>
          <c:txPr>
            <a:bodyPr rot="-5400000" spcFirstLastPara="1" vertOverflow="ellipsis" vert="horz" wrap="square" anchor="ctr" anchorCtr="1"/>
            <a:lstStyle/>
            <a:p>
              <a:pPr algn="ctr" rtl="0">
                <a:defRPr lang="en-US" sz="600" b="0" i="0" u="none" strike="noStrike" kern="1200" baseline="0" dirty="0">
                  <a:solidFill>
                    <a:schemeClr val="bg2">
                      <a:lumMod val="75000"/>
                    </a:schemeClr>
                  </a:solidFill>
                  <a:latin typeface="+mn-lt"/>
                  <a:ea typeface="+mn-ea"/>
                  <a:cs typeface="+mn-cs"/>
                </a:defRPr>
              </a:pPr>
              <a:endParaRPr lang="en-US"/>
            </a:p>
          </c:txPr>
        </c:title>
        <c:numFmt formatCode="0" sourceLinked="0"/>
        <c:majorTickMark val="none"/>
        <c:minorTickMark val="none"/>
        <c:tickLblPos val="nextTo"/>
        <c:spPr>
          <a:noFill/>
          <a:ln>
            <a:noFill/>
          </a:ln>
          <a:effectLst/>
        </c:spPr>
        <c:txPr>
          <a:bodyPr rot="-60000000" spcFirstLastPara="1" vertOverflow="ellipsis" vert="horz" wrap="square" anchor="ctr" anchorCtr="1"/>
          <a:lstStyle/>
          <a:p>
            <a:pPr>
              <a:defRPr sz="600" b="0" i="0" u="none" strike="noStrike" kern="1200" baseline="0">
                <a:solidFill>
                  <a:schemeClr val="tx1">
                    <a:lumMod val="65000"/>
                    <a:lumOff val="35000"/>
                  </a:schemeClr>
                </a:solidFill>
                <a:latin typeface="+mn-lt"/>
                <a:ea typeface="+mn-ea"/>
                <a:cs typeface="+mn-cs"/>
              </a:defRPr>
            </a:pPr>
            <a:endParaRPr lang="en-US"/>
          </a:p>
        </c:txPr>
        <c:crossAx val="165944160"/>
        <c:crosses val="autoZero"/>
        <c:crossBetween val="between"/>
        <c:majorUnit val="20"/>
      </c:valAx>
      <c:spPr>
        <a:noFill/>
        <a:ln>
          <a:noFill/>
        </a:ln>
        <a:effectLst/>
      </c:spPr>
    </c:plotArea>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8.9878191224968998E-2"/>
          <c:y val="7.67456230067666E-2"/>
          <c:w val="0.87086853694317401"/>
          <c:h val="0.75904039799207601"/>
        </c:manualLayout>
      </c:layout>
      <c:stockChart>
        <c:ser>
          <c:idx val="0"/>
          <c:order val="0"/>
          <c:tx>
            <c:strRef>
              <c:f>Sheet1!$B$5</c:f>
              <c:strCache>
                <c:ptCount val="1"/>
                <c:pt idx="0">
                  <c:v>Lowest</c:v>
                </c:pt>
              </c:strCache>
            </c:strRef>
          </c:tx>
          <c:spPr>
            <a:ln w="25400" cap="rnd">
              <a:noFill/>
              <a:round/>
            </a:ln>
            <a:effectLst/>
          </c:spPr>
          <c:marker>
            <c:symbol val="circle"/>
            <c:size val="6"/>
            <c:spPr>
              <a:solidFill>
                <a:schemeClr val="bg1"/>
              </a:solidFill>
              <a:ln w="22225">
                <a:solidFill>
                  <a:srgbClr val="66AE3D"/>
                </a:solidFill>
                <a:round/>
              </a:ln>
              <a:effectLst/>
            </c:spPr>
          </c:marker>
          <c:dLbls>
            <c:dLbl>
              <c:idx val="0"/>
              <c:layout>
                <c:manualLayout>
                  <c:x val="-9.8363235757003467E-2"/>
                  <c:y val="6.8652302492606676E-2"/>
                </c:manualLayout>
              </c:layout>
              <c:tx>
                <c:rich>
                  <a:bodyPr/>
                  <a:lstStyle/>
                  <a:p>
                    <a:fld id="{29AF91BF-1C50-4CB4-85B3-AA0F414B7EED}" type="CELLRANGE">
                      <a:rPr lang="en-US" baseline="0"/>
                      <a:pPr/>
                      <a:t>[CELLRANGE]</a:t>
                    </a:fld>
                    <a:r>
                      <a:rPr lang="en-US" baseline="0"/>
                      <a:t>, </a:t>
                    </a:r>
                    <a:fld id="{73E01454-98E9-4583-88A9-D7E1889C5A08}" type="VALUE">
                      <a:rPr lang="en-US" baseline="0"/>
                      <a:pPr/>
                      <a:t>[VALUE]</a:t>
                    </a:fld>
                    <a:endParaRPr lang="en-US" baseline="0"/>
                  </a:p>
                </c:rich>
              </c:tx>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0-6BAD-4CED-8769-4FF9A2C48873}"/>
                </c:ext>
                <c:ext xmlns:c15="http://schemas.microsoft.com/office/drawing/2012/chart" uri="{CE6537A1-D6FC-4f65-9D91-7224C49458BB}">
                  <c15:layout/>
                  <c15:dlblFieldTable/>
                  <c15:showDataLabelsRange val="1"/>
                </c:ext>
              </c:extLst>
            </c:dLbl>
            <c:dLbl>
              <c:idx val="1"/>
              <c:layout>
                <c:manualLayout>
                  <c:x val="-9.0494176896443179E-2"/>
                  <c:y val="6.3371356147021551E-2"/>
                </c:manualLayout>
              </c:layout>
              <c:tx>
                <c:rich>
                  <a:bodyPr/>
                  <a:lstStyle/>
                  <a:p>
                    <a:fld id="{F1F4DAA6-0011-47D4-8B68-6D387FBC53A1}" type="CELLRANGE">
                      <a:rPr lang="en-US" baseline="0"/>
                      <a:pPr/>
                      <a:t>[CELLRANGE]</a:t>
                    </a:fld>
                    <a:r>
                      <a:rPr lang="en-US" baseline="0"/>
                      <a:t>, </a:t>
                    </a:r>
                    <a:fld id="{940B1CF5-F480-41DF-A673-BE50CBC4A8DE}" type="VALUE">
                      <a:rPr lang="en-US" baseline="0"/>
                      <a:pPr/>
                      <a:t>[VALUE]</a:t>
                    </a:fld>
                    <a:endParaRPr lang="en-US" baseline="0"/>
                  </a:p>
                </c:rich>
              </c:tx>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1-6BAD-4CED-8769-4FF9A2C48873}"/>
                </c:ext>
                <c:ext xmlns:c15="http://schemas.microsoft.com/office/drawing/2012/chart" uri="{CE6537A1-D6FC-4f65-9D91-7224C49458BB}">
                  <c15:layout/>
                  <c15:dlblFieldTable/>
                  <c15:showDataLabelsRange val="1"/>
                </c:ext>
              </c:extLst>
            </c:dLbl>
            <c:dLbl>
              <c:idx val="2"/>
              <c:layout>
                <c:manualLayout>
                  <c:x val="-9.0494176896443262E-2"/>
                  <c:y val="6.3371356147021551E-2"/>
                </c:manualLayout>
              </c:layout>
              <c:tx>
                <c:rich>
                  <a:bodyPr/>
                  <a:lstStyle/>
                  <a:p>
                    <a:fld id="{555E7966-103E-42BA-9708-C1210E0F2896}" type="CELLRANGE">
                      <a:rPr lang="en-US" baseline="0"/>
                      <a:pPr/>
                      <a:t>[CELLRANGE]</a:t>
                    </a:fld>
                    <a:r>
                      <a:rPr lang="en-US" baseline="0"/>
                      <a:t>, </a:t>
                    </a:r>
                    <a:fld id="{9D0CFCC9-90D5-4CAA-933C-D299F50D8D1F}" type="VALUE">
                      <a:rPr lang="en-US" baseline="0"/>
                      <a:pPr/>
                      <a:t>[VALUE]</a:t>
                    </a:fld>
                    <a:endParaRPr lang="en-US" baseline="0"/>
                  </a:p>
                </c:rich>
              </c:tx>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2-6BAD-4CED-8769-4FF9A2C48873}"/>
                </c:ext>
                <c:ext xmlns:c15="http://schemas.microsoft.com/office/drawing/2012/chart" uri="{CE6537A1-D6FC-4f65-9D91-7224C49458BB}">
                  <c15:layout/>
                  <c15:dlblFieldTable/>
                  <c15:showDataLabelsRange val="1"/>
                </c:ext>
              </c:extLst>
            </c:dLbl>
            <c:dLbl>
              <c:idx val="3"/>
              <c:layout>
                <c:manualLayout>
                  <c:x val="-5.9017941454202076E-2"/>
                  <c:y val="4.7528517110266157E-2"/>
                </c:manualLayout>
              </c:layout>
              <c:tx>
                <c:rich>
                  <a:bodyPr/>
                  <a:lstStyle/>
                  <a:p>
                    <a:fld id="{5A91AB22-8108-4342-98AF-2E770172D424}" type="CELLRANGE">
                      <a:rPr lang="en-US" baseline="0"/>
                      <a:pPr/>
                      <a:t>[CELLRANGE]</a:t>
                    </a:fld>
                    <a:r>
                      <a:rPr lang="en-US" baseline="0"/>
                      <a:t>, </a:t>
                    </a:r>
                    <a:fld id="{DD8F3E9B-5C08-40AA-AF99-FFD6638DE62F}" type="VALUE">
                      <a:rPr lang="en-US" baseline="0"/>
                      <a:pPr/>
                      <a:t>[VALUE]</a:t>
                    </a:fld>
                    <a:endParaRPr lang="en-US" baseline="0"/>
                  </a:p>
                </c:rich>
              </c:tx>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3-6BAD-4CED-8769-4FF9A2C48873}"/>
                </c:ext>
                <c:ext xmlns:c15="http://schemas.microsoft.com/office/drawing/2012/chart" uri="{CE6537A1-D6FC-4f65-9D91-7224C49458BB}">
                  <c15:layout/>
                  <c15:dlblFieldTable/>
                  <c15:showDataLabelsRange val="1"/>
                </c:ext>
              </c:extLst>
            </c:dLbl>
            <c:numFmt formatCode="#,##0" sourceLinked="0"/>
            <c:spPr>
              <a:noFill/>
              <a:ln>
                <a:noFill/>
              </a:ln>
              <a:effectLst/>
            </c:spPr>
            <c:txPr>
              <a:bodyPr rot="0" spcFirstLastPara="1" vertOverflow="ellipsis" vert="horz" wrap="square" lIns="38100" tIns="19050" rIns="38100" bIns="19050" anchor="ctr" anchorCtr="0">
                <a:spAutoFit/>
              </a:bodyPr>
              <a:lstStyle/>
              <a:p>
                <a:pPr algn="ctr">
                  <a:defRPr lang="en-US" sz="600" b="0" i="0" u="none" strike="noStrike" kern="1200" baseline="0">
                    <a:solidFill>
                      <a:schemeClr val="tx1"/>
                    </a:solidFill>
                    <a:latin typeface="+mn-lt"/>
                    <a:ea typeface="+mn-ea"/>
                    <a:cs typeface="+mn-cs"/>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DataLabelsRange val="1"/>
                <c15:showLeaderLines val="0"/>
              </c:ext>
            </c:extLst>
          </c:dLbls>
          <c:cat>
            <c:strRef>
              <c:f>Sheet1!$A$6:$A$9</c:f>
              <c:strCache>
                <c:ptCount val="4"/>
                <c:pt idx="0">
                  <c:v>Area</c:v>
                </c:pt>
                <c:pt idx="1">
                  <c:v>Wealth 
quintile</c:v>
                </c:pt>
                <c:pt idx="2">
                  <c:v>Maternal education</c:v>
                </c:pt>
                <c:pt idx="3">
                  <c:v>Type of
delivery</c:v>
                </c:pt>
              </c:strCache>
            </c:strRef>
          </c:cat>
          <c:val>
            <c:numRef>
              <c:f>Sheet1!$B$6:$B$9</c:f>
              <c:numCache>
                <c:formatCode>0.0</c:formatCode>
                <c:ptCount val="4"/>
                <c:pt idx="0">
                  <c:v>30.906688069612837</c:v>
                </c:pt>
                <c:pt idx="1">
                  <c:v>20.846967441156071</c:v>
                </c:pt>
                <c:pt idx="2">
                  <c:v>27.728603604914614</c:v>
                </c:pt>
                <c:pt idx="3">
                  <c:v>13.672515952179975</c:v>
                </c:pt>
              </c:numCache>
            </c:numRef>
          </c:val>
          <c:smooth val="0"/>
          <c:extLst xmlns:c16r2="http://schemas.microsoft.com/office/drawing/2015/06/chart">
            <c:ext xmlns:c16="http://schemas.microsoft.com/office/drawing/2014/chart" uri="{C3380CC4-5D6E-409C-BE32-E72D297353CC}">
              <c16:uniqueId val="{00000005-1D51-4147-9E4C-E5F849D2F65A}"/>
            </c:ext>
            <c:ext xmlns:c15="http://schemas.microsoft.com/office/drawing/2012/chart" uri="{02D57815-91ED-43cb-92C2-25804820EDAC}">
              <c15:datalabelsRange>
                <c15:f>Sheet1!$F$6:$F$9</c15:f>
                <c15:dlblRangeCache>
                  <c:ptCount val="4"/>
                  <c:pt idx="0">
                    <c:v>Urban</c:v>
                  </c:pt>
                  <c:pt idx="1">
                    <c:v>Fourth</c:v>
                  </c:pt>
                  <c:pt idx="2">
                    <c:v>Vocational Education</c:v>
                  </c:pt>
                  <c:pt idx="3">
                    <c:v>C-section</c:v>
                  </c:pt>
                </c15:dlblRangeCache>
              </c15:datalabelsRange>
            </c:ext>
          </c:extLst>
        </c:ser>
        <c:ser>
          <c:idx val="1"/>
          <c:order val="1"/>
          <c:tx>
            <c:strRef>
              <c:f>Sheet1!$C$5</c:f>
              <c:strCache>
                <c:ptCount val="1"/>
                <c:pt idx="0">
                  <c:v>Highest</c:v>
                </c:pt>
              </c:strCache>
            </c:strRef>
          </c:tx>
          <c:spPr>
            <a:ln w="25400" cap="rnd">
              <a:noFill/>
              <a:round/>
            </a:ln>
            <a:effectLst/>
          </c:spPr>
          <c:marker>
            <c:symbol val="circle"/>
            <c:size val="6"/>
            <c:spPr>
              <a:solidFill>
                <a:srgbClr val="66AE3D"/>
              </a:solidFill>
              <a:ln w="22225">
                <a:solidFill>
                  <a:srgbClr val="66AE3D"/>
                </a:solidFill>
                <a:round/>
              </a:ln>
              <a:effectLst/>
            </c:spPr>
          </c:marker>
          <c:dLbls>
            <c:dLbl>
              <c:idx val="0"/>
              <c:layout>
                <c:manualLayout>
                  <c:x val="-8.6559647466163042E-2"/>
                  <c:y val="-7.3933248838191856E-2"/>
                </c:manualLayout>
              </c:layout>
              <c:tx>
                <c:rich>
                  <a:bodyPr/>
                  <a:lstStyle/>
                  <a:p>
                    <a:fld id="{040E1BBC-410D-41C9-9F9F-EDECCE2AA227}" type="CELLRANGE">
                      <a:rPr lang="en-US" baseline="0"/>
                      <a:pPr/>
                      <a:t>[CELLRANGE]</a:t>
                    </a:fld>
                    <a:r>
                      <a:rPr lang="en-US" baseline="0"/>
                      <a:t>, </a:t>
                    </a:r>
                    <a:fld id="{B6B07C17-C772-45D1-A98E-5AD42F3418C3}" type="VALUE">
                      <a:rPr lang="en-US" baseline="0"/>
                      <a:pPr/>
                      <a:t>[VALUE]</a:t>
                    </a:fld>
                    <a:endParaRPr lang="en-US" baseline="0"/>
                  </a:p>
                </c:rich>
              </c:tx>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4-6BAD-4CED-8769-4FF9A2C48873}"/>
                </c:ext>
                <c:ext xmlns:c15="http://schemas.microsoft.com/office/drawing/2012/chart" uri="{CE6537A1-D6FC-4f65-9D91-7224C49458BB}">
                  <c15:layout/>
                  <c15:dlblFieldTable/>
                  <c15:showDataLabelsRange val="1"/>
                </c:ext>
              </c:extLst>
            </c:dLbl>
            <c:dLbl>
              <c:idx val="1"/>
              <c:layout>
                <c:manualLayout>
                  <c:x val="-9.0494176896443179E-2"/>
                  <c:y val="-6.3371356147021551E-2"/>
                </c:manualLayout>
              </c:layout>
              <c:tx>
                <c:rich>
                  <a:bodyPr/>
                  <a:lstStyle/>
                  <a:p>
                    <a:fld id="{E0C1E8DB-235F-4047-A7AE-619B04A70240}" type="CELLRANGE">
                      <a:rPr lang="en-US" baseline="0"/>
                      <a:pPr/>
                      <a:t>[CELLRANGE]</a:t>
                    </a:fld>
                    <a:r>
                      <a:rPr lang="en-US" baseline="0"/>
                      <a:t>, </a:t>
                    </a:r>
                    <a:fld id="{0B087DF1-DC34-41F0-BCD9-AD8B55CCABB5}" type="VALUE">
                      <a:rPr lang="en-US" baseline="0"/>
                      <a:pPr/>
                      <a:t>[VALUE]</a:t>
                    </a:fld>
                    <a:endParaRPr lang="en-US" baseline="0"/>
                  </a:p>
                </c:rich>
              </c:tx>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5-6BAD-4CED-8769-4FF9A2C48873}"/>
                </c:ext>
                <c:ext xmlns:c15="http://schemas.microsoft.com/office/drawing/2012/chart" uri="{CE6537A1-D6FC-4f65-9D91-7224C49458BB}">
                  <c15:layout/>
                  <c15:dlblFieldTable/>
                  <c15:showDataLabelsRange val="1"/>
                </c:ext>
              </c:extLst>
            </c:dLbl>
            <c:dLbl>
              <c:idx val="2"/>
              <c:layout>
                <c:manualLayout>
                  <c:x val="-9.8363235757003467E-2"/>
                  <c:y val="-8.4495141529362106E-2"/>
                </c:manualLayout>
              </c:layout>
              <c:tx>
                <c:rich>
                  <a:bodyPr/>
                  <a:lstStyle/>
                  <a:p>
                    <a:fld id="{EAF1449F-EF8B-4590-B71E-37373A7CEA18}" type="CELLRANGE">
                      <a:rPr lang="en-US" baseline="0"/>
                      <a:pPr/>
                      <a:t>[CELLRANGE]</a:t>
                    </a:fld>
                    <a:r>
                      <a:rPr lang="en-US" baseline="0"/>
                      <a:t>, </a:t>
                    </a:r>
                    <a:fld id="{15E64858-5BB4-47A0-A7A0-0A4DB59B04E5}" type="VALUE">
                      <a:rPr lang="en-US" baseline="0"/>
                      <a:pPr/>
                      <a:t>[VALUE]</a:t>
                    </a:fld>
                    <a:endParaRPr lang="en-US" baseline="0"/>
                  </a:p>
                </c:rich>
              </c:tx>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6-6BAD-4CED-8769-4FF9A2C48873}"/>
                </c:ext>
                <c:ext xmlns:c15="http://schemas.microsoft.com/office/drawing/2012/chart" uri="{CE6537A1-D6FC-4f65-9D91-7224C49458BB}">
                  <c15:layout/>
                  <c15:dlblFieldTable/>
                  <c15:showDataLabelsRange val="1"/>
                </c:ext>
              </c:extLst>
            </c:dLbl>
            <c:dLbl>
              <c:idx val="3"/>
              <c:layout>
                <c:manualLayout>
                  <c:x val="-6.3552938035334142E-2"/>
                  <c:y val="-5.2809463455851288E-2"/>
                </c:manualLayout>
              </c:layout>
              <c:tx>
                <c:rich>
                  <a:bodyPr/>
                  <a:lstStyle/>
                  <a:p>
                    <a:fld id="{58017C34-367F-43CE-8469-31F74BAC81DF}" type="CELLRANGE">
                      <a:rPr lang="en-US" baseline="0"/>
                      <a:pPr/>
                      <a:t>[CELLRANGE]</a:t>
                    </a:fld>
                    <a:r>
                      <a:rPr lang="en-US" baseline="0"/>
                      <a:t>, </a:t>
                    </a:r>
                    <a:fld id="{B950EF7D-DF9B-4A07-A4C4-F8F0856D3FDA}" type="VALUE">
                      <a:rPr lang="en-US" baseline="0"/>
                      <a:pPr/>
                      <a:t>[VALUE]</a:t>
                    </a:fld>
                    <a:endParaRPr lang="en-US" baseline="0"/>
                  </a:p>
                </c:rich>
              </c:tx>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7-6BAD-4CED-8769-4FF9A2C48873}"/>
                </c:ext>
                <c:ext xmlns:c15="http://schemas.microsoft.com/office/drawing/2012/chart" uri="{CE6537A1-D6FC-4f65-9D91-7224C49458BB}">
                  <c15:layout/>
                  <c15:dlblFieldTable/>
                  <c15:showDataLabelsRange val="1"/>
                </c:ext>
              </c:extLst>
            </c:dLbl>
            <c:numFmt formatCode="#,##0" sourceLinked="0"/>
            <c:spPr>
              <a:noFill/>
              <a:ln>
                <a:noFill/>
              </a:ln>
              <a:effectLst/>
            </c:spPr>
            <c:txPr>
              <a:bodyPr rot="0" spcFirstLastPara="1" vertOverflow="ellipsis" vert="horz" wrap="square" lIns="38100" tIns="19050" rIns="38100" bIns="19050" anchor="ctr" anchorCtr="0">
                <a:spAutoFit/>
              </a:bodyPr>
              <a:lstStyle/>
              <a:p>
                <a:pPr algn="ctr">
                  <a:defRPr lang="en-US" sz="600" b="0" i="0" u="none" strike="noStrike" kern="1200" baseline="0">
                    <a:solidFill>
                      <a:schemeClr val="tx1"/>
                    </a:solidFill>
                    <a:latin typeface="+mn-lt"/>
                    <a:ea typeface="+mn-ea"/>
                    <a:cs typeface="+mn-cs"/>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pPr xmlns:c15="http://schemas.microsoft.com/office/drawing/2012/chart">
                  <a:prstGeom prst="rect">
                    <a:avLst/>
                  </a:prstGeom>
                </c15:spPr>
                <c15:showDataLabelsRange val="1"/>
                <c15:showLeaderLines val="0"/>
              </c:ext>
            </c:extLst>
          </c:dLbls>
          <c:cat>
            <c:strRef>
              <c:f>Sheet1!$A$6:$A$9</c:f>
              <c:strCache>
                <c:ptCount val="4"/>
                <c:pt idx="0">
                  <c:v>Area</c:v>
                </c:pt>
                <c:pt idx="1">
                  <c:v>Wealth 
quintile</c:v>
                </c:pt>
                <c:pt idx="2">
                  <c:v>Maternal education</c:v>
                </c:pt>
                <c:pt idx="3">
                  <c:v>Type of
delivery</c:v>
                </c:pt>
              </c:strCache>
            </c:strRef>
          </c:cat>
          <c:val>
            <c:numRef>
              <c:f>Sheet1!$C$6:$C$9</c:f>
              <c:numCache>
                <c:formatCode>0.0</c:formatCode>
                <c:ptCount val="4"/>
                <c:pt idx="0">
                  <c:v>36.102765601992964</c:v>
                </c:pt>
                <c:pt idx="1">
                  <c:v>36.673979320549982</c:v>
                </c:pt>
                <c:pt idx="2">
                  <c:v>35.777094805023971</c:v>
                </c:pt>
                <c:pt idx="3">
                  <c:v>49.574201211045548</c:v>
                </c:pt>
              </c:numCache>
            </c:numRef>
          </c:val>
          <c:smooth val="0"/>
          <c:extLst xmlns:c16r2="http://schemas.microsoft.com/office/drawing/2015/06/chart">
            <c:ext xmlns:c16="http://schemas.microsoft.com/office/drawing/2014/chart" uri="{C3380CC4-5D6E-409C-BE32-E72D297353CC}">
              <c16:uniqueId val="{0000000B-1D51-4147-9E4C-E5F849D2F65A}"/>
            </c:ext>
            <c:ext xmlns:c15="http://schemas.microsoft.com/office/drawing/2012/chart" uri="{02D57815-91ED-43cb-92C2-25804820EDAC}">
              <c15:datalabelsRange>
                <c15:f>Sheet1!$G$6:$G$9</c15:f>
                <c15:dlblRangeCache>
                  <c:ptCount val="4"/>
                  <c:pt idx="0">
                    <c:v>Rural</c:v>
                  </c:pt>
                  <c:pt idx="1">
                    <c:v>Middle</c:v>
                  </c:pt>
                  <c:pt idx="2">
                    <c:v>Upper Secondary</c:v>
                  </c:pt>
                  <c:pt idx="3">
                    <c:v>Vaginal birth</c:v>
                  </c:pt>
                </c15:dlblRangeCache>
              </c15:datalabelsRange>
            </c:ext>
          </c:extLst>
        </c:ser>
        <c:ser>
          <c:idx val="2"/>
          <c:order val="2"/>
          <c:tx>
            <c:strRef>
              <c:f>Sheet1!$D$5</c:f>
              <c:strCache>
                <c:ptCount val="1"/>
                <c:pt idx="0">
                  <c:v>National</c:v>
                </c:pt>
              </c:strCache>
            </c:strRef>
          </c:tx>
          <c:spPr>
            <a:ln w="25400" cap="rnd">
              <a:noFill/>
              <a:round/>
            </a:ln>
            <a:effectLst/>
          </c:spPr>
          <c:marker>
            <c:symbol val="dash"/>
            <c:size val="6"/>
            <c:spPr>
              <a:gradFill rotWithShape="1">
                <a:gsLst>
                  <a:gs pos="0">
                    <a:schemeClr val="accent3">
                      <a:satMod val="103000"/>
                      <a:lumMod val="102000"/>
                      <a:tint val="94000"/>
                    </a:schemeClr>
                  </a:gs>
                  <a:gs pos="50000">
                    <a:schemeClr val="accent3">
                      <a:satMod val="110000"/>
                      <a:lumMod val="100000"/>
                      <a:shade val="100000"/>
                    </a:schemeClr>
                  </a:gs>
                  <a:gs pos="100000">
                    <a:schemeClr val="accent3">
                      <a:lumMod val="99000"/>
                      <a:satMod val="120000"/>
                      <a:shade val="78000"/>
                    </a:schemeClr>
                  </a:gs>
                </a:gsLst>
                <a:lin ang="5400000" scaled="0"/>
              </a:gradFill>
              <a:ln w="9525">
                <a:solidFill>
                  <a:schemeClr val="bg1">
                    <a:lumMod val="65000"/>
                  </a:schemeClr>
                </a:solidFill>
                <a:round/>
              </a:ln>
              <a:effectLst/>
            </c:spPr>
          </c:marker>
          <c:cat>
            <c:strRef>
              <c:f>Sheet1!$A$6:$A$9</c:f>
              <c:strCache>
                <c:ptCount val="4"/>
                <c:pt idx="0">
                  <c:v>Area</c:v>
                </c:pt>
                <c:pt idx="1">
                  <c:v>Wealth 
quintile</c:v>
                </c:pt>
                <c:pt idx="2">
                  <c:v>Maternal education</c:v>
                </c:pt>
                <c:pt idx="3">
                  <c:v>Type of
delivery</c:v>
                </c:pt>
              </c:strCache>
            </c:strRef>
          </c:cat>
          <c:val>
            <c:numRef>
              <c:f>Sheet1!$D$6:$D$9</c:f>
              <c:numCache>
                <c:formatCode>0.0</c:formatCode>
                <c:ptCount val="4"/>
                <c:pt idx="0">
                  <c:v>32.846035023586765</c:v>
                </c:pt>
                <c:pt idx="1">
                  <c:v>32.846035023586765</c:v>
                </c:pt>
                <c:pt idx="2">
                  <c:v>32.846035023586765</c:v>
                </c:pt>
                <c:pt idx="3">
                  <c:v>32.846035023586765</c:v>
                </c:pt>
              </c:numCache>
            </c:numRef>
          </c:val>
          <c:smooth val="0"/>
          <c:extLst xmlns:c16r2="http://schemas.microsoft.com/office/drawing/2015/06/chart">
            <c:ext xmlns:c16="http://schemas.microsoft.com/office/drawing/2014/chart" uri="{C3380CC4-5D6E-409C-BE32-E72D297353CC}">
              <c16:uniqueId val="{0000000C-1D51-4147-9E4C-E5F849D2F65A}"/>
            </c:ext>
          </c:extLst>
        </c:ser>
        <c:dLbls>
          <c:showLegendKey val="0"/>
          <c:showVal val="0"/>
          <c:showCatName val="0"/>
          <c:showSerName val="0"/>
          <c:showPercent val="0"/>
          <c:showBubbleSize val="0"/>
        </c:dLbls>
        <c:hiLowLines>
          <c:spPr>
            <a:ln w="3175" cap="flat" cmpd="sng" algn="ctr">
              <a:solidFill>
                <a:schemeClr val="bg1">
                  <a:lumMod val="65000"/>
                </a:schemeClr>
              </a:solidFill>
              <a:round/>
            </a:ln>
            <a:effectLst/>
          </c:spPr>
        </c:hiLowLines>
        <c:axId val="203571776"/>
        <c:axId val="203572336"/>
      </c:stockChart>
      <c:catAx>
        <c:axId val="203571776"/>
        <c:scaling>
          <c:orientation val="minMax"/>
        </c:scaling>
        <c:delete val="0"/>
        <c:axPos val="b"/>
        <c:numFmt formatCode="General" sourceLinked="1"/>
        <c:majorTickMark val="none"/>
        <c:minorTickMark val="none"/>
        <c:tickLblPos val="low"/>
        <c:spPr>
          <a:noFill/>
          <a:ln w="6350" cap="flat" cmpd="sng" algn="ctr">
            <a:solidFill>
              <a:schemeClr val="tx1">
                <a:lumMod val="15000"/>
                <a:lumOff val="85000"/>
              </a:schemeClr>
            </a:solidFill>
            <a:round/>
          </a:ln>
          <a:effectLst/>
        </c:spPr>
        <c:txPr>
          <a:bodyPr rot="0" spcFirstLastPara="1" vertOverflow="ellipsis" wrap="square" anchor="t" anchorCtr="0"/>
          <a:lstStyle/>
          <a:p>
            <a:pPr>
              <a:defRPr sz="600" b="0" i="0" u="none" strike="noStrike" kern="1200" baseline="0">
                <a:solidFill>
                  <a:schemeClr val="tx1">
                    <a:lumMod val="65000"/>
                    <a:lumOff val="35000"/>
                  </a:schemeClr>
                </a:solidFill>
                <a:latin typeface="+mn-lt"/>
                <a:ea typeface="+mn-ea"/>
                <a:cs typeface="+mn-cs"/>
              </a:defRPr>
            </a:pPr>
            <a:endParaRPr lang="en-US"/>
          </a:p>
        </c:txPr>
        <c:crossAx val="203572336"/>
        <c:crosses val="autoZero"/>
        <c:auto val="1"/>
        <c:lblAlgn val="ctr"/>
        <c:lblOffset val="250"/>
        <c:noMultiLvlLbl val="0"/>
      </c:catAx>
      <c:valAx>
        <c:axId val="203572336"/>
        <c:scaling>
          <c:orientation val="minMax"/>
          <c:max val="70"/>
          <c:min val="0"/>
        </c:scaling>
        <c:delete val="0"/>
        <c:axPos val="l"/>
        <c:majorGridlines>
          <c:spPr>
            <a:ln w="6350"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600" b="0" i="0" u="none" strike="noStrike" kern="1200" baseline="0">
                    <a:solidFill>
                      <a:schemeClr val="bg2">
                        <a:lumMod val="75000"/>
                      </a:schemeClr>
                    </a:solidFill>
                    <a:latin typeface="+mn-lt"/>
                    <a:ea typeface="+mn-ea"/>
                    <a:cs typeface="+mn-cs"/>
                  </a:defRPr>
                </a:pPr>
                <a:r>
                  <a:rPr lang="en-US" sz="600" dirty="0">
                    <a:solidFill>
                      <a:schemeClr val="bg2">
                        <a:lumMod val="75000"/>
                      </a:schemeClr>
                    </a:solidFill>
                  </a:rPr>
                  <a:t>Percent</a:t>
                </a:r>
              </a:p>
            </c:rich>
          </c:tx>
          <c:layout>
            <c:manualLayout>
              <c:xMode val="edge"/>
              <c:yMode val="edge"/>
              <c:x val="0"/>
              <c:y val="0.38123484326816565"/>
            </c:manualLayout>
          </c:layout>
          <c:overlay val="0"/>
          <c:spPr>
            <a:noFill/>
            <a:ln>
              <a:noFill/>
            </a:ln>
            <a:effectLst/>
          </c:spPr>
        </c:title>
        <c:numFmt formatCode="0" sourceLinked="0"/>
        <c:majorTickMark val="none"/>
        <c:minorTickMark val="none"/>
        <c:tickLblPos val="nextTo"/>
        <c:spPr>
          <a:noFill/>
          <a:ln>
            <a:noFill/>
          </a:ln>
          <a:effectLst/>
        </c:spPr>
        <c:txPr>
          <a:bodyPr rot="-60000000" spcFirstLastPara="1" vertOverflow="ellipsis" vert="horz" wrap="square" anchor="ctr" anchorCtr="1"/>
          <a:lstStyle/>
          <a:p>
            <a:pPr>
              <a:defRPr sz="600" b="0" i="0" u="none" strike="noStrike" kern="1200" baseline="0">
                <a:solidFill>
                  <a:schemeClr val="tx1">
                    <a:lumMod val="65000"/>
                    <a:lumOff val="35000"/>
                  </a:schemeClr>
                </a:solidFill>
                <a:latin typeface="+mn-lt"/>
                <a:ea typeface="+mn-ea"/>
                <a:cs typeface="+mn-cs"/>
              </a:defRPr>
            </a:pPr>
            <a:endParaRPr lang="en-US"/>
          </a:p>
        </c:txPr>
        <c:crossAx val="203571776"/>
        <c:crosses val="autoZero"/>
        <c:crossBetween val="between"/>
        <c:majorUnit val="10"/>
      </c:valAx>
      <c:spPr>
        <a:noFill/>
        <a:ln w="3175">
          <a:noFill/>
        </a:ln>
        <a:effectLst/>
      </c:spPr>
    </c:plotArea>
    <c:legend>
      <c:legendPos val="r"/>
      <c:legendEntry>
        <c:idx val="0"/>
        <c:delete val="1"/>
      </c:legendEntry>
      <c:legendEntry>
        <c:idx val="1"/>
        <c:delete val="1"/>
      </c:legendEntry>
      <c:layout>
        <c:manualLayout>
          <c:xMode val="edge"/>
          <c:yMode val="edge"/>
          <c:x val="0.8331173989228684"/>
          <c:y val="6.5787285144490015E-3"/>
          <c:w val="0.13135318071076812"/>
          <c:h val="6.7263039363425578E-2"/>
        </c:manualLayout>
      </c:layout>
      <c:overlay val="0"/>
      <c:spPr>
        <a:noFill/>
        <a:ln>
          <a:noFill/>
        </a:ln>
        <a:effectLst/>
      </c:spPr>
      <c:txPr>
        <a:bodyPr rot="0" spcFirstLastPara="1" vertOverflow="ellipsis" vert="horz" wrap="square" anchor="ctr" anchorCtr="1"/>
        <a:lstStyle/>
        <a:p>
          <a:pPr>
            <a:defRPr sz="6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w="3175">
      <a:noFill/>
    </a:ln>
    <a:effectLst/>
  </c:spPr>
  <c:txPr>
    <a:bodyPr/>
    <a:lstStyle/>
    <a:p>
      <a:pPr>
        <a:defRPr/>
      </a:pPr>
      <a:endParaRPr lang="en-US"/>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8.9878191224968998E-2"/>
          <c:y val="7.6356988799757802E-2"/>
          <c:w val="0.87086853694317401"/>
          <c:h val="0.76015482069775098"/>
        </c:manualLayout>
      </c:layout>
      <c:stockChart>
        <c:ser>
          <c:idx val="0"/>
          <c:order val="0"/>
          <c:tx>
            <c:strRef>
              <c:f>Sheet1!$B$5</c:f>
              <c:strCache>
                <c:ptCount val="1"/>
                <c:pt idx="0">
                  <c:v>Lowest</c:v>
                </c:pt>
              </c:strCache>
            </c:strRef>
          </c:tx>
          <c:spPr>
            <a:ln w="25400" cap="rnd">
              <a:noFill/>
              <a:round/>
            </a:ln>
            <a:effectLst/>
          </c:spPr>
          <c:marker>
            <c:symbol val="circle"/>
            <c:size val="5"/>
            <c:spPr>
              <a:solidFill>
                <a:schemeClr val="bg1"/>
              </a:solidFill>
              <a:ln w="22225">
                <a:solidFill>
                  <a:srgbClr val="F36D21"/>
                </a:solidFill>
              </a:ln>
              <a:effectLst/>
            </c:spPr>
          </c:marker>
          <c:dLbls>
            <c:dLbl>
              <c:idx val="0"/>
              <c:layout>
                <c:manualLayout>
                  <c:x val="-8.6559647466163042E-2"/>
                  <c:y val="5.2809463455851288E-2"/>
                </c:manualLayout>
              </c:layout>
              <c:tx>
                <c:rich>
                  <a:bodyPr/>
                  <a:lstStyle/>
                  <a:p>
                    <a:fld id="{63FEADD3-CF43-4196-AD46-18F60857A2B7}" type="CELLRANGE">
                      <a:rPr lang="en-US" baseline="0"/>
                      <a:pPr/>
                      <a:t>[CELLRANGE]</a:t>
                    </a:fld>
                    <a:r>
                      <a:rPr lang="en-US" baseline="0"/>
                      <a:t>, </a:t>
                    </a:r>
                    <a:fld id="{73E055B8-A41D-4B48-A08B-B2DA3813E862}" type="VALUE">
                      <a:rPr lang="en-US" baseline="0"/>
                      <a:pPr/>
                      <a:t>[VALUE]</a:t>
                    </a:fld>
                    <a:endParaRPr lang="en-US" baseline="0"/>
                  </a:p>
                </c:rich>
              </c:tx>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0-60BA-47D6-B012-80D2753551EA}"/>
                </c:ext>
                <c:ext xmlns:c15="http://schemas.microsoft.com/office/drawing/2012/chart" uri="{CE6537A1-D6FC-4f65-9D91-7224C49458BB}">
                  <c15:layout/>
                  <c15:dlblFieldTable/>
                  <c15:showDataLabelsRange val="1"/>
                </c:ext>
              </c:extLst>
            </c:dLbl>
            <c:dLbl>
              <c:idx val="1"/>
              <c:layout>
                <c:manualLayout>
                  <c:x val="-9.442870632672333E-2"/>
                  <c:y val="4.7528517110266157E-2"/>
                </c:manualLayout>
              </c:layout>
              <c:tx>
                <c:rich>
                  <a:bodyPr/>
                  <a:lstStyle/>
                  <a:p>
                    <a:fld id="{49BD3627-90F4-4024-8590-ABD9D8A7F241}" type="CELLRANGE">
                      <a:rPr lang="en-US" baseline="0"/>
                      <a:pPr/>
                      <a:t>[CELLRANGE]</a:t>
                    </a:fld>
                    <a:r>
                      <a:rPr lang="en-US" baseline="0"/>
                      <a:t>, </a:t>
                    </a:r>
                    <a:fld id="{FE8A56E8-6B73-4174-A6F5-47236F6EA9D3}" type="VALUE">
                      <a:rPr lang="en-US" baseline="0"/>
                      <a:pPr/>
                      <a:t>[VALUE]</a:t>
                    </a:fld>
                    <a:endParaRPr lang="en-US" baseline="0"/>
                  </a:p>
                </c:rich>
              </c:tx>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1-60BA-47D6-B012-80D2753551EA}"/>
                </c:ext>
                <c:ext xmlns:c15="http://schemas.microsoft.com/office/drawing/2012/chart" uri="{CE6537A1-D6FC-4f65-9D91-7224C49458BB}">
                  <c15:layout/>
                  <c15:dlblFieldTable/>
                  <c15:showDataLabelsRange val="1"/>
                </c:ext>
              </c:extLst>
            </c:dLbl>
            <c:dLbl>
              <c:idx val="2"/>
              <c:layout>
                <c:manualLayout>
                  <c:x val="-0.1022977651872836"/>
                  <c:y val="6.3371356147021551E-2"/>
                </c:manualLayout>
              </c:layout>
              <c:tx>
                <c:rich>
                  <a:bodyPr/>
                  <a:lstStyle/>
                  <a:p>
                    <a:fld id="{99AB608D-2899-4F40-96B6-F03808E0BC3F}" type="CELLRANGE">
                      <a:rPr lang="en-US" baseline="0"/>
                      <a:pPr/>
                      <a:t>[CELLRANGE]</a:t>
                    </a:fld>
                    <a:r>
                      <a:rPr lang="en-US" baseline="0"/>
                      <a:t>, </a:t>
                    </a:r>
                    <a:fld id="{54C3B2C7-5482-410E-AE90-77FDFCA4657A}" type="VALUE">
                      <a:rPr lang="en-US" baseline="0"/>
                      <a:pPr/>
                      <a:t>[VALUE]</a:t>
                    </a:fld>
                    <a:endParaRPr lang="en-US" baseline="0"/>
                  </a:p>
                </c:rich>
              </c:tx>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2-60BA-47D6-B012-80D2753551EA}"/>
                </c:ext>
                <c:ext xmlns:c15="http://schemas.microsoft.com/office/drawing/2012/chart" uri="{CE6537A1-D6FC-4f65-9D91-7224C49458BB}">
                  <c15:layout/>
                  <c15:dlblFieldTable/>
                  <c15:showDataLabelsRange val="1"/>
                </c:ext>
              </c:extLst>
            </c:dLbl>
            <c:dLbl>
              <c:idx val="3"/>
              <c:layout>
                <c:manualLayout>
                  <c:x val="-0.1259049417689645"/>
                  <c:y val="4.2247570764680935E-2"/>
                </c:manualLayout>
              </c:layout>
              <c:tx>
                <c:rich>
                  <a:bodyPr/>
                  <a:lstStyle/>
                  <a:p>
                    <a:fld id="{0ED08BAB-1A54-4ADD-BFCC-86BDA3CA7F36}" type="CELLRANGE">
                      <a:rPr lang="en-US" baseline="0"/>
                      <a:pPr/>
                      <a:t>[CELLRANGE]</a:t>
                    </a:fld>
                    <a:r>
                      <a:rPr lang="en-US" baseline="0"/>
                      <a:t>, </a:t>
                    </a:r>
                    <a:fld id="{F708C294-7258-4B5A-ABEE-82D6DAF15614}" type="VALUE">
                      <a:rPr lang="en-US" baseline="0"/>
                      <a:pPr/>
                      <a:t>[VALUE]</a:t>
                    </a:fld>
                    <a:endParaRPr lang="en-US" baseline="0"/>
                  </a:p>
                </c:rich>
              </c:tx>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3-60BA-47D6-B012-80D2753551EA}"/>
                </c:ext>
                <c:ext xmlns:c15="http://schemas.microsoft.com/office/drawing/2012/chart" uri="{CE6537A1-D6FC-4f65-9D91-7224C49458BB}">
                  <c15:layout/>
                  <c15:dlblFieldTable/>
                  <c15:showDataLabelsRange val="1"/>
                </c:ext>
              </c:extLst>
            </c:dLbl>
            <c:dLbl>
              <c:idx val="4"/>
              <c:layout>
                <c:manualLayout>
                  <c:x val="-5.9017941454202076E-2"/>
                  <c:y val="4.2247570764681032E-2"/>
                </c:manualLayout>
              </c:layout>
              <c:tx>
                <c:rich>
                  <a:bodyPr/>
                  <a:lstStyle/>
                  <a:p>
                    <a:fld id="{36BC6063-E333-4920-B510-A24D52F33785}" type="CELLRANGE">
                      <a:rPr lang="en-US" baseline="0"/>
                      <a:pPr/>
                      <a:t>[CELLRANGE]</a:t>
                    </a:fld>
                    <a:r>
                      <a:rPr lang="en-US" baseline="0"/>
                      <a:t>, </a:t>
                    </a:r>
                    <a:fld id="{1DB827B3-6FAD-459D-93C1-D5FCAFE67AF5}" type="VALUE">
                      <a:rPr lang="en-US" baseline="0"/>
                      <a:pPr/>
                      <a:t>[VALUE]</a:t>
                    </a:fld>
                    <a:endParaRPr lang="en-US" baseline="0"/>
                  </a:p>
                </c:rich>
              </c:tx>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4-60BA-47D6-B012-80D2753551EA}"/>
                </c:ext>
                <c:ext xmlns:c15="http://schemas.microsoft.com/office/drawing/2012/chart" uri="{CE6537A1-D6FC-4f65-9D91-7224C49458BB}">
                  <c15:layout/>
                  <c15:dlblFieldTable/>
                  <c15:showDataLabelsRange val="1"/>
                </c:ext>
              </c:extLst>
            </c:dLbl>
            <c:numFmt formatCode="#,##0" sourceLinked="0"/>
            <c:spPr>
              <a:noFill/>
              <a:ln>
                <a:noFill/>
              </a:ln>
              <a:effectLst/>
            </c:spPr>
            <c:txPr>
              <a:bodyPr rot="0" spcFirstLastPara="1" vertOverflow="ellipsis" vert="horz" wrap="square" lIns="38100" tIns="19050" rIns="38100" bIns="19050" anchor="ctr" anchorCtr="0">
                <a:spAutoFit/>
              </a:bodyPr>
              <a:lstStyle/>
              <a:p>
                <a:pPr algn="ctr">
                  <a:defRPr lang="en-US" sz="600" b="0" i="0" u="none" strike="noStrike" kern="1200" baseline="0">
                    <a:solidFill>
                      <a:schemeClr val="tx1"/>
                    </a:solidFill>
                    <a:latin typeface="+mn-lt"/>
                    <a:ea typeface="+mn-ea"/>
                    <a:cs typeface="+mn-cs"/>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DataLabelsRange val="1"/>
                <c15:showLeaderLines val="0"/>
              </c:ext>
            </c:extLst>
          </c:dLbls>
          <c:cat>
            <c:strRef>
              <c:f>Sheet1!$A$6:$A$10</c:f>
              <c:strCache>
                <c:ptCount val="5"/>
                <c:pt idx="0">
                  <c:v>Area</c:v>
                </c:pt>
                <c:pt idx="1">
                  <c:v>Wealth 
quintile</c:v>
                </c:pt>
                <c:pt idx="2">
                  <c:v>Maternal education</c:v>
                </c:pt>
                <c:pt idx="3">
                  <c:v>Age 
of child</c:v>
                </c:pt>
                <c:pt idx="4">
                  <c:v>Sex
of child</c:v>
                </c:pt>
              </c:strCache>
            </c:strRef>
          </c:cat>
          <c:val>
            <c:numRef>
              <c:f>Sheet1!$B$6:$B$10</c:f>
              <c:numCache>
                <c:formatCode>0.0</c:formatCode>
                <c:ptCount val="5"/>
                <c:pt idx="0">
                  <c:v>44.791625179586532</c:v>
                </c:pt>
                <c:pt idx="1">
                  <c:v>41.228919856512697</c:v>
                </c:pt>
                <c:pt idx="2">
                  <c:v>42.880352832179284</c:v>
                </c:pt>
                <c:pt idx="3">
                  <c:v>18.942171218087601</c:v>
                </c:pt>
                <c:pt idx="4">
                  <c:v>45.707682052502875</c:v>
                </c:pt>
              </c:numCache>
            </c:numRef>
          </c:val>
          <c:smooth val="0"/>
          <c:extLst xmlns:c16r2="http://schemas.microsoft.com/office/drawing/2015/06/chart">
            <c:ext xmlns:c16="http://schemas.microsoft.com/office/drawing/2014/chart" uri="{C3380CC4-5D6E-409C-BE32-E72D297353CC}">
              <c16:uniqueId val="{00000005-C479-4FD7-BB8C-783FC1AE2C01}"/>
            </c:ext>
            <c:ext xmlns:c15="http://schemas.microsoft.com/office/drawing/2012/chart" uri="{02D57815-91ED-43cb-92C2-25804820EDAC}">
              <c15:datalabelsRange>
                <c15:f>Sheet1!$F$6:$F$10</c15:f>
                <c15:dlblRangeCache>
                  <c:ptCount val="5"/>
                  <c:pt idx="0">
                    <c:v>Rural</c:v>
                  </c:pt>
                  <c:pt idx="1">
                    <c:v>Poorest</c:v>
                  </c:pt>
                  <c:pt idx="2">
                    <c:v>Upper Secondery</c:v>
                  </c:pt>
                  <c:pt idx="3">
                    <c:v>6-8 months</c:v>
                  </c:pt>
                  <c:pt idx="4">
                    <c:v>Male</c:v>
                  </c:pt>
                </c15:dlblRangeCache>
              </c15:datalabelsRange>
            </c:ext>
          </c:extLst>
        </c:ser>
        <c:ser>
          <c:idx val="1"/>
          <c:order val="1"/>
          <c:tx>
            <c:strRef>
              <c:f>Sheet1!$C$5</c:f>
              <c:strCache>
                <c:ptCount val="1"/>
                <c:pt idx="0">
                  <c:v>Highest</c:v>
                </c:pt>
              </c:strCache>
            </c:strRef>
          </c:tx>
          <c:spPr>
            <a:ln w="25400" cap="rnd">
              <a:noFill/>
              <a:round/>
            </a:ln>
            <a:effectLst/>
          </c:spPr>
          <c:marker>
            <c:symbol val="circle"/>
            <c:size val="5"/>
            <c:spPr>
              <a:solidFill>
                <a:srgbClr val="F36D21"/>
              </a:solidFill>
              <a:ln w="28575">
                <a:solidFill>
                  <a:srgbClr val="F36D21"/>
                </a:solidFill>
              </a:ln>
              <a:effectLst/>
            </c:spPr>
          </c:marker>
          <c:dLbls>
            <c:dLbl>
              <c:idx val="0"/>
              <c:layout>
                <c:manualLayout>
                  <c:x val="-8.6559647466163042E-2"/>
                  <c:y val="-4.7528517110266205E-2"/>
                </c:manualLayout>
              </c:layout>
              <c:tx>
                <c:rich>
                  <a:bodyPr/>
                  <a:lstStyle/>
                  <a:p>
                    <a:fld id="{D6BCDC48-7E07-4491-BBA4-D2B2A2EDE878}" type="CELLRANGE">
                      <a:rPr lang="en-US" baseline="0"/>
                      <a:pPr/>
                      <a:t>[CELLRANGE]</a:t>
                    </a:fld>
                    <a:r>
                      <a:rPr lang="en-US" baseline="0"/>
                      <a:t>, </a:t>
                    </a:r>
                    <a:fld id="{DAD7636B-7CA2-4585-9E6B-41E51E586018}" type="VALUE">
                      <a:rPr lang="en-US" baseline="0"/>
                      <a:pPr/>
                      <a:t>[VALUE]</a:t>
                    </a:fld>
                    <a:endParaRPr lang="en-US" baseline="0"/>
                  </a:p>
                </c:rich>
              </c:tx>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5-60BA-47D6-B012-80D2753551EA}"/>
                </c:ext>
                <c:ext xmlns:c15="http://schemas.microsoft.com/office/drawing/2012/chart" uri="{CE6537A1-D6FC-4f65-9D91-7224C49458BB}">
                  <c15:layout/>
                  <c15:dlblFieldTable/>
                  <c15:showDataLabelsRange val="1"/>
                </c:ext>
              </c:extLst>
            </c:dLbl>
            <c:dLbl>
              <c:idx val="1"/>
              <c:layout>
                <c:manualLayout>
                  <c:x val="-9.8363235757003467E-2"/>
                  <c:y val="-3.69666244190959E-2"/>
                </c:manualLayout>
              </c:layout>
              <c:tx>
                <c:rich>
                  <a:bodyPr/>
                  <a:lstStyle/>
                  <a:p>
                    <a:fld id="{B5DDA491-9A75-4399-8204-A4066157A277}" type="CELLRANGE">
                      <a:rPr lang="en-US" baseline="0"/>
                      <a:pPr/>
                      <a:t>[CELLRANGE]</a:t>
                    </a:fld>
                    <a:r>
                      <a:rPr lang="en-US" baseline="0"/>
                      <a:t>, </a:t>
                    </a:r>
                    <a:fld id="{E311DAF3-0454-44E4-91AD-AF3154AE13A4}" type="VALUE">
                      <a:rPr lang="en-US" baseline="0"/>
                      <a:pPr/>
                      <a:t>[VALUE]</a:t>
                    </a:fld>
                    <a:endParaRPr lang="en-US" baseline="0"/>
                  </a:p>
                </c:rich>
              </c:tx>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6-60BA-47D6-B012-80D2753551EA}"/>
                </c:ext>
                <c:ext xmlns:c15="http://schemas.microsoft.com/office/drawing/2012/chart" uri="{CE6537A1-D6FC-4f65-9D91-7224C49458BB}">
                  <c15:layout/>
                  <c15:dlblFieldTable/>
                  <c15:showDataLabelsRange val="1"/>
                </c:ext>
              </c:extLst>
            </c:dLbl>
            <c:dLbl>
              <c:idx val="2"/>
              <c:layout>
                <c:manualLayout>
                  <c:x val="-9.8363235757003467E-2"/>
                  <c:y val="-7.9214195183776939E-2"/>
                </c:manualLayout>
              </c:layout>
              <c:tx>
                <c:rich>
                  <a:bodyPr/>
                  <a:lstStyle/>
                  <a:p>
                    <a:fld id="{CA7132EA-890A-4B1C-B5C5-7C10BBE5FF45}" type="CELLRANGE">
                      <a:rPr lang="en-US" baseline="0"/>
                      <a:pPr/>
                      <a:t>[CELLRANGE]</a:t>
                    </a:fld>
                    <a:r>
                      <a:rPr lang="en-US" baseline="0"/>
                      <a:t>, </a:t>
                    </a:r>
                    <a:fld id="{28FA151E-AC5B-4483-88D6-215FC93B4752}" type="VALUE">
                      <a:rPr lang="en-US" baseline="0"/>
                      <a:pPr/>
                      <a:t>[VALUE]</a:t>
                    </a:fld>
                    <a:endParaRPr lang="en-US" baseline="0"/>
                  </a:p>
                </c:rich>
              </c:tx>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7-60BA-47D6-B012-80D2753551EA}"/>
                </c:ext>
                <c:ext xmlns:c15="http://schemas.microsoft.com/office/drawing/2012/chart" uri="{CE6537A1-D6FC-4f65-9D91-7224C49458BB}">
                  <c15:layout/>
                  <c15:dlblFieldTable/>
                  <c15:showDataLabelsRange val="1"/>
                </c:ext>
              </c:extLst>
            </c:dLbl>
            <c:dLbl>
              <c:idx val="3"/>
              <c:layout>
                <c:manualLayout>
                  <c:x val="-9.442870632672333E-2"/>
                  <c:y val="-6.3371356147021565E-2"/>
                </c:manualLayout>
              </c:layout>
              <c:tx>
                <c:rich>
                  <a:bodyPr/>
                  <a:lstStyle/>
                  <a:p>
                    <a:fld id="{05F3470C-F15A-4731-8C2F-98689394B1DC}" type="CELLRANGE">
                      <a:rPr lang="en-US" baseline="0"/>
                      <a:pPr/>
                      <a:t>[CELLRANGE]</a:t>
                    </a:fld>
                    <a:r>
                      <a:rPr lang="en-US" baseline="0"/>
                      <a:t>, </a:t>
                    </a:r>
                    <a:fld id="{F942EFF1-3946-4FA9-A5F6-57CD6D7A02E9}" type="VALUE">
                      <a:rPr lang="en-US" baseline="0"/>
                      <a:pPr/>
                      <a:t>[VALUE]</a:t>
                    </a:fld>
                    <a:endParaRPr lang="en-US" baseline="0"/>
                  </a:p>
                </c:rich>
              </c:tx>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8-60BA-47D6-B012-80D2753551EA}"/>
                </c:ext>
                <c:ext xmlns:c15="http://schemas.microsoft.com/office/drawing/2012/chart" uri="{CE6537A1-D6FC-4f65-9D91-7224C49458BB}">
                  <c15:layout/>
                  <c15:dlblFieldTable/>
                  <c15:showDataLabelsRange val="1"/>
                </c:ext>
              </c:extLst>
            </c:dLbl>
            <c:dLbl>
              <c:idx val="4"/>
              <c:layout>
                <c:manualLayout>
                  <c:x val="-3.9345294302801384E-2"/>
                  <c:y val="-6.8652302492606718E-2"/>
                </c:manualLayout>
              </c:layout>
              <c:tx>
                <c:rich>
                  <a:bodyPr/>
                  <a:lstStyle/>
                  <a:p>
                    <a:fld id="{E918BDCC-A591-407A-AE9A-3194A06EAFC4}" type="CELLRANGE">
                      <a:rPr lang="en-US" baseline="0"/>
                      <a:pPr/>
                      <a:t>[CELLRANGE]</a:t>
                    </a:fld>
                    <a:r>
                      <a:rPr lang="en-US" baseline="0"/>
                      <a:t>, </a:t>
                    </a:r>
                    <a:fld id="{A0FAE861-3B73-40A8-BB2C-FCDAA5590CE4}" type="VALUE">
                      <a:rPr lang="en-US" baseline="0"/>
                      <a:pPr/>
                      <a:t>[VALUE]</a:t>
                    </a:fld>
                    <a:endParaRPr lang="en-US" baseline="0"/>
                  </a:p>
                </c:rich>
              </c:tx>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9-60BA-47D6-B012-80D2753551EA}"/>
                </c:ext>
                <c:ext xmlns:c15="http://schemas.microsoft.com/office/drawing/2012/chart" uri="{CE6537A1-D6FC-4f65-9D91-7224C49458BB}">
                  <c15:layout/>
                  <c15:dlblFieldTable/>
                  <c15:showDataLabelsRange val="1"/>
                </c:ext>
              </c:extLst>
            </c:dLbl>
            <c:numFmt formatCode="#,##0" sourceLinked="0"/>
            <c:spPr>
              <a:noFill/>
              <a:ln>
                <a:noFill/>
              </a:ln>
              <a:effectLst/>
            </c:spPr>
            <c:txPr>
              <a:bodyPr rot="0" spcFirstLastPara="1" vertOverflow="ellipsis" vert="horz" wrap="square" lIns="38100" tIns="19050" rIns="38100" bIns="19050" anchor="ctr" anchorCtr="0">
                <a:spAutoFit/>
              </a:bodyPr>
              <a:lstStyle/>
              <a:p>
                <a:pPr algn="ctr">
                  <a:defRPr lang="en-US" sz="600" b="0" i="0" u="none" strike="noStrike" kern="1200" baseline="0">
                    <a:solidFill>
                      <a:schemeClr val="tx1"/>
                    </a:solidFill>
                    <a:latin typeface="+mn-lt"/>
                    <a:ea typeface="+mn-ea"/>
                    <a:cs typeface="+mn-cs"/>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DataLabelsRange val="1"/>
                <c15:showLeaderLines val="0"/>
              </c:ext>
            </c:extLst>
          </c:dLbls>
          <c:cat>
            <c:strRef>
              <c:f>Sheet1!$A$6:$A$10</c:f>
              <c:strCache>
                <c:ptCount val="5"/>
                <c:pt idx="0">
                  <c:v>Area</c:v>
                </c:pt>
                <c:pt idx="1">
                  <c:v>Wealth 
quintile</c:v>
                </c:pt>
                <c:pt idx="2">
                  <c:v>Maternal education</c:v>
                </c:pt>
                <c:pt idx="3">
                  <c:v>Age 
of child</c:v>
                </c:pt>
                <c:pt idx="4">
                  <c:v>Sex
of child</c:v>
                </c:pt>
              </c:strCache>
            </c:strRef>
          </c:cat>
          <c:val>
            <c:numRef>
              <c:f>Sheet1!$C$6:$C$10</c:f>
              <c:numCache>
                <c:formatCode>0.0</c:formatCode>
                <c:ptCount val="5"/>
                <c:pt idx="0">
                  <c:v>53.180587082200859</c:v>
                </c:pt>
                <c:pt idx="1">
                  <c:v>55.15672357367626</c:v>
                </c:pt>
                <c:pt idx="2">
                  <c:v>55.426126490136582</c:v>
                </c:pt>
                <c:pt idx="3">
                  <c:v>59.023160296071595</c:v>
                </c:pt>
                <c:pt idx="4">
                  <c:v>53.940404405826641</c:v>
                </c:pt>
              </c:numCache>
            </c:numRef>
          </c:val>
          <c:smooth val="0"/>
          <c:extLst xmlns:c16r2="http://schemas.microsoft.com/office/drawing/2015/06/chart">
            <c:ext xmlns:c16="http://schemas.microsoft.com/office/drawing/2014/chart" uri="{C3380CC4-5D6E-409C-BE32-E72D297353CC}">
              <c16:uniqueId val="{0000000B-C479-4FD7-BB8C-783FC1AE2C01}"/>
            </c:ext>
            <c:ext xmlns:c15="http://schemas.microsoft.com/office/drawing/2012/chart" uri="{02D57815-91ED-43cb-92C2-25804820EDAC}">
              <c15:datalabelsRange>
                <c15:f>Sheet1!$G$6:$G$10</c15:f>
                <c15:dlblRangeCache>
                  <c:ptCount val="5"/>
                  <c:pt idx="0">
                    <c:v>Urban</c:v>
                  </c:pt>
                  <c:pt idx="1">
                    <c:v>Fourth</c:v>
                  </c:pt>
                  <c:pt idx="2">
                    <c:v>Vocational Education</c:v>
                  </c:pt>
                  <c:pt idx="3">
                    <c:v>9-11 months</c:v>
                  </c:pt>
                  <c:pt idx="4">
                    <c:v>Female</c:v>
                  </c:pt>
                </c15:dlblRangeCache>
              </c15:datalabelsRange>
            </c:ext>
          </c:extLst>
        </c:ser>
        <c:ser>
          <c:idx val="2"/>
          <c:order val="2"/>
          <c:tx>
            <c:strRef>
              <c:f>Sheet1!$D$5</c:f>
              <c:strCache>
                <c:ptCount val="1"/>
                <c:pt idx="0">
                  <c:v>National</c:v>
                </c:pt>
              </c:strCache>
            </c:strRef>
          </c:tx>
          <c:spPr>
            <a:ln w="25400" cap="rnd">
              <a:noFill/>
              <a:round/>
            </a:ln>
            <a:effectLst/>
          </c:spPr>
          <c:marker>
            <c:symbol val="dash"/>
            <c:size val="5"/>
            <c:spPr>
              <a:solidFill>
                <a:schemeClr val="bg2">
                  <a:lumMod val="75000"/>
                </a:schemeClr>
              </a:solidFill>
              <a:ln w="9525">
                <a:solidFill>
                  <a:schemeClr val="accent3"/>
                </a:solidFill>
              </a:ln>
              <a:effectLst/>
            </c:spPr>
          </c:marker>
          <c:cat>
            <c:strRef>
              <c:f>Sheet1!$A$6:$A$10</c:f>
              <c:strCache>
                <c:ptCount val="5"/>
                <c:pt idx="0">
                  <c:v>Area</c:v>
                </c:pt>
                <c:pt idx="1">
                  <c:v>Wealth 
quintile</c:v>
                </c:pt>
                <c:pt idx="2">
                  <c:v>Maternal education</c:v>
                </c:pt>
                <c:pt idx="3">
                  <c:v>Age 
of child</c:v>
                </c:pt>
                <c:pt idx="4">
                  <c:v>Sex
of child</c:v>
                </c:pt>
              </c:strCache>
            </c:strRef>
          </c:cat>
          <c:val>
            <c:numRef>
              <c:f>Sheet1!$D$6:$D$10</c:f>
              <c:numCache>
                <c:formatCode>0.0</c:formatCode>
                <c:ptCount val="5"/>
                <c:pt idx="0">
                  <c:v>49.874193390997796</c:v>
                </c:pt>
                <c:pt idx="1">
                  <c:v>49.874193390997796</c:v>
                </c:pt>
                <c:pt idx="2">
                  <c:v>49.874193390997796</c:v>
                </c:pt>
                <c:pt idx="3">
                  <c:v>49.874193390997796</c:v>
                </c:pt>
                <c:pt idx="4">
                  <c:v>49.874193390997796</c:v>
                </c:pt>
              </c:numCache>
            </c:numRef>
          </c:val>
          <c:smooth val="0"/>
          <c:extLst xmlns:c16r2="http://schemas.microsoft.com/office/drawing/2015/06/chart">
            <c:ext xmlns:c16="http://schemas.microsoft.com/office/drawing/2014/chart" uri="{C3380CC4-5D6E-409C-BE32-E72D297353CC}">
              <c16:uniqueId val="{0000000C-C479-4FD7-BB8C-783FC1AE2C01}"/>
            </c:ext>
          </c:extLst>
        </c:ser>
        <c:dLbls>
          <c:showLegendKey val="0"/>
          <c:showVal val="0"/>
          <c:showCatName val="0"/>
          <c:showSerName val="0"/>
          <c:showPercent val="0"/>
          <c:showBubbleSize val="0"/>
        </c:dLbls>
        <c:hiLowLines>
          <c:spPr>
            <a:ln w="3175" cap="flat" cmpd="sng" algn="ctr">
              <a:solidFill>
                <a:schemeClr val="bg1">
                  <a:lumMod val="65000"/>
                </a:schemeClr>
              </a:solidFill>
              <a:round/>
            </a:ln>
            <a:effectLst/>
          </c:spPr>
        </c:hiLowLines>
        <c:axId val="206861648"/>
        <c:axId val="206862208"/>
      </c:stockChart>
      <c:catAx>
        <c:axId val="206861648"/>
        <c:scaling>
          <c:orientation val="minMax"/>
        </c:scaling>
        <c:delete val="0"/>
        <c:axPos val="b"/>
        <c:numFmt formatCode="General" sourceLinked="1"/>
        <c:majorTickMark val="none"/>
        <c:minorTickMark val="none"/>
        <c:tickLblPos val="low"/>
        <c:spPr>
          <a:noFill/>
          <a:ln w="6350" cap="flat" cmpd="sng" algn="ctr">
            <a:solidFill>
              <a:schemeClr val="tx1">
                <a:lumMod val="15000"/>
                <a:lumOff val="85000"/>
              </a:schemeClr>
            </a:solidFill>
            <a:round/>
          </a:ln>
          <a:effectLst/>
        </c:spPr>
        <c:txPr>
          <a:bodyPr rot="0" spcFirstLastPara="1" vertOverflow="ellipsis" wrap="square" anchor="b" anchorCtr="0"/>
          <a:lstStyle/>
          <a:p>
            <a:pPr>
              <a:defRPr sz="600" b="0" i="0" u="none" strike="noStrike" kern="1200" baseline="0">
                <a:solidFill>
                  <a:schemeClr val="bg2">
                    <a:lumMod val="50000"/>
                  </a:schemeClr>
                </a:solidFill>
                <a:latin typeface="+mn-lt"/>
                <a:ea typeface="+mn-ea"/>
                <a:cs typeface="+mn-cs"/>
              </a:defRPr>
            </a:pPr>
            <a:endParaRPr lang="en-US"/>
          </a:p>
        </c:txPr>
        <c:crossAx val="206862208"/>
        <c:crosses val="autoZero"/>
        <c:auto val="1"/>
        <c:lblAlgn val="ctr"/>
        <c:lblOffset val="250"/>
        <c:noMultiLvlLbl val="0"/>
      </c:catAx>
      <c:valAx>
        <c:axId val="206862208"/>
        <c:scaling>
          <c:orientation val="minMax"/>
          <c:max val="70"/>
          <c:min val="0"/>
        </c:scaling>
        <c:delete val="0"/>
        <c:axPos val="l"/>
        <c:majorGridlines>
          <c:spPr>
            <a:ln w="6350"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600" b="0" i="0" u="none" strike="noStrike" kern="1200" baseline="0">
                    <a:solidFill>
                      <a:schemeClr val="bg2">
                        <a:lumMod val="75000"/>
                      </a:schemeClr>
                    </a:solidFill>
                    <a:latin typeface="+mn-lt"/>
                    <a:ea typeface="+mn-ea"/>
                    <a:cs typeface="+mn-cs"/>
                  </a:defRPr>
                </a:pPr>
                <a:r>
                  <a:rPr lang="en-US" sz="600" dirty="0">
                    <a:solidFill>
                      <a:schemeClr val="bg2">
                        <a:lumMod val="75000"/>
                      </a:schemeClr>
                    </a:solidFill>
                  </a:rPr>
                  <a:t>Percent</a:t>
                </a:r>
              </a:p>
            </c:rich>
          </c:tx>
          <c:layout/>
          <c:overlay val="0"/>
          <c:spPr>
            <a:noFill/>
            <a:ln>
              <a:noFill/>
            </a:ln>
            <a:effectLst/>
          </c:spPr>
          <c:txPr>
            <a:bodyPr rot="-5400000" spcFirstLastPara="1" vertOverflow="ellipsis" vert="horz" wrap="square" anchor="ctr" anchorCtr="1"/>
            <a:lstStyle/>
            <a:p>
              <a:pPr>
                <a:defRPr sz="600" b="0" i="0" u="none" strike="noStrike" kern="1200" baseline="0">
                  <a:solidFill>
                    <a:schemeClr val="bg2">
                      <a:lumMod val="75000"/>
                    </a:schemeClr>
                  </a:solidFill>
                  <a:latin typeface="+mn-lt"/>
                  <a:ea typeface="+mn-ea"/>
                  <a:cs typeface="+mn-cs"/>
                </a:defRPr>
              </a:pPr>
              <a:endParaRPr lang="en-US"/>
            </a:p>
          </c:txPr>
        </c:title>
        <c:numFmt formatCode="0" sourceLinked="0"/>
        <c:majorTickMark val="none"/>
        <c:minorTickMark val="none"/>
        <c:tickLblPos val="nextTo"/>
        <c:spPr>
          <a:noFill/>
          <a:ln>
            <a:noFill/>
          </a:ln>
          <a:effectLst/>
        </c:spPr>
        <c:txPr>
          <a:bodyPr rot="-60000000" spcFirstLastPara="1" vertOverflow="ellipsis" vert="horz" wrap="square" anchor="ctr" anchorCtr="1"/>
          <a:lstStyle/>
          <a:p>
            <a:pPr>
              <a:defRPr sz="600" b="0" i="0" u="none" strike="noStrike" kern="1200" baseline="0">
                <a:solidFill>
                  <a:schemeClr val="tx1">
                    <a:lumMod val="65000"/>
                    <a:lumOff val="35000"/>
                  </a:schemeClr>
                </a:solidFill>
                <a:latin typeface="+mn-lt"/>
                <a:ea typeface="+mn-ea"/>
                <a:cs typeface="+mn-cs"/>
              </a:defRPr>
            </a:pPr>
            <a:endParaRPr lang="en-US"/>
          </a:p>
        </c:txPr>
        <c:crossAx val="206861648"/>
        <c:crosses val="autoZero"/>
        <c:crossBetween val="between"/>
        <c:majorUnit val="10"/>
      </c:valAx>
      <c:spPr>
        <a:noFill/>
        <a:ln w="3175">
          <a:noFill/>
        </a:ln>
        <a:effectLst/>
      </c:spPr>
    </c:plotArea>
    <c:legend>
      <c:legendPos val="r"/>
      <c:legendEntry>
        <c:idx val="0"/>
        <c:delete val="1"/>
      </c:legendEntry>
      <c:legendEntry>
        <c:idx val="1"/>
        <c:delete val="1"/>
      </c:legendEntry>
      <c:layout>
        <c:manualLayout>
          <c:xMode val="edge"/>
          <c:yMode val="edge"/>
          <c:x val="0.83041991174808871"/>
          <c:y val="6.5787285144490015E-3"/>
          <c:w val="0.13135318071076812"/>
          <c:h val="6.7263039363425578E-2"/>
        </c:manualLayout>
      </c:layout>
      <c:overlay val="0"/>
      <c:spPr>
        <a:noFill/>
        <a:ln>
          <a:noFill/>
        </a:ln>
        <a:effectLst/>
      </c:spPr>
      <c:txPr>
        <a:bodyPr rot="0" spcFirstLastPara="1" vertOverflow="ellipsis" vert="horz" wrap="square" anchor="ctr" anchorCtr="1"/>
        <a:lstStyle/>
        <a:p>
          <a:pPr>
            <a:defRPr sz="6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w="3175">
      <a:noFill/>
    </a:ln>
    <a:effectLst/>
  </c:spPr>
  <c:txPr>
    <a:bodyPr/>
    <a:lstStyle/>
    <a:p>
      <a:pPr>
        <a:defRPr/>
      </a:pPr>
      <a:endParaRPr lang="en-US"/>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areaChart>
        <c:grouping val="stacked"/>
        <c:varyColors val="0"/>
        <c:ser>
          <c:idx val="5"/>
          <c:order val="0"/>
          <c:tx>
            <c:strRef>
              <c:f>Sheet1!$G$4</c:f>
              <c:strCache>
                <c:ptCount val="1"/>
                <c:pt idx="0">
                  <c:v>Breastmilk only</c:v>
                </c:pt>
              </c:strCache>
            </c:strRef>
          </c:tx>
          <c:spPr>
            <a:solidFill>
              <a:srgbClr val="5EAA34"/>
            </a:solidFill>
            <a:ln w="25400">
              <a:noFill/>
            </a:ln>
            <a:effectLst/>
          </c:spPr>
          <c:cat>
            <c:strRef>
              <c:f>Sheet1!$A$5:$A$7</c:f>
              <c:strCache>
                <c:ptCount val="3"/>
                <c:pt idx="0">
                  <c:v>0-1</c:v>
                </c:pt>
                <c:pt idx="1">
                  <c:v>2-3</c:v>
                </c:pt>
                <c:pt idx="2">
                  <c:v>4-5</c:v>
                </c:pt>
              </c:strCache>
            </c:strRef>
          </c:cat>
          <c:val>
            <c:numRef>
              <c:f>Sheet1!$G$5:$G$7</c:f>
              <c:numCache>
                <c:formatCode>0.0</c:formatCode>
                <c:ptCount val="3"/>
                <c:pt idx="0">
                  <c:v>26.981297324858438</c:v>
                </c:pt>
                <c:pt idx="1">
                  <c:v>28.917572586690426</c:v>
                </c:pt>
                <c:pt idx="2">
                  <c:v>7.7123439170288393</c:v>
                </c:pt>
              </c:numCache>
            </c:numRef>
          </c:val>
          <c:extLst xmlns:c16r2="http://schemas.microsoft.com/office/drawing/2015/06/chart">
            <c:ext xmlns:c16="http://schemas.microsoft.com/office/drawing/2014/chart" uri="{C3380CC4-5D6E-409C-BE32-E72D297353CC}">
              <c16:uniqueId val="{00000000-8D95-42DA-B08C-81014A24EC74}"/>
            </c:ext>
          </c:extLst>
        </c:ser>
        <c:ser>
          <c:idx val="4"/>
          <c:order val="1"/>
          <c:tx>
            <c:strRef>
              <c:f>Sheet1!$F$4</c:f>
              <c:strCache>
                <c:ptCount val="1"/>
                <c:pt idx="0">
                  <c:v>Breastmilk and plain water</c:v>
                </c:pt>
              </c:strCache>
            </c:strRef>
          </c:tx>
          <c:spPr>
            <a:solidFill>
              <a:srgbClr val="8AD7F8"/>
            </a:solidFill>
            <a:ln w="25400">
              <a:noFill/>
            </a:ln>
            <a:effectLst/>
          </c:spPr>
          <c:cat>
            <c:strRef>
              <c:f>Sheet1!$A$5:$A$7</c:f>
              <c:strCache>
                <c:ptCount val="3"/>
                <c:pt idx="0">
                  <c:v>0-1</c:v>
                </c:pt>
                <c:pt idx="1">
                  <c:v>2-3</c:v>
                </c:pt>
                <c:pt idx="2">
                  <c:v>4-5</c:v>
                </c:pt>
              </c:strCache>
            </c:strRef>
          </c:cat>
          <c:val>
            <c:numRef>
              <c:f>Sheet1!$F$5:$F$7</c:f>
              <c:numCache>
                <c:formatCode>0.0</c:formatCode>
                <c:ptCount val="3"/>
                <c:pt idx="0">
                  <c:v>13.189488279535613</c:v>
                </c:pt>
                <c:pt idx="1">
                  <c:v>6.7373839931184136</c:v>
                </c:pt>
                <c:pt idx="2">
                  <c:v>9.1675919387912614</c:v>
                </c:pt>
              </c:numCache>
            </c:numRef>
          </c:val>
          <c:extLst xmlns:c16r2="http://schemas.microsoft.com/office/drawing/2015/06/chart">
            <c:ext xmlns:c16="http://schemas.microsoft.com/office/drawing/2014/chart" uri="{C3380CC4-5D6E-409C-BE32-E72D297353CC}">
              <c16:uniqueId val="{00000001-8D95-42DA-B08C-81014A24EC74}"/>
            </c:ext>
          </c:extLst>
        </c:ser>
        <c:ser>
          <c:idx val="3"/>
          <c:order val="2"/>
          <c:tx>
            <c:strRef>
              <c:f>Sheet1!$E$4</c:f>
              <c:strCache>
                <c:ptCount val="1"/>
                <c:pt idx="0">
                  <c:v>Breastmilk and non-milk liquids</c:v>
                </c:pt>
              </c:strCache>
            </c:strRef>
          </c:tx>
          <c:spPr>
            <a:solidFill>
              <a:srgbClr val="0EAEEE"/>
            </a:solidFill>
            <a:ln w="25400">
              <a:noFill/>
            </a:ln>
            <a:effectLst/>
          </c:spPr>
          <c:cat>
            <c:strRef>
              <c:f>Sheet1!$A$5:$A$7</c:f>
              <c:strCache>
                <c:ptCount val="3"/>
                <c:pt idx="0">
                  <c:v>0-1</c:v>
                </c:pt>
                <c:pt idx="1">
                  <c:v>2-3</c:v>
                </c:pt>
                <c:pt idx="2">
                  <c:v>4-5</c:v>
                </c:pt>
              </c:strCache>
            </c:strRef>
          </c:cat>
          <c:val>
            <c:numRef>
              <c:f>Sheet1!$E$5:$E$7</c:f>
              <c:numCache>
                <c:formatCode>0.0</c:formatCode>
                <c:ptCount val="3"/>
                <c:pt idx="0">
                  <c:v>10.700744378484664</c:v>
                </c:pt>
                <c:pt idx="1">
                  <c:v>4.8479478964608811</c:v>
                </c:pt>
                <c:pt idx="2">
                  <c:v>2.9619660803377674</c:v>
                </c:pt>
              </c:numCache>
            </c:numRef>
          </c:val>
          <c:extLst xmlns:c16r2="http://schemas.microsoft.com/office/drawing/2015/06/chart">
            <c:ext xmlns:c16="http://schemas.microsoft.com/office/drawing/2014/chart" uri="{C3380CC4-5D6E-409C-BE32-E72D297353CC}">
              <c16:uniqueId val="{00000002-8D95-42DA-B08C-81014A24EC74}"/>
            </c:ext>
          </c:extLst>
        </c:ser>
        <c:ser>
          <c:idx val="2"/>
          <c:order val="3"/>
          <c:tx>
            <c:strRef>
              <c:f>Sheet1!$D$4</c:f>
              <c:strCache>
                <c:ptCount val="1"/>
                <c:pt idx="0">
                  <c:v>Breastmilk and other milk/formula</c:v>
                </c:pt>
              </c:strCache>
            </c:strRef>
          </c:tx>
          <c:spPr>
            <a:solidFill>
              <a:srgbClr val="DE227D"/>
            </a:solidFill>
            <a:ln w="25400">
              <a:noFill/>
            </a:ln>
            <a:effectLst/>
          </c:spPr>
          <c:cat>
            <c:strRef>
              <c:f>Sheet1!$A$5:$A$7</c:f>
              <c:strCache>
                <c:ptCount val="3"/>
                <c:pt idx="0">
                  <c:v>0-1</c:v>
                </c:pt>
                <c:pt idx="1">
                  <c:v>2-3</c:v>
                </c:pt>
                <c:pt idx="2">
                  <c:v>4-5</c:v>
                </c:pt>
              </c:strCache>
            </c:strRef>
          </c:cat>
          <c:val>
            <c:numRef>
              <c:f>Sheet1!$D$5:$D$7</c:f>
              <c:numCache>
                <c:formatCode>0.0</c:formatCode>
                <c:ptCount val="3"/>
                <c:pt idx="0">
                  <c:v>20.322676237679811</c:v>
                </c:pt>
                <c:pt idx="1">
                  <c:v>23.822789992484967</c:v>
                </c:pt>
                <c:pt idx="2">
                  <c:v>0.50508160140469127</c:v>
                </c:pt>
              </c:numCache>
            </c:numRef>
          </c:val>
          <c:extLst xmlns:c16r2="http://schemas.microsoft.com/office/drawing/2015/06/chart">
            <c:ext xmlns:c16="http://schemas.microsoft.com/office/drawing/2014/chart" uri="{C3380CC4-5D6E-409C-BE32-E72D297353CC}">
              <c16:uniqueId val="{00000003-8D95-42DA-B08C-81014A24EC74}"/>
            </c:ext>
          </c:extLst>
        </c:ser>
        <c:ser>
          <c:idx val="1"/>
          <c:order val="4"/>
          <c:tx>
            <c:strRef>
              <c:f>Sheet1!$C$4</c:f>
              <c:strCache>
                <c:ptCount val="1"/>
                <c:pt idx="0">
                  <c:v>Breastmilk and complementary foods</c:v>
                </c:pt>
              </c:strCache>
            </c:strRef>
          </c:tx>
          <c:spPr>
            <a:solidFill>
              <a:srgbClr val="F7941D"/>
            </a:solidFill>
            <a:ln>
              <a:noFill/>
            </a:ln>
            <a:effectLst/>
          </c:spPr>
          <c:cat>
            <c:strRef>
              <c:f>Sheet1!$A$5:$A$7</c:f>
              <c:strCache>
                <c:ptCount val="3"/>
                <c:pt idx="0">
                  <c:v>0-1</c:v>
                </c:pt>
                <c:pt idx="1">
                  <c:v>2-3</c:v>
                </c:pt>
                <c:pt idx="2">
                  <c:v>4-5</c:v>
                </c:pt>
              </c:strCache>
            </c:strRef>
          </c:cat>
          <c:val>
            <c:numRef>
              <c:f>Sheet1!$C$5:$C$7</c:f>
              <c:numCache>
                <c:formatCode>0.0</c:formatCode>
                <c:ptCount val="3"/>
                <c:pt idx="0">
                  <c:v>15.967379602232896</c:v>
                </c:pt>
                <c:pt idx="1">
                  <c:v>8.6915975882461147</c:v>
                </c:pt>
                <c:pt idx="2">
                  <c:v>41.446712537802789</c:v>
                </c:pt>
              </c:numCache>
            </c:numRef>
          </c:val>
          <c:extLst xmlns:c16r2="http://schemas.microsoft.com/office/drawing/2015/06/chart">
            <c:ext xmlns:c16="http://schemas.microsoft.com/office/drawing/2014/chart" uri="{C3380CC4-5D6E-409C-BE32-E72D297353CC}">
              <c16:uniqueId val="{00000004-8D95-42DA-B08C-81014A24EC74}"/>
            </c:ext>
          </c:extLst>
        </c:ser>
        <c:ser>
          <c:idx val="0"/>
          <c:order val="5"/>
          <c:tx>
            <c:strRef>
              <c:f>Sheet1!$B$4</c:f>
              <c:strCache>
                <c:ptCount val="1"/>
                <c:pt idx="0">
                  <c:v>No breastmilk</c:v>
                </c:pt>
              </c:strCache>
            </c:strRef>
          </c:tx>
          <c:spPr>
            <a:solidFill>
              <a:srgbClr val="6C6C6E"/>
            </a:solidFill>
            <a:ln>
              <a:noFill/>
            </a:ln>
            <a:effectLst/>
          </c:spPr>
          <c:cat>
            <c:strRef>
              <c:f>Sheet1!$A$5:$A$7</c:f>
              <c:strCache>
                <c:ptCount val="3"/>
                <c:pt idx="0">
                  <c:v>0-1</c:v>
                </c:pt>
                <c:pt idx="1">
                  <c:v>2-3</c:v>
                </c:pt>
                <c:pt idx="2">
                  <c:v>4-5</c:v>
                </c:pt>
              </c:strCache>
            </c:strRef>
          </c:cat>
          <c:val>
            <c:numRef>
              <c:f>Sheet1!$B$5:$B$7</c:f>
              <c:numCache>
                <c:formatCode>0.0</c:formatCode>
                <c:ptCount val="3"/>
                <c:pt idx="0">
                  <c:v>12.838414177208552</c:v>
                </c:pt>
                <c:pt idx="1">
                  <c:v>26.982707942999188</c:v>
                </c:pt>
                <c:pt idx="2">
                  <c:v>38.206303924634675</c:v>
                </c:pt>
              </c:numCache>
            </c:numRef>
          </c:val>
          <c:extLst xmlns:c16r2="http://schemas.microsoft.com/office/drawing/2015/06/chart">
            <c:ext xmlns:c16="http://schemas.microsoft.com/office/drawing/2014/chart" uri="{C3380CC4-5D6E-409C-BE32-E72D297353CC}">
              <c16:uniqueId val="{00000005-8D95-42DA-B08C-81014A24EC74}"/>
            </c:ext>
          </c:extLst>
        </c:ser>
        <c:dLbls>
          <c:showLegendKey val="0"/>
          <c:showVal val="0"/>
          <c:showCatName val="0"/>
          <c:showSerName val="0"/>
          <c:showPercent val="0"/>
          <c:showBubbleSize val="0"/>
        </c:dLbls>
        <c:axId val="206867248"/>
        <c:axId val="207193392"/>
      </c:areaChart>
      <c:catAx>
        <c:axId val="206867248"/>
        <c:scaling>
          <c:orientation val="minMax"/>
        </c:scaling>
        <c:delete val="0"/>
        <c:axPos val="b"/>
        <c:title>
          <c:tx>
            <c:rich>
              <a:bodyPr rot="0" spcFirstLastPara="1" vertOverflow="ellipsis" vert="horz" wrap="square" anchor="ctr" anchorCtr="1"/>
              <a:lstStyle/>
              <a:p>
                <a:pPr>
                  <a:defRPr sz="800" b="0" i="0" u="none" strike="noStrike" kern="1200" baseline="0">
                    <a:solidFill>
                      <a:schemeClr val="tx1">
                        <a:lumMod val="65000"/>
                        <a:lumOff val="35000"/>
                      </a:schemeClr>
                    </a:solidFill>
                    <a:latin typeface="Arial" panose="020B0604020202020204" pitchFamily="34" charset="0"/>
                    <a:ea typeface="+mn-ea"/>
                    <a:cs typeface="Arial" panose="020B0604020202020204" pitchFamily="34" charset="0"/>
                  </a:defRPr>
                </a:pPr>
                <a:r>
                  <a:rPr lang="en-US" sz="600" dirty="0">
                    <a:solidFill>
                      <a:schemeClr val="bg2">
                        <a:lumMod val="50000"/>
                      </a:schemeClr>
                    </a:solidFill>
                    <a:latin typeface="+mn-lt"/>
                  </a:rPr>
                  <a:t>Age in months</a:t>
                </a:r>
              </a:p>
            </c:rich>
          </c:tx>
          <c:layout/>
          <c:overlay val="0"/>
          <c:spPr>
            <a:noFill/>
            <a:ln>
              <a:noFill/>
            </a:ln>
            <a:effectLst/>
          </c:spPr>
          <c:txPr>
            <a:bodyPr rot="0" spcFirstLastPara="1" vertOverflow="ellipsis" vert="horz" wrap="square" anchor="ctr" anchorCtr="1"/>
            <a:lstStyle/>
            <a:p>
              <a:pPr>
                <a:defRPr sz="800" b="0" i="0" u="none" strike="noStrike" kern="1200" baseline="0">
                  <a:solidFill>
                    <a:schemeClr val="tx1">
                      <a:lumMod val="65000"/>
                      <a:lumOff val="35000"/>
                    </a:schemeClr>
                  </a:solidFill>
                  <a:latin typeface="Arial" panose="020B0604020202020204" pitchFamily="34" charset="0"/>
                  <a:ea typeface="+mn-ea"/>
                  <a:cs typeface="Arial" panose="020B0604020202020204" pitchFamily="34" charset="0"/>
                </a:defRPr>
              </a:pPr>
              <a:endParaRPr lang="en-US"/>
            </a:p>
          </c:txPr>
        </c:title>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700" b="0" i="0" u="none" strike="noStrike" kern="1200" baseline="0">
                <a:solidFill>
                  <a:schemeClr val="tx1">
                    <a:lumMod val="65000"/>
                    <a:lumOff val="35000"/>
                  </a:schemeClr>
                </a:solidFill>
                <a:latin typeface="+mn-lt"/>
                <a:ea typeface="Arial Narrow" charset="0"/>
                <a:cs typeface="Arial Narrow" charset="0"/>
              </a:defRPr>
            </a:pPr>
            <a:endParaRPr lang="en-US"/>
          </a:p>
        </c:txPr>
        <c:crossAx val="207193392"/>
        <c:crosses val="autoZero"/>
        <c:auto val="1"/>
        <c:lblAlgn val="ctr"/>
        <c:lblOffset val="100"/>
        <c:noMultiLvlLbl val="0"/>
      </c:catAx>
      <c:valAx>
        <c:axId val="207193392"/>
        <c:scaling>
          <c:orientation val="minMax"/>
          <c:max val="100"/>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lgn="ctr" rtl="0">
                  <a:defRPr lang="en-US" sz="600" b="0" i="0" u="none" strike="noStrike" kern="1200" baseline="0" dirty="0">
                    <a:solidFill>
                      <a:schemeClr val="bg2">
                        <a:lumMod val="75000"/>
                      </a:schemeClr>
                    </a:solidFill>
                    <a:latin typeface="+mn-lt"/>
                    <a:ea typeface="+mn-ea"/>
                    <a:cs typeface="+mn-cs"/>
                  </a:defRPr>
                </a:pPr>
                <a:r>
                  <a:rPr lang="en-US" sz="600" b="0" i="0" u="none" strike="noStrike" kern="1200" baseline="0" dirty="0">
                    <a:solidFill>
                      <a:schemeClr val="bg2">
                        <a:lumMod val="75000"/>
                      </a:schemeClr>
                    </a:solidFill>
                    <a:latin typeface="+mn-lt"/>
                    <a:ea typeface="+mn-ea"/>
                    <a:cs typeface="+mn-cs"/>
                  </a:rPr>
                  <a:t>Percent</a:t>
                </a:r>
              </a:p>
            </c:rich>
          </c:tx>
          <c:layout/>
          <c:overlay val="0"/>
          <c:spPr>
            <a:noFill/>
            <a:ln>
              <a:noFill/>
            </a:ln>
            <a:effectLst/>
          </c:spPr>
          <c:txPr>
            <a:bodyPr rot="-5400000" spcFirstLastPara="1" vertOverflow="ellipsis" vert="horz" wrap="square" anchor="ctr" anchorCtr="1"/>
            <a:lstStyle/>
            <a:p>
              <a:pPr algn="ctr" rtl="0">
                <a:defRPr lang="en-US" sz="600" b="0" i="0" u="none" strike="noStrike" kern="1200" baseline="0" dirty="0">
                  <a:solidFill>
                    <a:schemeClr val="bg2">
                      <a:lumMod val="75000"/>
                    </a:schemeClr>
                  </a:solidFill>
                  <a:latin typeface="+mn-lt"/>
                  <a:ea typeface="+mn-ea"/>
                  <a:cs typeface="+mn-cs"/>
                </a:defRPr>
              </a:pPr>
              <a:endParaRPr lang="en-US"/>
            </a:p>
          </c:txPr>
        </c:title>
        <c:numFmt formatCode="0" sourceLinked="0"/>
        <c:majorTickMark val="none"/>
        <c:minorTickMark val="none"/>
        <c:tickLblPos val="nextTo"/>
        <c:spPr>
          <a:noFill/>
          <a:ln>
            <a:noFill/>
          </a:ln>
          <a:effectLst/>
        </c:spPr>
        <c:txPr>
          <a:bodyPr rot="-60000000" spcFirstLastPara="1" vertOverflow="ellipsis" vert="horz" wrap="square" anchor="ctr" anchorCtr="1"/>
          <a:lstStyle/>
          <a:p>
            <a:pPr>
              <a:defRPr sz="700" b="0" i="0" u="none" strike="noStrike" kern="1200" baseline="0">
                <a:solidFill>
                  <a:schemeClr val="tx1">
                    <a:lumMod val="65000"/>
                    <a:lumOff val="35000"/>
                  </a:schemeClr>
                </a:solidFill>
                <a:latin typeface="+mn-lt"/>
                <a:ea typeface="+mn-ea"/>
                <a:cs typeface="Arial" panose="020B0604020202020204" pitchFamily="34" charset="0"/>
              </a:defRPr>
            </a:pPr>
            <a:endParaRPr lang="en-US"/>
          </a:p>
        </c:txPr>
        <c:crossAx val="206867248"/>
        <c:crosses val="autoZero"/>
        <c:crossBetween val="midCat"/>
      </c:valAx>
      <c:spPr>
        <a:noFill/>
        <a:ln>
          <a:noFill/>
        </a:ln>
        <a:effectLst/>
      </c:spPr>
    </c:plotArea>
    <c:plotVisOnly val="1"/>
    <c:dispBlanksAs val="zero"/>
    <c:showDLblsOverMax val="0"/>
  </c:chart>
  <c:spPr>
    <a:noFill/>
    <a:ln>
      <a:noFill/>
    </a:ln>
    <a:effectLst/>
  </c:spPr>
  <c:txPr>
    <a:bodyPr/>
    <a:lstStyle/>
    <a:p>
      <a:pPr>
        <a:defRPr sz="800">
          <a:latin typeface="Arial" panose="020B0604020202020204" pitchFamily="34" charset="0"/>
          <a:cs typeface="Arial" panose="020B0604020202020204" pitchFamily="34" charset="0"/>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322">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7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ln w="9525" cap="flat" cmpd="sng" algn="ctr">
        <a:solidFill>
          <a:schemeClr val="tx1">
            <a:lumMod val="15000"/>
            <a:lumOff val="85000"/>
          </a:schemeClr>
        </a:solidFill>
        <a:round/>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ontent with Caption">
    <p:spTree>
      <p:nvGrpSpPr>
        <p:cNvPr id="1" name=""/>
        <p:cNvGrpSpPr/>
        <p:nvPr/>
      </p:nvGrpSpPr>
      <p:grpSpPr>
        <a:xfrm>
          <a:off x="0" y="0"/>
          <a:ext cx="0" cy="0"/>
          <a:chOff x="0" y="0"/>
          <a:chExt cx="0" cy="0"/>
        </a:xfrm>
      </p:grpSpPr>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Picture with Caption">
    <p:spTree>
      <p:nvGrpSpPr>
        <p:cNvPr id="1" name=""/>
        <p:cNvGrpSpPr/>
        <p:nvPr/>
      </p:nvGrpSpPr>
      <p:grpSpPr>
        <a:xfrm>
          <a:off x="0" y="0"/>
          <a:ext cx="0" cy="0"/>
          <a:chOff x="0" y="0"/>
          <a:chExt cx="0" cy="0"/>
        </a:xfrm>
      </p:grpSpPr>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and Vertical Text">
    <p:spTree>
      <p:nvGrpSpPr>
        <p:cNvPr id="1" name=""/>
        <p:cNvGrpSpPr/>
        <p:nvPr/>
      </p:nvGrpSpPr>
      <p:grpSpPr>
        <a:xfrm>
          <a:off x="0" y="0"/>
          <a:ext cx="0" cy="0"/>
          <a:chOff x="0" y="0"/>
          <a:chExt cx="0" cy="0"/>
        </a:xfrm>
      </p:grpSpPr>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Vertical Title and Text">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23467876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72589123"/>
      </p:ext>
    </p:extLst>
  </p:cSld>
  <p:clrMap bg1="lt1" tx1="dk1" bg2="lt2" tx2="dk2" accent1="accent1" accent2="accent2" accent3="accent3" accent4="accent4" accent5="accent5" accent6="accent6" hlink="hlink" folHlink="folHlink"/>
  <p:sldLayoutIdLst>
    <p:sldLayoutId id="2147483677" r:id="rId1"/>
    <p:sldLayoutId id="2147483678" r:id="rId2"/>
    <p:sldLayoutId id="2147483679" r:id="rId3"/>
    <p:sldLayoutId id="2147483680" r:id="rId4"/>
    <p:sldLayoutId id="2147483681" r:id="rId5"/>
    <p:sldLayoutId id="2147483682" r:id="rId6"/>
    <p:sldLayoutId id="2147483683" r:id="rId7"/>
    <p:sldLayoutId id="2147483684" r:id="rId8"/>
  </p:sldLayoutIdLst>
  <p:txStyles>
    <p:titleStyle>
      <a:lvl1pPr algn="l" defTabSz="777240" rtl="0" eaLnBrk="1" latinLnBrk="0" hangingPunct="1">
        <a:lnSpc>
          <a:spcPct val="90000"/>
        </a:lnSpc>
        <a:spcBef>
          <a:spcPct val="0"/>
        </a:spcBef>
        <a:buNone/>
        <a:defRPr sz="3740" kern="1200">
          <a:solidFill>
            <a:schemeClr val="tx1"/>
          </a:solidFill>
          <a:latin typeface="+mj-lt"/>
          <a:ea typeface="+mj-ea"/>
          <a:cs typeface="+mj-cs"/>
        </a:defRPr>
      </a:lvl1pPr>
    </p:titleStyle>
    <p:bodyStyle>
      <a:lvl1pPr marL="194310" indent="-194310" algn="l" defTabSz="777240" rtl="0" eaLnBrk="1" latinLnBrk="0" hangingPunct="1">
        <a:lnSpc>
          <a:spcPct val="90000"/>
        </a:lnSpc>
        <a:spcBef>
          <a:spcPts val="850"/>
        </a:spcBef>
        <a:buFont typeface="Arial" panose="020B0604020202020204" pitchFamily="34" charset="0"/>
        <a:buChar char="•"/>
        <a:defRPr sz="2380" kern="1200">
          <a:solidFill>
            <a:schemeClr val="tx1"/>
          </a:solidFill>
          <a:latin typeface="+mn-lt"/>
          <a:ea typeface="+mn-ea"/>
          <a:cs typeface="+mn-cs"/>
        </a:defRPr>
      </a:lvl1pPr>
      <a:lvl2pPr marL="582930" indent="-194310" algn="l" defTabSz="777240" rtl="0" eaLnBrk="1" latinLnBrk="0" hangingPunct="1">
        <a:lnSpc>
          <a:spcPct val="90000"/>
        </a:lnSpc>
        <a:spcBef>
          <a:spcPts val="425"/>
        </a:spcBef>
        <a:buFont typeface="Arial" panose="020B0604020202020204" pitchFamily="34" charset="0"/>
        <a:buChar char="•"/>
        <a:defRPr sz="2040" kern="1200">
          <a:solidFill>
            <a:schemeClr val="tx1"/>
          </a:solidFill>
          <a:latin typeface="+mn-lt"/>
          <a:ea typeface="+mn-ea"/>
          <a:cs typeface="+mn-cs"/>
        </a:defRPr>
      </a:lvl2pPr>
      <a:lvl3pPr marL="971550" indent="-194310" algn="l" defTabSz="777240" rtl="0" eaLnBrk="1" latinLnBrk="0" hangingPunct="1">
        <a:lnSpc>
          <a:spcPct val="90000"/>
        </a:lnSpc>
        <a:spcBef>
          <a:spcPts val="425"/>
        </a:spcBef>
        <a:buFont typeface="Arial" panose="020B0604020202020204" pitchFamily="34" charset="0"/>
        <a:buChar char="•"/>
        <a:defRPr sz="1700" kern="1200">
          <a:solidFill>
            <a:schemeClr val="tx1"/>
          </a:solidFill>
          <a:latin typeface="+mn-lt"/>
          <a:ea typeface="+mn-ea"/>
          <a:cs typeface="+mn-cs"/>
        </a:defRPr>
      </a:lvl3pPr>
      <a:lvl4pPr marL="136017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4pPr>
      <a:lvl5pPr marL="174879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5pPr>
      <a:lvl6pPr marL="213741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6pPr>
      <a:lvl7pPr marL="252603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7pPr>
      <a:lvl8pPr marL="291465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8pPr>
      <a:lvl9pPr marL="330327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9pPr>
    </p:bodyStyle>
    <p:otherStyle>
      <a:defPPr>
        <a:defRPr lang="en-US"/>
      </a:defPPr>
      <a:lvl1pPr marL="0" algn="l" defTabSz="777240" rtl="0" eaLnBrk="1" latinLnBrk="0" hangingPunct="1">
        <a:defRPr sz="1530" kern="1200">
          <a:solidFill>
            <a:schemeClr val="tx1"/>
          </a:solidFill>
          <a:latin typeface="+mn-lt"/>
          <a:ea typeface="+mn-ea"/>
          <a:cs typeface="+mn-cs"/>
        </a:defRPr>
      </a:lvl1pPr>
      <a:lvl2pPr marL="388620" algn="l" defTabSz="777240" rtl="0" eaLnBrk="1" latinLnBrk="0" hangingPunct="1">
        <a:defRPr sz="1530" kern="1200">
          <a:solidFill>
            <a:schemeClr val="tx1"/>
          </a:solidFill>
          <a:latin typeface="+mn-lt"/>
          <a:ea typeface="+mn-ea"/>
          <a:cs typeface="+mn-cs"/>
        </a:defRPr>
      </a:lvl2pPr>
      <a:lvl3pPr marL="777240" algn="l" defTabSz="777240" rtl="0" eaLnBrk="1" latinLnBrk="0" hangingPunct="1">
        <a:defRPr sz="1530" kern="1200">
          <a:solidFill>
            <a:schemeClr val="tx1"/>
          </a:solidFill>
          <a:latin typeface="+mn-lt"/>
          <a:ea typeface="+mn-ea"/>
          <a:cs typeface="+mn-cs"/>
        </a:defRPr>
      </a:lvl3pPr>
      <a:lvl4pPr marL="1165860" algn="l" defTabSz="777240" rtl="0" eaLnBrk="1" latinLnBrk="0" hangingPunct="1">
        <a:defRPr sz="1530" kern="1200">
          <a:solidFill>
            <a:schemeClr val="tx1"/>
          </a:solidFill>
          <a:latin typeface="+mn-lt"/>
          <a:ea typeface="+mn-ea"/>
          <a:cs typeface="+mn-cs"/>
        </a:defRPr>
      </a:lvl4pPr>
      <a:lvl5pPr marL="1554480" algn="l" defTabSz="777240" rtl="0" eaLnBrk="1" latinLnBrk="0" hangingPunct="1">
        <a:defRPr sz="1530" kern="1200">
          <a:solidFill>
            <a:schemeClr val="tx1"/>
          </a:solidFill>
          <a:latin typeface="+mn-lt"/>
          <a:ea typeface="+mn-ea"/>
          <a:cs typeface="+mn-cs"/>
        </a:defRPr>
      </a:lvl5pPr>
      <a:lvl6pPr marL="1943100" algn="l" defTabSz="777240" rtl="0" eaLnBrk="1" latinLnBrk="0" hangingPunct="1">
        <a:defRPr sz="1530" kern="1200">
          <a:solidFill>
            <a:schemeClr val="tx1"/>
          </a:solidFill>
          <a:latin typeface="+mn-lt"/>
          <a:ea typeface="+mn-ea"/>
          <a:cs typeface="+mn-cs"/>
        </a:defRPr>
      </a:lvl6pPr>
      <a:lvl7pPr marL="2331720" algn="l" defTabSz="777240" rtl="0" eaLnBrk="1" latinLnBrk="0" hangingPunct="1">
        <a:defRPr sz="1530" kern="1200">
          <a:solidFill>
            <a:schemeClr val="tx1"/>
          </a:solidFill>
          <a:latin typeface="+mn-lt"/>
          <a:ea typeface="+mn-ea"/>
          <a:cs typeface="+mn-cs"/>
        </a:defRPr>
      </a:lvl7pPr>
      <a:lvl8pPr marL="2720340" algn="l" defTabSz="777240" rtl="0" eaLnBrk="1" latinLnBrk="0" hangingPunct="1">
        <a:defRPr sz="1530" kern="1200">
          <a:solidFill>
            <a:schemeClr val="tx1"/>
          </a:solidFill>
          <a:latin typeface="+mn-lt"/>
          <a:ea typeface="+mn-ea"/>
          <a:cs typeface="+mn-cs"/>
        </a:defRPr>
      </a:lvl8pPr>
      <a:lvl9pPr marL="3108960" algn="l" defTabSz="777240" rtl="0" eaLnBrk="1" latinLnBrk="0" hangingPunct="1">
        <a:defRPr sz="153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chart" Target="../charts/chart1.xml"/><Relationship Id="rId2" Type="http://schemas.openxmlformats.org/officeDocument/2006/relationships/image" Target="../media/image1.png"/><Relationship Id="rId1" Type="http://schemas.openxmlformats.org/officeDocument/2006/relationships/slideLayout" Target="../slideLayouts/slideLayout8.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2.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image" Target="../media/image1.png"/><Relationship Id="rId1" Type="http://schemas.openxmlformats.org/officeDocument/2006/relationships/slideLayout" Target="../slideLayouts/slideLayout8.xml"/><Relationship Id="rId6" Type="http://schemas.openxmlformats.org/officeDocument/2006/relationships/image" Target="../media/image6.png"/><Relationship Id="rId5" Type="http://schemas.openxmlformats.org/officeDocument/2006/relationships/chart" Target="../charts/chart4.xml"/><Relationship Id="rId4" Type="http://schemas.openxmlformats.org/officeDocument/2006/relationships/chart" Target="../charts/char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7" name="Straight Connector 26"/>
          <p:cNvCxnSpPr/>
          <p:nvPr/>
        </p:nvCxnSpPr>
        <p:spPr>
          <a:xfrm>
            <a:off x="304172" y="2134511"/>
            <a:ext cx="7050024" cy="0"/>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pic>
        <p:nvPicPr>
          <p:cNvPr id="30" name="Picture 29"/>
          <p:cNvPicPr>
            <a:picLocks noChangeAspect="1"/>
          </p:cNvPicPr>
          <p:nvPr/>
        </p:nvPicPr>
        <p:blipFill rotWithShape="1">
          <a:blip r:embed="rId2">
            <a:extLst>
              <a:ext uri="{28A0092B-C50C-407E-A947-70E740481C1C}">
                <a14:useLocalDpi xmlns:a14="http://schemas.microsoft.com/office/drawing/2010/main" val="0"/>
              </a:ext>
            </a:extLst>
          </a:blip>
          <a:srcRect r="29949"/>
          <a:stretch/>
        </p:blipFill>
        <p:spPr>
          <a:xfrm>
            <a:off x="304801" y="222643"/>
            <a:ext cx="7050024" cy="1560896"/>
          </a:xfrm>
          <a:prstGeom prst="rect">
            <a:avLst/>
          </a:prstGeom>
        </p:spPr>
      </p:pic>
      <p:pic>
        <p:nvPicPr>
          <p:cNvPr id="31" name="Picture 30"/>
          <p:cNvPicPr>
            <a:picLocks noChangeAspect="1"/>
          </p:cNvPicPr>
          <p:nvPr/>
        </p:nvPicPr>
        <p:blipFill rotWithShape="1">
          <a:blip r:embed="rId2">
            <a:extLst>
              <a:ext uri="{28A0092B-C50C-407E-A947-70E740481C1C}">
                <a14:useLocalDpi xmlns:a14="http://schemas.microsoft.com/office/drawing/2010/main" val="0"/>
              </a:ext>
            </a:extLst>
          </a:blip>
          <a:srcRect l="71145" t="65681" b="5053"/>
          <a:stretch/>
        </p:blipFill>
        <p:spPr>
          <a:xfrm>
            <a:off x="5339431" y="233498"/>
            <a:ext cx="2008789" cy="457200"/>
          </a:xfrm>
          <a:prstGeom prst="rect">
            <a:avLst/>
          </a:prstGeom>
        </p:spPr>
      </p:pic>
      <p:sp>
        <p:nvSpPr>
          <p:cNvPr id="36" name="TextBox 35"/>
          <p:cNvSpPr txBox="1"/>
          <p:nvPr/>
        </p:nvSpPr>
        <p:spPr>
          <a:xfrm>
            <a:off x="312420" y="186221"/>
            <a:ext cx="2899719" cy="1077218"/>
          </a:xfrm>
          <a:prstGeom prst="rect">
            <a:avLst/>
          </a:prstGeom>
          <a:noFill/>
        </p:spPr>
        <p:txBody>
          <a:bodyPr wrap="square" rtlCol="0">
            <a:spAutoFit/>
          </a:bodyPr>
          <a:lstStyle/>
          <a:p>
            <a:r>
              <a:rPr lang="en-US" sz="3200" b="1" dirty="0">
                <a:solidFill>
                  <a:schemeClr val="bg1"/>
                </a:solidFill>
              </a:rPr>
              <a:t>Georgia</a:t>
            </a:r>
            <a:endParaRPr lang="en-US" sz="3200" dirty="0">
              <a:solidFill>
                <a:schemeClr val="bg1"/>
              </a:solidFill>
            </a:endParaRPr>
          </a:p>
          <a:p>
            <a:r>
              <a:rPr lang="en-US" sz="3200" dirty="0">
                <a:solidFill>
                  <a:schemeClr val="bg1"/>
                </a:solidFill>
              </a:rPr>
              <a:t>2018</a:t>
            </a:r>
          </a:p>
        </p:txBody>
      </p:sp>
      <p:pic>
        <p:nvPicPr>
          <p:cNvPr id="37" name="Picture 3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437027" y="1848868"/>
            <a:ext cx="876135" cy="212502"/>
          </a:xfrm>
          <a:prstGeom prst="rect">
            <a:avLst/>
          </a:prstGeom>
        </p:spPr>
      </p:pic>
      <p:pic>
        <p:nvPicPr>
          <p:cNvPr id="38" name="Picture 37"/>
          <p:cNvPicPr>
            <a:picLocks noChangeAspect="1"/>
          </p:cNvPicPr>
          <p:nvPr/>
        </p:nvPicPr>
        <p:blipFill>
          <a:blip r:embed="rId4"/>
          <a:stretch>
            <a:fillRect/>
          </a:stretch>
        </p:blipFill>
        <p:spPr>
          <a:xfrm>
            <a:off x="5628401" y="1391082"/>
            <a:ext cx="1719262" cy="379456"/>
          </a:xfrm>
          <a:prstGeom prst="rect">
            <a:avLst/>
          </a:prstGeom>
        </p:spPr>
      </p:pic>
      <p:pic>
        <p:nvPicPr>
          <p:cNvPr id="39" name="Picture 3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838160" y="1777455"/>
            <a:ext cx="536448" cy="365760"/>
          </a:xfrm>
          <a:prstGeom prst="rect">
            <a:avLst/>
          </a:prstGeom>
        </p:spPr>
      </p:pic>
      <p:sp>
        <p:nvSpPr>
          <p:cNvPr id="22" name="TextBox 21"/>
          <p:cNvSpPr txBox="1"/>
          <p:nvPr/>
        </p:nvSpPr>
        <p:spPr>
          <a:xfrm>
            <a:off x="330721" y="7023521"/>
            <a:ext cx="6994892" cy="738664"/>
          </a:xfrm>
          <a:prstGeom prst="rect">
            <a:avLst/>
          </a:prstGeom>
          <a:noFill/>
        </p:spPr>
        <p:txBody>
          <a:bodyPr wrap="square" rtlCol="0">
            <a:spAutoFit/>
          </a:bodyPr>
          <a:lstStyle/>
          <a:p>
            <a:r>
              <a:rPr lang="en-US" sz="700" b="1" dirty="0"/>
              <a:t>Early initiation: </a:t>
            </a:r>
            <a:r>
              <a:rPr lang="en-US" sz="700" dirty="0"/>
              <a:t>percentage of newborns put to breast within 1 hour of birth; </a:t>
            </a:r>
            <a:r>
              <a:rPr lang="en-US" sz="700" b="1" dirty="0"/>
              <a:t>Exclusive breastfeeding: </a:t>
            </a:r>
            <a:r>
              <a:rPr lang="en-US" sz="700" dirty="0"/>
              <a:t>percentage of infants aged 0-5 months receiving only breastmilk; </a:t>
            </a:r>
            <a:r>
              <a:rPr lang="en-US" sz="700" b="1" dirty="0"/>
              <a:t>Introduction to solids</a:t>
            </a:r>
            <a:r>
              <a:rPr lang="en-US" sz="700" dirty="0"/>
              <a:t>: percentage of infants aged 6-8 months receiving solid or semi-solid food; </a:t>
            </a:r>
            <a:r>
              <a:rPr lang="en-US" sz="700" b="1" dirty="0"/>
              <a:t>Minimum diet diversity: </a:t>
            </a:r>
            <a:r>
              <a:rPr lang="en-US" sz="700" dirty="0"/>
              <a:t>percentage of children aged 6-23 months receiving 5 of the 8 recommended food groups; </a:t>
            </a:r>
            <a:r>
              <a:rPr lang="en-US" sz="700" b="1" dirty="0"/>
              <a:t>Minimum meal frequency: </a:t>
            </a:r>
            <a:r>
              <a:rPr lang="en-US" sz="700" dirty="0"/>
              <a:t>percentage of children aged 6-23 months receiving the recommended minimum number of solid/liquid feeds as per the age of child; </a:t>
            </a:r>
            <a:r>
              <a:rPr lang="en-US" sz="700" b="1" dirty="0"/>
              <a:t>Minimum acceptable diet: </a:t>
            </a:r>
            <a:r>
              <a:rPr lang="en-US" sz="700" dirty="0"/>
              <a:t>percentage of children aged 6-23 months receiving the minimum diversity of foods and minimum number of feeds; </a:t>
            </a:r>
            <a:r>
              <a:rPr lang="en-US" sz="700" b="1" dirty="0"/>
              <a:t>Continued breastfeeding at 1 year: </a:t>
            </a:r>
            <a:r>
              <a:rPr lang="en-US" sz="700" dirty="0"/>
              <a:t>percentage of children aged 12-15 months who continue to receive breastmilk</a:t>
            </a:r>
            <a:r>
              <a:rPr lang="en-US" sz="700" b="1" dirty="0"/>
              <a:t>; Continued breastfeeding at 2 years:</a:t>
            </a:r>
            <a:r>
              <a:rPr lang="en-US" sz="700" dirty="0"/>
              <a:t> percentage of children aged 20-23 months who continue to receive breastmilk.</a:t>
            </a:r>
          </a:p>
        </p:txBody>
      </p:sp>
      <p:pic>
        <p:nvPicPr>
          <p:cNvPr id="23" name="Picture 22"/>
          <p:cNvPicPr>
            <a:picLocks noChangeAspect="1"/>
          </p:cNvPicPr>
          <p:nvPr/>
        </p:nvPicPr>
        <p:blipFill>
          <a:blip r:embed="rId6"/>
          <a:stretch>
            <a:fillRect/>
          </a:stretch>
        </p:blipFill>
        <p:spPr>
          <a:xfrm>
            <a:off x="0" y="2594518"/>
            <a:ext cx="7772399" cy="2487512"/>
          </a:xfrm>
          <a:prstGeom prst="rect">
            <a:avLst/>
          </a:prstGeom>
        </p:spPr>
      </p:pic>
      <p:sp>
        <p:nvSpPr>
          <p:cNvPr id="12" name="Rectangle 11"/>
          <p:cNvSpPr/>
          <p:nvPr/>
        </p:nvSpPr>
        <p:spPr>
          <a:xfrm>
            <a:off x="295275" y="7788594"/>
            <a:ext cx="7035165" cy="2012631"/>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Box 12"/>
          <p:cNvSpPr txBox="1"/>
          <p:nvPr/>
        </p:nvSpPr>
        <p:spPr>
          <a:xfrm>
            <a:off x="295275" y="7788594"/>
            <a:ext cx="2274629" cy="369332"/>
          </a:xfrm>
          <a:prstGeom prst="rect">
            <a:avLst/>
          </a:prstGeom>
          <a:noFill/>
        </p:spPr>
        <p:txBody>
          <a:bodyPr wrap="square" rtlCol="0">
            <a:spAutoFit/>
          </a:bodyPr>
          <a:lstStyle/>
          <a:p>
            <a:r>
              <a:rPr lang="en-US" b="1" dirty="0">
                <a:solidFill>
                  <a:schemeClr val="bg1"/>
                </a:solidFill>
                <a:latin typeface="+mj-lt"/>
              </a:rPr>
              <a:t>Key Messages</a:t>
            </a:r>
          </a:p>
        </p:txBody>
      </p:sp>
      <p:sp>
        <p:nvSpPr>
          <p:cNvPr id="24" name="TextBox 23"/>
          <p:cNvSpPr txBox="1"/>
          <p:nvPr/>
        </p:nvSpPr>
        <p:spPr>
          <a:xfrm>
            <a:off x="369263" y="8073585"/>
            <a:ext cx="6961787" cy="1680015"/>
          </a:xfrm>
          <a:prstGeom prst="rect">
            <a:avLst/>
          </a:prstGeom>
          <a:noFill/>
        </p:spPr>
        <p:txBody>
          <a:bodyPr wrap="square" numCol="3" rtlCol="0">
            <a:noAutofit/>
          </a:bodyPr>
          <a:lstStyle/>
          <a:p>
            <a:pPr marL="171450" indent="-171450">
              <a:spcBef>
                <a:spcPts val="300"/>
              </a:spcBef>
              <a:spcAft>
                <a:spcPts val="300"/>
              </a:spcAft>
              <a:buFont typeface="Arial" charset="0"/>
              <a:buChar char="•"/>
            </a:pPr>
            <a:r>
              <a:rPr lang="en-US" sz="900" dirty="0">
                <a:solidFill>
                  <a:schemeClr val="bg1"/>
                </a:solidFill>
              </a:rPr>
              <a:t>33% of newborns were put to breast within 1 hour from child birth. </a:t>
            </a:r>
          </a:p>
          <a:p>
            <a:pPr marL="171450" indent="-171450">
              <a:spcBef>
                <a:spcPts val="300"/>
              </a:spcBef>
              <a:spcAft>
                <a:spcPts val="300"/>
              </a:spcAft>
              <a:buFont typeface="Arial" charset="0"/>
              <a:buChar char="•"/>
            </a:pPr>
            <a:r>
              <a:rPr lang="en-US" sz="900" dirty="0">
                <a:solidFill>
                  <a:schemeClr val="bg1"/>
                </a:solidFill>
              </a:rPr>
              <a:t>Women delivering through C-section are less likely to initiate early breastfeeding compared to women having a vaginal delivery.</a:t>
            </a:r>
          </a:p>
          <a:p>
            <a:pPr marL="171450" indent="-171450">
              <a:spcBef>
                <a:spcPts val="300"/>
              </a:spcBef>
              <a:spcAft>
                <a:spcPts val="300"/>
              </a:spcAft>
              <a:buFont typeface="Arial" charset="0"/>
              <a:buChar char="•"/>
            </a:pPr>
            <a:r>
              <a:rPr lang="en-US" sz="900" dirty="0">
                <a:solidFill>
                  <a:schemeClr val="bg1"/>
                </a:solidFill>
              </a:rPr>
              <a:t>1 out of 5 infants aged 0-5 months are receiving only breastmilk. </a:t>
            </a:r>
          </a:p>
          <a:p>
            <a:pPr marL="171450" indent="-171450">
              <a:spcBef>
                <a:spcPts val="300"/>
              </a:spcBef>
              <a:spcAft>
                <a:spcPts val="300"/>
              </a:spcAft>
              <a:buFont typeface="Arial" charset="0"/>
              <a:buChar char="•"/>
            </a:pPr>
            <a:r>
              <a:rPr lang="en-US" sz="900" dirty="0" smtClean="0">
                <a:solidFill>
                  <a:schemeClr val="bg1"/>
                </a:solidFill>
              </a:rPr>
              <a:t>9 </a:t>
            </a:r>
            <a:r>
              <a:rPr lang="en-US" sz="900" dirty="0">
                <a:solidFill>
                  <a:schemeClr val="bg1"/>
                </a:solidFill>
              </a:rPr>
              <a:t>out of 10 children aged 6-8 months are receiving solid, semi-solid food or soft food.</a:t>
            </a:r>
          </a:p>
          <a:p>
            <a:pPr marL="171450" indent="-171450">
              <a:spcBef>
                <a:spcPts val="300"/>
              </a:spcBef>
              <a:spcAft>
                <a:spcPts val="300"/>
              </a:spcAft>
              <a:buFont typeface="Arial" charset="0"/>
              <a:buChar char="•"/>
            </a:pPr>
            <a:r>
              <a:rPr lang="en-US" sz="900" dirty="0">
                <a:solidFill>
                  <a:schemeClr val="bg1"/>
                </a:solidFill>
              </a:rPr>
              <a:t>Half of all children aged 6-23 months receive 5 of the 8 recommended food groups. Minimum dietary diversity is higher in urban areas than in rural areas, and equal to 53% and 45% respectively. </a:t>
            </a:r>
          </a:p>
          <a:p>
            <a:pPr marL="171450" indent="-171450">
              <a:spcBef>
                <a:spcPts val="300"/>
              </a:spcBef>
              <a:spcAft>
                <a:spcPts val="300"/>
              </a:spcAft>
              <a:buFont typeface="Arial" charset="0"/>
              <a:buChar char="•"/>
            </a:pPr>
            <a:r>
              <a:rPr lang="en-US" sz="900" dirty="0">
                <a:solidFill>
                  <a:schemeClr val="bg1"/>
                </a:solidFill>
              </a:rPr>
              <a:t>The lowest rate of the minimum diet diversity is among children in the Samtskhe-Javakheti region (42</a:t>
            </a:r>
            <a:r>
              <a:rPr lang="en-US" sz="900" dirty="0" smtClean="0">
                <a:solidFill>
                  <a:schemeClr val="bg1"/>
                </a:solidFill>
              </a:rPr>
              <a:t>%)</a:t>
            </a:r>
            <a:endParaRPr lang="en-US" sz="900" dirty="0">
              <a:solidFill>
                <a:schemeClr val="bg1"/>
              </a:solidFill>
            </a:endParaRPr>
          </a:p>
          <a:p>
            <a:pPr marL="171450" indent="-171450">
              <a:spcBef>
                <a:spcPts val="300"/>
              </a:spcBef>
              <a:spcAft>
                <a:spcPts val="300"/>
              </a:spcAft>
              <a:buFont typeface="Arial" charset="0"/>
              <a:buChar char="•"/>
            </a:pPr>
            <a:r>
              <a:rPr lang="en-US" sz="900" dirty="0">
                <a:solidFill>
                  <a:schemeClr val="bg1"/>
                </a:solidFill>
              </a:rPr>
              <a:t>66% of children aged 6-23 months receive the recommended minimum number of solid/liquid feeds as per the age of child. </a:t>
            </a:r>
          </a:p>
          <a:p>
            <a:pPr marL="171450" indent="-171450">
              <a:spcBef>
                <a:spcPts val="300"/>
              </a:spcBef>
              <a:spcAft>
                <a:spcPts val="300"/>
              </a:spcAft>
              <a:buFont typeface="Arial" charset="0"/>
              <a:buChar char="•"/>
            </a:pPr>
            <a:r>
              <a:rPr lang="en-US" sz="900" dirty="0">
                <a:solidFill>
                  <a:schemeClr val="bg1"/>
                </a:solidFill>
              </a:rPr>
              <a:t>27% of children aged 6-23 months received the minimum diversity of foods and minimum number of feeds.</a:t>
            </a:r>
          </a:p>
          <a:p>
            <a:pPr marL="171450" indent="-171450">
              <a:spcBef>
                <a:spcPts val="300"/>
              </a:spcBef>
              <a:spcAft>
                <a:spcPts val="300"/>
              </a:spcAft>
              <a:buFont typeface="Arial" charset="0"/>
              <a:buChar char="•"/>
            </a:pPr>
            <a:r>
              <a:rPr lang="en-US" sz="900" dirty="0">
                <a:solidFill>
                  <a:schemeClr val="bg1"/>
                </a:solidFill>
              </a:rPr>
              <a:t>32% of children aged 12 -15 months continued breastfeeding at 1 year, while 23% of children aged 20-23 months continued breastfeeding at 2 years.</a:t>
            </a:r>
          </a:p>
          <a:p>
            <a:pPr marL="171450" indent="-171450">
              <a:buFont typeface="Arial" charset="0"/>
              <a:buChar char="•"/>
            </a:pPr>
            <a:endParaRPr lang="en-US" sz="900" dirty="0">
              <a:solidFill>
                <a:schemeClr val="bg1"/>
              </a:solidFill>
            </a:endParaRPr>
          </a:p>
        </p:txBody>
      </p:sp>
      <p:sp>
        <p:nvSpPr>
          <p:cNvPr id="29" name="TextBox 28"/>
          <p:cNvSpPr txBox="1"/>
          <p:nvPr/>
        </p:nvSpPr>
        <p:spPr>
          <a:xfrm>
            <a:off x="231775" y="1856305"/>
            <a:ext cx="3990975" cy="276999"/>
          </a:xfrm>
          <a:prstGeom prst="rect">
            <a:avLst/>
          </a:prstGeom>
          <a:noFill/>
        </p:spPr>
        <p:txBody>
          <a:bodyPr wrap="square" rtlCol="0">
            <a:spAutoFit/>
          </a:bodyPr>
          <a:lstStyle/>
          <a:p>
            <a:r>
              <a:rPr lang="en-US" sz="1200" b="1" dirty="0">
                <a:solidFill>
                  <a:srgbClr val="4C545A"/>
                </a:solidFill>
                <a:latin typeface="+mj-lt"/>
              </a:rPr>
              <a:t>Infant &amp; Young Child Feeding</a:t>
            </a:r>
            <a:endParaRPr lang="en-US" sz="1200" b="1" dirty="0">
              <a:solidFill>
                <a:srgbClr val="FF0000"/>
              </a:solidFill>
              <a:highlight>
                <a:srgbClr val="FFFF00"/>
              </a:highlight>
              <a:latin typeface="+mj-lt"/>
            </a:endParaRPr>
          </a:p>
        </p:txBody>
      </p:sp>
      <p:sp>
        <p:nvSpPr>
          <p:cNvPr id="33" name="TextBox 32"/>
          <p:cNvSpPr txBox="1"/>
          <p:nvPr/>
        </p:nvSpPr>
        <p:spPr>
          <a:xfrm>
            <a:off x="315182" y="1380604"/>
            <a:ext cx="4429813" cy="400110"/>
          </a:xfrm>
          <a:prstGeom prst="rect">
            <a:avLst/>
          </a:prstGeom>
          <a:noFill/>
        </p:spPr>
        <p:txBody>
          <a:bodyPr wrap="square" rtlCol="0">
            <a:spAutoFit/>
          </a:bodyPr>
          <a:lstStyle/>
          <a:p>
            <a:r>
              <a:rPr lang="en-US" sz="2000" b="1" dirty="0">
                <a:solidFill>
                  <a:schemeClr val="bg1"/>
                </a:solidFill>
                <a:latin typeface="+mj-lt"/>
              </a:rPr>
              <a:t>Infant &amp; Young Child Feeding (IYCF)</a:t>
            </a:r>
            <a:endParaRPr lang="en-US" sz="2000" dirty="0">
              <a:solidFill>
                <a:schemeClr val="bg1"/>
              </a:solidFill>
            </a:endParaRPr>
          </a:p>
        </p:txBody>
      </p:sp>
      <p:graphicFrame>
        <p:nvGraphicFramePr>
          <p:cNvPr id="35" name="Chart 34"/>
          <p:cNvGraphicFramePr>
            <a:graphicFrameLocks/>
          </p:cNvGraphicFramePr>
          <p:nvPr>
            <p:extLst>
              <p:ext uri="{D42A27DB-BD31-4B8C-83A1-F6EECF244321}">
                <p14:modId xmlns:p14="http://schemas.microsoft.com/office/powerpoint/2010/main" val="1680178280"/>
              </p:ext>
            </p:extLst>
          </p:nvPr>
        </p:nvGraphicFramePr>
        <p:xfrm>
          <a:off x="308808" y="5077012"/>
          <a:ext cx="7089696" cy="1880566"/>
        </p:xfrm>
        <a:graphic>
          <a:graphicData uri="http://schemas.openxmlformats.org/drawingml/2006/chart">
            <c:chart xmlns:c="http://schemas.openxmlformats.org/drawingml/2006/chart" xmlns:r="http://schemas.openxmlformats.org/officeDocument/2006/relationships" r:id="rId7"/>
          </a:graphicData>
        </a:graphic>
      </p:graphicFrame>
      <p:graphicFrame>
        <p:nvGraphicFramePr>
          <p:cNvPr id="21" name="object 21">
            <a:extLst>
              <a:ext uri="{FF2B5EF4-FFF2-40B4-BE49-F238E27FC236}">
                <a16:creationId xmlns="" xmlns:a16="http://schemas.microsoft.com/office/drawing/2014/main" id="{8E13544D-6CD2-C242-A2F4-E9E8F1BC51B0}"/>
              </a:ext>
            </a:extLst>
          </p:cNvPr>
          <p:cNvGraphicFramePr>
            <a:graphicFrameLocks noGrp="1"/>
          </p:cNvGraphicFramePr>
          <p:nvPr>
            <p:extLst>
              <p:ext uri="{D42A27DB-BD31-4B8C-83A1-F6EECF244321}">
                <p14:modId xmlns:p14="http://schemas.microsoft.com/office/powerpoint/2010/main" val="1457956412"/>
              </p:ext>
            </p:extLst>
          </p:nvPr>
        </p:nvGraphicFramePr>
        <p:xfrm>
          <a:off x="759333" y="4751457"/>
          <a:ext cx="6639171" cy="335279"/>
        </p:xfrm>
        <a:graphic>
          <a:graphicData uri="http://schemas.openxmlformats.org/drawingml/2006/table">
            <a:tbl>
              <a:tblPr firstRow="1" bandRow="1">
                <a:tableStyleId>{2D5ABB26-0587-4C30-8999-92F81FD0307C}</a:tableStyleId>
              </a:tblPr>
              <a:tblGrid>
                <a:gridCol w="743350">
                  <a:extLst>
                    <a:ext uri="{9D8B030D-6E8A-4147-A177-3AD203B41FA5}">
                      <a16:colId xmlns="" xmlns:a16="http://schemas.microsoft.com/office/drawing/2014/main" val="20000"/>
                    </a:ext>
                  </a:extLst>
                </a:gridCol>
                <a:gridCol w="754320">
                  <a:extLst>
                    <a:ext uri="{9D8B030D-6E8A-4147-A177-3AD203B41FA5}">
                      <a16:colId xmlns="" xmlns:a16="http://schemas.microsoft.com/office/drawing/2014/main" val="20001"/>
                    </a:ext>
                  </a:extLst>
                </a:gridCol>
                <a:gridCol w="973710">
                  <a:extLst>
                    <a:ext uri="{9D8B030D-6E8A-4147-A177-3AD203B41FA5}">
                      <a16:colId xmlns="" xmlns:a16="http://schemas.microsoft.com/office/drawing/2014/main" val="20002"/>
                    </a:ext>
                  </a:extLst>
                </a:gridCol>
                <a:gridCol w="796907">
                  <a:extLst>
                    <a:ext uri="{9D8B030D-6E8A-4147-A177-3AD203B41FA5}">
                      <a16:colId xmlns="" xmlns:a16="http://schemas.microsoft.com/office/drawing/2014/main" val="20003"/>
                    </a:ext>
                  </a:extLst>
                </a:gridCol>
                <a:gridCol w="822718">
                  <a:extLst>
                    <a:ext uri="{9D8B030D-6E8A-4147-A177-3AD203B41FA5}">
                      <a16:colId xmlns="" xmlns:a16="http://schemas.microsoft.com/office/drawing/2014/main" val="20004"/>
                    </a:ext>
                  </a:extLst>
                </a:gridCol>
                <a:gridCol w="786582">
                  <a:extLst>
                    <a:ext uri="{9D8B030D-6E8A-4147-A177-3AD203B41FA5}">
                      <a16:colId xmlns="" xmlns:a16="http://schemas.microsoft.com/office/drawing/2014/main" val="20005"/>
                    </a:ext>
                  </a:extLst>
                </a:gridCol>
                <a:gridCol w="916280">
                  <a:extLst>
                    <a:ext uri="{9D8B030D-6E8A-4147-A177-3AD203B41FA5}">
                      <a16:colId xmlns="" xmlns:a16="http://schemas.microsoft.com/office/drawing/2014/main" val="20006"/>
                    </a:ext>
                  </a:extLst>
                </a:gridCol>
                <a:gridCol w="845304">
                  <a:extLst>
                    <a:ext uri="{9D8B030D-6E8A-4147-A177-3AD203B41FA5}">
                      <a16:colId xmlns="" xmlns:a16="http://schemas.microsoft.com/office/drawing/2014/main" val="20007"/>
                    </a:ext>
                  </a:extLst>
                </a:gridCol>
              </a:tblGrid>
              <a:tr h="91440">
                <a:tc>
                  <a:txBody>
                    <a:bodyPr/>
                    <a:lstStyle/>
                    <a:p>
                      <a:pPr marL="165100">
                        <a:lnSpc>
                          <a:spcPts val="620"/>
                        </a:lnSpc>
                      </a:pPr>
                      <a:r>
                        <a:rPr sz="600" b="1" dirty="0">
                          <a:solidFill>
                            <a:srgbClr val="6D6E71"/>
                          </a:solidFill>
                          <a:latin typeface="FranklinGothic URW"/>
                          <a:cs typeface="FranklinGothic URW"/>
                        </a:rPr>
                        <a:t>&lt;1</a:t>
                      </a:r>
                      <a:r>
                        <a:rPr sz="600" b="1" spc="-10" dirty="0">
                          <a:solidFill>
                            <a:srgbClr val="6D6E71"/>
                          </a:solidFill>
                          <a:latin typeface="FranklinGothic URW"/>
                          <a:cs typeface="FranklinGothic URW"/>
                        </a:rPr>
                        <a:t> </a:t>
                      </a:r>
                      <a:r>
                        <a:rPr sz="600" b="1" dirty="0">
                          <a:solidFill>
                            <a:srgbClr val="6D6E71"/>
                          </a:solidFill>
                          <a:latin typeface="FranklinGothic URW"/>
                          <a:cs typeface="FranklinGothic URW"/>
                        </a:rPr>
                        <a:t>hour</a:t>
                      </a:r>
                      <a:endParaRPr sz="600" dirty="0">
                        <a:latin typeface="FranklinGothic URW"/>
                        <a:cs typeface="FranklinGothic URW"/>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46990" algn="ctr">
                        <a:lnSpc>
                          <a:spcPts val="620"/>
                        </a:lnSpc>
                      </a:pPr>
                      <a:r>
                        <a:rPr sz="600" b="1" dirty="0">
                          <a:solidFill>
                            <a:srgbClr val="6D6E71"/>
                          </a:solidFill>
                          <a:latin typeface="FranklinGothic URW"/>
                          <a:cs typeface="FranklinGothic URW"/>
                        </a:rPr>
                        <a:t>0-5</a:t>
                      </a:r>
                      <a:r>
                        <a:rPr sz="600" b="1" spc="-15" dirty="0">
                          <a:solidFill>
                            <a:srgbClr val="6D6E71"/>
                          </a:solidFill>
                          <a:latin typeface="FranklinGothic URW"/>
                          <a:cs typeface="FranklinGothic URW"/>
                        </a:rPr>
                        <a:t> </a:t>
                      </a:r>
                      <a:r>
                        <a:rPr sz="600" b="1" dirty="0">
                          <a:solidFill>
                            <a:srgbClr val="6D6E71"/>
                          </a:solidFill>
                          <a:latin typeface="FranklinGothic URW"/>
                          <a:cs typeface="FranklinGothic URW"/>
                        </a:rPr>
                        <a:t>months</a:t>
                      </a:r>
                      <a:endParaRPr sz="600" dirty="0">
                        <a:latin typeface="FranklinGothic URW"/>
                        <a:cs typeface="FranklinGothic URW"/>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9525" algn="ctr">
                        <a:lnSpc>
                          <a:spcPts val="620"/>
                        </a:lnSpc>
                      </a:pPr>
                      <a:r>
                        <a:rPr sz="600" b="1" dirty="0">
                          <a:solidFill>
                            <a:srgbClr val="6D6E71"/>
                          </a:solidFill>
                          <a:latin typeface="FranklinGothic URW"/>
                          <a:cs typeface="FranklinGothic URW"/>
                        </a:rPr>
                        <a:t>6-8</a:t>
                      </a:r>
                      <a:r>
                        <a:rPr sz="600" b="1" spc="-10" dirty="0">
                          <a:solidFill>
                            <a:srgbClr val="6D6E71"/>
                          </a:solidFill>
                          <a:latin typeface="FranklinGothic URW"/>
                          <a:cs typeface="FranklinGothic URW"/>
                        </a:rPr>
                        <a:t> </a:t>
                      </a:r>
                      <a:r>
                        <a:rPr sz="600" b="1" dirty="0">
                          <a:solidFill>
                            <a:srgbClr val="6D6E71"/>
                          </a:solidFill>
                          <a:latin typeface="FranklinGothic URW"/>
                          <a:cs typeface="FranklinGothic URW"/>
                        </a:rPr>
                        <a:t>months</a:t>
                      </a:r>
                      <a:endParaRPr sz="600">
                        <a:latin typeface="FranklinGothic URW"/>
                        <a:cs typeface="FranklinGothic URW"/>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R="46990" algn="ctr">
                        <a:lnSpc>
                          <a:spcPts val="620"/>
                        </a:lnSpc>
                      </a:pPr>
                      <a:r>
                        <a:rPr sz="600" b="1" dirty="0">
                          <a:solidFill>
                            <a:srgbClr val="6D6E71"/>
                          </a:solidFill>
                          <a:latin typeface="FranklinGothic URW"/>
                          <a:cs typeface="FranklinGothic URW"/>
                        </a:rPr>
                        <a:t>6-23</a:t>
                      </a:r>
                      <a:r>
                        <a:rPr sz="600" b="1" spc="-15" dirty="0">
                          <a:solidFill>
                            <a:srgbClr val="6D6E71"/>
                          </a:solidFill>
                          <a:latin typeface="FranklinGothic URW"/>
                          <a:cs typeface="FranklinGothic URW"/>
                        </a:rPr>
                        <a:t> </a:t>
                      </a:r>
                      <a:r>
                        <a:rPr sz="600" b="1" dirty="0">
                          <a:solidFill>
                            <a:srgbClr val="6D6E71"/>
                          </a:solidFill>
                          <a:latin typeface="FranklinGothic URW"/>
                          <a:cs typeface="FranklinGothic URW"/>
                        </a:rPr>
                        <a:t>months</a:t>
                      </a:r>
                      <a:endParaRPr sz="600">
                        <a:latin typeface="FranklinGothic URW"/>
                        <a:cs typeface="FranklinGothic URW"/>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R="169545" algn="r">
                        <a:lnSpc>
                          <a:spcPts val="620"/>
                        </a:lnSpc>
                      </a:pPr>
                      <a:r>
                        <a:rPr sz="600" b="1" dirty="0">
                          <a:solidFill>
                            <a:srgbClr val="6D6E71"/>
                          </a:solidFill>
                          <a:latin typeface="FranklinGothic URW"/>
                          <a:cs typeface="FranklinGothic URW"/>
                        </a:rPr>
                        <a:t>6-23</a:t>
                      </a:r>
                      <a:r>
                        <a:rPr sz="600" b="1" spc="-100" dirty="0">
                          <a:solidFill>
                            <a:srgbClr val="6D6E71"/>
                          </a:solidFill>
                          <a:latin typeface="FranklinGothic URW"/>
                          <a:cs typeface="FranklinGothic URW"/>
                        </a:rPr>
                        <a:t> </a:t>
                      </a:r>
                      <a:r>
                        <a:rPr sz="600" b="1" dirty="0">
                          <a:solidFill>
                            <a:srgbClr val="6D6E71"/>
                          </a:solidFill>
                          <a:latin typeface="FranklinGothic URW"/>
                          <a:cs typeface="FranklinGothic URW"/>
                        </a:rPr>
                        <a:t>months</a:t>
                      </a:r>
                      <a:endParaRPr sz="600" dirty="0">
                        <a:latin typeface="FranklinGothic URW"/>
                        <a:cs typeface="FranklinGothic URW"/>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79375" algn="ctr">
                        <a:lnSpc>
                          <a:spcPts val="620"/>
                        </a:lnSpc>
                      </a:pPr>
                      <a:r>
                        <a:rPr sz="600" b="1" dirty="0">
                          <a:solidFill>
                            <a:srgbClr val="6D6E71"/>
                          </a:solidFill>
                          <a:latin typeface="FranklinGothic URW"/>
                          <a:cs typeface="FranklinGothic URW"/>
                        </a:rPr>
                        <a:t>6-23</a:t>
                      </a:r>
                      <a:r>
                        <a:rPr sz="600" b="1" spc="-15" dirty="0">
                          <a:solidFill>
                            <a:srgbClr val="6D6E71"/>
                          </a:solidFill>
                          <a:latin typeface="FranklinGothic URW"/>
                          <a:cs typeface="FranklinGothic URW"/>
                        </a:rPr>
                        <a:t> </a:t>
                      </a:r>
                      <a:r>
                        <a:rPr sz="600" b="1" dirty="0">
                          <a:solidFill>
                            <a:srgbClr val="6D6E71"/>
                          </a:solidFill>
                          <a:latin typeface="FranklinGothic URW"/>
                          <a:cs typeface="FranklinGothic URW"/>
                        </a:rPr>
                        <a:t>months</a:t>
                      </a:r>
                      <a:endParaRPr sz="600">
                        <a:latin typeface="FranklinGothic URW"/>
                        <a:cs typeface="FranklinGothic URW"/>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gridSpan="2">
                  <a:txBody>
                    <a:bodyPr/>
                    <a:lstStyle/>
                    <a:p>
                      <a:pPr marL="66675" algn="ctr">
                        <a:lnSpc>
                          <a:spcPts val="620"/>
                        </a:lnSpc>
                        <a:tabLst>
                          <a:tab pos="908050" algn="l"/>
                        </a:tabLst>
                      </a:pPr>
                      <a:r>
                        <a:rPr sz="600" b="1" dirty="0">
                          <a:solidFill>
                            <a:srgbClr val="6D6E71"/>
                          </a:solidFill>
                          <a:latin typeface="FranklinGothic URW"/>
                          <a:cs typeface="FranklinGothic URW"/>
                        </a:rPr>
                        <a:t>12-15 months	20-23</a:t>
                      </a:r>
                      <a:r>
                        <a:rPr sz="600" b="1" spc="-10" dirty="0">
                          <a:solidFill>
                            <a:srgbClr val="6D6E71"/>
                          </a:solidFill>
                          <a:latin typeface="FranklinGothic URW"/>
                          <a:cs typeface="FranklinGothic URW"/>
                        </a:rPr>
                        <a:t> </a:t>
                      </a:r>
                      <a:r>
                        <a:rPr sz="600" b="1" dirty="0">
                          <a:solidFill>
                            <a:srgbClr val="6D6E71"/>
                          </a:solidFill>
                          <a:latin typeface="FranklinGothic URW"/>
                          <a:cs typeface="FranklinGothic URW"/>
                        </a:rPr>
                        <a:t>months</a:t>
                      </a:r>
                      <a:endParaRPr sz="600">
                        <a:latin typeface="FranklinGothic URW"/>
                        <a:cs typeface="FranklinGothic URW"/>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en-US"/>
                    </a:p>
                  </a:txBody>
                  <a:tcPr/>
                </a:tc>
                <a:extLst>
                  <a:ext uri="{0D108BD9-81ED-4DB2-BD59-A6C34878D82A}">
                    <a16:rowId xmlns="" xmlns:a16="http://schemas.microsoft.com/office/drawing/2014/main" val="10000"/>
                  </a:ext>
                </a:extLst>
              </a:tr>
              <a:tr h="91441">
                <a:tc>
                  <a:txBody>
                    <a:bodyPr/>
                    <a:lstStyle/>
                    <a:p>
                      <a:pPr marL="42545">
                        <a:lnSpc>
                          <a:spcPts val="620"/>
                        </a:lnSpc>
                      </a:pPr>
                      <a:r>
                        <a:rPr sz="600" b="1" dirty="0">
                          <a:solidFill>
                            <a:srgbClr val="231F20"/>
                          </a:solidFill>
                          <a:latin typeface="FranklinGothic URW"/>
                          <a:cs typeface="FranklinGothic URW"/>
                        </a:rPr>
                        <a:t>Early</a:t>
                      </a:r>
                      <a:r>
                        <a:rPr sz="600" b="1" spc="-10" dirty="0">
                          <a:solidFill>
                            <a:srgbClr val="231F20"/>
                          </a:solidFill>
                          <a:latin typeface="FranklinGothic URW"/>
                          <a:cs typeface="FranklinGothic URW"/>
                        </a:rPr>
                        <a:t> </a:t>
                      </a:r>
                      <a:r>
                        <a:rPr sz="600" b="1" dirty="0">
                          <a:solidFill>
                            <a:srgbClr val="231F20"/>
                          </a:solidFill>
                          <a:latin typeface="FranklinGothic URW"/>
                          <a:cs typeface="FranklinGothic URW"/>
                        </a:rPr>
                        <a:t>initiation</a:t>
                      </a:r>
                      <a:endParaRPr sz="600" dirty="0">
                        <a:latin typeface="FranklinGothic URW"/>
                        <a:cs typeface="FranklinGothic URW"/>
                      </a:endParaRPr>
                    </a:p>
                  </a:txBody>
                  <a:tcPr marL="0" marR="0" marT="0"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46990" algn="ctr">
                        <a:lnSpc>
                          <a:spcPts val="620"/>
                        </a:lnSpc>
                      </a:pPr>
                      <a:r>
                        <a:rPr sz="600" b="1" dirty="0">
                          <a:solidFill>
                            <a:srgbClr val="231F20"/>
                          </a:solidFill>
                          <a:latin typeface="FranklinGothic URW"/>
                          <a:cs typeface="FranklinGothic URW"/>
                        </a:rPr>
                        <a:t>Exclusive</a:t>
                      </a:r>
                      <a:endParaRPr sz="600" dirty="0">
                        <a:latin typeface="FranklinGothic URW"/>
                        <a:cs typeface="FranklinGothic URW"/>
                      </a:endParaRPr>
                    </a:p>
                  </a:txBody>
                  <a:tcPr marL="0" marR="0" marT="0"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R="1270" algn="ctr">
                        <a:lnSpc>
                          <a:spcPts val="620"/>
                        </a:lnSpc>
                      </a:pPr>
                      <a:r>
                        <a:rPr sz="600" b="1" dirty="0">
                          <a:solidFill>
                            <a:srgbClr val="231F20"/>
                          </a:solidFill>
                          <a:latin typeface="FranklinGothic URW"/>
                          <a:cs typeface="FranklinGothic URW"/>
                        </a:rPr>
                        <a:t>Introduction of</a:t>
                      </a:r>
                      <a:r>
                        <a:rPr sz="600" b="1" spc="-25" dirty="0">
                          <a:solidFill>
                            <a:srgbClr val="231F20"/>
                          </a:solidFill>
                          <a:latin typeface="FranklinGothic URW"/>
                          <a:cs typeface="FranklinGothic URW"/>
                        </a:rPr>
                        <a:t> </a:t>
                      </a:r>
                      <a:r>
                        <a:rPr sz="600" b="1" dirty="0">
                          <a:solidFill>
                            <a:srgbClr val="231F20"/>
                          </a:solidFill>
                          <a:latin typeface="FranklinGothic URW"/>
                          <a:cs typeface="FranklinGothic URW"/>
                        </a:rPr>
                        <a:t>solid,</a:t>
                      </a:r>
                      <a:endParaRPr sz="600" dirty="0">
                        <a:latin typeface="FranklinGothic URW"/>
                        <a:cs typeface="FranklinGothic URW"/>
                      </a:endParaRPr>
                    </a:p>
                  </a:txBody>
                  <a:tcPr marL="0" marR="0" marT="0"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R="66040" algn="ctr">
                        <a:lnSpc>
                          <a:spcPts val="620"/>
                        </a:lnSpc>
                      </a:pPr>
                      <a:r>
                        <a:rPr sz="600" b="1" dirty="0">
                          <a:solidFill>
                            <a:srgbClr val="231F20"/>
                          </a:solidFill>
                          <a:latin typeface="FranklinGothic URW"/>
                          <a:cs typeface="FranklinGothic URW"/>
                        </a:rPr>
                        <a:t>Minimum</a:t>
                      </a:r>
                      <a:r>
                        <a:rPr sz="600" b="1" spc="-20" dirty="0">
                          <a:solidFill>
                            <a:srgbClr val="231F20"/>
                          </a:solidFill>
                          <a:latin typeface="FranklinGothic URW"/>
                          <a:cs typeface="FranklinGothic URW"/>
                        </a:rPr>
                        <a:t> </a:t>
                      </a:r>
                      <a:r>
                        <a:rPr sz="600" b="1" dirty="0">
                          <a:solidFill>
                            <a:srgbClr val="231F20"/>
                          </a:solidFill>
                          <a:latin typeface="FranklinGothic URW"/>
                          <a:cs typeface="FranklinGothic URW"/>
                        </a:rPr>
                        <a:t>meal</a:t>
                      </a:r>
                      <a:endParaRPr sz="600" dirty="0">
                        <a:latin typeface="FranklinGothic URW"/>
                        <a:cs typeface="FranklinGothic URW"/>
                      </a:endParaRPr>
                    </a:p>
                  </a:txBody>
                  <a:tcPr marL="0" marR="0" marT="0"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R="159385" algn="r">
                        <a:lnSpc>
                          <a:spcPts val="620"/>
                        </a:lnSpc>
                      </a:pPr>
                      <a:r>
                        <a:rPr sz="600" b="1" dirty="0">
                          <a:solidFill>
                            <a:srgbClr val="231F20"/>
                          </a:solidFill>
                          <a:latin typeface="FranklinGothic URW"/>
                          <a:cs typeface="FranklinGothic URW"/>
                        </a:rPr>
                        <a:t>Minimum</a:t>
                      </a:r>
                      <a:r>
                        <a:rPr sz="600" b="1" spc="-100" dirty="0">
                          <a:solidFill>
                            <a:srgbClr val="231F20"/>
                          </a:solidFill>
                          <a:latin typeface="FranklinGothic URW"/>
                          <a:cs typeface="FranklinGothic URW"/>
                        </a:rPr>
                        <a:t> </a:t>
                      </a:r>
                      <a:r>
                        <a:rPr sz="600" b="1" dirty="0">
                          <a:solidFill>
                            <a:srgbClr val="231F20"/>
                          </a:solidFill>
                          <a:latin typeface="FranklinGothic URW"/>
                          <a:cs typeface="FranklinGothic URW"/>
                        </a:rPr>
                        <a:t>diet</a:t>
                      </a:r>
                      <a:endParaRPr sz="600" dirty="0">
                        <a:latin typeface="FranklinGothic URW"/>
                        <a:cs typeface="FranklinGothic URW"/>
                      </a:endParaRPr>
                    </a:p>
                  </a:txBody>
                  <a:tcPr marL="0" marR="0" marT="0"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60325" algn="ctr">
                        <a:lnSpc>
                          <a:spcPts val="620"/>
                        </a:lnSpc>
                      </a:pPr>
                      <a:r>
                        <a:rPr sz="600" b="1" dirty="0">
                          <a:solidFill>
                            <a:srgbClr val="231F20"/>
                          </a:solidFill>
                          <a:latin typeface="FranklinGothic URW"/>
                          <a:cs typeface="FranklinGothic URW"/>
                        </a:rPr>
                        <a:t>Minimum</a:t>
                      </a:r>
                      <a:endParaRPr sz="600" dirty="0">
                        <a:latin typeface="FranklinGothic URW"/>
                        <a:cs typeface="FranklinGothic URW"/>
                      </a:endParaRPr>
                    </a:p>
                  </a:txBody>
                  <a:tcPr marL="0" marR="0" marT="0"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66675" algn="ctr">
                        <a:lnSpc>
                          <a:spcPts val="620"/>
                        </a:lnSpc>
                      </a:pPr>
                      <a:r>
                        <a:rPr sz="600" b="1" spc="-15" dirty="0">
                          <a:solidFill>
                            <a:srgbClr val="231F20"/>
                          </a:solidFill>
                          <a:latin typeface="FranklinGothic URW"/>
                          <a:cs typeface="FranklinGothic URW"/>
                        </a:rPr>
                        <a:t>Continued breastfeeding</a:t>
                      </a:r>
                      <a:endParaRPr sz="600" dirty="0">
                        <a:latin typeface="FranklinGothic URW"/>
                        <a:cs typeface="FranklinGothic URW"/>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66675" marR="0" indent="0" algn="ctr" defTabSz="777240" rtl="0" eaLnBrk="1" fontAlgn="auto" latinLnBrk="0" hangingPunct="1">
                        <a:lnSpc>
                          <a:spcPts val="620"/>
                        </a:lnSpc>
                        <a:spcBef>
                          <a:spcPts val="0"/>
                        </a:spcBef>
                        <a:spcAft>
                          <a:spcPts val="0"/>
                        </a:spcAft>
                        <a:buClrTx/>
                        <a:buSzTx/>
                        <a:buFontTx/>
                        <a:buNone/>
                        <a:tabLst/>
                        <a:defRPr/>
                      </a:pPr>
                      <a:r>
                        <a:rPr lang="en-US" sz="600" b="1" spc="-15" dirty="0">
                          <a:solidFill>
                            <a:srgbClr val="231F20"/>
                          </a:solidFill>
                          <a:latin typeface="FranklinGothic URW"/>
                          <a:cs typeface="FranklinGothic URW"/>
                        </a:rPr>
                        <a:t>Continued</a:t>
                      </a:r>
                      <a:r>
                        <a:rPr lang="en-US" sz="600" b="1" spc="-25" dirty="0">
                          <a:solidFill>
                            <a:srgbClr val="231F20"/>
                          </a:solidFill>
                          <a:latin typeface="FranklinGothic URW"/>
                          <a:cs typeface="FranklinGothic URW"/>
                        </a:rPr>
                        <a:t> </a:t>
                      </a:r>
                      <a:r>
                        <a:rPr lang="en-US" sz="600" b="1" spc="-15" dirty="0">
                          <a:solidFill>
                            <a:srgbClr val="231F20"/>
                          </a:solidFill>
                          <a:latin typeface="FranklinGothic URW"/>
                          <a:cs typeface="FranklinGothic URW"/>
                        </a:rPr>
                        <a:t>breastfeeding</a:t>
                      </a:r>
                      <a:endParaRPr lang="en-US" sz="600" dirty="0">
                        <a:latin typeface="FranklinGothic URW"/>
                        <a:cs typeface="FranklinGothic URW"/>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 xmlns:a16="http://schemas.microsoft.com/office/drawing/2014/main" val="10001"/>
                  </a:ext>
                </a:extLst>
              </a:tr>
              <a:tr h="91439">
                <a:tc>
                  <a:txBody>
                    <a:bodyPr/>
                    <a:lstStyle/>
                    <a:p>
                      <a:pPr marL="20320">
                        <a:lnSpc>
                          <a:spcPts val="620"/>
                        </a:lnSpc>
                      </a:pPr>
                      <a:r>
                        <a:rPr sz="600" b="1" dirty="0">
                          <a:solidFill>
                            <a:srgbClr val="231F20"/>
                          </a:solidFill>
                          <a:latin typeface="FranklinGothic URW"/>
                          <a:cs typeface="FranklinGothic URW"/>
                        </a:rPr>
                        <a:t>of</a:t>
                      </a:r>
                      <a:r>
                        <a:rPr sz="600" b="1" spc="-15" dirty="0">
                          <a:solidFill>
                            <a:srgbClr val="231F20"/>
                          </a:solidFill>
                          <a:latin typeface="FranklinGothic URW"/>
                          <a:cs typeface="FranklinGothic URW"/>
                        </a:rPr>
                        <a:t> </a:t>
                      </a:r>
                      <a:r>
                        <a:rPr sz="600" b="1" dirty="0">
                          <a:solidFill>
                            <a:srgbClr val="231F20"/>
                          </a:solidFill>
                          <a:latin typeface="FranklinGothic URW"/>
                          <a:cs typeface="FranklinGothic URW"/>
                        </a:rPr>
                        <a:t>breastfeeding</a:t>
                      </a:r>
                      <a:endParaRPr sz="600" dirty="0">
                        <a:latin typeface="FranklinGothic URW"/>
                        <a:cs typeface="FranklinGothic URW"/>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46990" algn="ctr">
                        <a:lnSpc>
                          <a:spcPts val="620"/>
                        </a:lnSpc>
                      </a:pPr>
                      <a:r>
                        <a:rPr sz="600" b="1" dirty="0">
                          <a:solidFill>
                            <a:srgbClr val="231F20"/>
                          </a:solidFill>
                          <a:latin typeface="FranklinGothic URW"/>
                          <a:cs typeface="FranklinGothic URW"/>
                        </a:rPr>
                        <a:t>breastfeeding</a:t>
                      </a:r>
                      <a:endParaRPr sz="600" dirty="0">
                        <a:latin typeface="FranklinGothic URW"/>
                        <a:cs typeface="FranklinGothic URW"/>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9525" algn="ctr">
                        <a:lnSpc>
                          <a:spcPts val="620"/>
                        </a:lnSpc>
                      </a:pPr>
                      <a:r>
                        <a:rPr sz="600" b="1" dirty="0">
                          <a:solidFill>
                            <a:srgbClr val="231F20"/>
                          </a:solidFill>
                          <a:latin typeface="FranklinGothic URW"/>
                          <a:cs typeface="FranklinGothic URW"/>
                        </a:rPr>
                        <a:t>semi-solid or soft</a:t>
                      </a:r>
                      <a:r>
                        <a:rPr sz="600" b="1" spc="-40" dirty="0">
                          <a:solidFill>
                            <a:srgbClr val="231F20"/>
                          </a:solidFill>
                          <a:latin typeface="FranklinGothic URW"/>
                          <a:cs typeface="FranklinGothic URW"/>
                        </a:rPr>
                        <a:t> </a:t>
                      </a:r>
                      <a:r>
                        <a:rPr sz="600" b="1" dirty="0">
                          <a:solidFill>
                            <a:srgbClr val="231F20"/>
                          </a:solidFill>
                          <a:latin typeface="FranklinGothic URW"/>
                          <a:cs typeface="FranklinGothic URW"/>
                        </a:rPr>
                        <a:t>food</a:t>
                      </a:r>
                      <a:endParaRPr sz="600" dirty="0">
                        <a:latin typeface="FranklinGothic URW"/>
                        <a:cs typeface="FranklinGothic URW"/>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R="46990" algn="ctr">
                        <a:lnSpc>
                          <a:spcPts val="620"/>
                        </a:lnSpc>
                      </a:pPr>
                      <a:r>
                        <a:rPr sz="600" b="1" dirty="0">
                          <a:solidFill>
                            <a:srgbClr val="231F20"/>
                          </a:solidFill>
                          <a:latin typeface="FranklinGothic URW"/>
                          <a:cs typeface="FranklinGothic URW"/>
                        </a:rPr>
                        <a:t>frequency</a:t>
                      </a:r>
                      <a:endParaRPr sz="600" dirty="0">
                        <a:latin typeface="FranklinGothic URW"/>
                        <a:cs typeface="FranklinGothic URW"/>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280670">
                        <a:lnSpc>
                          <a:spcPts val="620"/>
                        </a:lnSpc>
                      </a:pPr>
                      <a:r>
                        <a:rPr sz="600" b="1" dirty="0">
                          <a:solidFill>
                            <a:srgbClr val="231F20"/>
                          </a:solidFill>
                          <a:latin typeface="FranklinGothic URW"/>
                          <a:cs typeface="FranklinGothic URW"/>
                        </a:rPr>
                        <a:t>diversity</a:t>
                      </a:r>
                      <a:endParaRPr sz="600" dirty="0">
                        <a:latin typeface="FranklinGothic URW"/>
                        <a:cs typeface="FranklinGothic URW"/>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79375" algn="ctr">
                        <a:lnSpc>
                          <a:spcPts val="620"/>
                        </a:lnSpc>
                      </a:pPr>
                      <a:r>
                        <a:rPr sz="600" b="1" dirty="0">
                          <a:solidFill>
                            <a:srgbClr val="231F20"/>
                          </a:solidFill>
                          <a:latin typeface="FranklinGothic URW"/>
                          <a:cs typeface="FranklinGothic URW"/>
                        </a:rPr>
                        <a:t>acceptable</a:t>
                      </a:r>
                      <a:r>
                        <a:rPr sz="600" b="1" spc="-20" dirty="0">
                          <a:solidFill>
                            <a:srgbClr val="231F20"/>
                          </a:solidFill>
                          <a:latin typeface="FranklinGothic URW"/>
                          <a:cs typeface="FranklinGothic URW"/>
                        </a:rPr>
                        <a:t> </a:t>
                      </a:r>
                      <a:r>
                        <a:rPr sz="600" b="1" dirty="0">
                          <a:solidFill>
                            <a:srgbClr val="231F20"/>
                          </a:solidFill>
                          <a:latin typeface="FranklinGothic URW"/>
                          <a:cs typeface="FranklinGothic URW"/>
                        </a:rPr>
                        <a:t>diet</a:t>
                      </a:r>
                      <a:endParaRPr sz="600" dirty="0">
                        <a:latin typeface="FranklinGothic URW"/>
                        <a:cs typeface="FranklinGothic URW"/>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85090" algn="ctr">
                        <a:lnSpc>
                          <a:spcPts val="620"/>
                        </a:lnSpc>
                        <a:tabLst>
                          <a:tab pos="908050" algn="l"/>
                        </a:tabLst>
                      </a:pPr>
                      <a:r>
                        <a:rPr sz="600" b="1" dirty="0">
                          <a:solidFill>
                            <a:srgbClr val="231F20"/>
                          </a:solidFill>
                          <a:latin typeface="FranklinGothic URW"/>
                          <a:cs typeface="FranklinGothic URW"/>
                        </a:rPr>
                        <a:t>at 1 yea</a:t>
                      </a:r>
                      <a:r>
                        <a:rPr lang="en-US" sz="600" b="1" dirty="0">
                          <a:solidFill>
                            <a:srgbClr val="231F20"/>
                          </a:solidFill>
                          <a:latin typeface="FranklinGothic URW"/>
                          <a:cs typeface="FranklinGothic URW"/>
                        </a:rPr>
                        <a:t>r</a:t>
                      </a:r>
                      <a:endParaRPr sz="600" dirty="0">
                        <a:latin typeface="FranklinGothic URW"/>
                        <a:cs typeface="FranklinGothic URW"/>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85090" marR="0" indent="0" algn="ctr" defTabSz="777240" rtl="0" eaLnBrk="1" fontAlgn="auto" latinLnBrk="0" hangingPunct="1">
                        <a:lnSpc>
                          <a:spcPts val="620"/>
                        </a:lnSpc>
                        <a:spcBef>
                          <a:spcPts val="0"/>
                        </a:spcBef>
                        <a:spcAft>
                          <a:spcPts val="0"/>
                        </a:spcAft>
                        <a:buClrTx/>
                        <a:buSzTx/>
                        <a:buFontTx/>
                        <a:buNone/>
                        <a:tabLst>
                          <a:tab pos="908050" algn="l"/>
                        </a:tabLst>
                        <a:defRPr/>
                      </a:pPr>
                      <a:r>
                        <a:rPr lang="en-US" sz="600" b="1" dirty="0">
                          <a:solidFill>
                            <a:srgbClr val="231F20"/>
                          </a:solidFill>
                          <a:latin typeface="FranklinGothic URW"/>
                          <a:cs typeface="FranklinGothic URW"/>
                        </a:rPr>
                        <a:t>at 2</a:t>
                      </a:r>
                      <a:r>
                        <a:rPr lang="en-US" sz="600" b="1" spc="-15" dirty="0">
                          <a:solidFill>
                            <a:srgbClr val="231F20"/>
                          </a:solidFill>
                          <a:latin typeface="FranklinGothic URW"/>
                          <a:cs typeface="FranklinGothic URW"/>
                        </a:rPr>
                        <a:t> </a:t>
                      </a:r>
                      <a:r>
                        <a:rPr lang="en-US" sz="600" b="1" dirty="0">
                          <a:solidFill>
                            <a:srgbClr val="231F20"/>
                          </a:solidFill>
                          <a:latin typeface="FranklinGothic URW"/>
                          <a:cs typeface="FranklinGothic URW"/>
                        </a:rPr>
                        <a:t>years</a:t>
                      </a:r>
                      <a:endParaRPr sz="600" dirty="0">
                        <a:latin typeface="FranklinGothic URW"/>
                        <a:cs typeface="FranklinGothic URW"/>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 xmlns:a16="http://schemas.microsoft.com/office/drawing/2014/main" val="10002"/>
                  </a:ext>
                </a:extLst>
              </a:tr>
            </a:tbl>
          </a:graphicData>
        </a:graphic>
      </p:graphicFrame>
      <p:sp>
        <p:nvSpPr>
          <p:cNvPr id="26" name="object 2">
            <a:extLst>
              <a:ext uri="{FF2B5EF4-FFF2-40B4-BE49-F238E27FC236}">
                <a16:creationId xmlns="" xmlns:a16="http://schemas.microsoft.com/office/drawing/2014/main" id="{E03F2B00-77D8-B544-93B4-A3F7C27E8ED2}"/>
              </a:ext>
            </a:extLst>
          </p:cNvPr>
          <p:cNvSpPr txBox="1"/>
          <p:nvPr/>
        </p:nvSpPr>
        <p:spPr>
          <a:xfrm>
            <a:off x="759335" y="3102717"/>
            <a:ext cx="712470" cy="322580"/>
          </a:xfrm>
          <a:prstGeom prst="rect">
            <a:avLst/>
          </a:prstGeom>
        </p:spPr>
        <p:txBody>
          <a:bodyPr vert="horz" wrap="square" lIns="0" tIns="12700" rIns="0" bIns="0" rtlCol="0">
            <a:spAutoFit/>
          </a:bodyPr>
          <a:lstStyle/>
          <a:p>
            <a:pPr marL="12700" marR="5080" algn="ctr">
              <a:lnSpc>
                <a:spcPct val="100000"/>
              </a:lnSpc>
              <a:spcBef>
                <a:spcPts val="100"/>
              </a:spcBef>
            </a:pPr>
            <a:r>
              <a:rPr sz="650" dirty="0">
                <a:solidFill>
                  <a:srgbClr val="6D6E71"/>
                </a:solidFill>
                <a:latin typeface="FranklinGothicURW-Med"/>
                <a:cs typeface="FranklinGothicURW-Med"/>
              </a:rPr>
              <a:t>Start</a:t>
            </a:r>
            <a:r>
              <a:rPr sz="650" spc="-100" dirty="0">
                <a:solidFill>
                  <a:srgbClr val="6D6E71"/>
                </a:solidFill>
                <a:latin typeface="FranklinGothicURW-Med"/>
                <a:cs typeface="FranklinGothicURW-Med"/>
              </a:rPr>
              <a:t> </a:t>
            </a:r>
            <a:r>
              <a:rPr sz="650" dirty="0">
                <a:solidFill>
                  <a:srgbClr val="6D6E71"/>
                </a:solidFill>
                <a:latin typeface="FranklinGothicURW-Med"/>
                <a:cs typeface="FranklinGothicURW-Med"/>
              </a:rPr>
              <a:t>Breastfeeding  within one</a:t>
            </a:r>
            <a:r>
              <a:rPr sz="650" spc="-40" dirty="0">
                <a:solidFill>
                  <a:srgbClr val="6D6E71"/>
                </a:solidFill>
                <a:latin typeface="FranklinGothicURW-Med"/>
                <a:cs typeface="FranklinGothicURW-Med"/>
              </a:rPr>
              <a:t> </a:t>
            </a:r>
            <a:r>
              <a:rPr sz="650" dirty="0">
                <a:solidFill>
                  <a:srgbClr val="6D6E71"/>
                </a:solidFill>
                <a:latin typeface="FranklinGothicURW-Med"/>
                <a:cs typeface="FranklinGothicURW-Med"/>
              </a:rPr>
              <a:t>hour</a:t>
            </a:r>
            <a:endParaRPr sz="650" dirty="0">
              <a:latin typeface="FranklinGothicURW-Med"/>
              <a:cs typeface="FranklinGothicURW-Med"/>
            </a:endParaRPr>
          </a:p>
          <a:p>
            <a:pPr marR="4445" algn="ctr">
              <a:lnSpc>
                <a:spcPct val="100000"/>
              </a:lnSpc>
            </a:pPr>
            <a:r>
              <a:rPr sz="650" dirty="0">
                <a:solidFill>
                  <a:srgbClr val="6D6E71"/>
                </a:solidFill>
                <a:latin typeface="FranklinGothicURW-Med"/>
                <a:cs typeface="FranklinGothicURW-Med"/>
              </a:rPr>
              <a:t>of</a:t>
            </a:r>
            <a:r>
              <a:rPr sz="650" spc="-10" dirty="0">
                <a:solidFill>
                  <a:srgbClr val="6D6E71"/>
                </a:solidFill>
                <a:latin typeface="FranklinGothicURW-Med"/>
                <a:cs typeface="FranklinGothicURW-Med"/>
              </a:rPr>
              <a:t> </a:t>
            </a:r>
            <a:r>
              <a:rPr sz="650" dirty="0">
                <a:solidFill>
                  <a:srgbClr val="6D6E71"/>
                </a:solidFill>
                <a:latin typeface="FranklinGothicURW-Med"/>
                <a:cs typeface="FranklinGothicURW-Med"/>
              </a:rPr>
              <a:t>birth</a:t>
            </a:r>
            <a:endParaRPr sz="650" dirty="0">
              <a:latin typeface="FranklinGothicURW-Med"/>
              <a:cs typeface="FranklinGothicURW-Med"/>
            </a:endParaRPr>
          </a:p>
        </p:txBody>
      </p:sp>
      <p:sp>
        <p:nvSpPr>
          <p:cNvPr id="28" name="object 2">
            <a:extLst>
              <a:ext uri="{FF2B5EF4-FFF2-40B4-BE49-F238E27FC236}">
                <a16:creationId xmlns="" xmlns:a16="http://schemas.microsoft.com/office/drawing/2014/main" id="{1F8DC71B-7398-2C4C-84A3-568FA595071C}"/>
              </a:ext>
            </a:extLst>
          </p:cNvPr>
          <p:cNvSpPr txBox="1"/>
          <p:nvPr/>
        </p:nvSpPr>
        <p:spPr>
          <a:xfrm>
            <a:off x="1609726" y="3107554"/>
            <a:ext cx="742949" cy="312906"/>
          </a:xfrm>
          <a:prstGeom prst="rect">
            <a:avLst/>
          </a:prstGeom>
        </p:spPr>
        <p:txBody>
          <a:bodyPr vert="horz" wrap="square" lIns="0" tIns="12700" rIns="0" bIns="0" rtlCol="0">
            <a:spAutoFit/>
          </a:bodyPr>
          <a:lstStyle/>
          <a:p>
            <a:pPr marR="5080" algn="ctr">
              <a:lnSpc>
                <a:spcPct val="100000"/>
              </a:lnSpc>
            </a:pPr>
            <a:r>
              <a:rPr lang="en-US" sz="650" dirty="0">
                <a:solidFill>
                  <a:srgbClr val="6D6E71"/>
                </a:solidFill>
                <a:latin typeface="FranklinGothicURW-Med"/>
                <a:cs typeface="FranklinGothicURW-Med"/>
              </a:rPr>
              <a:t>Breastfeed  exclusively for the  first 6 months of</a:t>
            </a:r>
            <a:r>
              <a:rPr lang="en-US" sz="650" spc="-100" dirty="0">
                <a:solidFill>
                  <a:srgbClr val="6D6E71"/>
                </a:solidFill>
                <a:latin typeface="FranklinGothicURW-Med"/>
                <a:cs typeface="FranklinGothicURW-Med"/>
              </a:rPr>
              <a:t> </a:t>
            </a:r>
            <a:r>
              <a:rPr lang="en-US" sz="650" dirty="0">
                <a:solidFill>
                  <a:srgbClr val="6D6E71"/>
                </a:solidFill>
                <a:latin typeface="FranklinGothicURW-Med"/>
                <a:cs typeface="FranklinGothicURW-Med"/>
              </a:rPr>
              <a:t>life</a:t>
            </a:r>
            <a:endParaRPr lang="en-US" sz="650" dirty="0">
              <a:latin typeface="FranklinGothicURW-Med"/>
              <a:cs typeface="FranklinGothicURW-Med"/>
            </a:endParaRPr>
          </a:p>
        </p:txBody>
      </p:sp>
      <p:sp>
        <p:nvSpPr>
          <p:cNvPr id="2" name="Rectangle 1">
            <a:extLst>
              <a:ext uri="{FF2B5EF4-FFF2-40B4-BE49-F238E27FC236}">
                <a16:creationId xmlns="" xmlns:a16="http://schemas.microsoft.com/office/drawing/2014/main" id="{5B96C6C9-7D8F-B245-BB3C-D2D996DDDDD1}"/>
              </a:ext>
            </a:extLst>
          </p:cNvPr>
          <p:cNvSpPr/>
          <p:nvPr/>
        </p:nvSpPr>
        <p:spPr>
          <a:xfrm>
            <a:off x="2859045" y="3049655"/>
            <a:ext cx="3886200" cy="338554"/>
          </a:xfrm>
          <a:prstGeom prst="rect">
            <a:avLst/>
          </a:prstGeom>
        </p:spPr>
        <p:txBody>
          <a:bodyPr>
            <a:spAutoFit/>
          </a:bodyPr>
          <a:lstStyle/>
          <a:p>
            <a:pPr marR="5080" algn="ctr">
              <a:lnSpc>
                <a:spcPct val="100000"/>
              </a:lnSpc>
            </a:pPr>
            <a:r>
              <a:rPr lang="en-US" sz="800" dirty="0">
                <a:solidFill>
                  <a:srgbClr val="6D6E71"/>
                </a:solidFill>
                <a:latin typeface="FranklinGothicURW-Med"/>
                <a:cs typeface="FranklinGothicURW-Med"/>
              </a:rPr>
              <a:t>Provide nutritionally adequate, age appropriate and safely prepared</a:t>
            </a:r>
            <a:r>
              <a:rPr lang="en-US" sz="800" spc="-100" dirty="0">
                <a:solidFill>
                  <a:srgbClr val="6D6E71"/>
                </a:solidFill>
                <a:latin typeface="FranklinGothicURW-Med"/>
                <a:cs typeface="FranklinGothicURW-Med"/>
              </a:rPr>
              <a:t> </a:t>
            </a:r>
            <a:r>
              <a:rPr lang="en-US" sz="800" b="1" dirty="0">
                <a:solidFill>
                  <a:srgbClr val="6D6E71"/>
                </a:solidFill>
                <a:latin typeface="FranklinGothic URW"/>
                <a:cs typeface="FranklinGothic URW"/>
              </a:rPr>
              <a:t>complementary  foods </a:t>
            </a:r>
            <a:r>
              <a:rPr lang="en-US" sz="800" dirty="0">
                <a:solidFill>
                  <a:srgbClr val="6D6E71"/>
                </a:solidFill>
                <a:latin typeface="FranklinGothicURW-Med"/>
                <a:cs typeface="FranklinGothicURW-Med"/>
              </a:rPr>
              <a:t>starting at 6 months; and </a:t>
            </a:r>
            <a:r>
              <a:rPr lang="en-US" sz="800" b="1" dirty="0">
                <a:solidFill>
                  <a:srgbClr val="6D6E71"/>
                </a:solidFill>
                <a:latin typeface="FranklinGothic URW"/>
                <a:cs typeface="FranklinGothic URW"/>
              </a:rPr>
              <a:t>continue breastfeeding </a:t>
            </a:r>
            <a:r>
              <a:rPr lang="en-US" sz="800" dirty="0">
                <a:solidFill>
                  <a:srgbClr val="6D6E71"/>
                </a:solidFill>
                <a:latin typeface="FranklinGothicURW-Med"/>
                <a:cs typeface="FranklinGothicURW-Med"/>
              </a:rPr>
              <a:t>until age 2 or</a:t>
            </a:r>
            <a:r>
              <a:rPr lang="en-US" sz="800" spc="-65" dirty="0">
                <a:solidFill>
                  <a:srgbClr val="6D6E71"/>
                </a:solidFill>
                <a:latin typeface="FranklinGothicURW-Med"/>
                <a:cs typeface="FranklinGothicURW-Med"/>
              </a:rPr>
              <a:t> </a:t>
            </a:r>
            <a:r>
              <a:rPr lang="en-US" sz="800" dirty="0">
                <a:solidFill>
                  <a:srgbClr val="6D6E71"/>
                </a:solidFill>
                <a:latin typeface="FranklinGothicURW-Med"/>
                <a:cs typeface="FranklinGothicURW-Med"/>
              </a:rPr>
              <a:t>longer</a:t>
            </a:r>
            <a:endParaRPr lang="en-US" sz="800" dirty="0">
              <a:latin typeface="FranklinGothicURW-Med"/>
              <a:cs typeface="FranklinGothicURW-Med"/>
            </a:endParaRPr>
          </a:p>
        </p:txBody>
      </p:sp>
    </p:spTree>
    <p:extLst>
      <p:ext uri="{BB962C8B-B14F-4D97-AF65-F5344CB8AC3E}">
        <p14:creationId xmlns:p14="http://schemas.microsoft.com/office/powerpoint/2010/main" val="155403432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Picture 31"/>
          <p:cNvPicPr>
            <a:picLocks noChangeAspect="1"/>
          </p:cNvPicPr>
          <p:nvPr/>
        </p:nvPicPr>
        <p:blipFill rotWithShape="1">
          <a:blip r:embed="rId2">
            <a:extLst>
              <a:ext uri="{28A0092B-C50C-407E-A947-70E740481C1C}">
                <a14:useLocalDpi xmlns:a14="http://schemas.microsoft.com/office/drawing/2010/main" val="0"/>
              </a:ext>
            </a:extLst>
          </a:blip>
          <a:srcRect r="28854"/>
          <a:stretch/>
        </p:blipFill>
        <p:spPr>
          <a:xfrm>
            <a:off x="303653" y="8207740"/>
            <a:ext cx="7047672" cy="1629680"/>
          </a:xfrm>
          <a:prstGeom prst="rect">
            <a:avLst/>
          </a:prstGeom>
        </p:spPr>
      </p:pic>
      <p:graphicFrame>
        <p:nvGraphicFramePr>
          <p:cNvPr id="38" name="Content Placeholder 6"/>
          <p:cNvGraphicFramePr>
            <a:graphicFrameLocks/>
          </p:cNvGraphicFramePr>
          <p:nvPr>
            <p:extLst>
              <p:ext uri="{D42A27DB-BD31-4B8C-83A1-F6EECF244321}">
                <p14:modId xmlns:p14="http://schemas.microsoft.com/office/powerpoint/2010/main" val="873528926"/>
              </p:ext>
            </p:extLst>
          </p:nvPr>
        </p:nvGraphicFramePr>
        <p:xfrm>
          <a:off x="302945" y="992741"/>
          <a:ext cx="3355848" cy="2404872"/>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37" name="Content Placeholder 6"/>
          <p:cNvGraphicFramePr>
            <a:graphicFrameLocks/>
          </p:cNvGraphicFramePr>
          <p:nvPr>
            <p:extLst>
              <p:ext uri="{D42A27DB-BD31-4B8C-83A1-F6EECF244321}">
                <p14:modId xmlns:p14="http://schemas.microsoft.com/office/powerpoint/2010/main" val="3334563924"/>
              </p:ext>
            </p:extLst>
          </p:nvPr>
        </p:nvGraphicFramePr>
        <p:xfrm>
          <a:off x="3889360" y="989745"/>
          <a:ext cx="3355848" cy="2404872"/>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39" name="Chart 38"/>
          <p:cNvGraphicFramePr/>
          <p:nvPr>
            <p:extLst>
              <p:ext uri="{D42A27DB-BD31-4B8C-83A1-F6EECF244321}">
                <p14:modId xmlns:p14="http://schemas.microsoft.com/office/powerpoint/2010/main" val="2018762359"/>
              </p:ext>
            </p:extLst>
          </p:nvPr>
        </p:nvGraphicFramePr>
        <p:xfrm>
          <a:off x="1485614" y="4627691"/>
          <a:ext cx="1405201" cy="3516868"/>
        </p:xfrm>
        <a:graphic>
          <a:graphicData uri="http://schemas.openxmlformats.org/drawingml/2006/chart">
            <c:chart xmlns:c="http://schemas.openxmlformats.org/drawingml/2006/chart" xmlns:r="http://schemas.openxmlformats.org/officeDocument/2006/relationships" r:id="rId5"/>
          </a:graphicData>
        </a:graphic>
      </p:graphicFrame>
      <p:sp>
        <p:nvSpPr>
          <p:cNvPr id="43" name="TextBox 42"/>
          <p:cNvSpPr txBox="1"/>
          <p:nvPr/>
        </p:nvSpPr>
        <p:spPr>
          <a:xfrm>
            <a:off x="3884599" y="3858822"/>
            <a:ext cx="1201886" cy="261610"/>
          </a:xfrm>
          <a:prstGeom prst="rect">
            <a:avLst/>
          </a:prstGeom>
          <a:noFill/>
          <a:ln>
            <a:noFill/>
          </a:ln>
        </p:spPr>
        <p:txBody>
          <a:bodyPr wrap="square" rtlCol="0">
            <a:spAutoFit/>
          </a:bodyPr>
          <a:lstStyle/>
          <a:p>
            <a:r>
              <a:rPr lang="en-US" sz="1100" b="1" dirty="0">
                <a:solidFill>
                  <a:srgbClr val="4C545A"/>
                </a:solidFill>
                <a:latin typeface="+mj-lt"/>
              </a:rPr>
              <a:t>Regional Data</a:t>
            </a:r>
          </a:p>
        </p:txBody>
      </p:sp>
      <p:sp>
        <p:nvSpPr>
          <p:cNvPr id="44" name="TextBox 43"/>
          <p:cNvSpPr txBox="1"/>
          <p:nvPr/>
        </p:nvSpPr>
        <p:spPr>
          <a:xfrm>
            <a:off x="228359" y="3855248"/>
            <a:ext cx="3505019" cy="261610"/>
          </a:xfrm>
          <a:prstGeom prst="rect">
            <a:avLst/>
          </a:prstGeom>
          <a:noFill/>
          <a:ln>
            <a:noFill/>
          </a:ln>
        </p:spPr>
        <p:txBody>
          <a:bodyPr wrap="square" rtlCol="0">
            <a:spAutoFit/>
          </a:bodyPr>
          <a:lstStyle/>
          <a:p>
            <a:r>
              <a:rPr lang="en-US" sz="1100" b="1" dirty="0">
                <a:solidFill>
                  <a:srgbClr val="4C545A"/>
                </a:solidFill>
                <a:latin typeface="+mj-lt"/>
              </a:rPr>
              <a:t>IYCF: What are the Youngest Infants Fed?</a:t>
            </a:r>
          </a:p>
        </p:txBody>
      </p:sp>
      <p:sp>
        <p:nvSpPr>
          <p:cNvPr id="45" name="TextBox 44"/>
          <p:cNvSpPr txBox="1"/>
          <p:nvPr/>
        </p:nvSpPr>
        <p:spPr>
          <a:xfrm>
            <a:off x="302945" y="607864"/>
            <a:ext cx="2119636" cy="261610"/>
          </a:xfrm>
          <a:prstGeom prst="rect">
            <a:avLst/>
          </a:prstGeom>
          <a:noFill/>
          <a:ln w="3175">
            <a:noFill/>
          </a:ln>
        </p:spPr>
        <p:txBody>
          <a:bodyPr wrap="square" rtlCol="0">
            <a:spAutoFit/>
          </a:bodyPr>
          <a:lstStyle/>
          <a:p>
            <a:r>
              <a:rPr lang="en-US" sz="1100" b="1" dirty="0">
                <a:solidFill>
                  <a:srgbClr val="4C545A"/>
                </a:solidFill>
                <a:latin typeface="+mj-lt"/>
              </a:rPr>
              <a:t>Early Initiation of Breastfeeding</a:t>
            </a:r>
          </a:p>
        </p:txBody>
      </p:sp>
      <p:sp>
        <p:nvSpPr>
          <p:cNvPr id="46" name="TextBox 45"/>
          <p:cNvSpPr txBox="1"/>
          <p:nvPr/>
        </p:nvSpPr>
        <p:spPr>
          <a:xfrm>
            <a:off x="232171" y="166493"/>
            <a:ext cx="4209409" cy="276999"/>
          </a:xfrm>
          <a:prstGeom prst="rect">
            <a:avLst/>
          </a:prstGeom>
          <a:noFill/>
          <a:ln w="3175">
            <a:noFill/>
          </a:ln>
        </p:spPr>
        <p:txBody>
          <a:bodyPr wrap="square" rtlCol="0">
            <a:spAutoFit/>
          </a:bodyPr>
          <a:lstStyle/>
          <a:p>
            <a:r>
              <a:rPr lang="en-US" sz="1200" b="1" dirty="0">
                <a:solidFill>
                  <a:srgbClr val="4C545A"/>
                </a:solidFill>
                <a:latin typeface="+mj-lt"/>
              </a:rPr>
              <a:t>IYCF: Equity</a:t>
            </a:r>
          </a:p>
        </p:txBody>
      </p:sp>
      <p:cxnSp>
        <p:nvCxnSpPr>
          <p:cNvPr id="48" name="Straight Connector 47"/>
          <p:cNvCxnSpPr/>
          <p:nvPr/>
        </p:nvCxnSpPr>
        <p:spPr>
          <a:xfrm>
            <a:off x="302945" y="443492"/>
            <a:ext cx="7050024" cy="0"/>
          </a:xfrm>
          <a:prstGeom prst="line">
            <a:avLst/>
          </a:prstGeom>
          <a:ln w="6350">
            <a:solidFill>
              <a:srgbClr val="4C545A"/>
            </a:solidFill>
          </a:ln>
        </p:spPr>
        <p:style>
          <a:lnRef idx="1">
            <a:schemeClr val="accent1"/>
          </a:lnRef>
          <a:fillRef idx="0">
            <a:schemeClr val="accent1"/>
          </a:fillRef>
          <a:effectRef idx="0">
            <a:schemeClr val="accent1"/>
          </a:effectRef>
          <a:fontRef idx="minor">
            <a:schemeClr val="tx1"/>
          </a:fontRef>
        </p:style>
      </p:cxnSp>
      <p:sp>
        <p:nvSpPr>
          <p:cNvPr id="51" name="TextBox 50"/>
          <p:cNvSpPr txBox="1"/>
          <p:nvPr/>
        </p:nvSpPr>
        <p:spPr>
          <a:xfrm>
            <a:off x="3884399" y="612547"/>
            <a:ext cx="1488259" cy="246221"/>
          </a:xfrm>
          <a:prstGeom prst="rect">
            <a:avLst/>
          </a:prstGeom>
          <a:noFill/>
          <a:ln w="3175">
            <a:noFill/>
          </a:ln>
        </p:spPr>
        <p:txBody>
          <a:bodyPr wrap="square" rtlCol="0">
            <a:spAutoFit/>
          </a:bodyPr>
          <a:lstStyle/>
          <a:p>
            <a:r>
              <a:rPr lang="en-US" sz="1000" b="1" dirty="0">
                <a:solidFill>
                  <a:srgbClr val="4C545A"/>
                </a:solidFill>
                <a:latin typeface="+mj-lt"/>
              </a:rPr>
              <a:t>Minimum Diet Diversity</a:t>
            </a:r>
          </a:p>
        </p:txBody>
      </p:sp>
      <p:sp>
        <p:nvSpPr>
          <p:cNvPr id="54" name="TextBox 53"/>
          <p:cNvSpPr txBox="1"/>
          <p:nvPr/>
        </p:nvSpPr>
        <p:spPr>
          <a:xfrm>
            <a:off x="311586" y="6747002"/>
            <a:ext cx="1221581" cy="1120275"/>
          </a:xfrm>
          <a:prstGeom prst="rect">
            <a:avLst/>
          </a:prstGeom>
          <a:noFill/>
        </p:spPr>
        <p:txBody>
          <a:bodyPr wrap="square" rtlCol="0">
            <a:spAutoFit/>
          </a:bodyPr>
          <a:lstStyle/>
          <a:p>
            <a:r>
              <a:rPr lang="en-US" sz="600" dirty="0">
                <a:solidFill>
                  <a:schemeClr val="bg2">
                    <a:lumMod val="50000"/>
                  </a:schemeClr>
                </a:solidFill>
              </a:rPr>
              <a:t>Notes: 1) may also have been fed plain water; 2) may also have been fed plain water and/or non-milk liquids; 3) may also have been fed plain water, non-milk liquids and/or other milk/formula; 4) may have been fed plain water, non-milk liquids, other milk/infant formula and/or solid, semi-solid and soft foods.</a:t>
            </a:r>
          </a:p>
        </p:txBody>
      </p:sp>
      <p:sp>
        <p:nvSpPr>
          <p:cNvPr id="55" name="TextBox 54"/>
          <p:cNvSpPr txBox="1"/>
          <p:nvPr/>
        </p:nvSpPr>
        <p:spPr>
          <a:xfrm>
            <a:off x="311587" y="5656468"/>
            <a:ext cx="1361766" cy="954107"/>
          </a:xfrm>
          <a:prstGeom prst="rect">
            <a:avLst/>
          </a:prstGeom>
          <a:noFill/>
        </p:spPr>
        <p:txBody>
          <a:bodyPr wrap="square" rtlCol="0">
            <a:spAutoFit/>
          </a:bodyPr>
          <a:lstStyle/>
          <a:p>
            <a:r>
              <a:rPr lang="en-US" sz="700" dirty="0">
                <a:solidFill>
                  <a:schemeClr val="tx1">
                    <a:lumMod val="85000"/>
                    <a:lumOff val="15000"/>
                  </a:schemeClr>
                </a:solidFill>
              </a:rPr>
              <a:t>Percent of infants aged 0-5 months receiving breastmilk only, breastmilk and plain water, breastmilk and non-milk liquids, breastmilk and other milk/formula, breastmilk and complementary foods and no breastmilk</a:t>
            </a:r>
          </a:p>
        </p:txBody>
      </p:sp>
      <p:sp>
        <p:nvSpPr>
          <p:cNvPr id="57" name="TextBox 56"/>
          <p:cNvSpPr txBox="1"/>
          <p:nvPr/>
        </p:nvSpPr>
        <p:spPr>
          <a:xfrm>
            <a:off x="372607" y="4344173"/>
            <a:ext cx="2321120" cy="430887"/>
          </a:xfrm>
          <a:prstGeom prst="rect">
            <a:avLst/>
          </a:prstGeom>
          <a:noFill/>
          <a:ln>
            <a:noFill/>
          </a:ln>
        </p:spPr>
        <p:txBody>
          <a:bodyPr wrap="square" rtlCol="0">
            <a:spAutoFit/>
          </a:bodyPr>
          <a:lstStyle>
            <a:defPPr>
              <a:defRPr lang="en-US"/>
            </a:defPPr>
            <a:lvl1pPr>
              <a:defRPr sz="1100" b="1">
                <a:solidFill>
                  <a:srgbClr val="4C545A"/>
                </a:solidFill>
                <a:latin typeface="+mj-lt"/>
              </a:defRPr>
            </a:lvl1pPr>
          </a:lstStyle>
          <a:p>
            <a:r>
              <a:rPr lang="en-US" dirty="0"/>
              <a:t>Liquids or foods consumed by infants 0-5 months old</a:t>
            </a:r>
          </a:p>
        </p:txBody>
      </p:sp>
      <p:graphicFrame>
        <p:nvGraphicFramePr>
          <p:cNvPr id="59" name="Table 58"/>
          <p:cNvGraphicFramePr>
            <a:graphicFrameLocks noGrp="1"/>
          </p:cNvGraphicFramePr>
          <p:nvPr>
            <p:extLst>
              <p:ext uri="{D42A27DB-BD31-4B8C-83A1-F6EECF244321}">
                <p14:modId xmlns:p14="http://schemas.microsoft.com/office/powerpoint/2010/main" val="1027196260"/>
              </p:ext>
            </p:extLst>
          </p:nvPr>
        </p:nvGraphicFramePr>
        <p:xfrm>
          <a:off x="3949077" y="4284898"/>
          <a:ext cx="3308974" cy="3449313"/>
        </p:xfrm>
        <a:graphic>
          <a:graphicData uri="http://schemas.openxmlformats.org/drawingml/2006/table">
            <a:tbl>
              <a:tblPr firstRow="1" bandRow="1">
                <a:tableStyleId>{5C22544A-7EE6-4342-B048-85BDC9FD1C3A}</a:tableStyleId>
              </a:tblPr>
              <a:tblGrid>
                <a:gridCol w="1217994">
                  <a:extLst>
                    <a:ext uri="{9D8B030D-6E8A-4147-A177-3AD203B41FA5}">
                      <a16:colId xmlns="" xmlns:a16="http://schemas.microsoft.com/office/drawing/2014/main" val="20000"/>
                    </a:ext>
                  </a:extLst>
                </a:gridCol>
                <a:gridCol w="1045490">
                  <a:extLst>
                    <a:ext uri="{9D8B030D-6E8A-4147-A177-3AD203B41FA5}">
                      <a16:colId xmlns="" xmlns:a16="http://schemas.microsoft.com/office/drawing/2014/main" val="20001"/>
                    </a:ext>
                  </a:extLst>
                </a:gridCol>
                <a:gridCol w="1045490">
                  <a:extLst>
                    <a:ext uri="{9D8B030D-6E8A-4147-A177-3AD203B41FA5}">
                      <a16:colId xmlns="" xmlns:a16="http://schemas.microsoft.com/office/drawing/2014/main" val="20002"/>
                    </a:ext>
                  </a:extLst>
                </a:gridCol>
              </a:tblGrid>
              <a:tr h="348735">
                <a:tc>
                  <a:txBody>
                    <a:bodyPr/>
                    <a:lstStyle/>
                    <a:p>
                      <a:r>
                        <a:rPr lang="en-US" sz="900" dirty="0">
                          <a:latin typeface="+mj-lt"/>
                        </a:rPr>
                        <a:t>Region </a:t>
                      </a:r>
                    </a:p>
                  </a:txBody>
                  <a:tcPr anchor="ctr">
                    <a:solidFill>
                      <a:schemeClr val="bg1">
                        <a:lumMod val="75000"/>
                      </a:schemeClr>
                    </a:solidFill>
                  </a:tcPr>
                </a:tc>
                <a:tc>
                  <a:txBody>
                    <a:bodyPr/>
                    <a:lstStyle/>
                    <a:p>
                      <a:pPr algn="ctr"/>
                      <a:r>
                        <a:rPr lang="en-US" sz="800" dirty="0">
                          <a:latin typeface="+mj-lt"/>
                        </a:rPr>
                        <a:t>Early Initiation</a:t>
                      </a:r>
                    </a:p>
                    <a:p>
                      <a:pPr algn="ctr"/>
                      <a:r>
                        <a:rPr lang="en-US" sz="800" dirty="0">
                          <a:latin typeface="+mj-lt"/>
                        </a:rPr>
                        <a:t>of breastfeeding</a:t>
                      </a:r>
                    </a:p>
                  </a:txBody>
                  <a:tcPr anchor="ctr">
                    <a:solidFill>
                      <a:schemeClr val="accent6"/>
                    </a:solidFill>
                  </a:tcPr>
                </a:tc>
                <a:tc>
                  <a:txBody>
                    <a:bodyPr/>
                    <a:lstStyle/>
                    <a:p>
                      <a:pPr algn="ctr"/>
                      <a:r>
                        <a:rPr lang="en-US" sz="800" dirty="0">
                          <a:latin typeface="+mj-lt"/>
                        </a:rPr>
                        <a:t>Minimum Diet Diversity</a:t>
                      </a:r>
                    </a:p>
                  </a:txBody>
                  <a:tcPr anchor="ctr">
                    <a:solidFill>
                      <a:schemeClr val="accent2"/>
                    </a:solidFill>
                  </a:tcPr>
                </a:tc>
                <a:extLst>
                  <a:ext uri="{0D108BD9-81ED-4DB2-BD59-A6C34878D82A}">
                    <a16:rowId xmlns="" xmlns:a16="http://schemas.microsoft.com/office/drawing/2014/main" val="10000"/>
                  </a:ext>
                </a:extLst>
              </a:tr>
              <a:tr h="274320">
                <a:tc>
                  <a:txBody>
                    <a:bodyPr/>
                    <a:lstStyle/>
                    <a:p>
                      <a:r>
                        <a:rPr lang="en-US" sz="900" b="1" dirty="0"/>
                        <a:t>National</a:t>
                      </a:r>
                    </a:p>
                  </a:txBody>
                  <a:tcPr anchor="ctr">
                    <a:lnL w="12700" cap="flat" cmpd="sng" algn="ctr">
                      <a:solidFill>
                        <a:schemeClr val="bg1"/>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B w="19050" cap="flat" cmpd="sng" algn="ctr">
                      <a:solidFill>
                        <a:schemeClr val="bg1">
                          <a:lumMod val="50000"/>
                        </a:schemeClr>
                      </a:solidFill>
                      <a:prstDash val="solid"/>
                      <a:round/>
                      <a:headEnd type="none" w="med" len="med"/>
                      <a:tailEnd type="none" w="med" len="med"/>
                    </a:lnB>
                    <a:noFill/>
                  </a:tcPr>
                </a:tc>
                <a:tc>
                  <a:txBody>
                    <a:bodyPr/>
                    <a:lstStyle/>
                    <a:p>
                      <a:pPr marL="0" algn="ctr" defTabSz="777240" rtl="0" eaLnBrk="1" fontAlgn="ctr" latinLnBrk="0" hangingPunct="1"/>
                      <a:r>
                        <a:rPr lang="en-US" sz="900" b="1" kern="1200" dirty="0">
                          <a:solidFill>
                            <a:schemeClr val="dk1"/>
                          </a:solidFill>
                          <a:latin typeface="+mn-lt"/>
                          <a:ea typeface="+mn-ea"/>
                          <a:cs typeface="+mn-cs"/>
                        </a:rPr>
                        <a:t>33</a:t>
                      </a:r>
                    </a:p>
                  </a:txBody>
                  <a:tcPr marL="9525" marR="9525" marT="9525" marB="0" anchor="ctr">
                    <a:lnL w="6350" cap="flat" cmpd="sng" algn="ctr">
                      <a:solidFill>
                        <a:schemeClr val="bg1">
                          <a:lumMod val="65000"/>
                        </a:schemeClr>
                      </a:solidFill>
                      <a:prstDash val="solid"/>
                      <a:round/>
                      <a:headEnd type="none" w="med" len="med"/>
                      <a:tailEnd type="none" w="med" len="med"/>
                    </a:lnL>
                    <a:lnR w="3175" cap="flat" cmpd="sng" algn="ctr">
                      <a:solidFill>
                        <a:schemeClr val="bg1"/>
                      </a:solidFill>
                      <a:prstDash val="solid"/>
                      <a:round/>
                      <a:headEnd type="none" w="med" len="med"/>
                      <a:tailEnd type="none" w="med" len="med"/>
                    </a:lnR>
                    <a:lnB w="19050" cap="flat" cmpd="sng" algn="ctr">
                      <a:solidFill>
                        <a:schemeClr val="bg1">
                          <a:lumMod val="50000"/>
                        </a:schemeClr>
                      </a:solidFill>
                      <a:prstDash val="solid"/>
                      <a:round/>
                      <a:headEnd type="none" w="med" len="med"/>
                      <a:tailEnd type="none" w="med" len="med"/>
                    </a:lnB>
                    <a:noFill/>
                  </a:tcPr>
                </a:tc>
                <a:tc>
                  <a:txBody>
                    <a:bodyPr/>
                    <a:lstStyle/>
                    <a:p>
                      <a:pPr marL="0" algn="ctr" defTabSz="777240" rtl="0" eaLnBrk="1" fontAlgn="ctr" latinLnBrk="0" hangingPunct="1"/>
                      <a:r>
                        <a:rPr lang="en-US" sz="900" b="1" kern="1200" dirty="0">
                          <a:solidFill>
                            <a:schemeClr val="dk1"/>
                          </a:solidFill>
                          <a:latin typeface="+mn-lt"/>
                          <a:ea typeface="+mn-ea"/>
                          <a:cs typeface="+mn-cs"/>
                        </a:rPr>
                        <a:t>50</a:t>
                      </a:r>
                    </a:p>
                  </a:txBody>
                  <a:tcPr marL="9525" marR="9525" marT="9525" marB="0" anchor="ctr">
                    <a:lnL w="3175"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B w="19050" cap="flat" cmpd="sng" algn="ctr">
                      <a:solidFill>
                        <a:schemeClr val="bg1">
                          <a:lumMod val="50000"/>
                        </a:schemeClr>
                      </a:solidFill>
                      <a:prstDash val="solid"/>
                      <a:round/>
                      <a:headEnd type="none" w="med" len="med"/>
                      <a:tailEnd type="none" w="med" len="med"/>
                    </a:lnB>
                    <a:noFill/>
                  </a:tcPr>
                </a:tc>
                <a:extLst>
                  <a:ext uri="{0D108BD9-81ED-4DB2-BD59-A6C34878D82A}">
                    <a16:rowId xmlns="" xmlns:a16="http://schemas.microsoft.com/office/drawing/2014/main" val="10001"/>
                  </a:ext>
                </a:extLst>
              </a:tr>
              <a:tr h="265176">
                <a:tc>
                  <a:txBody>
                    <a:bodyPr/>
                    <a:lstStyle/>
                    <a:p>
                      <a:pPr marL="0" marR="0" indent="0" algn="l" defTabSz="777240" rtl="0" eaLnBrk="1" fontAlgn="auto" latinLnBrk="0" hangingPunct="1">
                        <a:lnSpc>
                          <a:spcPct val="100000"/>
                        </a:lnSpc>
                        <a:spcBef>
                          <a:spcPts val="0"/>
                        </a:spcBef>
                        <a:spcAft>
                          <a:spcPts val="0"/>
                        </a:spcAft>
                        <a:buClrTx/>
                        <a:buSzTx/>
                        <a:buFontTx/>
                        <a:buNone/>
                        <a:tabLst/>
                        <a:defRPr/>
                      </a:pPr>
                      <a:r>
                        <a:rPr lang="en-US" sz="900" kern="1200" dirty="0">
                          <a:solidFill>
                            <a:schemeClr val="dk1"/>
                          </a:solidFill>
                          <a:latin typeface="+mn-lt"/>
                          <a:ea typeface="+mn-ea"/>
                          <a:cs typeface="+mn-cs"/>
                        </a:rPr>
                        <a:t>Tbilisi</a:t>
                      </a:r>
                    </a:p>
                  </a:txBody>
                  <a:tcPr marL="85725" marR="9525" marT="9525" marB="0" anchor="ctr">
                    <a:lnL w="12700" cap="flat" cmpd="sng" algn="ctr">
                      <a:solidFill>
                        <a:schemeClr val="bg1"/>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19050" cap="flat" cmpd="sng" algn="ctr">
                      <a:solidFill>
                        <a:schemeClr val="bg1">
                          <a:lumMod val="50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marL="0" algn="ctr" defTabSz="777240" rtl="0" eaLnBrk="1" fontAlgn="t" latinLnBrk="0" hangingPunct="1"/>
                      <a:r>
                        <a:rPr lang="en-US" sz="900" kern="1200" dirty="0">
                          <a:solidFill>
                            <a:schemeClr val="dk1"/>
                          </a:solidFill>
                          <a:latin typeface="+mn-lt"/>
                          <a:ea typeface="+mn-ea"/>
                          <a:cs typeface="+mn-cs"/>
                        </a:rPr>
                        <a:t>33</a:t>
                      </a:r>
                    </a:p>
                  </a:txBody>
                  <a:tcPr marL="9525" marR="9525" marT="9525" marB="0" anchor="ctr">
                    <a:lnL w="6350" cap="flat" cmpd="sng" algn="ctr">
                      <a:solidFill>
                        <a:schemeClr val="bg1">
                          <a:lumMod val="65000"/>
                        </a:schemeClr>
                      </a:solidFill>
                      <a:prstDash val="solid"/>
                      <a:round/>
                      <a:headEnd type="none" w="med" len="med"/>
                      <a:tailEnd type="none" w="med" len="med"/>
                    </a:lnL>
                    <a:lnR w="3175" cap="flat" cmpd="sng" algn="ctr">
                      <a:solidFill>
                        <a:schemeClr val="bg1"/>
                      </a:solidFill>
                      <a:prstDash val="solid"/>
                      <a:round/>
                      <a:headEnd type="none" w="med" len="med"/>
                      <a:tailEnd type="none" w="med" len="med"/>
                    </a:lnR>
                    <a:lnT w="19050" cap="flat" cmpd="sng" algn="ctr">
                      <a:solidFill>
                        <a:schemeClr val="bg1">
                          <a:lumMod val="50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marL="0" algn="ctr" defTabSz="777240" rtl="0" eaLnBrk="1" fontAlgn="t" latinLnBrk="0" hangingPunct="1"/>
                      <a:r>
                        <a:rPr lang="en-US" sz="900" kern="1200" dirty="0">
                          <a:solidFill>
                            <a:schemeClr val="dk1"/>
                          </a:solidFill>
                          <a:latin typeface="+mn-lt"/>
                          <a:ea typeface="+mn-ea"/>
                          <a:cs typeface="+mn-cs"/>
                        </a:rPr>
                        <a:t>47</a:t>
                      </a:r>
                    </a:p>
                  </a:txBody>
                  <a:tcPr marL="9525" marR="9525" marT="9525" marB="0" anchor="ctr">
                    <a:lnL w="3175"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9050" cap="flat" cmpd="sng" algn="ctr">
                      <a:solidFill>
                        <a:schemeClr val="bg1">
                          <a:lumMod val="50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extLst>
                  <a:ext uri="{0D108BD9-81ED-4DB2-BD59-A6C34878D82A}">
                    <a16:rowId xmlns="" xmlns:a16="http://schemas.microsoft.com/office/drawing/2014/main" val="10002"/>
                  </a:ext>
                </a:extLst>
              </a:tr>
              <a:tr h="265176">
                <a:tc>
                  <a:txBody>
                    <a:bodyPr/>
                    <a:lstStyle/>
                    <a:p>
                      <a:pPr marL="0" marR="0" indent="0" algn="l" defTabSz="777240" rtl="0" eaLnBrk="1" fontAlgn="auto" latinLnBrk="0" hangingPunct="1">
                        <a:lnSpc>
                          <a:spcPct val="100000"/>
                        </a:lnSpc>
                        <a:spcBef>
                          <a:spcPts val="0"/>
                        </a:spcBef>
                        <a:spcAft>
                          <a:spcPts val="0"/>
                        </a:spcAft>
                        <a:buClrTx/>
                        <a:buSzTx/>
                        <a:buFontTx/>
                        <a:buNone/>
                        <a:tabLst/>
                        <a:defRPr/>
                      </a:pPr>
                      <a:r>
                        <a:rPr lang="en-US" sz="900" kern="1200" dirty="0" err="1">
                          <a:solidFill>
                            <a:schemeClr val="dk1"/>
                          </a:solidFill>
                          <a:latin typeface="+mn-lt"/>
                          <a:ea typeface="+mn-ea"/>
                          <a:cs typeface="+mn-cs"/>
                        </a:rPr>
                        <a:t>Adjara</a:t>
                      </a:r>
                      <a:r>
                        <a:rPr lang="en-US" sz="900" kern="1200" dirty="0">
                          <a:solidFill>
                            <a:schemeClr val="dk1"/>
                          </a:solidFill>
                          <a:latin typeface="+mn-lt"/>
                          <a:ea typeface="+mn-ea"/>
                          <a:cs typeface="+mn-cs"/>
                        </a:rPr>
                        <a:t> A.R</a:t>
                      </a:r>
                    </a:p>
                  </a:txBody>
                  <a:tcPr marL="85725" marR="9525" marT="9525" marB="0" anchor="ctr">
                    <a:lnL w="12700" cap="flat" cmpd="sng" algn="ctr">
                      <a:solidFill>
                        <a:schemeClr val="bg1"/>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marL="0" algn="ctr" defTabSz="777240" rtl="0" eaLnBrk="1" fontAlgn="t" latinLnBrk="0" hangingPunct="1"/>
                      <a:r>
                        <a:rPr lang="en-US" sz="900" kern="1200" dirty="0">
                          <a:solidFill>
                            <a:schemeClr val="dk1"/>
                          </a:solidFill>
                          <a:latin typeface="+mn-lt"/>
                          <a:ea typeface="+mn-ea"/>
                          <a:cs typeface="+mn-cs"/>
                        </a:rPr>
                        <a:t>45</a:t>
                      </a:r>
                    </a:p>
                  </a:txBody>
                  <a:tcPr marL="9525" marR="9525" marT="9525" marB="0" anchor="ctr">
                    <a:lnL w="6350" cap="flat" cmpd="sng" algn="ctr">
                      <a:solidFill>
                        <a:schemeClr val="bg1">
                          <a:lumMod val="65000"/>
                        </a:schemeClr>
                      </a:solidFill>
                      <a:prstDash val="solid"/>
                      <a:round/>
                      <a:headEnd type="none" w="med" len="med"/>
                      <a:tailEnd type="none" w="med" len="med"/>
                    </a:lnL>
                    <a:lnR w="3175" cap="flat" cmpd="sng" algn="ctr">
                      <a:solidFill>
                        <a:schemeClr val="bg1"/>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marL="0" algn="ctr" defTabSz="777240" rtl="0" eaLnBrk="1" fontAlgn="t" latinLnBrk="0" hangingPunct="1"/>
                      <a:r>
                        <a:rPr lang="en-US" sz="900" kern="1200" dirty="0">
                          <a:solidFill>
                            <a:schemeClr val="dk1"/>
                          </a:solidFill>
                          <a:latin typeface="+mn-lt"/>
                          <a:ea typeface="+mn-ea"/>
                          <a:cs typeface="+mn-cs"/>
                        </a:rPr>
                        <a:t>57</a:t>
                      </a:r>
                    </a:p>
                  </a:txBody>
                  <a:tcPr marL="9525" marR="9525" marT="9525" marB="0" anchor="ctr">
                    <a:lnL w="3175"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extLst>
                  <a:ext uri="{0D108BD9-81ED-4DB2-BD59-A6C34878D82A}">
                    <a16:rowId xmlns="" xmlns:a16="http://schemas.microsoft.com/office/drawing/2014/main" val="10003"/>
                  </a:ext>
                </a:extLst>
              </a:tr>
              <a:tr h="265176">
                <a:tc>
                  <a:txBody>
                    <a:bodyPr/>
                    <a:lstStyle/>
                    <a:p>
                      <a:pPr marL="0" marR="0" indent="0" algn="l" defTabSz="777240" rtl="0" eaLnBrk="1" fontAlgn="auto" latinLnBrk="0" hangingPunct="1">
                        <a:lnSpc>
                          <a:spcPct val="100000"/>
                        </a:lnSpc>
                        <a:spcBef>
                          <a:spcPts val="0"/>
                        </a:spcBef>
                        <a:spcAft>
                          <a:spcPts val="0"/>
                        </a:spcAft>
                        <a:buClrTx/>
                        <a:buSzTx/>
                        <a:buFontTx/>
                        <a:buNone/>
                        <a:tabLst/>
                        <a:defRPr/>
                      </a:pPr>
                      <a:r>
                        <a:rPr lang="en-US" sz="900" kern="1200" dirty="0" err="1">
                          <a:solidFill>
                            <a:schemeClr val="dk1"/>
                          </a:solidFill>
                          <a:latin typeface="+mn-lt"/>
                          <a:ea typeface="+mn-ea"/>
                          <a:cs typeface="+mn-cs"/>
                        </a:rPr>
                        <a:t>Guria</a:t>
                      </a:r>
                      <a:endParaRPr lang="en-US" sz="900" kern="1200" dirty="0">
                        <a:solidFill>
                          <a:schemeClr val="dk1"/>
                        </a:solidFill>
                        <a:latin typeface="+mn-lt"/>
                        <a:ea typeface="+mn-ea"/>
                        <a:cs typeface="+mn-cs"/>
                      </a:endParaRPr>
                    </a:p>
                  </a:txBody>
                  <a:tcPr marL="85725" marR="9525" marT="9525" marB="0" anchor="ctr">
                    <a:lnL w="12700" cap="flat" cmpd="sng" algn="ctr">
                      <a:solidFill>
                        <a:schemeClr val="bg1"/>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marL="0" algn="ctr" defTabSz="777240" rtl="0" eaLnBrk="1" fontAlgn="t" latinLnBrk="0" hangingPunct="1"/>
                      <a:r>
                        <a:rPr lang="en-US" sz="900" kern="1200" dirty="0">
                          <a:solidFill>
                            <a:schemeClr val="dk1"/>
                          </a:solidFill>
                          <a:latin typeface="+mn-lt"/>
                          <a:ea typeface="+mn-ea"/>
                          <a:cs typeface="+mn-cs"/>
                        </a:rPr>
                        <a:t>34</a:t>
                      </a:r>
                    </a:p>
                  </a:txBody>
                  <a:tcPr marL="9525" marR="9525" marT="9525" marB="0" anchor="ctr">
                    <a:lnL w="6350" cap="flat" cmpd="sng" algn="ctr">
                      <a:solidFill>
                        <a:schemeClr val="bg1">
                          <a:lumMod val="65000"/>
                        </a:schemeClr>
                      </a:solidFill>
                      <a:prstDash val="solid"/>
                      <a:round/>
                      <a:headEnd type="none" w="med" len="med"/>
                      <a:tailEnd type="none" w="med" len="med"/>
                    </a:lnL>
                    <a:lnR w="3175" cap="flat" cmpd="sng" algn="ctr">
                      <a:solidFill>
                        <a:schemeClr val="bg1"/>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marL="0" algn="ctr" defTabSz="777240" rtl="0" eaLnBrk="1" fontAlgn="t" latinLnBrk="0" hangingPunct="1"/>
                      <a:r>
                        <a:rPr lang="en-US" sz="900" kern="1200" dirty="0">
                          <a:solidFill>
                            <a:schemeClr val="dk1"/>
                          </a:solidFill>
                          <a:latin typeface="+mn-lt"/>
                          <a:ea typeface="+mn-ea"/>
                          <a:cs typeface="+mn-cs"/>
                        </a:rPr>
                        <a:t>62</a:t>
                      </a:r>
                    </a:p>
                  </a:txBody>
                  <a:tcPr marL="9525" marR="9525" marT="9525" marB="0" anchor="ctr">
                    <a:lnL w="3175"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extLst>
                  <a:ext uri="{0D108BD9-81ED-4DB2-BD59-A6C34878D82A}">
                    <a16:rowId xmlns="" xmlns:a16="http://schemas.microsoft.com/office/drawing/2014/main" val="10004"/>
                  </a:ext>
                </a:extLst>
              </a:tr>
              <a:tr h="265176">
                <a:tc>
                  <a:txBody>
                    <a:bodyPr/>
                    <a:lstStyle/>
                    <a:p>
                      <a:pPr marL="0" marR="0" indent="0" algn="l" defTabSz="777240" rtl="0" eaLnBrk="1" fontAlgn="auto" latinLnBrk="0" hangingPunct="1">
                        <a:lnSpc>
                          <a:spcPct val="100000"/>
                        </a:lnSpc>
                        <a:spcBef>
                          <a:spcPts val="0"/>
                        </a:spcBef>
                        <a:spcAft>
                          <a:spcPts val="0"/>
                        </a:spcAft>
                        <a:buClrTx/>
                        <a:buSzTx/>
                        <a:buFontTx/>
                        <a:buNone/>
                        <a:tabLst/>
                        <a:defRPr/>
                      </a:pPr>
                      <a:r>
                        <a:rPr lang="it-IT" sz="900" kern="1200" dirty="0">
                          <a:solidFill>
                            <a:schemeClr val="dk1"/>
                          </a:solidFill>
                          <a:latin typeface="+mn-lt"/>
                          <a:ea typeface="+mn-ea"/>
                          <a:cs typeface="+mn-cs"/>
                        </a:rPr>
                        <a:t>Imereti, Racha-Lechkhumi and Kvemo Svaneti</a:t>
                      </a:r>
                    </a:p>
                  </a:txBody>
                  <a:tcPr marL="85725" marR="9525" marT="9525" marB="0" anchor="ctr">
                    <a:lnL w="12700" cap="flat" cmpd="sng" algn="ctr">
                      <a:solidFill>
                        <a:schemeClr val="bg1"/>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marL="0" algn="ctr" defTabSz="777240" rtl="0" eaLnBrk="1" fontAlgn="t" latinLnBrk="0" hangingPunct="1"/>
                      <a:r>
                        <a:rPr lang="en-US" sz="900" kern="1200" dirty="0">
                          <a:solidFill>
                            <a:schemeClr val="dk1"/>
                          </a:solidFill>
                          <a:latin typeface="+mn-lt"/>
                          <a:ea typeface="+mn-ea"/>
                          <a:cs typeface="+mn-cs"/>
                        </a:rPr>
                        <a:t>31</a:t>
                      </a:r>
                    </a:p>
                  </a:txBody>
                  <a:tcPr marL="9525" marR="9525" marT="9525" marB="0" anchor="ctr">
                    <a:lnL w="6350" cap="flat" cmpd="sng" algn="ctr">
                      <a:solidFill>
                        <a:schemeClr val="bg1">
                          <a:lumMod val="65000"/>
                        </a:schemeClr>
                      </a:solidFill>
                      <a:prstDash val="solid"/>
                      <a:round/>
                      <a:headEnd type="none" w="med" len="med"/>
                      <a:tailEnd type="none" w="med" len="med"/>
                    </a:lnL>
                    <a:lnR w="3175" cap="flat" cmpd="sng" algn="ctr">
                      <a:solidFill>
                        <a:schemeClr val="bg1"/>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marL="0" algn="ctr" defTabSz="777240" rtl="0" eaLnBrk="1" fontAlgn="t" latinLnBrk="0" hangingPunct="1"/>
                      <a:r>
                        <a:rPr lang="en-US" sz="900" kern="1200" dirty="0">
                          <a:solidFill>
                            <a:schemeClr val="dk1"/>
                          </a:solidFill>
                          <a:latin typeface="+mn-lt"/>
                          <a:ea typeface="+mn-ea"/>
                          <a:cs typeface="+mn-cs"/>
                        </a:rPr>
                        <a:t>52</a:t>
                      </a:r>
                    </a:p>
                  </a:txBody>
                  <a:tcPr marL="9525" marR="9525" marT="9525" marB="0" anchor="ctr">
                    <a:lnL w="3175"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extLst>
                  <a:ext uri="{0D108BD9-81ED-4DB2-BD59-A6C34878D82A}">
                    <a16:rowId xmlns="" xmlns:a16="http://schemas.microsoft.com/office/drawing/2014/main" val="10005"/>
                  </a:ext>
                </a:extLst>
              </a:tr>
              <a:tr h="265176">
                <a:tc>
                  <a:txBody>
                    <a:bodyPr/>
                    <a:lstStyle/>
                    <a:p>
                      <a:pPr marL="0" marR="0" indent="0" algn="l" defTabSz="777240" rtl="0" eaLnBrk="1" fontAlgn="auto" latinLnBrk="0" hangingPunct="1">
                        <a:lnSpc>
                          <a:spcPct val="100000"/>
                        </a:lnSpc>
                        <a:spcBef>
                          <a:spcPts val="0"/>
                        </a:spcBef>
                        <a:spcAft>
                          <a:spcPts val="0"/>
                        </a:spcAft>
                        <a:buClrTx/>
                        <a:buSzTx/>
                        <a:buFontTx/>
                        <a:buNone/>
                        <a:tabLst/>
                        <a:defRPr/>
                      </a:pPr>
                      <a:r>
                        <a:rPr lang="en-US" sz="900" kern="1200" dirty="0" err="1">
                          <a:solidFill>
                            <a:schemeClr val="dk1"/>
                          </a:solidFill>
                          <a:latin typeface="+mn-lt"/>
                          <a:ea typeface="+mn-ea"/>
                          <a:cs typeface="+mn-cs"/>
                        </a:rPr>
                        <a:t>Kakheti</a:t>
                      </a:r>
                      <a:endParaRPr lang="en-US" sz="900" kern="1200" dirty="0">
                        <a:solidFill>
                          <a:schemeClr val="dk1"/>
                        </a:solidFill>
                        <a:latin typeface="+mn-lt"/>
                        <a:ea typeface="+mn-ea"/>
                        <a:cs typeface="+mn-cs"/>
                      </a:endParaRPr>
                    </a:p>
                  </a:txBody>
                  <a:tcPr marL="85725" marR="9525" marT="9525" marB="0" anchor="ctr">
                    <a:lnL w="12700" cap="flat" cmpd="sng" algn="ctr">
                      <a:solidFill>
                        <a:schemeClr val="bg1"/>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marL="0" algn="ctr" defTabSz="777240" rtl="0" eaLnBrk="1" fontAlgn="t" latinLnBrk="0" hangingPunct="1"/>
                      <a:r>
                        <a:rPr lang="en-US" sz="900" kern="1200" dirty="0">
                          <a:solidFill>
                            <a:schemeClr val="dk1"/>
                          </a:solidFill>
                          <a:latin typeface="+mn-lt"/>
                          <a:ea typeface="+mn-ea"/>
                          <a:cs typeface="+mn-cs"/>
                        </a:rPr>
                        <a:t>36</a:t>
                      </a:r>
                    </a:p>
                  </a:txBody>
                  <a:tcPr marL="9525" marR="9525" marT="9525" marB="0" anchor="ctr">
                    <a:lnL w="6350" cap="flat" cmpd="sng" algn="ctr">
                      <a:solidFill>
                        <a:schemeClr val="bg1">
                          <a:lumMod val="65000"/>
                        </a:schemeClr>
                      </a:solidFill>
                      <a:prstDash val="solid"/>
                      <a:round/>
                      <a:headEnd type="none" w="med" len="med"/>
                      <a:tailEnd type="none" w="med" len="med"/>
                    </a:lnL>
                    <a:lnR w="3175" cap="flat" cmpd="sng" algn="ctr">
                      <a:solidFill>
                        <a:schemeClr val="bg1"/>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marL="0" algn="ctr" defTabSz="777240" rtl="0" eaLnBrk="1" fontAlgn="t" latinLnBrk="0" hangingPunct="1"/>
                      <a:r>
                        <a:rPr lang="en-US" sz="900" kern="1200" dirty="0">
                          <a:solidFill>
                            <a:schemeClr val="dk1"/>
                          </a:solidFill>
                          <a:latin typeface="+mn-lt"/>
                          <a:ea typeface="+mn-ea"/>
                          <a:cs typeface="+mn-cs"/>
                        </a:rPr>
                        <a:t>57</a:t>
                      </a:r>
                    </a:p>
                  </a:txBody>
                  <a:tcPr marL="9525" marR="9525" marT="9525" marB="0" anchor="ctr">
                    <a:lnL w="3175"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extLst>
                  <a:ext uri="{0D108BD9-81ED-4DB2-BD59-A6C34878D82A}">
                    <a16:rowId xmlns="" xmlns:a16="http://schemas.microsoft.com/office/drawing/2014/main" val="10006"/>
                  </a:ext>
                </a:extLst>
              </a:tr>
              <a:tr h="265176">
                <a:tc>
                  <a:txBody>
                    <a:bodyPr/>
                    <a:lstStyle/>
                    <a:p>
                      <a:pPr marL="0" marR="0" indent="0" algn="l" defTabSz="777240" rtl="0" eaLnBrk="1" fontAlgn="auto" latinLnBrk="0" hangingPunct="1">
                        <a:lnSpc>
                          <a:spcPct val="100000"/>
                        </a:lnSpc>
                        <a:spcBef>
                          <a:spcPts val="0"/>
                        </a:spcBef>
                        <a:spcAft>
                          <a:spcPts val="0"/>
                        </a:spcAft>
                        <a:buClrTx/>
                        <a:buSzTx/>
                        <a:buFontTx/>
                        <a:buNone/>
                        <a:tabLst/>
                        <a:defRPr/>
                      </a:pPr>
                      <a:r>
                        <a:rPr lang="en-US" sz="900" kern="1200" dirty="0" err="1">
                          <a:solidFill>
                            <a:schemeClr val="dk1"/>
                          </a:solidFill>
                          <a:latin typeface="+mn-lt"/>
                          <a:ea typeface="+mn-ea"/>
                          <a:cs typeface="+mn-cs"/>
                        </a:rPr>
                        <a:t>Mtskheta-Mtianeti</a:t>
                      </a:r>
                      <a:endParaRPr lang="en-US" sz="900" kern="1200" dirty="0">
                        <a:solidFill>
                          <a:schemeClr val="dk1"/>
                        </a:solidFill>
                        <a:latin typeface="+mn-lt"/>
                        <a:ea typeface="+mn-ea"/>
                        <a:cs typeface="+mn-cs"/>
                      </a:endParaRPr>
                    </a:p>
                  </a:txBody>
                  <a:tcPr marL="85725" marR="9525" marT="9525" marB="0" anchor="ctr">
                    <a:lnL w="12700" cap="flat" cmpd="sng" algn="ctr">
                      <a:solidFill>
                        <a:schemeClr val="bg1"/>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marL="0" algn="ctr" defTabSz="777240" rtl="0" eaLnBrk="1" fontAlgn="t" latinLnBrk="0" hangingPunct="1"/>
                      <a:r>
                        <a:rPr lang="en-US" sz="900" kern="1200" dirty="0">
                          <a:solidFill>
                            <a:schemeClr val="dk1"/>
                          </a:solidFill>
                          <a:latin typeface="+mn-lt"/>
                          <a:ea typeface="+mn-ea"/>
                          <a:cs typeface="+mn-cs"/>
                        </a:rPr>
                        <a:t>46</a:t>
                      </a:r>
                    </a:p>
                  </a:txBody>
                  <a:tcPr marL="9525" marR="9525" marT="9525" marB="0" anchor="ctr">
                    <a:lnL w="6350" cap="flat" cmpd="sng" algn="ctr">
                      <a:solidFill>
                        <a:schemeClr val="bg1">
                          <a:lumMod val="65000"/>
                        </a:schemeClr>
                      </a:solidFill>
                      <a:prstDash val="solid"/>
                      <a:round/>
                      <a:headEnd type="none" w="med" len="med"/>
                      <a:tailEnd type="none" w="med" len="med"/>
                    </a:lnL>
                    <a:lnR w="3175" cap="flat" cmpd="sng" algn="ctr">
                      <a:solidFill>
                        <a:schemeClr val="bg1"/>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marL="0" algn="ctr" defTabSz="777240" rtl="0" eaLnBrk="1" fontAlgn="t" latinLnBrk="0" hangingPunct="1"/>
                      <a:r>
                        <a:rPr lang="en-US" sz="900" kern="1200" dirty="0">
                          <a:solidFill>
                            <a:schemeClr val="dk1"/>
                          </a:solidFill>
                          <a:latin typeface="+mn-lt"/>
                          <a:ea typeface="+mn-ea"/>
                          <a:cs typeface="+mn-cs"/>
                        </a:rPr>
                        <a:t>43</a:t>
                      </a:r>
                    </a:p>
                  </a:txBody>
                  <a:tcPr marL="9525" marR="9525" marT="9525" marB="0" anchor="ctr">
                    <a:lnL w="3175"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extLst>
                  <a:ext uri="{0D108BD9-81ED-4DB2-BD59-A6C34878D82A}">
                    <a16:rowId xmlns="" xmlns:a16="http://schemas.microsoft.com/office/drawing/2014/main" val="10007"/>
                  </a:ext>
                </a:extLst>
              </a:tr>
              <a:tr h="265176">
                <a:tc>
                  <a:txBody>
                    <a:bodyPr/>
                    <a:lstStyle/>
                    <a:p>
                      <a:pPr marL="0" marR="0" indent="0" algn="l" defTabSz="777240" rtl="0" eaLnBrk="1" fontAlgn="auto" latinLnBrk="0" hangingPunct="1">
                        <a:lnSpc>
                          <a:spcPct val="100000"/>
                        </a:lnSpc>
                        <a:spcBef>
                          <a:spcPts val="0"/>
                        </a:spcBef>
                        <a:spcAft>
                          <a:spcPts val="0"/>
                        </a:spcAft>
                        <a:buClrTx/>
                        <a:buSzTx/>
                        <a:buFontTx/>
                        <a:buNone/>
                        <a:tabLst/>
                        <a:defRPr/>
                      </a:pPr>
                      <a:r>
                        <a:rPr lang="en-US" sz="900" kern="1200" dirty="0" err="1">
                          <a:solidFill>
                            <a:schemeClr val="dk1"/>
                          </a:solidFill>
                          <a:latin typeface="+mn-lt"/>
                          <a:ea typeface="+mn-ea"/>
                          <a:cs typeface="+mn-cs"/>
                        </a:rPr>
                        <a:t>Samegrelo-Zemo</a:t>
                      </a:r>
                      <a:r>
                        <a:rPr lang="en-US" sz="900" kern="1200" dirty="0">
                          <a:solidFill>
                            <a:schemeClr val="dk1"/>
                          </a:solidFill>
                          <a:latin typeface="+mn-lt"/>
                          <a:ea typeface="+mn-ea"/>
                          <a:cs typeface="+mn-cs"/>
                        </a:rPr>
                        <a:t> </a:t>
                      </a:r>
                      <a:r>
                        <a:rPr lang="en-US" sz="900" kern="1200" dirty="0" err="1">
                          <a:solidFill>
                            <a:schemeClr val="dk1"/>
                          </a:solidFill>
                          <a:latin typeface="+mn-lt"/>
                          <a:ea typeface="+mn-ea"/>
                          <a:cs typeface="+mn-cs"/>
                        </a:rPr>
                        <a:t>Svaneti</a:t>
                      </a:r>
                      <a:endParaRPr lang="en-US" sz="900" kern="1200" dirty="0">
                        <a:solidFill>
                          <a:schemeClr val="dk1"/>
                        </a:solidFill>
                        <a:latin typeface="+mn-lt"/>
                        <a:ea typeface="+mn-ea"/>
                        <a:cs typeface="+mn-cs"/>
                      </a:endParaRPr>
                    </a:p>
                  </a:txBody>
                  <a:tcPr marL="85725" marR="9525" marT="9525" marB="0" anchor="ctr">
                    <a:lnL w="12700" cap="flat" cmpd="sng" algn="ctr">
                      <a:solidFill>
                        <a:schemeClr val="bg1"/>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marL="0" algn="ctr" defTabSz="777240" rtl="0" eaLnBrk="1" fontAlgn="t" latinLnBrk="0" hangingPunct="1"/>
                      <a:r>
                        <a:rPr lang="en-US" sz="900" kern="1200" dirty="0">
                          <a:solidFill>
                            <a:schemeClr val="dk1"/>
                          </a:solidFill>
                          <a:latin typeface="+mn-lt"/>
                          <a:ea typeface="+mn-ea"/>
                          <a:cs typeface="+mn-cs"/>
                        </a:rPr>
                        <a:t>34</a:t>
                      </a:r>
                    </a:p>
                  </a:txBody>
                  <a:tcPr marL="9525" marR="9525" marT="9525" marB="0" anchor="ctr">
                    <a:lnL w="6350" cap="flat" cmpd="sng" algn="ctr">
                      <a:solidFill>
                        <a:schemeClr val="bg1">
                          <a:lumMod val="65000"/>
                        </a:schemeClr>
                      </a:solidFill>
                      <a:prstDash val="solid"/>
                      <a:round/>
                      <a:headEnd type="none" w="med" len="med"/>
                      <a:tailEnd type="none" w="med" len="med"/>
                    </a:lnL>
                    <a:lnR w="3175" cap="flat" cmpd="sng" algn="ctr">
                      <a:solidFill>
                        <a:schemeClr val="bg1"/>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marL="0" algn="ctr" defTabSz="777240" rtl="0" eaLnBrk="1" fontAlgn="t" latinLnBrk="0" hangingPunct="1"/>
                      <a:r>
                        <a:rPr lang="en-US" sz="900" kern="1200" dirty="0">
                          <a:solidFill>
                            <a:schemeClr val="dk1"/>
                          </a:solidFill>
                          <a:latin typeface="+mn-lt"/>
                          <a:ea typeface="+mn-ea"/>
                          <a:cs typeface="+mn-cs"/>
                        </a:rPr>
                        <a:t>51</a:t>
                      </a:r>
                    </a:p>
                  </a:txBody>
                  <a:tcPr marL="9525" marR="9525" marT="9525" marB="0" anchor="ctr">
                    <a:lnL w="3175"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extLst>
                  <a:ext uri="{0D108BD9-81ED-4DB2-BD59-A6C34878D82A}">
                    <a16:rowId xmlns="" xmlns:a16="http://schemas.microsoft.com/office/drawing/2014/main" val="10008"/>
                  </a:ext>
                </a:extLst>
              </a:tr>
              <a:tr h="265176">
                <a:tc>
                  <a:txBody>
                    <a:bodyPr/>
                    <a:lstStyle/>
                    <a:p>
                      <a:pPr marL="0" marR="0" indent="0" algn="l" defTabSz="777240" rtl="0" eaLnBrk="1" fontAlgn="auto" latinLnBrk="0" hangingPunct="1">
                        <a:lnSpc>
                          <a:spcPct val="100000"/>
                        </a:lnSpc>
                        <a:spcBef>
                          <a:spcPts val="0"/>
                        </a:spcBef>
                        <a:spcAft>
                          <a:spcPts val="0"/>
                        </a:spcAft>
                        <a:buClrTx/>
                        <a:buSzTx/>
                        <a:buFontTx/>
                        <a:buNone/>
                        <a:tabLst/>
                        <a:defRPr/>
                      </a:pPr>
                      <a:r>
                        <a:rPr lang="en-US" sz="900" kern="1200" dirty="0" err="1">
                          <a:solidFill>
                            <a:schemeClr val="dk1"/>
                          </a:solidFill>
                          <a:latin typeface="+mn-lt"/>
                          <a:ea typeface="+mn-ea"/>
                          <a:cs typeface="+mn-cs"/>
                        </a:rPr>
                        <a:t>Samtskhe-Javakheti</a:t>
                      </a:r>
                      <a:endParaRPr lang="en-US" sz="900" kern="1200" dirty="0">
                        <a:solidFill>
                          <a:schemeClr val="dk1"/>
                        </a:solidFill>
                        <a:latin typeface="+mn-lt"/>
                        <a:ea typeface="+mn-ea"/>
                        <a:cs typeface="+mn-cs"/>
                      </a:endParaRPr>
                    </a:p>
                  </a:txBody>
                  <a:tcPr marL="85725" marR="9525" marT="9525" marB="0" anchor="ctr">
                    <a:lnL w="12700" cap="flat" cmpd="sng" algn="ctr">
                      <a:solidFill>
                        <a:schemeClr val="bg1"/>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marL="0" algn="ctr" defTabSz="777240" rtl="0" eaLnBrk="1" fontAlgn="t" latinLnBrk="0" hangingPunct="1"/>
                      <a:r>
                        <a:rPr lang="en-US" sz="900" kern="1200" dirty="0">
                          <a:solidFill>
                            <a:schemeClr val="dk1"/>
                          </a:solidFill>
                          <a:latin typeface="+mn-lt"/>
                          <a:ea typeface="+mn-ea"/>
                          <a:cs typeface="+mn-cs"/>
                        </a:rPr>
                        <a:t>22</a:t>
                      </a:r>
                    </a:p>
                  </a:txBody>
                  <a:tcPr marL="9525" marR="9525" marT="9525" marB="0" anchor="ctr">
                    <a:lnL w="6350" cap="flat" cmpd="sng" algn="ctr">
                      <a:solidFill>
                        <a:schemeClr val="bg1">
                          <a:lumMod val="65000"/>
                        </a:schemeClr>
                      </a:solidFill>
                      <a:prstDash val="solid"/>
                      <a:round/>
                      <a:headEnd type="none" w="med" len="med"/>
                      <a:tailEnd type="none" w="med" len="med"/>
                    </a:lnL>
                    <a:lnR w="3175" cap="flat" cmpd="sng" algn="ctr">
                      <a:solidFill>
                        <a:schemeClr val="bg1"/>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marL="0" algn="ctr" defTabSz="777240" rtl="0" eaLnBrk="1" fontAlgn="t" latinLnBrk="0" hangingPunct="1"/>
                      <a:r>
                        <a:rPr lang="en-US" sz="900" kern="1200" dirty="0">
                          <a:solidFill>
                            <a:schemeClr val="dk1"/>
                          </a:solidFill>
                          <a:latin typeface="+mn-lt"/>
                          <a:ea typeface="+mn-ea"/>
                          <a:cs typeface="+mn-cs"/>
                        </a:rPr>
                        <a:t>42</a:t>
                      </a:r>
                    </a:p>
                  </a:txBody>
                  <a:tcPr marL="9525" marR="9525" marT="9525" marB="0" anchor="ctr">
                    <a:lnL w="3175"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extLst>
                  <a:ext uri="{0D108BD9-81ED-4DB2-BD59-A6C34878D82A}">
                    <a16:rowId xmlns="" xmlns:a16="http://schemas.microsoft.com/office/drawing/2014/main" val="10009"/>
                  </a:ext>
                </a:extLst>
              </a:tr>
              <a:tr h="265176">
                <a:tc>
                  <a:txBody>
                    <a:bodyPr/>
                    <a:lstStyle/>
                    <a:p>
                      <a:pPr marL="0" marR="0" indent="0" algn="l" defTabSz="777240" rtl="0" eaLnBrk="1" fontAlgn="auto" latinLnBrk="0" hangingPunct="1">
                        <a:lnSpc>
                          <a:spcPct val="100000"/>
                        </a:lnSpc>
                        <a:spcBef>
                          <a:spcPts val="0"/>
                        </a:spcBef>
                        <a:spcAft>
                          <a:spcPts val="0"/>
                        </a:spcAft>
                        <a:buClrTx/>
                        <a:buSzTx/>
                        <a:buFontTx/>
                        <a:buNone/>
                        <a:tabLst/>
                        <a:defRPr/>
                      </a:pPr>
                      <a:r>
                        <a:rPr lang="en-US" sz="900" kern="1200" dirty="0" err="1">
                          <a:solidFill>
                            <a:schemeClr val="dk1"/>
                          </a:solidFill>
                          <a:latin typeface="+mn-lt"/>
                          <a:ea typeface="+mn-ea"/>
                          <a:cs typeface="+mn-cs"/>
                        </a:rPr>
                        <a:t>K</a:t>
                      </a:r>
                      <a:r>
                        <a:rPr lang="en-US" sz="900" kern="1200">
                          <a:solidFill>
                            <a:schemeClr val="dk1"/>
                          </a:solidFill>
                          <a:latin typeface="+mn-lt"/>
                          <a:ea typeface="+mn-ea"/>
                          <a:cs typeface="+mn-cs"/>
                        </a:rPr>
                        <a:t>vemo</a:t>
                      </a:r>
                      <a:r>
                        <a:rPr lang="en-US" sz="900" kern="1200" dirty="0">
                          <a:solidFill>
                            <a:schemeClr val="dk1"/>
                          </a:solidFill>
                          <a:latin typeface="+mn-lt"/>
                          <a:ea typeface="+mn-ea"/>
                          <a:cs typeface="+mn-cs"/>
                        </a:rPr>
                        <a:t> </a:t>
                      </a:r>
                      <a:r>
                        <a:rPr lang="en-US" sz="900" kern="1200" dirty="0" err="1">
                          <a:solidFill>
                            <a:schemeClr val="dk1"/>
                          </a:solidFill>
                          <a:latin typeface="+mn-lt"/>
                          <a:ea typeface="+mn-ea"/>
                          <a:cs typeface="+mn-cs"/>
                        </a:rPr>
                        <a:t>Kartli</a:t>
                      </a:r>
                      <a:endParaRPr lang="en-US" sz="900" kern="1200" dirty="0">
                        <a:solidFill>
                          <a:schemeClr val="dk1"/>
                        </a:solidFill>
                        <a:latin typeface="+mn-lt"/>
                        <a:ea typeface="+mn-ea"/>
                        <a:cs typeface="+mn-cs"/>
                      </a:endParaRPr>
                    </a:p>
                  </a:txBody>
                  <a:tcPr marL="85725" marR="9525" marT="9525" marB="0" anchor="ctr">
                    <a:lnL w="12700" cap="flat" cmpd="sng" algn="ctr">
                      <a:solidFill>
                        <a:schemeClr val="bg1"/>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marL="0" algn="ctr" defTabSz="777240" rtl="0" eaLnBrk="1" fontAlgn="t" latinLnBrk="0" hangingPunct="1"/>
                      <a:r>
                        <a:rPr lang="en-US" sz="900" kern="1200" dirty="0">
                          <a:solidFill>
                            <a:schemeClr val="dk1"/>
                          </a:solidFill>
                          <a:latin typeface="+mn-lt"/>
                          <a:ea typeface="+mn-ea"/>
                          <a:cs typeface="+mn-cs"/>
                        </a:rPr>
                        <a:t>23</a:t>
                      </a:r>
                    </a:p>
                  </a:txBody>
                  <a:tcPr marL="9525" marR="9525" marT="9525" marB="0" anchor="ctr">
                    <a:lnL w="6350" cap="flat" cmpd="sng" algn="ctr">
                      <a:solidFill>
                        <a:schemeClr val="bg1">
                          <a:lumMod val="65000"/>
                        </a:schemeClr>
                      </a:solidFill>
                      <a:prstDash val="solid"/>
                      <a:round/>
                      <a:headEnd type="none" w="med" len="med"/>
                      <a:tailEnd type="none" w="med" len="med"/>
                    </a:lnL>
                    <a:lnR w="3175" cap="flat" cmpd="sng" algn="ctr">
                      <a:solidFill>
                        <a:schemeClr val="bg1"/>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marL="0" algn="ctr" defTabSz="777240" rtl="0" eaLnBrk="1" fontAlgn="t" latinLnBrk="0" hangingPunct="1"/>
                      <a:r>
                        <a:rPr lang="en-US" sz="900" kern="1200" dirty="0">
                          <a:solidFill>
                            <a:schemeClr val="dk1"/>
                          </a:solidFill>
                          <a:latin typeface="+mn-lt"/>
                          <a:ea typeface="+mn-ea"/>
                          <a:cs typeface="+mn-cs"/>
                        </a:rPr>
                        <a:t>50</a:t>
                      </a:r>
                    </a:p>
                  </a:txBody>
                  <a:tcPr marL="9525" marR="9525" marT="9525" marB="0" anchor="ctr">
                    <a:lnL w="3175"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extLst>
                  <a:ext uri="{0D108BD9-81ED-4DB2-BD59-A6C34878D82A}">
                    <a16:rowId xmlns="" xmlns:a16="http://schemas.microsoft.com/office/drawing/2014/main" val="10010"/>
                  </a:ext>
                </a:extLst>
              </a:tr>
              <a:tr h="265176">
                <a:tc>
                  <a:txBody>
                    <a:bodyPr/>
                    <a:lstStyle/>
                    <a:p>
                      <a:pPr marL="0" marR="0" indent="0" algn="l" defTabSz="777240" rtl="0" eaLnBrk="1" fontAlgn="auto" latinLnBrk="0" hangingPunct="1">
                        <a:lnSpc>
                          <a:spcPct val="100000"/>
                        </a:lnSpc>
                        <a:spcBef>
                          <a:spcPts val="0"/>
                        </a:spcBef>
                        <a:spcAft>
                          <a:spcPts val="0"/>
                        </a:spcAft>
                        <a:buClrTx/>
                        <a:buSzTx/>
                        <a:buFontTx/>
                        <a:buNone/>
                        <a:tabLst/>
                        <a:defRPr/>
                      </a:pPr>
                      <a:r>
                        <a:rPr lang="en-US" sz="900" kern="1200" dirty="0" err="1">
                          <a:solidFill>
                            <a:schemeClr val="dk1"/>
                          </a:solidFill>
                          <a:latin typeface="+mn-lt"/>
                          <a:ea typeface="+mn-ea"/>
                          <a:cs typeface="+mn-cs"/>
                        </a:rPr>
                        <a:t>Shida</a:t>
                      </a:r>
                      <a:r>
                        <a:rPr lang="en-US" sz="900" kern="1200" dirty="0">
                          <a:solidFill>
                            <a:schemeClr val="dk1"/>
                          </a:solidFill>
                          <a:latin typeface="+mn-lt"/>
                          <a:ea typeface="+mn-ea"/>
                          <a:cs typeface="+mn-cs"/>
                        </a:rPr>
                        <a:t> </a:t>
                      </a:r>
                      <a:r>
                        <a:rPr lang="en-US" sz="900" kern="1200" dirty="0" err="1">
                          <a:solidFill>
                            <a:schemeClr val="dk1"/>
                          </a:solidFill>
                          <a:latin typeface="+mn-lt"/>
                          <a:ea typeface="+mn-ea"/>
                          <a:cs typeface="+mn-cs"/>
                        </a:rPr>
                        <a:t>Kartli</a:t>
                      </a:r>
                      <a:endParaRPr lang="en-US" sz="900" kern="1200" dirty="0">
                        <a:solidFill>
                          <a:schemeClr val="dk1"/>
                        </a:solidFill>
                        <a:latin typeface="+mn-lt"/>
                        <a:ea typeface="+mn-ea"/>
                        <a:cs typeface="+mn-cs"/>
                      </a:endParaRPr>
                    </a:p>
                  </a:txBody>
                  <a:tcPr anchor="ctr">
                    <a:lnL w="12700" cap="flat" cmpd="sng" algn="ctr">
                      <a:solidFill>
                        <a:schemeClr val="bg1"/>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2">
                          <a:lumMod val="75000"/>
                        </a:schemeClr>
                      </a:solidFill>
                      <a:prstDash val="solid"/>
                      <a:round/>
                      <a:headEnd type="none" w="med" len="med"/>
                      <a:tailEnd type="none" w="med" len="med"/>
                    </a:lnB>
                    <a:noFill/>
                  </a:tcPr>
                </a:tc>
                <a:tc>
                  <a:txBody>
                    <a:bodyPr/>
                    <a:lstStyle/>
                    <a:p>
                      <a:pPr marL="0" algn="ctr" defTabSz="777240" rtl="0" eaLnBrk="1" fontAlgn="t" latinLnBrk="0" hangingPunct="1"/>
                      <a:r>
                        <a:rPr lang="en-US" sz="900" kern="1200" dirty="0">
                          <a:solidFill>
                            <a:schemeClr val="dk1"/>
                          </a:solidFill>
                          <a:latin typeface="+mn-lt"/>
                          <a:ea typeface="+mn-ea"/>
                          <a:cs typeface="+mn-cs"/>
                        </a:rPr>
                        <a:t>35</a:t>
                      </a:r>
                    </a:p>
                  </a:txBody>
                  <a:tcPr marL="9525" marR="9525" marT="9525" marB="0" anchor="ctr">
                    <a:lnL w="6350" cap="flat" cmpd="sng" algn="ctr">
                      <a:solidFill>
                        <a:schemeClr val="bg1">
                          <a:lumMod val="65000"/>
                        </a:schemeClr>
                      </a:solidFill>
                      <a:prstDash val="solid"/>
                      <a:round/>
                      <a:headEnd type="none" w="med" len="med"/>
                      <a:tailEnd type="none" w="med" len="med"/>
                    </a:lnL>
                    <a:lnR w="3175" cap="flat" cmpd="sng" algn="ctr">
                      <a:solidFill>
                        <a:schemeClr val="bg1"/>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2">
                          <a:lumMod val="75000"/>
                        </a:schemeClr>
                      </a:solidFill>
                      <a:prstDash val="solid"/>
                      <a:round/>
                      <a:headEnd type="none" w="med" len="med"/>
                      <a:tailEnd type="none" w="med" len="med"/>
                    </a:lnB>
                    <a:noFill/>
                  </a:tcPr>
                </a:tc>
                <a:tc>
                  <a:txBody>
                    <a:bodyPr/>
                    <a:lstStyle/>
                    <a:p>
                      <a:pPr marL="0" algn="ctr" defTabSz="777240" rtl="0" eaLnBrk="1" fontAlgn="t" latinLnBrk="0" hangingPunct="1"/>
                      <a:r>
                        <a:rPr lang="en-US" sz="900" kern="1200" dirty="0">
                          <a:solidFill>
                            <a:schemeClr val="dk1"/>
                          </a:solidFill>
                          <a:latin typeface="+mn-lt"/>
                          <a:ea typeface="+mn-ea"/>
                          <a:cs typeface="+mn-cs"/>
                        </a:rPr>
                        <a:t>43</a:t>
                      </a:r>
                    </a:p>
                  </a:txBody>
                  <a:tcPr marL="9525" marR="9525" marT="9525" marB="0" anchor="ctr">
                    <a:lnL w="3175"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2">
                          <a:lumMod val="75000"/>
                        </a:schemeClr>
                      </a:solidFill>
                      <a:prstDash val="solid"/>
                      <a:round/>
                      <a:headEnd type="none" w="med" len="med"/>
                      <a:tailEnd type="none" w="med" len="med"/>
                    </a:lnB>
                    <a:noFill/>
                  </a:tcPr>
                </a:tc>
                <a:extLst>
                  <a:ext uri="{0D108BD9-81ED-4DB2-BD59-A6C34878D82A}">
                    <a16:rowId xmlns="" xmlns:a16="http://schemas.microsoft.com/office/drawing/2014/main" val="10011"/>
                  </a:ext>
                </a:extLst>
              </a:tr>
            </a:tbl>
          </a:graphicData>
        </a:graphic>
      </p:graphicFrame>
      <p:sp>
        <p:nvSpPr>
          <p:cNvPr id="72" name="TextBox 71"/>
          <p:cNvSpPr txBox="1"/>
          <p:nvPr/>
        </p:nvSpPr>
        <p:spPr>
          <a:xfrm>
            <a:off x="302945" y="3503330"/>
            <a:ext cx="3355848" cy="276999"/>
          </a:xfrm>
          <a:prstGeom prst="rect">
            <a:avLst/>
          </a:prstGeom>
          <a:noFill/>
        </p:spPr>
        <p:txBody>
          <a:bodyPr wrap="square" rtlCol="0">
            <a:spAutoFit/>
          </a:bodyPr>
          <a:lstStyle/>
          <a:p>
            <a:r>
              <a:rPr lang="en-US" sz="600" dirty="0">
                <a:solidFill>
                  <a:schemeClr val="tx1">
                    <a:lumMod val="85000"/>
                    <a:lumOff val="15000"/>
                  </a:schemeClr>
                </a:solidFill>
              </a:rPr>
              <a:t>Percent of newborns put to the breast within one hour of birth, by background characteristics</a:t>
            </a:r>
            <a:endParaRPr lang="en-US" sz="600" dirty="0">
              <a:solidFill>
                <a:srgbClr val="FF0000"/>
              </a:solidFill>
            </a:endParaRPr>
          </a:p>
        </p:txBody>
      </p:sp>
      <p:sp>
        <p:nvSpPr>
          <p:cNvPr id="73" name="TextBox 72"/>
          <p:cNvSpPr txBox="1"/>
          <p:nvPr/>
        </p:nvSpPr>
        <p:spPr>
          <a:xfrm>
            <a:off x="3889360" y="3506361"/>
            <a:ext cx="3355848" cy="276999"/>
          </a:xfrm>
          <a:prstGeom prst="rect">
            <a:avLst/>
          </a:prstGeom>
          <a:noFill/>
        </p:spPr>
        <p:txBody>
          <a:bodyPr wrap="square" rtlCol="0">
            <a:spAutoFit/>
          </a:bodyPr>
          <a:lstStyle/>
          <a:p>
            <a:r>
              <a:rPr lang="en-US" sz="600" dirty="0">
                <a:solidFill>
                  <a:schemeClr val="tx1">
                    <a:lumMod val="85000"/>
                    <a:lumOff val="15000"/>
                  </a:schemeClr>
                </a:solidFill>
              </a:rPr>
              <a:t>Percent of children aged 6-23 months that were fed food from at least </a:t>
            </a:r>
            <a:r>
              <a:rPr lang="en-US" sz="600" dirty="0"/>
              <a:t>5</a:t>
            </a:r>
            <a:r>
              <a:rPr lang="en-US" sz="600" dirty="0">
                <a:solidFill>
                  <a:schemeClr val="tx1">
                    <a:lumMod val="85000"/>
                    <a:lumOff val="15000"/>
                  </a:schemeClr>
                </a:solidFill>
              </a:rPr>
              <a:t> out of </a:t>
            </a:r>
            <a:r>
              <a:rPr lang="en-US" sz="600" dirty="0"/>
              <a:t>8</a:t>
            </a:r>
            <a:r>
              <a:rPr lang="en-US" sz="600" dirty="0">
                <a:solidFill>
                  <a:schemeClr val="tx1">
                    <a:lumMod val="85000"/>
                    <a:lumOff val="15000"/>
                  </a:schemeClr>
                </a:solidFill>
              </a:rPr>
              <a:t> food groups, by background characteristics</a:t>
            </a:r>
            <a:endParaRPr lang="en-US" sz="600" dirty="0">
              <a:solidFill>
                <a:srgbClr val="FF0000"/>
              </a:solidFill>
            </a:endParaRPr>
          </a:p>
        </p:txBody>
      </p:sp>
      <p:sp>
        <p:nvSpPr>
          <p:cNvPr id="75" name="TextBox 74"/>
          <p:cNvSpPr txBox="1"/>
          <p:nvPr/>
        </p:nvSpPr>
        <p:spPr>
          <a:xfrm>
            <a:off x="3891632" y="7767536"/>
            <a:ext cx="3366419" cy="276999"/>
          </a:xfrm>
          <a:prstGeom prst="rect">
            <a:avLst/>
          </a:prstGeom>
          <a:noFill/>
        </p:spPr>
        <p:txBody>
          <a:bodyPr wrap="square" rtlCol="0">
            <a:spAutoFit/>
          </a:bodyPr>
          <a:lstStyle/>
          <a:p>
            <a:r>
              <a:rPr lang="en-US" sz="600" dirty="0"/>
              <a:t>Percent of newborns put to the breast within one hour of birth, and percent of children aged 6-23 months that were fed food from at least 5 out of 8 food groups by geographic region</a:t>
            </a:r>
            <a:endParaRPr lang="en-US" sz="600" dirty="0">
              <a:solidFill>
                <a:srgbClr val="FF0000"/>
              </a:solidFill>
            </a:endParaRPr>
          </a:p>
        </p:txBody>
      </p:sp>
      <p:sp>
        <p:nvSpPr>
          <p:cNvPr id="79" name="Text Box 2"/>
          <p:cNvSpPr txBox="1">
            <a:spLocks noChangeArrowheads="1"/>
          </p:cNvSpPr>
          <p:nvPr/>
        </p:nvSpPr>
        <p:spPr bwMode="auto">
          <a:xfrm>
            <a:off x="320040" y="8236867"/>
            <a:ext cx="6979920" cy="1590872"/>
          </a:xfrm>
          <a:prstGeom prst="rect">
            <a:avLst/>
          </a:prstGeom>
          <a:noFill/>
          <a:ln w="9525">
            <a:noFill/>
            <a:miter lim="800000"/>
            <a:headEnd/>
            <a:tailEnd/>
          </a:ln>
        </p:spPr>
        <p:txBody>
          <a:bodyPr rot="0" vert="horz" wrap="square" lIns="91440" tIns="45720" rIns="91440" bIns="45720" numCol="3" anchor="t" anchorCtr="0">
            <a:noAutofit/>
          </a:bodyPr>
          <a:lstStyle/>
          <a:p>
            <a:pPr marL="118872"/>
            <a:r>
              <a:rPr lang="en-GB" sz="900" dirty="0">
                <a:solidFill>
                  <a:schemeClr val="bg1"/>
                </a:solidFill>
              </a:rPr>
              <a:t>The Georgia Multiple Indicator Cluster Survey (MICS) was carried out in 2018 by the National Statistics Office of Georgia as part of the global MICS programme. Technical support was provided by the United Nations Children’s Fund (UNICEF). UNICEF, NCDC, USAID, WB, UNFPA, SIDA, AFD, SCD, ISS, UNDP and WHO provided financial support.</a:t>
            </a:r>
          </a:p>
          <a:p>
            <a:pPr marL="118872"/>
            <a:endParaRPr lang="en-GB" sz="900" dirty="0">
              <a:solidFill>
                <a:schemeClr val="bg1"/>
              </a:solidFill>
            </a:endParaRPr>
          </a:p>
          <a:p>
            <a:pPr marL="118872"/>
            <a:r>
              <a:rPr lang="en-GB" sz="900" dirty="0">
                <a:solidFill>
                  <a:schemeClr val="bg1"/>
                </a:solidFill>
              </a:rPr>
              <a:t>The objective of this snapshot is to disseminate selected findings from the Georgia MICS 2018 related to Infant &amp; Young Child Feeding (IYCF). Data from this snapshot can be found in table TC.7.1, TC.7.3, TC.7.6, TC.7.7. </a:t>
            </a:r>
            <a:endParaRPr lang="en-US" sz="900" dirty="0">
              <a:solidFill>
                <a:schemeClr val="bg1"/>
              </a:solidFill>
            </a:endParaRPr>
          </a:p>
          <a:p>
            <a:pPr marL="118872"/>
            <a:endParaRPr lang="en-GB" sz="900" dirty="0">
              <a:solidFill>
                <a:schemeClr val="bg1"/>
              </a:solidFill>
            </a:endParaRPr>
          </a:p>
          <a:p>
            <a:pPr marL="118872"/>
            <a:endParaRPr lang="en-GB" sz="900" dirty="0">
              <a:solidFill>
                <a:schemeClr val="bg1"/>
              </a:solidFill>
            </a:endParaRPr>
          </a:p>
          <a:p>
            <a:pPr marL="118872"/>
            <a:endParaRPr lang="en-GB" sz="900" dirty="0">
              <a:solidFill>
                <a:schemeClr val="bg1"/>
              </a:solidFill>
            </a:endParaRPr>
          </a:p>
          <a:p>
            <a:pPr marL="118872"/>
            <a:endParaRPr lang="en-GB" sz="900" dirty="0">
              <a:solidFill>
                <a:schemeClr val="bg1"/>
              </a:solidFill>
            </a:endParaRPr>
          </a:p>
          <a:p>
            <a:pPr marL="118872"/>
            <a:r>
              <a:rPr lang="en-GB" sz="900" dirty="0">
                <a:solidFill>
                  <a:schemeClr val="bg1"/>
                </a:solidFill>
              </a:rPr>
              <a:t>Further statistical snapshots and the Survey Findings Report for this and other surveys are available on mics.unicef.org/surveys.</a:t>
            </a:r>
          </a:p>
        </p:txBody>
      </p:sp>
      <p:pic>
        <p:nvPicPr>
          <p:cNvPr id="3" name="Picture 2">
            <a:extLst>
              <a:ext uri="{FF2B5EF4-FFF2-40B4-BE49-F238E27FC236}">
                <a16:creationId xmlns="" xmlns:a16="http://schemas.microsoft.com/office/drawing/2014/main" id="{F7DCA636-F403-E643-BCA3-9ACF7397BD5B}"/>
              </a:ext>
            </a:extLst>
          </p:cNvPr>
          <p:cNvPicPr>
            <a:picLocks noChangeAspect="1"/>
          </p:cNvPicPr>
          <p:nvPr/>
        </p:nvPicPr>
        <p:blipFill>
          <a:blip r:embed="rId6"/>
          <a:stretch>
            <a:fillRect/>
          </a:stretch>
        </p:blipFill>
        <p:spPr>
          <a:xfrm>
            <a:off x="2734001" y="5351571"/>
            <a:ext cx="349838" cy="2335319"/>
          </a:xfrm>
          <a:prstGeom prst="rect">
            <a:avLst/>
          </a:prstGeom>
        </p:spPr>
      </p:pic>
      <p:sp>
        <p:nvSpPr>
          <p:cNvPr id="23" name="object 2">
            <a:extLst>
              <a:ext uri="{FF2B5EF4-FFF2-40B4-BE49-F238E27FC236}">
                <a16:creationId xmlns="" xmlns:a16="http://schemas.microsoft.com/office/drawing/2014/main" id="{A92DB4E0-7E16-594E-A9E5-B927CF9A0C2E}"/>
              </a:ext>
            </a:extLst>
          </p:cNvPr>
          <p:cNvSpPr txBox="1"/>
          <p:nvPr/>
        </p:nvSpPr>
        <p:spPr>
          <a:xfrm>
            <a:off x="3092032" y="5457286"/>
            <a:ext cx="473709" cy="116839"/>
          </a:xfrm>
          <a:prstGeom prst="rect">
            <a:avLst/>
          </a:prstGeom>
        </p:spPr>
        <p:txBody>
          <a:bodyPr vert="horz" wrap="square" lIns="0" tIns="12700" rIns="0" bIns="0" rtlCol="0">
            <a:spAutoFit/>
          </a:bodyPr>
          <a:lstStyle/>
          <a:p>
            <a:pPr marL="12700">
              <a:lnSpc>
                <a:spcPct val="100000"/>
              </a:lnSpc>
              <a:spcBef>
                <a:spcPts val="100"/>
              </a:spcBef>
            </a:pPr>
            <a:r>
              <a:rPr sz="600" dirty="0">
                <a:solidFill>
                  <a:srgbClr val="231F20"/>
                </a:solidFill>
                <a:latin typeface="UniversLTStd-Cn"/>
                <a:cs typeface="UniversLTStd-Cn"/>
              </a:rPr>
              <a:t>No</a:t>
            </a:r>
            <a:r>
              <a:rPr sz="600" spc="-30" dirty="0">
                <a:solidFill>
                  <a:srgbClr val="231F20"/>
                </a:solidFill>
                <a:latin typeface="UniversLTStd-Cn"/>
                <a:cs typeface="UniversLTStd-Cn"/>
              </a:rPr>
              <a:t> </a:t>
            </a:r>
            <a:r>
              <a:rPr sz="600" spc="-5" dirty="0">
                <a:solidFill>
                  <a:srgbClr val="231F20"/>
                </a:solidFill>
                <a:latin typeface="UniversLTStd-Cn"/>
                <a:cs typeface="UniversLTStd-Cn"/>
              </a:rPr>
              <a:t>breastmilk</a:t>
            </a:r>
            <a:r>
              <a:rPr sz="525" spc="-7" baseline="31746" dirty="0">
                <a:solidFill>
                  <a:srgbClr val="231F20"/>
                </a:solidFill>
                <a:latin typeface="UniversLTStd"/>
                <a:cs typeface="UniversLTStd"/>
              </a:rPr>
              <a:t>4</a:t>
            </a:r>
            <a:endParaRPr sz="525" baseline="31746" dirty="0">
              <a:latin typeface="UniversLTStd"/>
              <a:cs typeface="UniversLTStd"/>
            </a:endParaRPr>
          </a:p>
        </p:txBody>
      </p:sp>
      <p:sp>
        <p:nvSpPr>
          <p:cNvPr id="24" name="object 3">
            <a:extLst>
              <a:ext uri="{FF2B5EF4-FFF2-40B4-BE49-F238E27FC236}">
                <a16:creationId xmlns="" xmlns:a16="http://schemas.microsoft.com/office/drawing/2014/main" id="{3410EBEA-543A-7244-8690-8FA36B7025F2}"/>
              </a:ext>
            </a:extLst>
          </p:cNvPr>
          <p:cNvSpPr txBox="1"/>
          <p:nvPr/>
        </p:nvSpPr>
        <p:spPr>
          <a:xfrm>
            <a:off x="3092032" y="5802636"/>
            <a:ext cx="710565" cy="208279"/>
          </a:xfrm>
          <a:prstGeom prst="rect">
            <a:avLst/>
          </a:prstGeom>
        </p:spPr>
        <p:txBody>
          <a:bodyPr vert="horz" wrap="square" lIns="0" tIns="12700" rIns="0" bIns="0" rtlCol="0">
            <a:spAutoFit/>
          </a:bodyPr>
          <a:lstStyle/>
          <a:p>
            <a:pPr marL="12700" marR="5080">
              <a:lnSpc>
                <a:spcPct val="100000"/>
              </a:lnSpc>
              <a:spcBef>
                <a:spcPts val="100"/>
              </a:spcBef>
            </a:pPr>
            <a:r>
              <a:rPr sz="600" dirty="0">
                <a:solidFill>
                  <a:srgbClr val="231F20"/>
                </a:solidFill>
                <a:latin typeface="UniversLTStd-Cn"/>
                <a:cs typeface="UniversLTStd-Cn"/>
              </a:rPr>
              <a:t>Breastmilk and  complementary</a:t>
            </a:r>
            <a:r>
              <a:rPr sz="600" spc="-70" dirty="0">
                <a:solidFill>
                  <a:srgbClr val="231F20"/>
                </a:solidFill>
                <a:latin typeface="UniversLTStd-Cn"/>
                <a:cs typeface="UniversLTStd-Cn"/>
              </a:rPr>
              <a:t> </a:t>
            </a:r>
            <a:r>
              <a:rPr sz="600" spc="-5" dirty="0">
                <a:solidFill>
                  <a:srgbClr val="231F20"/>
                </a:solidFill>
                <a:latin typeface="UniversLTStd-Cn"/>
                <a:cs typeface="UniversLTStd-Cn"/>
              </a:rPr>
              <a:t>foods</a:t>
            </a:r>
            <a:r>
              <a:rPr sz="525" spc="-7" baseline="31746" dirty="0">
                <a:solidFill>
                  <a:srgbClr val="231F20"/>
                </a:solidFill>
                <a:latin typeface="UniversLTStd"/>
                <a:cs typeface="UniversLTStd"/>
              </a:rPr>
              <a:t>3</a:t>
            </a:r>
            <a:endParaRPr sz="525" baseline="31746" dirty="0">
              <a:latin typeface="UniversLTStd"/>
              <a:cs typeface="UniversLTStd"/>
            </a:endParaRPr>
          </a:p>
        </p:txBody>
      </p:sp>
      <p:sp>
        <p:nvSpPr>
          <p:cNvPr id="25" name="object 4">
            <a:extLst>
              <a:ext uri="{FF2B5EF4-FFF2-40B4-BE49-F238E27FC236}">
                <a16:creationId xmlns="" xmlns:a16="http://schemas.microsoft.com/office/drawing/2014/main" id="{3F903358-B33A-3F49-97FB-FCE9DA701F15}"/>
              </a:ext>
            </a:extLst>
          </p:cNvPr>
          <p:cNvSpPr txBox="1"/>
          <p:nvPr/>
        </p:nvSpPr>
        <p:spPr>
          <a:xfrm>
            <a:off x="3092038" y="6226691"/>
            <a:ext cx="660400" cy="208279"/>
          </a:xfrm>
          <a:prstGeom prst="rect">
            <a:avLst/>
          </a:prstGeom>
        </p:spPr>
        <p:txBody>
          <a:bodyPr vert="horz" wrap="square" lIns="0" tIns="12700" rIns="0" bIns="0" rtlCol="0">
            <a:spAutoFit/>
          </a:bodyPr>
          <a:lstStyle/>
          <a:p>
            <a:pPr marL="12700" marR="5080">
              <a:lnSpc>
                <a:spcPct val="100000"/>
              </a:lnSpc>
              <a:spcBef>
                <a:spcPts val="100"/>
              </a:spcBef>
            </a:pPr>
            <a:r>
              <a:rPr sz="600" dirty="0">
                <a:solidFill>
                  <a:srgbClr val="231F20"/>
                </a:solidFill>
                <a:latin typeface="UniversLTStd-Cn"/>
                <a:cs typeface="UniversLTStd-Cn"/>
              </a:rPr>
              <a:t>Breastmilk</a:t>
            </a:r>
            <a:r>
              <a:rPr sz="600" spc="-50" dirty="0">
                <a:solidFill>
                  <a:srgbClr val="231F20"/>
                </a:solidFill>
                <a:latin typeface="UniversLTStd-Cn"/>
                <a:cs typeface="UniversLTStd-Cn"/>
              </a:rPr>
              <a:t> </a:t>
            </a:r>
            <a:r>
              <a:rPr sz="600" dirty="0">
                <a:solidFill>
                  <a:srgbClr val="231F20"/>
                </a:solidFill>
                <a:latin typeface="UniversLTStd-Cn"/>
                <a:cs typeface="UniversLTStd-Cn"/>
              </a:rPr>
              <a:t>and</a:t>
            </a:r>
            <a:r>
              <a:rPr sz="600" spc="-50" dirty="0">
                <a:solidFill>
                  <a:srgbClr val="231F20"/>
                </a:solidFill>
                <a:latin typeface="UniversLTStd-Cn"/>
                <a:cs typeface="UniversLTStd-Cn"/>
              </a:rPr>
              <a:t> </a:t>
            </a:r>
            <a:r>
              <a:rPr sz="600" dirty="0">
                <a:solidFill>
                  <a:srgbClr val="231F20"/>
                </a:solidFill>
                <a:latin typeface="UniversLTStd-Cn"/>
                <a:cs typeface="UniversLTStd-Cn"/>
              </a:rPr>
              <a:t>other  milk /</a:t>
            </a:r>
            <a:r>
              <a:rPr sz="600" spc="-10" dirty="0">
                <a:solidFill>
                  <a:srgbClr val="231F20"/>
                </a:solidFill>
                <a:latin typeface="UniversLTStd-Cn"/>
                <a:cs typeface="UniversLTStd-Cn"/>
              </a:rPr>
              <a:t> </a:t>
            </a:r>
            <a:r>
              <a:rPr sz="600" spc="-5" dirty="0">
                <a:solidFill>
                  <a:srgbClr val="231F20"/>
                </a:solidFill>
                <a:latin typeface="UniversLTStd-Cn"/>
                <a:cs typeface="UniversLTStd-Cn"/>
              </a:rPr>
              <a:t>formula</a:t>
            </a:r>
            <a:r>
              <a:rPr sz="525" spc="-7" baseline="31746" dirty="0">
                <a:solidFill>
                  <a:srgbClr val="231F20"/>
                </a:solidFill>
                <a:latin typeface="UniversLTStd"/>
                <a:cs typeface="UniversLTStd"/>
              </a:rPr>
              <a:t>2</a:t>
            </a:r>
            <a:endParaRPr sz="525" baseline="31746" dirty="0">
              <a:latin typeface="UniversLTStd"/>
              <a:cs typeface="UniversLTStd"/>
            </a:endParaRPr>
          </a:p>
        </p:txBody>
      </p:sp>
      <p:sp>
        <p:nvSpPr>
          <p:cNvPr id="26" name="object 5">
            <a:extLst>
              <a:ext uri="{FF2B5EF4-FFF2-40B4-BE49-F238E27FC236}">
                <a16:creationId xmlns="" xmlns:a16="http://schemas.microsoft.com/office/drawing/2014/main" id="{603A687B-BA1E-9A4E-9F5F-BDD6C8B5B5C1}"/>
              </a:ext>
            </a:extLst>
          </p:cNvPr>
          <p:cNvSpPr txBox="1"/>
          <p:nvPr/>
        </p:nvSpPr>
        <p:spPr>
          <a:xfrm>
            <a:off x="3092027" y="6650645"/>
            <a:ext cx="528320" cy="208279"/>
          </a:xfrm>
          <a:prstGeom prst="rect">
            <a:avLst/>
          </a:prstGeom>
        </p:spPr>
        <p:txBody>
          <a:bodyPr vert="horz" wrap="square" lIns="0" tIns="12700" rIns="0" bIns="0" rtlCol="0">
            <a:spAutoFit/>
          </a:bodyPr>
          <a:lstStyle/>
          <a:p>
            <a:pPr marL="12700" marR="5080">
              <a:lnSpc>
                <a:spcPct val="100000"/>
              </a:lnSpc>
              <a:spcBef>
                <a:spcPts val="100"/>
              </a:spcBef>
            </a:pPr>
            <a:r>
              <a:rPr sz="600" dirty="0">
                <a:solidFill>
                  <a:srgbClr val="231F20"/>
                </a:solidFill>
                <a:latin typeface="UniversLTStd-Cn"/>
                <a:cs typeface="UniversLTStd-Cn"/>
              </a:rPr>
              <a:t>Breastmilk and  non-milk liquids</a:t>
            </a:r>
            <a:r>
              <a:rPr sz="525" baseline="31746" dirty="0">
                <a:solidFill>
                  <a:srgbClr val="231F20"/>
                </a:solidFill>
                <a:latin typeface="UniversLTStd"/>
                <a:cs typeface="UniversLTStd"/>
              </a:rPr>
              <a:t>1</a:t>
            </a:r>
            <a:endParaRPr sz="525" baseline="31746" dirty="0">
              <a:latin typeface="UniversLTStd"/>
              <a:cs typeface="UniversLTStd"/>
            </a:endParaRPr>
          </a:p>
        </p:txBody>
      </p:sp>
      <p:sp>
        <p:nvSpPr>
          <p:cNvPr id="27" name="object 6">
            <a:extLst>
              <a:ext uri="{FF2B5EF4-FFF2-40B4-BE49-F238E27FC236}">
                <a16:creationId xmlns="" xmlns:a16="http://schemas.microsoft.com/office/drawing/2014/main" id="{F5A7BD3F-EAE3-AE47-ACC1-654AB566D702}"/>
              </a:ext>
            </a:extLst>
          </p:cNvPr>
          <p:cNvSpPr txBox="1"/>
          <p:nvPr/>
        </p:nvSpPr>
        <p:spPr>
          <a:xfrm>
            <a:off x="3092028" y="7074739"/>
            <a:ext cx="482600" cy="208279"/>
          </a:xfrm>
          <a:prstGeom prst="rect">
            <a:avLst/>
          </a:prstGeom>
        </p:spPr>
        <p:txBody>
          <a:bodyPr vert="horz" wrap="square" lIns="0" tIns="12700" rIns="0" bIns="0" rtlCol="0">
            <a:spAutoFit/>
          </a:bodyPr>
          <a:lstStyle/>
          <a:p>
            <a:pPr marL="12700" marR="5080">
              <a:lnSpc>
                <a:spcPct val="100000"/>
              </a:lnSpc>
              <a:spcBef>
                <a:spcPts val="100"/>
              </a:spcBef>
            </a:pPr>
            <a:r>
              <a:rPr sz="600" dirty="0">
                <a:solidFill>
                  <a:srgbClr val="231F20"/>
                </a:solidFill>
                <a:latin typeface="UniversLTStd-Cn"/>
                <a:cs typeface="UniversLTStd-Cn"/>
              </a:rPr>
              <a:t>Breastmilk and  plain</a:t>
            </a:r>
            <a:r>
              <a:rPr sz="600" spc="-15" dirty="0">
                <a:solidFill>
                  <a:srgbClr val="231F20"/>
                </a:solidFill>
                <a:latin typeface="UniversLTStd-Cn"/>
                <a:cs typeface="UniversLTStd-Cn"/>
              </a:rPr>
              <a:t> </a:t>
            </a:r>
            <a:r>
              <a:rPr sz="600" dirty="0">
                <a:solidFill>
                  <a:srgbClr val="231F20"/>
                </a:solidFill>
                <a:latin typeface="UniversLTStd-Cn"/>
                <a:cs typeface="UniversLTStd-Cn"/>
              </a:rPr>
              <a:t>water</a:t>
            </a:r>
            <a:endParaRPr sz="600" dirty="0">
              <a:latin typeface="UniversLTStd-Cn"/>
              <a:cs typeface="UniversLTStd-Cn"/>
            </a:endParaRPr>
          </a:p>
        </p:txBody>
      </p:sp>
      <p:sp>
        <p:nvSpPr>
          <p:cNvPr id="28" name="object 7">
            <a:extLst>
              <a:ext uri="{FF2B5EF4-FFF2-40B4-BE49-F238E27FC236}">
                <a16:creationId xmlns="" xmlns:a16="http://schemas.microsoft.com/office/drawing/2014/main" id="{D2D646B5-EF43-ED4D-8BDD-C38FB8247D9A}"/>
              </a:ext>
            </a:extLst>
          </p:cNvPr>
          <p:cNvSpPr txBox="1"/>
          <p:nvPr/>
        </p:nvSpPr>
        <p:spPr>
          <a:xfrm>
            <a:off x="3092028" y="7498792"/>
            <a:ext cx="495300" cy="116839"/>
          </a:xfrm>
          <a:prstGeom prst="rect">
            <a:avLst/>
          </a:prstGeom>
        </p:spPr>
        <p:txBody>
          <a:bodyPr vert="horz" wrap="square" lIns="0" tIns="12700" rIns="0" bIns="0" rtlCol="0">
            <a:spAutoFit/>
          </a:bodyPr>
          <a:lstStyle/>
          <a:p>
            <a:pPr marL="12700">
              <a:lnSpc>
                <a:spcPct val="100000"/>
              </a:lnSpc>
              <a:spcBef>
                <a:spcPts val="100"/>
              </a:spcBef>
            </a:pPr>
            <a:r>
              <a:rPr sz="600" dirty="0">
                <a:solidFill>
                  <a:srgbClr val="231F20"/>
                </a:solidFill>
                <a:latin typeface="UniversLTStd-Cn"/>
                <a:cs typeface="UniversLTStd-Cn"/>
              </a:rPr>
              <a:t>Breastmilk</a:t>
            </a:r>
            <a:r>
              <a:rPr sz="600" spc="-60" dirty="0">
                <a:solidFill>
                  <a:srgbClr val="231F20"/>
                </a:solidFill>
                <a:latin typeface="UniversLTStd-Cn"/>
                <a:cs typeface="UniversLTStd-Cn"/>
              </a:rPr>
              <a:t> </a:t>
            </a:r>
            <a:r>
              <a:rPr sz="600" dirty="0">
                <a:solidFill>
                  <a:srgbClr val="231F20"/>
                </a:solidFill>
                <a:latin typeface="UniversLTStd-Cn"/>
                <a:cs typeface="UniversLTStd-Cn"/>
              </a:rPr>
              <a:t>only</a:t>
            </a:r>
            <a:endParaRPr sz="600">
              <a:latin typeface="UniversLTStd-Cn"/>
              <a:cs typeface="UniversLTStd-Cn"/>
            </a:endParaRPr>
          </a:p>
        </p:txBody>
      </p:sp>
      <p:cxnSp>
        <p:nvCxnSpPr>
          <p:cNvPr id="30" name="Straight Connector 29"/>
          <p:cNvCxnSpPr/>
          <p:nvPr/>
        </p:nvCxnSpPr>
        <p:spPr>
          <a:xfrm>
            <a:off x="3884345" y="4113792"/>
            <a:ext cx="3392424" cy="0"/>
          </a:xfrm>
          <a:prstGeom prst="line">
            <a:avLst/>
          </a:prstGeom>
          <a:ln w="6350">
            <a:solidFill>
              <a:srgbClr val="4C545A"/>
            </a:solidFill>
          </a:ln>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a:xfrm>
            <a:off x="302945" y="4113792"/>
            <a:ext cx="3392424" cy="0"/>
          </a:xfrm>
          <a:prstGeom prst="line">
            <a:avLst/>
          </a:prstGeom>
          <a:ln w="6350">
            <a:solidFill>
              <a:srgbClr val="4C545A"/>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71146628"/>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Franklin Gothic">
      <a:majorFont>
        <a:latin typeface="Franklin Gothic Medium"/>
        <a:ea typeface=""/>
        <a:cs typeface=""/>
        <a:font script="Jpan" typeface="HG創英角ｺﾞｼｯｸUB"/>
        <a:font script="Hang" typeface="돋움"/>
        <a:font script="Hans" typeface="隶书"/>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Franklin Gothic Book"/>
        <a:ea typeface=""/>
        <a:cs typeface=""/>
        <a:font script="Jpan" typeface="HGｺﾞｼｯｸE"/>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_rels/item5.xml.rels><?xml version="1.0" encoding="UTF-8" standalone="yes"?>
<Relationships xmlns="http://schemas.openxmlformats.org/package/2006/relationships"><Relationship Id="rId1" Type="http://schemas.openxmlformats.org/officeDocument/2006/relationships/customXmlProps" Target="itemProps5.xml"/></Relationships>
</file>

<file path=customXml/_rels/item6.xml.rels><?xml version="1.0" encoding="UTF-8" standalone="yes"?>
<Relationships xmlns="http://schemas.openxmlformats.org/package/2006/relationships"><Relationship Id="rId1" Type="http://schemas.openxmlformats.org/officeDocument/2006/relationships/customXmlProps" Target="itemProps6.xml"/></Relationships>
</file>

<file path=customXml/item1.xml><?xml version="1.0" encoding="utf-8"?>
<?mso-contentType ?>
<customXsn xmlns="http://schemas.microsoft.com/office/2006/metadata/customXsn">
  <xsnLocation/>
  <cached>True</cached>
  <openByDefault>True</openByDefault>
  <xsnScope/>
</customXsn>
</file>

<file path=customXml/item2.xml><?xml version="1.0" encoding="utf-8"?>
<?mso-contentType ?>
<spe:Receivers xmlns:spe="http://schemas.microsoft.com/sharepoint/events"/>
</file>

<file path=customXml/item3.xml><?xml version="1.0" encoding="utf-8"?>
<?mso-contentType ?>
<SharedContentType xmlns="Microsoft.SharePoint.Taxonomy.ContentTypeSync" SourceId="73f51738-d318-4883-9d64-4f0bd0ccc55e" ContentTypeId="0x0101009BA85F8052A6DA4FA3E31FF9F74C6970" PreviousValue="false"/>
</file>

<file path=customXml/item4.xml><?xml version="1.0" encoding="utf-8"?>
<ct:contentTypeSchema xmlns:ct="http://schemas.microsoft.com/office/2006/metadata/contentType" xmlns:ma="http://schemas.microsoft.com/office/2006/metadata/properties/metaAttributes" ct:_="" ma:_="" ma:contentTypeName="UNICEF Document" ma:contentTypeID="0x0101009BA85F8052A6DA4FA3E31FF9F74C697000EC757063D55EF14399B2E4B65561595A" ma:contentTypeVersion="31" ma:contentTypeDescription="Create a new document." ma:contentTypeScope="" ma:versionID="9b9132b4e2834faba91bbe34c56516e1">
  <xsd:schema xmlns:xsd="http://www.w3.org/2001/XMLSchema" xmlns:xs="http://www.w3.org/2001/XMLSchema" xmlns:p="http://schemas.microsoft.com/office/2006/metadata/properties" xmlns:ns1="http://schemas.microsoft.com/sharepoint/v3" xmlns:ns2="ca283e0b-db31-4043-a2ef-b80661bf084a" xmlns:ns3="http://schemas.microsoft.com/sharepoint.v3" xmlns:ns4="2aac1c47-a7bd-4382-bbe6-d59290c165d5" xmlns:ns5="03aba595-bc08-4bc6-a067-44fa0d6fce4c" xmlns:ns6="http://schemas.microsoft.com/sharepoint/v4" targetNamespace="http://schemas.microsoft.com/office/2006/metadata/properties" ma:root="true" ma:fieldsID="3b7498f8af99e477a9586f2c6b23375d" ns1:_="" ns2:_="" ns3:_="" ns4:_="" ns5:_="" ns6:_="">
    <xsd:import namespace="http://schemas.microsoft.com/sharepoint/v3"/>
    <xsd:import namespace="ca283e0b-db31-4043-a2ef-b80661bf084a"/>
    <xsd:import namespace="http://schemas.microsoft.com/sharepoint.v3"/>
    <xsd:import namespace="2aac1c47-a7bd-4382-bbe6-d59290c165d5"/>
    <xsd:import namespace="03aba595-bc08-4bc6-a067-44fa0d6fce4c"/>
    <xsd:import namespace="http://schemas.microsoft.com/sharepoint/v4"/>
    <xsd:element name="properties">
      <xsd:complexType>
        <xsd:sequence>
          <xsd:element name="documentManagement">
            <xsd:complexType>
              <xsd:all>
                <xsd:element ref="ns2:WrittenBy" minOccurs="0"/>
                <xsd:element ref="ns2:ContentLanguage" minOccurs="0"/>
                <xsd:element ref="ns3:CategoryDescription" minOccurs="0"/>
                <xsd:element ref="ns2:RecipientsEmail" minOccurs="0"/>
                <xsd:element ref="ns2:SenderEmail" minOccurs="0"/>
                <xsd:element ref="ns2:DateTransmittedEmail" minOccurs="0"/>
                <xsd:element ref="ns2:k8c968e8c72a4eda96b7e8fdbe192be2" minOccurs="0"/>
                <xsd:element ref="ns2:ga975397408f43e4b84ec8e5a598e523" minOccurs="0"/>
                <xsd:element ref="ns2:mda26ace941f4791a7314a339fee829c" minOccurs="0"/>
                <xsd:element ref="ns2:TaxCatchAllLabel" minOccurs="0"/>
                <xsd:element ref="ns2:TaxCatchAll" minOccurs="0"/>
                <xsd:element ref="ns2:h6a71f3e574e4344bc34f3fc9dd20054" minOccurs="0"/>
                <xsd:element ref="ns2:ContentStatus" minOccurs="0"/>
                <xsd:element ref="ns4:MediaServiceFastMetadata" minOccurs="0"/>
                <xsd:element ref="ns4:MediaServiceAutoTags" minOccurs="0"/>
                <xsd:element ref="ns4:MediaServiceOCR" minOccurs="0"/>
                <xsd:element ref="ns4:MediaServiceDateTaken" minOccurs="0"/>
                <xsd:element ref="ns4:MediaServiceGenerationTime" minOccurs="0"/>
                <xsd:element ref="ns4:MediaServiceEventHashCode" minOccurs="0"/>
                <xsd:element ref="ns1:_vti_ItemHoldRecordStatus" minOccurs="0"/>
                <xsd:element ref="ns6:IconOverlay" minOccurs="0"/>
                <xsd:element ref="ns4:MediaServiceMetadata" minOccurs="0"/>
                <xsd:element ref="ns1:_vti_ItemDeclaredRecord" minOccurs="0"/>
                <xsd:element ref="ns5:TaxKeywordTaxHTField" minOccurs="0"/>
                <xsd:element ref="ns5:SharedWithDetails" minOccurs="0"/>
                <xsd:element ref="ns5:SharedWithUsers" minOccurs="0"/>
                <xsd:element ref="ns4: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vti_ItemHoldRecordStatus" ma:index="33" nillable="true" ma:displayName="Hold and Record Status" ma:decimals="0" ma:description="" ma:hidden="true" ma:indexed="true" ma:internalName="_vti_ItemHoldRecordStatus" ma:readOnly="true">
      <xsd:simpleType>
        <xsd:restriction base="dms:Unknown"/>
      </xsd:simpleType>
    </xsd:element>
    <xsd:element name="_vti_ItemDeclaredRecord" ma:index="36" nillable="true" ma:displayName="Declared Record" ma:hidden="true" ma:internalName="_vti_ItemDeclaredRecord" ma:readOnly="true">
      <xsd:simpleType>
        <xsd:restriction base="dms:DateTime"/>
      </xsd:simpleType>
    </xsd:element>
  </xsd:schema>
  <xsd:schema xmlns:xsd="http://www.w3.org/2001/XMLSchema" xmlns:xs="http://www.w3.org/2001/XMLSchema" xmlns:dms="http://schemas.microsoft.com/office/2006/documentManagement/types" xmlns:pc="http://schemas.microsoft.com/office/infopath/2007/PartnerControls" targetNamespace="ca283e0b-db31-4043-a2ef-b80661bf084a" elementFormDefault="qualified">
    <xsd:import namespace="http://schemas.microsoft.com/office/2006/documentManagement/types"/>
    <xsd:import namespace="http://schemas.microsoft.com/office/infopath/2007/PartnerControls"/>
    <xsd:element name="WrittenBy" ma:index="3" nillable="true" ma:displayName="Written By" ma:description="‘Written By’ is auto-completed with the name of the uploader, but can be edited if you are uploading on behalf of someone else." ma:list="UserInfo" ma:SharePointGroup="0" ma:internalName="WrittenBy" ma:readOnly="false" ma:showField="ImnNam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ContentLanguage" ma:index="4" nillable="true" ma:displayName="Content Language *" ma:default="English" ma:format="RadioButtons" ma:indexed="true" ma:internalName="ContentLanguage">
      <xsd:simpleType>
        <xsd:restriction base="dms:Choice">
          <xsd:enumeration value="English"/>
          <xsd:enumeration value="French"/>
          <xsd:enumeration value="Spanish"/>
          <xsd:enumeration value="Russian"/>
          <xsd:enumeration value="Chinese"/>
          <xsd:enumeration value="Arabic"/>
          <xsd:enumeration value="other"/>
        </xsd:restriction>
      </xsd:simpleType>
    </xsd:element>
    <xsd:element name="RecipientsEmail" ma:index="9" nillable="true" ma:displayName="Recipients (email)" ma:hidden="true" ma:internalName="RecipientsEmail" ma:readOnly="false">
      <xsd:simpleType>
        <xsd:restriction base="dms:Text">
          <xsd:maxLength value="255"/>
        </xsd:restriction>
      </xsd:simpleType>
    </xsd:element>
    <xsd:element name="SenderEmail" ma:index="10" nillable="true" ma:displayName="Sender (email)" ma:hidden="true" ma:internalName="SenderEmail" ma:readOnly="false">
      <xsd:simpleType>
        <xsd:restriction base="dms:Text">
          <xsd:maxLength value="255"/>
        </xsd:restriction>
      </xsd:simpleType>
    </xsd:element>
    <xsd:element name="DateTransmittedEmail" ma:index="11" nillable="true" ma:displayName="Date transmitted (email)" ma:format="DateTime" ma:hidden="true" ma:internalName="DateTransmittedEmail" ma:readOnly="false">
      <xsd:simpleType>
        <xsd:restriction base="dms:DateTime"/>
      </xsd:simpleType>
    </xsd:element>
    <xsd:element name="k8c968e8c72a4eda96b7e8fdbe192be2" ma:index="12" nillable="true" ma:taxonomy="true" ma:internalName="k8c968e8c72a4eda96b7e8fdbe192be2" ma:taxonomyFieldName="GeographicScope" ma:displayName="Geographic Scope" ma:default="" ma:fieldId="{48c968e8-c72a-4eda-96b7-e8fdbe192be2}" ma:taxonomyMulti="true" ma:sspId="73f51738-d318-4883-9d64-4f0bd0ccc55e" ma:termSetId="0a00fedf-defc-4fe3-a3bf-9929b29a638e" ma:anchorId="00000000-0000-0000-0000-000000000000" ma:open="false" ma:isKeyword="false">
      <xsd:complexType>
        <xsd:sequence>
          <xsd:element ref="pc:Terms" minOccurs="0" maxOccurs="1"/>
        </xsd:sequence>
      </xsd:complexType>
    </xsd:element>
    <xsd:element name="ga975397408f43e4b84ec8e5a598e523" ma:index="16" nillable="true" ma:taxonomy="true" ma:internalName="ga975397408f43e4b84ec8e5a598e523" ma:taxonomyFieldName="OfficeDivision" ma:displayName="Office/Division *" ma:default="178;#Data, Research and Policy-456C|5955b2fd-5d7f-4ec6-8d67-6bd2d19d2fcb" ma:fieldId="{0a975397-408f-43e4-b84e-c8e5a598e523}" ma:sspId="73f51738-d318-4883-9d64-4f0bd0ccc55e" ma:termSetId="1761a25e-44f4-4213-964a-f96c515e12cb" ma:anchorId="00000000-0000-0000-0000-000000000000" ma:open="false" ma:isKeyword="false">
      <xsd:complexType>
        <xsd:sequence>
          <xsd:element ref="pc:Terms" minOccurs="0" maxOccurs="1"/>
        </xsd:sequence>
      </xsd:complexType>
    </xsd:element>
    <xsd:element name="mda26ace941f4791a7314a339fee829c" ma:index="17" nillable="true" ma:taxonomy="true" ma:internalName="mda26ace941f4791a7314a339fee829c" ma:taxonomyFieldName="DocumentType" ma:displayName="Document Type *" ma:indexed="true" ma:default="" ma:fieldId="{6da26ace-941f-4791-a731-4a339fee829c}" ma:sspId="73f51738-d318-4883-9d64-4f0bd0ccc55e" ma:termSetId="f93b6877-8902-4378-8587-5ec85f36ead9" ma:anchorId="00000000-0000-0000-0000-000000000000" ma:open="false" ma:isKeyword="false">
      <xsd:complexType>
        <xsd:sequence>
          <xsd:element ref="pc:Terms" minOccurs="0" maxOccurs="1"/>
        </xsd:sequence>
      </xsd:complexType>
    </xsd:element>
    <xsd:element name="TaxCatchAllLabel" ma:index="18" nillable="true" ma:displayName="Taxonomy Catch All Column1" ma:hidden="true" ma:list="{f18c69bd-8d9b-48fb-bf08-f87e298dbead}" ma:internalName="TaxCatchAllLabel" ma:readOnly="true" ma:showField="CatchAllDataLabel" ma:web="03aba595-bc08-4bc6-a067-44fa0d6fce4c">
      <xsd:complexType>
        <xsd:complexContent>
          <xsd:extension base="dms:MultiChoiceLookup">
            <xsd:sequence>
              <xsd:element name="Value" type="dms:Lookup" maxOccurs="unbounded" minOccurs="0" nillable="true"/>
            </xsd:sequence>
          </xsd:extension>
        </xsd:complexContent>
      </xsd:complexType>
    </xsd:element>
    <xsd:element name="TaxCatchAll" ma:index="22" nillable="true" ma:displayName="Taxonomy Catch All Column" ma:hidden="true" ma:list="{f18c69bd-8d9b-48fb-bf08-f87e298dbead}" ma:internalName="TaxCatchAll" ma:showField="CatchAllData" ma:web="03aba595-bc08-4bc6-a067-44fa0d6fce4c">
      <xsd:complexType>
        <xsd:complexContent>
          <xsd:extension base="dms:MultiChoiceLookup">
            <xsd:sequence>
              <xsd:element name="Value" type="dms:Lookup" maxOccurs="unbounded" minOccurs="0" nillable="true"/>
            </xsd:sequence>
          </xsd:extension>
        </xsd:complexContent>
      </xsd:complexType>
    </xsd:element>
    <xsd:element name="h6a71f3e574e4344bc34f3fc9dd20054" ma:index="23" nillable="true" ma:taxonomy="true" ma:internalName="h6a71f3e574e4344bc34f3fc9dd20054" ma:taxonomyFieldName="Topic" ma:displayName="Topic *" ma:default="" ma:fieldId="{16a71f3e-574e-4344-bc34-f3fc9dd20054}" ma:taxonomyMulti="true" ma:sspId="73f51738-d318-4883-9d64-4f0bd0ccc55e" ma:termSetId="9561e0e6-71cf-4f3c-87c3-08a6b5d907e8" ma:anchorId="00000000-0000-0000-0000-000000000000" ma:open="false" ma:isKeyword="false">
      <xsd:complexType>
        <xsd:sequence>
          <xsd:element ref="pc:Terms" minOccurs="0" maxOccurs="1"/>
        </xsd:sequence>
      </xsd:complexType>
    </xsd:element>
    <xsd:element name="ContentStatus" ma:index="25" nillable="true" ma:displayName="Content Status" ma:description="Optional column to indicate document status: no status, draft, final or expired.​" ma:format="RadioButtons" ma:internalName="ContentStatus">
      <xsd:simpleType>
        <xsd:restriction base="dms:Choice">
          <xsd:enumeration value="­"/>
          <xsd:enumeration value="Draft"/>
          <xsd:enumeration value="Final"/>
          <xsd:enumeration value="Expired"/>
        </xsd:restriction>
      </xsd:simple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CategoryDescription" ma:index="6" nillable="true" ma:displayName="Description" ma:internalName="CategoryDescription">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2aac1c47-a7bd-4382-bbe6-d59290c165d5" elementFormDefault="qualified">
    <xsd:import namespace="http://schemas.microsoft.com/office/2006/documentManagement/types"/>
    <xsd:import namespace="http://schemas.microsoft.com/office/infopath/2007/PartnerControls"/>
    <xsd:element name="MediaServiceFastMetadata" ma:index="26" nillable="true" ma:displayName="MediaServiceFastMetadata" ma:hidden="true" ma:internalName="MediaServiceFastMetadata" ma:readOnly="true">
      <xsd:simpleType>
        <xsd:restriction base="dms:Note"/>
      </xsd:simpleType>
    </xsd:element>
    <xsd:element name="MediaServiceAutoTags" ma:index="27" nillable="true" ma:displayName="Tags" ma:internalName="MediaServiceAutoTags" ma:readOnly="true">
      <xsd:simpleType>
        <xsd:restriction base="dms:Text"/>
      </xsd:simpleType>
    </xsd:element>
    <xsd:element name="MediaServiceOCR" ma:index="28" nillable="true" ma:displayName="Extracted Text" ma:internalName="MediaServiceOCR" ma:readOnly="true">
      <xsd:simpleType>
        <xsd:restriction base="dms:Note">
          <xsd:maxLength value="255"/>
        </xsd:restriction>
      </xsd:simpleType>
    </xsd:element>
    <xsd:element name="MediaServiceDateTaken" ma:index="29" nillable="true" ma:displayName="MediaServiceDateTaken" ma:hidden="true" ma:internalName="MediaServiceDateTaken" ma:readOnly="true">
      <xsd:simpleType>
        <xsd:restriction base="dms:Text"/>
      </xsd:simpleType>
    </xsd:element>
    <xsd:element name="MediaServiceGenerationTime" ma:index="31" nillable="true" ma:displayName="MediaServiceGenerationTime" ma:hidden="true" ma:internalName="MediaServiceGenerationTime" ma:readOnly="true">
      <xsd:simpleType>
        <xsd:restriction base="dms:Text"/>
      </xsd:simpleType>
    </xsd:element>
    <xsd:element name="MediaServiceEventHashCode" ma:index="32" nillable="true" ma:displayName="MediaServiceEventHashCode" ma:hidden="true" ma:internalName="MediaServiceEventHashCode" ma:readOnly="true">
      <xsd:simpleType>
        <xsd:restriction base="dms:Text"/>
      </xsd:simpleType>
    </xsd:element>
    <xsd:element name="MediaServiceMetadata" ma:index="35" nillable="true" ma:displayName="MediaServiceMetadata" ma:hidden="true" ma:internalName="MediaServiceMetadata" ma:readOnly="true">
      <xsd:simpleType>
        <xsd:restriction base="dms:Note"/>
      </xsd:simpleType>
    </xsd:element>
    <xsd:element name="MediaServiceLocation" ma:index="40" nillable="true" ma:displayName="Location"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3aba595-bc08-4bc6-a067-44fa0d6fce4c" elementFormDefault="qualified">
    <xsd:import namespace="http://schemas.microsoft.com/office/2006/documentManagement/types"/>
    <xsd:import namespace="http://schemas.microsoft.com/office/infopath/2007/PartnerControls"/>
    <xsd:element name="TaxKeywordTaxHTField" ma:index="37" nillable="true" ma:taxonomy="true" ma:internalName="TaxKeywordTaxHTField" ma:taxonomyFieldName="TaxKeyword" ma:displayName="Enterprise Keywords" ma:fieldId="{23f27201-bee3-471e-b2e7-b64fd8b7ca38}" ma:taxonomyMulti="true" ma:sspId="73f51738-d318-4883-9d64-4f0bd0ccc55e" ma:termSetId="00000000-0000-0000-0000-000000000000" ma:anchorId="00000000-0000-0000-0000-000000000000" ma:open="true" ma:isKeyword="true">
      <xsd:complexType>
        <xsd:sequence>
          <xsd:element ref="pc:Terms" minOccurs="0" maxOccurs="1"/>
        </xsd:sequence>
      </xsd:complexType>
    </xsd:element>
    <xsd:element name="SharedWithDetails" ma:index="38" nillable="true" ma:displayName="Shared With Details" ma:internalName="SharedWithDetails" ma:readOnly="true">
      <xsd:simpleType>
        <xsd:restriction base="dms:Note">
          <xsd:maxLength value="255"/>
        </xsd:restriction>
      </xsd:simpleType>
    </xsd:element>
    <xsd:element name="SharedWithUsers" ma:index="39"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4" elementFormDefault="qualified">
    <xsd:import namespace="http://schemas.microsoft.com/office/2006/documentManagement/types"/>
    <xsd:import namespace="http://schemas.microsoft.com/office/infopath/2007/PartnerControls"/>
    <xsd:element name="IconOverlay" ma:index="34" nillable="true" ma:displayName="IconOverlay" ma:hidden="true" ma:internalName="IconOverlay">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20" ma:displayName="Content Type"/>
        <xsd:element ref="dc:title" minOccurs="0" maxOccurs="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5.xml><?xml version="1.0" encoding="utf-8"?>
<p:properties xmlns:p="http://schemas.microsoft.com/office/2006/metadata/properties" xmlns:xsi="http://www.w3.org/2001/XMLSchema-instance" xmlns:pc="http://schemas.microsoft.com/office/infopath/2007/PartnerControls">
  <documentManagement>
    <ga975397408f43e4b84ec8e5a598e523 xmlns="ca283e0b-db31-4043-a2ef-b80661bf084a">
      <Terms xmlns="http://schemas.microsoft.com/office/infopath/2007/PartnerControls">
        <TermInfo xmlns="http://schemas.microsoft.com/office/infopath/2007/PartnerControls">
          <TermName xmlns="http://schemas.microsoft.com/office/infopath/2007/PartnerControls">Data, Research and Policy-456C</TermName>
          <TermId xmlns="http://schemas.microsoft.com/office/infopath/2007/PartnerControls">5955b2fd-5d7f-4ec6-8d67-6bd2d19d2fcb</TermId>
        </TermInfo>
      </Terms>
    </ga975397408f43e4b84ec8e5a598e523>
    <TaxCatchAll xmlns="ca283e0b-db31-4043-a2ef-b80661bf084a">
      <Value>3</Value>
    </TaxCatchAll>
    <k8c968e8c72a4eda96b7e8fdbe192be2 xmlns="ca283e0b-db31-4043-a2ef-b80661bf084a">
      <Terms xmlns="http://schemas.microsoft.com/office/infopath/2007/PartnerControls"/>
    </k8c968e8c72a4eda96b7e8fdbe192be2>
    <TaxKeywordTaxHTField xmlns="03aba595-bc08-4bc6-a067-44fa0d6fce4c">
      <Terms xmlns="http://schemas.microsoft.com/office/infopath/2007/PartnerControls"/>
    </TaxKeywordTaxHTField>
    <DateTransmittedEmail xmlns="ca283e0b-db31-4043-a2ef-b80661bf084a" xsi:nil="true"/>
    <ContentStatus xmlns="ca283e0b-db31-4043-a2ef-b80661bf084a" xsi:nil="true"/>
    <SenderEmail xmlns="ca283e0b-db31-4043-a2ef-b80661bf084a" xsi:nil="true"/>
    <IconOverlay xmlns="http://schemas.microsoft.com/sharepoint/v4" xsi:nil="true"/>
    <ContentLanguage xmlns="ca283e0b-db31-4043-a2ef-b80661bf084a">English</ContentLanguage>
    <h6a71f3e574e4344bc34f3fc9dd20054 xmlns="ca283e0b-db31-4043-a2ef-b80661bf084a">
      <Terms xmlns="http://schemas.microsoft.com/office/infopath/2007/PartnerControls"/>
    </h6a71f3e574e4344bc34f3fc9dd20054>
    <CategoryDescription xmlns="http://schemas.microsoft.com/sharepoint.v3" xsi:nil="true"/>
    <RecipientsEmail xmlns="ca283e0b-db31-4043-a2ef-b80661bf084a" xsi:nil="true"/>
    <mda26ace941f4791a7314a339fee829c xmlns="ca283e0b-db31-4043-a2ef-b80661bf084a">
      <Terms xmlns="http://schemas.microsoft.com/office/infopath/2007/PartnerControls"/>
    </mda26ace941f4791a7314a339fee829c>
    <WrittenBy xmlns="ca283e0b-db31-4043-a2ef-b80661bf084a">
      <UserInfo>
        <DisplayName/>
        <AccountId xsi:nil="true"/>
        <AccountType/>
      </UserInfo>
    </WrittenBy>
  </documentManagement>
</p:properties>
</file>

<file path=customXml/item6.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9BCE40C6-9DEB-4A2B-8055-286AF5CF0887}">
  <ds:schemaRefs>
    <ds:schemaRef ds:uri="http://schemas.microsoft.com/office/2006/metadata/customXsn"/>
  </ds:schemaRefs>
</ds:datastoreItem>
</file>

<file path=customXml/itemProps2.xml><?xml version="1.0" encoding="utf-8"?>
<ds:datastoreItem xmlns:ds="http://schemas.openxmlformats.org/officeDocument/2006/customXml" ds:itemID="{F4A0552D-055B-49F7-AE85-FF3D1B59A5A9}">
  <ds:schemaRefs>
    <ds:schemaRef ds:uri="http://schemas.microsoft.com/sharepoint/events"/>
  </ds:schemaRefs>
</ds:datastoreItem>
</file>

<file path=customXml/itemProps3.xml><?xml version="1.0" encoding="utf-8"?>
<ds:datastoreItem xmlns:ds="http://schemas.openxmlformats.org/officeDocument/2006/customXml" ds:itemID="{EC33C797-488C-44F5-9AFC-50A8444CC2D0}">
  <ds:schemaRefs>
    <ds:schemaRef ds:uri="Microsoft.SharePoint.Taxonomy.ContentTypeSync"/>
  </ds:schemaRefs>
</ds:datastoreItem>
</file>

<file path=customXml/itemProps4.xml><?xml version="1.0" encoding="utf-8"?>
<ds:datastoreItem xmlns:ds="http://schemas.openxmlformats.org/officeDocument/2006/customXml" ds:itemID="{84511B65-5A8E-4FB0-80A7-CD79B0F8B78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ca283e0b-db31-4043-a2ef-b80661bf084a"/>
    <ds:schemaRef ds:uri="http://schemas.microsoft.com/sharepoint.v3"/>
    <ds:schemaRef ds:uri="2aac1c47-a7bd-4382-bbe6-d59290c165d5"/>
    <ds:schemaRef ds:uri="03aba595-bc08-4bc6-a067-44fa0d6fce4c"/>
    <ds:schemaRef ds:uri="http://schemas.microsoft.com/sharepoint/v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5.xml><?xml version="1.0" encoding="utf-8"?>
<ds:datastoreItem xmlns:ds="http://schemas.openxmlformats.org/officeDocument/2006/customXml" ds:itemID="{9EB124A6-A781-410C-A7A2-D0BD554E1F00}">
  <ds:schemaRefs>
    <ds:schemaRef ds:uri="http://schemas.microsoft.com/office/infopath/2007/PartnerControls"/>
    <ds:schemaRef ds:uri="http://purl.org/dc/elements/1.1/"/>
    <ds:schemaRef ds:uri="http://schemas.openxmlformats.org/package/2006/metadata/core-properties"/>
    <ds:schemaRef ds:uri="http://www.w3.org/XML/1998/namespace"/>
    <ds:schemaRef ds:uri="http://schemas.microsoft.com/sharepoint/v3"/>
    <ds:schemaRef ds:uri="03aba595-bc08-4bc6-a067-44fa0d6fce4c"/>
    <ds:schemaRef ds:uri="2aac1c47-a7bd-4382-bbe6-d59290c165d5"/>
    <ds:schemaRef ds:uri="ca283e0b-db31-4043-a2ef-b80661bf084a"/>
    <ds:schemaRef ds:uri="http://schemas.microsoft.com/office/2006/documentManagement/types"/>
    <ds:schemaRef ds:uri="http://schemas.microsoft.com/sharepoint.v3"/>
    <ds:schemaRef ds:uri="http://purl.org/dc/terms/"/>
    <ds:schemaRef ds:uri="http://schemas.microsoft.com/sharepoint/v4"/>
    <ds:schemaRef ds:uri="http://schemas.microsoft.com/office/2006/metadata/properties"/>
    <ds:schemaRef ds:uri="http://purl.org/dc/dcmitype/"/>
  </ds:schemaRefs>
</ds:datastoreItem>
</file>

<file path=customXml/itemProps6.xml><?xml version="1.0" encoding="utf-8"?>
<ds:datastoreItem xmlns:ds="http://schemas.openxmlformats.org/officeDocument/2006/customXml" ds:itemID="{3BCD4D82-533B-4792-AED7-3E84D37A03A0}">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Office Theme</Template>
  <TotalTime>3180</TotalTime>
  <Words>902</Words>
  <Application>Microsoft Office PowerPoint</Application>
  <PresentationFormat>Custom</PresentationFormat>
  <Paragraphs>127</Paragraphs>
  <Slides>2</Slides>
  <Notes>0</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2</vt:i4>
      </vt:variant>
    </vt:vector>
  </HeadingPairs>
  <TitlesOfParts>
    <vt:vector size="10" baseType="lpstr">
      <vt:lpstr>Arial</vt:lpstr>
      <vt:lpstr>Franklin Gothic Book</vt:lpstr>
      <vt:lpstr>Franklin Gothic Medium</vt:lpstr>
      <vt:lpstr>FranklinGothic URW</vt:lpstr>
      <vt:lpstr>FranklinGothicURW-Med</vt:lpstr>
      <vt:lpstr>UniversLTStd</vt:lpstr>
      <vt:lpstr>UniversLTStd-Cn</vt:lpstr>
      <vt:lpstr>Office Theme</vt:lpstr>
      <vt:lpstr>PowerPoint Presentation</vt:lpstr>
      <vt:lpstr>PowerPoint Presentation</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KG</dc:creator>
  <cp:lastModifiedBy>nestan pantsulaia</cp:lastModifiedBy>
  <cp:revision>123</cp:revision>
  <dcterms:created xsi:type="dcterms:W3CDTF">2017-11-02T14:57:07Z</dcterms:created>
  <dcterms:modified xsi:type="dcterms:W3CDTF">2019-11-18T10:01:20Z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0x0101009BA85F8052A6DA4FA3E31FF9F74C697000EC757063D55EF14399B2E4B65561595A</vt:lpwstr>
  </property>
  <property fmtid="{D5CDD505-2E9C-101B-9397-08002B2CF9AE}" pid="3" name="TaxKeyword">
    <vt:lpwstr/>
  </property>
  <property fmtid="{D5CDD505-2E9C-101B-9397-08002B2CF9AE}" pid="4" name="OfficeDivision">
    <vt:lpwstr>3;#Data, Research and Policy-456C|5955b2fd-5d7f-4ec6-8d67-6bd2d19d2fcb</vt:lpwstr>
  </property>
  <property fmtid="{D5CDD505-2E9C-101B-9397-08002B2CF9AE}" pid="5" name="Topic">
    <vt:lpwstr/>
  </property>
  <property fmtid="{D5CDD505-2E9C-101B-9397-08002B2CF9AE}" pid="6" name="DocumentType">
    <vt:lpwstr/>
  </property>
  <property fmtid="{D5CDD505-2E9C-101B-9397-08002B2CF9AE}" pid="7" name="GeographicScope">
    <vt:lpwstr/>
  </property>
</Properties>
</file>