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3.xml" ContentType="application/vnd.openxmlformats-officedocument.drawingml.chartshapes+xml"/>
  <Override PartName="/ppt/charts/chart10.xml" ContentType="application/vnd.openxmlformats-officedocument.drawingml.chart+xml"/>
  <Override PartName="/ppt/theme/themeOverride1.xml" ContentType="application/vnd.openxmlformats-officedocument.themeOverride+xml"/>
  <Override PartName="/ppt/drawings/drawing4.xml" ContentType="application/vnd.openxmlformats-officedocument.drawingml.chartshape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2.xml" ContentType="application/vnd.openxmlformats-officedocument.themeOverr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2"/>
  </p:notesMasterIdLst>
  <p:sldIdLst>
    <p:sldId id="275" r:id="rId8"/>
    <p:sldId id="276" r:id="rId9"/>
    <p:sldId id="277" r:id="rId10"/>
    <p:sldId id="258" r:id="rId11"/>
  </p:sldIdLst>
  <p:sldSz cx="7772400" cy="10058400"/>
  <p:notesSz cx="7099300" cy="10234613"/>
  <p:defaultTextStyle>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80" userDrawn="1">
          <p15:clr>
            <a:srgbClr val="A4A3A4"/>
          </p15:clr>
        </p15:guide>
        <p15:guide id="2" pos="4632" userDrawn="1">
          <p15:clr>
            <a:srgbClr val="A4A3A4"/>
          </p15:clr>
        </p15:guide>
        <p15:guide id="3" pos="192" userDrawn="1">
          <p15:clr>
            <a:srgbClr val="A4A3A4"/>
          </p15:clr>
        </p15:guide>
        <p15:guide id="4" pos="2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alakhashvili Tsotne" initials="TB" lastIdx="16" clrIdx="6">
    <p:extLst>
      <p:ext uri="{19B8F6BF-5375-455C-9EA6-DF929625EA0E}">
        <p15:presenceInfo xmlns:p15="http://schemas.microsoft.com/office/powerpoint/2012/main" userId="Balakhashvili Tsotne" providerId="None"/>
      </p:ext>
    </p:extLst>
  </p:cmAuthor>
  <p:cmAuthor id="1" name="Julianne Deitch" initials="JD" lastIdx="1" clrIdx="0"/>
  <p:cmAuthor id="8" name="irma gvilava" initials="ig" lastIdx="3" clrIdx="7">
    <p:extLst>
      <p:ext uri="{19B8F6BF-5375-455C-9EA6-DF929625EA0E}">
        <p15:presenceInfo xmlns:p15="http://schemas.microsoft.com/office/powerpoint/2012/main" userId="S-1-5-21-2703388789-3765044650-341701313-2073" providerId="AD"/>
      </p:ext>
    </p:extLst>
  </p:cmAuthor>
  <p:cmAuthor id="2" name="Shane M Khan" initials="SMK" lastIdx="16" clrIdx="1">
    <p:extLst>
      <p:ext uri="{19B8F6BF-5375-455C-9EA6-DF929625EA0E}">
        <p15:presenceInfo xmlns:p15="http://schemas.microsoft.com/office/powerpoint/2012/main" userId="S-1-5-21-889838981-920820592-1903951286-698628" providerId="AD"/>
      </p:ext>
    </p:extLst>
  </p:cmAuthor>
  <p:cmAuthor id="9" name="Bo Robert Beshanski-Pedersen" initials="BP" lastIdx="1" clrIdx="8">
    <p:extLst>
      <p:ext uri="{19B8F6BF-5375-455C-9EA6-DF929625EA0E}">
        <p15:presenceInfo xmlns:p15="http://schemas.microsoft.com/office/powerpoint/2012/main" userId="Bo Robert Beshanski-Pedersen" providerId="None"/>
      </p:ext>
    </p:extLst>
  </p:cmAuthor>
  <p:cmAuthor id="3" name="Ma. Eleanor Reserva" initials="MER" lastIdx="2" clrIdx="2">
    <p:extLst>
      <p:ext uri="{19B8F6BF-5375-455C-9EA6-DF929625EA0E}">
        <p15:presenceInfo xmlns:p15="http://schemas.microsoft.com/office/powerpoint/2012/main" userId="Ma. Eleanor Reserva" providerId="None"/>
      </p:ext>
    </p:extLst>
  </p:cmAuthor>
  <p:cmAuthor id="4" name="Liliana Carvajal" initials="LC" lastIdx="4" clrIdx="3">
    <p:extLst>
      <p:ext uri="{19B8F6BF-5375-455C-9EA6-DF929625EA0E}">
        <p15:presenceInfo xmlns:p15="http://schemas.microsoft.com/office/powerpoint/2012/main" userId="S-1-5-21-889838981-920820592-1903951286-237135" providerId="AD"/>
      </p:ext>
    </p:extLst>
  </p:cmAuthor>
  <p:cmAuthor id="5" name="Giorgi Kalakashvili" initials="GK" lastIdx="4" clrIdx="4">
    <p:extLst>
      <p:ext uri="{19B8F6BF-5375-455C-9EA6-DF929625EA0E}">
        <p15:presenceInfo xmlns:p15="http://schemas.microsoft.com/office/powerpoint/2012/main" userId="S-1-5-21-889838981-920820592-1903951286-826759" providerId="AD"/>
      </p:ext>
    </p:extLst>
  </p:cmAuthor>
  <p:cmAuthor id="6" name="Tijana Comic" initials="TC" lastIdx="24" clrIdx="5">
    <p:extLst>
      <p:ext uri="{19B8F6BF-5375-455C-9EA6-DF929625EA0E}">
        <p15:presenceInfo xmlns:p15="http://schemas.microsoft.com/office/powerpoint/2012/main" userId="b1e3c049de1787f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DFF5"/>
    <a:srgbClr val="FFD85B"/>
    <a:srgbClr val="FF6DB6"/>
    <a:srgbClr val="DFAFE7"/>
    <a:srgbClr val="E4BBEB"/>
    <a:srgbClr val="FF61B0"/>
    <a:srgbClr val="FF3399"/>
    <a:srgbClr val="A9D18E"/>
    <a:srgbClr val="DC84D6"/>
    <a:srgbClr val="BDB1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5380" autoAdjust="0"/>
  </p:normalViewPr>
  <p:slideViewPr>
    <p:cSldViewPr snapToGrid="0" snapToObjects="1" showGuides="1">
      <p:cViewPr>
        <p:scale>
          <a:sx n="100" d="100"/>
          <a:sy n="100" d="100"/>
        </p:scale>
        <p:origin x="-126" y="-708"/>
      </p:cViewPr>
      <p:guideLst>
        <p:guide orient="horz" pos="3480"/>
        <p:guide pos="4632"/>
        <p:guide pos="192"/>
        <p:guide pos="24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8798975C-2B7E-47E6-84B9-51A154FA326B}"/>
    <pc:docChg chg="custSel">
      <pc:chgData name="Bo Pedersen" userId="d9899d1f-79a5-4680-8fc4-f5dae7a98dd1" providerId="ADAL" clId="{8798975C-2B7E-47E6-84B9-51A154FA326B}" dt="2019-10-31T01:44:56.148" v="0" actId="1589"/>
      <pc:docMkLst>
        <pc:docMk/>
      </pc:docMkLst>
      <pc:sldChg chg="addCm">
        <pc:chgData name="Bo Pedersen" userId="d9899d1f-79a5-4680-8fc4-f5dae7a98dd1" providerId="ADAL" clId="{8798975C-2B7E-47E6-84B9-51A154FA326B}" dt="2019-10-31T01:44:56.148" v="0" actId="1589"/>
        <pc:sldMkLst>
          <pc:docMk/>
          <pc:sldMk cId="2551600150" sldId="2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package" Target="../embeddings/Microsoft_Excel_Worksheet10.xlsx"/><Relationship Id="rId1" Type="http://schemas.openxmlformats.org/officeDocument/2006/relationships/themeOverride" Target="../theme/themeOverride1.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223759871162902E-2"/>
          <c:y val="5.5149240000427723E-2"/>
          <c:w val="0.92560561681562126"/>
          <c:h val="0.76397411401504101"/>
        </c:manualLayout>
      </c:layout>
      <c:barChart>
        <c:barDir val="col"/>
        <c:grouping val="clustered"/>
        <c:varyColors val="0"/>
        <c:ser>
          <c:idx val="0"/>
          <c:order val="0"/>
          <c:spPr>
            <a:solidFill>
              <a:schemeClr val="accent1">
                <a:lumMod val="60000"/>
                <a:lumOff val="4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(2)'!$A$5:$A$23</c:f>
              <c:strCache>
                <c:ptCount val="19"/>
                <c:pt idx="0">
                  <c:v>Total</c:v>
                </c:pt>
                <c:pt idx="2">
                  <c:v>Urban</c:v>
                </c:pt>
                <c:pt idx="3">
                  <c:v>Rural</c:v>
                </c:pt>
                <c:pt idx="5">
                  <c:v>Georgian</c:v>
                </c:pt>
                <c:pt idx="6">
                  <c:v>Armenian</c:v>
                </c:pt>
                <c:pt idx="7">
                  <c:v>Azerbaijani</c:v>
                </c:pt>
                <c:pt idx="9">
                  <c:v>Poorest</c:v>
                </c:pt>
                <c:pt idx="10">
                  <c:v>Second</c:v>
                </c:pt>
                <c:pt idx="11">
                  <c:v>Middle</c:v>
                </c:pt>
                <c:pt idx="12">
                  <c:v>Fourth</c:v>
                </c:pt>
                <c:pt idx="13">
                  <c:v>Richest</c:v>
                </c:pt>
                <c:pt idx="15">
                  <c:v>Primary or 
Lower 
Secondary</c:v>
                </c:pt>
                <c:pt idx="16">
                  <c:v>Upper 
Secondary</c:v>
                </c:pt>
                <c:pt idx="17">
                  <c:v>Vocational 
Education</c:v>
                </c:pt>
                <c:pt idx="18">
                  <c:v>Higher</c:v>
                </c:pt>
              </c:strCache>
            </c:strRef>
          </c:cat>
          <c:val>
            <c:numRef>
              <c:f>'chart 1 (2)'!$B$5:$B$23</c:f>
              <c:numCache>
                <c:formatCode>General</c:formatCode>
                <c:ptCount val="19"/>
                <c:pt idx="0" formatCode="0.0">
                  <c:v>130.33843458524362</c:v>
                </c:pt>
                <c:pt idx="2" formatCode="0.0">
                  <c:v>108.45389459925048</c:v>
                </c:pt>
                <c:pt idx="3" formatCode="0.0">
                  <c:v>170.06012726772957</c:v>
                </c:pt>
                <c:pt idx="5" formatCode="0.0">
                  <c:v>105.62849064963325</c:v>
                </c:pt>
                <c:pt idx="6" formatCode="0.0">
                  <c:v>140.71548937112829</c:v>
                </c:pt>
                <c:pt idx="7" formatCode="0.0">
                  <c:v>498.85325149485107</c:v>
                </c:pt>
                <c:pt idx="9" formatCode="0.0">
                  <c:v>177.87131388114369</c:v>
                </c:pt>
                <c:pt idx="10" formatCode="0.0">
                  <c:v>175.04367962300839</c:v>
                </c:pt>
                <c:pt idx="11" formatCode="0.0">
                  <c:v>126.2202988491116</c:v>
                </c:pt>
                <c:pt idx="12" formatCode="0.0">
                  <c:v>129.12153539299027</c:v>
                </c:pt>
                <c:pt idx="13" formatCode="0.0">
                  <c:v>68.937783399018116</c:v>
                </c:pt>
                <c:pt idx="15" formatCode="0.0">
                  <c:v>286.84810377517618</c:v>
                </c:pt>
                <c:pt idx="16" formatCode="0.0">
                  <c:v>140.57105423693494</c:v>
                </c:pt>
                <c:pt idx="17" formatCode="0.0">
                  <c:v>144.76334638682522</c:v>
                </c:pt>
                <c:pt idx="18" formatCode="0.0">
                  <c:v>87.677181489653606</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30"/>
        <c:overlap val="32"/>
        <c:axId val="788313872"/>
        <c:axId val="788309392"/>
      </c:barChart>
      <c:catAx>
        <c:axId val="78831387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550" b="0" i="0" u="none" strike="noStrike" kern="1200" baseline="0">
                <a:solidFill>
                  <a:schemeClr val="tx1">
                    <a:lumMod val="65000"/>
                    <a:lumOff val="35000"/>
                  </a:schemeClr>
                </a:solidFill>
                <a:latin typeface="+mn-lt"/>
                <a:ea typeface="+mn-ea"/>
                <a:cs typeface="+mn-cs"/>
              </a:defRPr>
            </a:pPr>
            <a:endParaRPr lang="en-US"/>
          </a:p>
        </c:txPr>
        <c:crossAx val="788309392"/>
        <c:crosses val="autoZero"/>
        <c:auto val="1"/>
        <c:lblAlgn val="ctr"/>
        <c:lblOffset val="100"/>
        <c:noMultiLvlLbl val="0"/>
      </c:catAx>
      <c:valAx>
        <c:axId val="788309392"/>
        <c:scaling>
          <c:orientation val="minMax"/>
          <c:max val="5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last 5 years</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788313872"/>
        <c:crosses val="autoZero"/>
        <c:crossBetween val="between"/>
        <c:majorUnit val="10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935912865712022"/>
          <c:y val="0.12272131721729093"/>
          <c:w val="0.83427486385267502"/>
          <c:h val="0.73459446662364192"/>
        </c:manualLayout>
      </c:layout>
      <c:barChart>
        <c:barDir val="bar"/>
        <c:grouping val="percentStacked"/>
        <c:varyColors val="0"/>
        <c:ser>
          <c:idx val="0"/>
          <c:order val="0"/>
          <c:tx>
            <c:strRef>
              <c:f>Chart!$A$6</c:f>
              <c:strCache>
                <c:ptCount val="1"/>
                <c:pt idx="0">
                  <c:v>DK/Don’t Remember</c:v>
                </c:pt>
              </c:strCache>
            </c:strRef>
          </c:tx>
          <c:spPr>
            <a:solidFill>
              <a:srgbClr val="6FDFF5"/>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Chart!$B$5:$F$5</c:f>
              <c:strCache>
                <c:ptCount val="5"/>
                <c:pt idx="0">
                  <c:v>Higher</c:v>
                </c:pt>
                <c:pt idx="1">
                  <c:v>Primary 
or Lower 
Secondary</c:v>
                </c:pt>
                <c:pt idx="2">
                  <c:v>Rural</c:v>
                </c:pt>
                <c:pt idx="3">
                  <c:v>Urban</c:v>
                </c:pt>
                <c:pt idx="4">
                  <c:v>Total</c:v>
                </c:pt>
              </c:strCache>
            </c:strRef>
          </c:cat>
          <c:val>
            <c:numRef>
              <c:f>Chart!$B$6:$F$6</c:f>
              <c:numCache>
                <c:formatCode>0.0</c:formatCode>
                <c:ptCount val="5"/>
                <c:pt idx="0">
                  <c:v>1.7569174128208136</c:v>
                </c:pt>
                <c:pt idx="1">
                  <c:v>1.3089060850858025</c:v>
                </c:pt>
                <c:pt idx="2">
                  <c:v>4.5999999999999996</c:v>
                </c:pt>
                <c:pt idx="3">
                  <c:v>1.4</c:v>
                </c:pt>
                <c:pt idx="4" formatCode="General">
                  <c:v>2.9</c:v>
                </c:pt>
              </c:numCache>
            </c:numRef>
          </c:val>
          <c:extLst xmlns:c16r2="http://schemas.microsoft.com/office/drawing/2015/06/chart">
            <c:ext xmlns:c16="http://schemas.microsoft.com/office/drawing/2014/chart" uri="{C3380CC4-5D6E-409C-BE32-E72D297353CC}">
              <c16:uniqueId val="{00000000-BEF1-4E66-B9A8-7E2D128849D7}"/>
            </c:ext>
          </c:extLst>
        </c:ser>
        <c:ser>
          <c:idx val="1"/>
          <c:order val="1"/>
          <c:tx>
            <c:strRef>
              <c:f>Chart!$A$7</c:f>
              <c:strCache>
                <c:ptCount val="1"/>
                <c:pt idx="0">
                  <c:v>D&amp;C (Dilation &amp; Curettage)</c:v>
                </c:pt>
              </c:strCache>
            </c:strRef>
          </c:tx>
          <c:spPr>
            <a:solidFill>
              <a:srgbClr val="FF6DB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Chart!$B$5:$F$5</c:f>
              <c:strCache>
                <c:ptCount val="5"/>
                <c:pt idx="0">
                  <c:v>Higher</c:v>
                </c:pt>
                <c:pt idx="1">
                  <c:v>Primary 
or Lower 
Secondary</c:v>
                </c:pt>
                <c:pt idx="2">
                  <c:v>Rural</c:v>
                </c:pt>
                <c:pt idx="3">
                  <c:v>Urban</c:v>
                </c:pt>
                <c:pt idx="4">
                  <c:v>Total</c:v>
                </c:pt>
              </c:strCache>
            </c:strRef>
          </c:cat>
          <c:val>
            <c:numRef>
              <c:f>Chart!$B$7:$F$7</c:f>
              <c:numCache>
                <c:formatCode>0.0</c:formatCode>
                <c:ptCount val="5"/>
                <c:pt idx="0">
                  <c:v>22.732777019467292</c:v>
                </c:pt>
                <c:pt idx="1">
                  <c:v>39.425178509326095</c:v>
                </c:pt>
                <c:pt idx="2">
                  <c:v>31.9</c:v>
                </c:pt>
                <c:pt idx="3">
                  <c:v>26.3</c:v>
                </c:pt>
                <c:pt idx="4" formatCode="General">
                  <c:v>28.8</c:v>
                </c:pt>
              </c:numCache>
            </c:numRef>
          </c:val>
          <c:extLst xmlns:c16r2="http://schemas.microsoft.com/office/drawing/2015/06/chart">
            <c:ext xmlns:c16="http://schemas.microsoft.com/office/drawing/2014/chart" uri="{C3380CC4-5D6E-409C-BE32-E72D297353CC}">
              <c16:uniqueId val="{00000001-BEF1-4E66-B9A8-7E2D128849D7}"/>
            </c:ext>
          </c:extLst>
        </c:ser>
        <c:ser>
          <c:idx val="2"/>
          <c:order val="2"/>
          <c:tx>
            <c:strRef>
              <c:f>Chart!$A$8</c:f>
              <c:strCache>
                <c:ptCount val="1"/>
                <c:pt idx="0">
                  <c:v>Vacuum Aspiration</c:v>
                </c:pt>
              </c:strCache>
            </c:strRef>
          </c:tx>
          <c:spPr>
            <a:solidFill>
              <a:srgbClr val="ED7D31">
                <a:lumMod val="60000"/>
                <a:lumOff val="40000"/>
              </a:srgb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Chart!$B$5:$F$5</c:f>
              <c:strCache>
                <c:ptCount val="5"/>
                <c:pt idx="0">
                  <c:v>Higher</c:v>
                </c:pt>
                <c:pt idx="1">
                  <c:v>Primary 
or Lower 
Secondary</c:v>
                </c:pt>
                <c:pt idx="2">
                  <c:v>Rural</c:v>
                </c:pt>
                <c:pt idx="3">
                  <c:v>Urban</c:v>
                </c:pt>
                <c:pt idx="4">
                  <c:v>Total</c:v>
                </c:pt>
              </c:strCache>
            </c:strRef>
          </c:cat>
          <c:val>
            <c:numRef>
              <c:f>Chart!$B$8:$F$8</c:f>
              <c:numCache>
                <c:formatCode>0.0</c:formatCode>
                <c:ptCount val="5"/>
                <c:pt idx="0">
                  <c:v>38.391394288864447</c:v>
                </c:pt>
                <c:pt idx="1">
                  <c:v>45.15121847255778</c:v>
                </c:pt>
                <c:pt idx="2">
                  <c:v>39.5</c:v>
                </c:pt>
                <c:pt idx="3">
                  <c:v>42.8</c:v>
                </c:pt>
                <c:pt idx="4" formatCode="General">
                  <c:v>41.3</c:v>
                </c:pt>
              </c:numCache>
            </c:numRef>
          </c:val>
          <c:extLst xmlns:c16r2="http://schemas.microsoft.com/office/drawing/2015/06/chart">
            <c:ext xmlns:c16="http://schemas.microsoft.com/office/drawing/2014/chart" uri="{C3380CC4-5D6E-409C-BE32-E72D297353CC}">
              <c16:uniqueId val="{00000002-BEF1-4E66-B9A8-7E2D128849D7}"/>
            </c:ext>
          </c:extLst>
        </c:ser>
        <c:ser>
          <c:idx val="3"/>
          <c:order val="3"/>
          <c:tx>
            <c:strRef>
              <c:f>Chart!$A$9</c:f>
              <c:strCache>
                <c:ptCount val="1"/>
                <c:pt idx="0">
                  <c:v>Abortion Pill</c:v>
                </c:pt>
              </c:strCache>
            </c:strRef>
          </c:tx>
          <c:spPr>
            <a:solidFill>
              <a:srgbClr val="A9D18E"/>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Chart!$B$5:$F$5</c:f>
              <c:strCache>
                <c:ptCount val="5"/>
                <c:pt idx="0">
                  <c:v>Higher</c:v>
                </c:pt>
                <c:pt idx="1">
                  <c:v>Primary 
or Lower 
Secondary</c:v>
                </c:pt>
                <c:pt idx="2">
                  <c:v>Rural</c:v>
                </c:pt>
                <c:pt idx="3">
                  <c:v>Urban</c:v>
                </c:pt>
                <c:pt idx="4">
                  <c:v>Total</c:v>
                </c:pt>
              </c:strCache>
            </c:strRef>
          </c:cat>
          <c:val>
            <c:numRef>
              <c:f>Chart!$B$9:$F$9</c:f>
              <c:numCache>
                <c:formatCode>0.0</c:formatCode>
                <c:ptCount val="5"/>
                <c:pt idx="0">
                  <c:v>37.118911278847435</c:v>
                </c:pt>
                <c:pt idx="1">
                  <c:v>14.114696933030386</c:v>
                </c:pt>
                <c:pt idx="2">
                  <c:v>22.3</c:v>
                </c:pt>
                <c:pt idx="3">
                  <c:v>29.1</c:v>
                </c:pt>
                <c:pt idx="4" formatCode="General">
                  <c:v>26.1</c:v>
                </c:pt>
              </c:numCache>
            </c:numRef>
          </c:val>
          <c:extLst xmlns:c16r2="http://schemas.microsoft.com/office/drawing/2015/06/chart">
            <c:ext xmlns:c16="http://schemas.microsoft.com/office/drawing/2014/chart" uri="{C3380CC4-5D6E-409C-BE32-E72D297353CC}">
              <c16:uniqueId val="{00000003-BEF1-4E66-B9A8-7E2D128849D7}"/>
            </c:ext>
          </c:extLst>
        </c:ser>
        <c:ser>
          <c:idx val="4"/>
          <c:order val="4"/>
          <c:tx>
            <c:strRef>
              <c:f>Chart!$A$10</c:f>
              <c:strCache>
                <c:ptCount val="1"/>
                <c:pt idx="0">
                  <c:v>Other</c:v>
                </c:pt>
              </c:strCache>
            </c:strRef>
          </c:tx>
          <c:spPr>
            <a:solidFill>
              <a:srgbClr val="FFFF00"/>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0-19C1-452C-827F-4EBA592EFCD6}"/>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1-19C1-452C-827F-4EBA592EFCD6}"/>
                </c:ext>
                <c:ext xmlns:c15="http://schemas.microsoft.com/office/drawing/2012/chart" uri="{CE6537A1-D6FC-4f65-9D91-7224C49458BB}"/>
              </c:extLst>
            </c:dLbl>
            <c:dLbl>
              <c:idx val="2"/>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4FE-4D5C-A1EE-57EFDD033890}"/>
                </c:ext>
                <c:ext xmlns:c15="http://schemas.microsoft.com/office/drawing/2012/chart" uri="{CE6537A1-D6FC-4f65-9D91-7224C49458BB}">
                  <c15:spPr xmlns:c15="http://schemas.microsoft.com/office/drawing/2012/chart">
                    <a:prstGeom prst="rect">
                      <a:avLst/>
                    </a:prstGeom>
                  </c15:spPr>
                </c:ext>
              </c:extLst>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dLbl>
            <c:dLbl>
              <c:idx val="4"/>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Chart!$B$5:$F$5</c:f>
              <c:strCache>
                <c:ptCount val="5"/>
                <c:pt idx="0">
                  <c:v>Higher</c:v>
                </c:pt>
                <c:pt idx="1">
                  <c:v>Primary 
or Lower 
Secondary</c:v>
                </c:pt>
                <c:pt idx="2">
                  <c:v>Rural</c:v>
                </c:pt>
                <c:pt idx="3">
                  <c:v>Urban</c:v>
                </c:pt>
                <c:pt idx="4">
                  <c:v>Total</c:v>
                </c:pt>
              </c:strCache>
            </c:strRef>
          </c:cat>
          <c:val>
            <c:numRef>
              <c:f>Chart!$B$10:$F$10</c:f>
              <c:numCache>
                <c:formatCode>0.0</c:formatCode>
                <c:ptCount val="5"/>
                <c:pt idx="0">
                  <c:v>0</c:v>
                </c:pt>
                <c:pt idx="1">
                  <c:v>0</c:v>
                </c:pt>
                <c:pt idx="2">
                  <c:v>1.6</c:v>
                </c:pt>
                <c:pt idx="3">
                  <c:v>0.4</c:v>
                </c:pt>
                <c:pt idx="4" formatCode="General">
                  <c:v>1</c:v>
                </c:pt>
              </c:numCache>
            </c:numRef>
          </c:val>
          <c:extLst xmlns:c16r2="http://schemas.microsoft.com/office/drawing/2015/06/chart">
            <c:ext xmlns:c16="http://schemas.microsoft.com/office/drawing/2014/chart" uri="{C3380CC4-5D6E-409C-BE32-E72D297353CC}">
              <c16:uniqueId val="{00000001-A1CB-48E6-9603-252742529493}"/>
            </c:ext>
          </c:extLst>
        </c:ser>
        <c:dLbls>
          <c:showLegendKey val="0"/>
          <c:showVal val="0"/>
          <c:showCatName val="0"/>
          <c:showSerName val="0"/>
          <c:showPercent val="0"/>
          <c:showBubbleSize val="0"/>
        </c:dLbls>
        <c:gapWidth val="50"/>
        <c:overlap val="100"/>
        <c:axId val="667918816"/>
        <c:axId val="667919376"/>
      </c:barChart>
      <c:catAx>
        <c:axId val="667918816"/>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667919376"/>
        <c:crosses val="autoZero"/>
        <c:auto val="1"/>
        <c:lblAlgn val="ctr"/>
        <c:lblOffset val="100"/>
        <c:noMultiLvlLbl val="0"/>
      </c:catAx>
      <c:valAx>
        <c:axId val="667919376"/>
        <c:scaling>
          <c:orientation val="minMax"/>
        </c:scaling>
        <c:delete val="0"/>
        <c:axPos val="b"/>
        <c:majorGridlines>
          <c:spPr>
            <a:ln w="6350"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667918816"/>
        <c:crosses val="autoZero"/>
        <c:crossBetween val="between"/>
      </c:valAx>
      <c:spPr>
        <a:noFill/>
        <a:ln>
          <a:noFill/>
        </a:ln>
        <a:effectLst/>
      </c:spPr>
    </c:plotArea>
    <c:legend>
      <c:legendPos val="t"/>
      <c:layout>
        <c:manualLayout>
          <c:xMode val="edge"/>
          <c:yMode val="edge"/>
          <c:x val="0.20153317382416044"/>
          <c:y val="3.0890522690345618E-2"/>
          <c:w val="0.70180657951316072"/>
          <c:h val="8.0661965253432097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134293329137672"/>
          <c:y val="5.7838473315835519E-2"/>
          <c:w val="0.6044928137388822"/>
          <c:h val="0.82610259655043117"/>
        </c:manualLayout>
      </c:layout>
      <c:barChart>
        <c:barDir val="bar"/>
        <c:grouping val="stacked"/>
        <c:varyColors val="0"/>
        <c:ser>
          <c:idx val="0"/>
          <c:order val="0"/>
          <c:tx>
            <c:strRef>
              <c:f>Sheet1!$B$5</c:f>
              <c:strCache>
                <c:ptCount val="1"/>
                <c:pt idx="0">
                  <c:v>complication</c:v>
                </c:pt>
              </c:strCache>
            </c:strRef>
          </c:tx>
          <c:spPr>
            <a:solidFill>
              <a:srgbClr val="A9D18E"/>
            </a:solidFill>
            <a:ln>
              <a:noFill/>
            </a:ln>
            <a:effectLst/>
          </c:spPr>
          <c:invertIfNegative val="0"/>
          <c:dPt>
            <c:idx val="0"/>
            <c:invertIfNegative val="0"/>
            <c:bubble3D val="0"/>
            <c:spPr>
              <a:solidFill>
                <a:schemeClr val="accent2">
                  <a:lumMod val="40000"/>
                  <a:lumOff val="60000"/>
                </a:schemeClr>
              </a:solidFill>
              <a:ln>
                <a:noFill/>
              </a:ln>
              <a:effectLst/>
            </c:spPr>
            <c:extLst xmlns:c16r2="http://schemas.microsoft.com/office/drawing/2015/06/chart">
              <c:ext xmlns:c16="http://schemas.microsoft.com/office/drawing/2014/chart" uri="{C3380CC4-5D6E-409C-BE32-E72D297353CC}">
                <c16:uniqueId val="{00000006-8F0A-414D-9B54-B756FCFD7372}"/>
              </c:ext>
            </c:extLst>
          </c:dPt>
          <c:dPt>
            <c:idx val="1"/>
            <c:invertIfNegative val="0"/>
            <c:bubble3D val="0"/>
            <c:spPr>
              <a:solidFill>
                <a:srgbClr val="3BB8C5"/>
              </a:solidFill>
              <a:ln>
                <a:noFill/>
              </a:ln>
              <a:effectLst/>
            </c:spPr>
            <c:extLst xmlns:c16r2="http://schemas.microsoft.com/office/drawing/2015/06/chart">
              <c:ext xmlns:c16="http://schemas.microsoft.com/office/drawing/2014/chart" uri="{C3380CC4-5D6E-409C-BE32-E72D297353CC}">
                <c16:uniqueId val="{00000005-8F0A-414D-9B54-B756FCFD7372}"/>
              </c:ext>
            </c:extLst>
          </c:dPt>
          <c:dPt>
            <c:idx val="2"/>
            <c:invertIfNegative val="0"/>
            <c:bubble3D val="0"/>
            <c:spPr>
              <a:solidFill>
                <a:schemeClr val="bg1">
                  <a:lumMod val="75000"/>
                </a:schemeClr>
              </a:solidFill>
              <a:ln>
                <a:noFill/>
              </a:ln>
              <a:effectLst/>
            </c:spPr>
            <c:extLst xmlns:c16r2="http://schemas.microsoft.com/office/drawing/2015/06/chart">
              <c:ext xmlns:c16="http://schemas.microsoft.com/office/drawing/2014/chart" uri="{C3380CC4-5D6E-409C-BE32-E72D297353CC}">
                <c16:uniqueId val="{00000005-68DA-40D2-866D-065B34A22904}"/>
              </c:ext>
            </c:extLst>
          </c:dPt>
          <c:dPt>
            <c:idx val="3"/>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4-8F0A-414D-9B54-B756FCFD7372}"/>
              </c:ext>
            </c:extLst>
          </c:dPt>
          <c:dPt>
            <c:idx val="4"/>
            <c:invertIfNegative val="0"/>
            <c:bubble3D val="0"/>
            <c:spPr>
              <a:solidFill>
                <a:srgbClr val="FF3399"/>
              </a:solidFill>
              <a:ln>
                <a:noFill/>
              </a:ln>
              <a:effectLst/>
            </c:spPr>
            <c:extLst xmlns:c16r2="http://schemas.microsoft.com/office/drawing/2015/06/chart">
              <c:ext xmlns:c16="http://schemas.microsoft.com/office/drawing/2014/chart" uri="{C3380CC4-5D6E-409C-BE32-E72D297353CC}">
                <c16:uniqueId val="{00000009-68DA-40D2-866D-065B34A22904}"/>
              </c:ext>
            </c:extLst>
          </c:dPt>
          <c:dPt>
            <c:idx val="5"/>
            <c:invertIfNegative val="0"/>
            <c:bubble3D val="0"/>
            <c:spPr>
              <a:solidFill>
                <a:srgbClr val="F02200"/>
              </a:solidFill>
              <a:ln>
                <a:noFill/>
              </a:ln>
              <a:effectLst/>
            </c:spPr>
            <c:extLst xmlns:c16r2="http://schemas.microsoft.com/office/drawing/2015/06/chart">
              <c:ext xmlns:c16="http://schemas.microsoft.com/office/drawing/2014/chart" uri="{C3380CC4-5D6E-409C-BE32-E72D297353CC}">
                <c16:uniqueId val="{0000000B-68DA-40D2-866D-065B34A22904}"/>
              </c:ext>
            </c:extLst>
          </c:dPt>
          <c:dLbls>
            <c:dLbl>
              <c:idx val="1"/>
              <c:layout/>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F0A-414D-9B54-B756FCFD7372}"/>
                </c:ext>
                <c:ext xmlns:c15="http://schemas.microsoft.com/office/drawing/2012/chart" uri="{CE6537A1-D6FC-4f65-9D91-7224C49458BB}">
                  <c15:layout/>
                </c:ext>
              </c:extLst>
            </c:dLbl>
            <c:dLbl>
              <c:idx val="3"/>
              <c:layout/>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8F0A-414D-9B54-B756FCFD7372}"/>
                </c:ext>
                <c:ext xmlns:c15="http://schemas.microsoft.com/office/drawing/2012/chart" uri="{CE6537A1-D6FC-4f65-9D91-7224C49458BB}">
                  <c15:layout/>
                </c:ext>
              </c:extLst>
            </c:dLbl>
            <c:dLbl>
              <c:idx val="4"/>
              <c:layout/>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68DA-40D2-866D-065B34A22904}"/>
                </c:ext>
                <c:ext xmlns:c15="http://schemas.microsoft.com/office/drawing/2012/chart" uri="{CE6537A1-D6FC-4f65-9D91-7224C49458BB}">
                  <c15:layout/>
                </c:ext>
              </c:extLst>
            </c:dLbl>
            <c:dLbl>
              <c:idx val="5"/>
              <c:layout/>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68DA-40D2-866D-065B34A22904}"/>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Any complication</c:v>
                </c:pt>
                <c:pt idx="1">
                  <c:v>Other problems</c:v>
                </c:pt>
                <c:pt idx="2">
                  <c:v>Belly pain</c:v>
                </c:pt>
                <c:pt idx="3">
                  <c:v>Fever over 38 degrees</c:v>
                </c:pt>
                <c:pt idx="4">
                  <c:v>Severe bleeding</c:v>
                </c:pt>
                <c:pt idx="5">
                  <c:v>Uterus perforation</c:v>
                </c:pt>
              </c:strCache>
            </c:strRef>
          </c:cat>
          <c:val>
            <c:numRef>
              <c:f>Sheet1!$B$6:$B$11</c:f>
              <c:numCache>
                <c:formatCode>0.0</c:formatCode>
                <c:ptCount val="6"/>
                <c:pt idx="0">
                  <c:v>32.766333089712127</c:v>
                </c:pt>
                <c:pt idx="1">
                  <c:v>1.8922058691770614</c:v>
                </c:pt>
                <c:pt idx="2">
                  <c:v>30.352434721305553</c:v>
                </c:pt>
                <c:pt idx="3">
                  <c:v>4.8326256156962462</c:v>
                </c:pt>
                <c:pt idx="4">
                  <c:v>7.2000202844833483</c:v>
                </c:pt>
                <c:pt idx="5">
                  <c:v>1.4875161668237915</c:v>
                </c:pt>
              </c:numCache>
            </c:numRef>
          </c:val>
          <c:extLst xmlns:c16r2="http://schemas.microsoft.com/office/drawing/2015/06/chart">
            <c:ext xmlns:c16="http://schemas.microsoft.com/office/drawing/2014/chart" uri="{C3380CC4-5D6E-409C-BE32-E72D297353CC}">
              <c16:uniqueId val="{00000000-0899-4E07-A463-9BF7D6D3310D}"/>
            </c:ext>
          </c:extLst>
        </c:ser>
        <c:dLbls>
          <c:showLegendKey val="0"/>
          <c:showVal val="0"/>
          <c:showCatName val="0"/>
          <c:showSerName val="0"/>
          <c:showPercent val="0"/>
          <c:showBubbleSize val="0"/>
        </c:dLbls>
        <c:gapWidth val="10"/>
        <c:overlap val="100"/>
        <c:axId val="669271792"/>
        <c:axId val="669272352"/>
      </c:barChart>
      <c:catAx>
        <c:axId val="669271792"/>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69272352"/>
        <c:crossesAt val="0"/>
        <c:auto val="1"/>
        <c:lblAlgn val="ctr"/>
        <c:lblOffset val="100"/>
        <c:noMultiLvlLbl val="0"/>
      </c:catAx>
      <c:valAx>
        <c:axId val="669272352"/>
        <c:scaling>
          <c:orientation val="minMax"/>
          <c:max val="35"/>
          <c:min val="0"/>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9271792"/>
        <c:crosses val="autoZero"/>
        <c:crossBetween val="between"/>
        <c:majorUnit val="5"/>
        <c:minorUnit val="0.2"/>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0877797472717469E-2"/>
          <c:y val="9.2915573053368311E-2"/>
          <c:w val="0.63878793011448431"/>
          <c:h val="0.78639144065325162"/>
        </c:manualLayout>
      </c:layout>
      <c:doughnutChart>
        <c:varyColors val="1"/>
        <c:ser>
          <c:idx val="0"/>
          <c:order val="0"/>
          <c:tx>
            <c:strRef>
              <c:f>Sheet2!$B$5</c:f>
              <c:strCache>
                <c:ptCount val="1"/>
              </c:strCache>
            </c:strRef>
          </c:tx>
          <c:dPt>
            <c:idx val="0"/>
            <c:bubble3D val="0"/>
            <c:spPr>
              <a:solidFill>
                <a:sysClr val="window" lastClr="FFFFFF">
                  <a:lumMod val="75000"/>
                </a:sysClr>
              </a:solidFill>
              <a:ln w="19050">
                <a:solidFill>
                  <a:schemeClr val="lt1"/>
                </a:solidFill>
              </a:ln>
              <a:effectLst/>
            </c:spPr>
            <c:extLst xmlns:c16r2="http://schemas.microsoft.com/office/drawing/2015/06/chart">
              <c:ext xmlns:c16="http://schemas.microsoft.com/office/drawing/2014/chart" uri="{C3380CC4-5D6E-409C-BE32-E72D297353CC}">
                <c16:uniqueId val="{00000001-AEFB-4CF4-BF0B-6ECE7CCFC532}"/>
              </c:ext>
            </c:extLst>
          </c:dPt>
          <c:dPt>
            <c:idx val="1"/>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3-AEFB-4CF4-BF0B-6ECE7CCFC532}"/>
              </c:ext>
            </c:extLst>
          </c:dPt>
          <c:dPt>
            <c:idx val="2"/>
            <c:bubble3D val="0"/>
            <c:spPr>
              <a:solidFill>
                <a:srgbClr val="3BB8C5"/>
              </a:solidFill>
              <a:ln w="19050">
                <a:solidFill>
                  <a:schemeClr val="lt1"/>
                </a:solidFill>
              </a:ln>
              <a:effectLst/>
            </c:spPr>
            <c:extLst xmlns:c16r2="http://schemas.microsoft.com/office/drawing/2015/06/chart">
              <c:ext xmlns:c16="http://schemas.microsoft.com/office/drawing/2014/chart" uri="{C3380CC4-5D6E-409C-BE32-E72D297353CC}">
                <c16:uniqueId val="{00000005-AEFB-4CF4-BF0B-6ECE7CCFC532}"/>
              </c:ext>
            </c:extLst>
          </c:dPt>
          <c:dPt>
            <c:idx val="3"/>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7-AEFB-4CF4-BF0B-6ECE7CCFC532}"/>
              </c:ext>
            </c:extLst>
          </c:dPt>
          <c:dPt>
            <c:idx val="4"/>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09-AEFB-4CF4-BF0B-6ECE7CCFC532}"/>
              </c:ext>
            </c:extLst>
          </c:dPt>
          <c:dPt>
            <c:idx val="5"/>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B-AEFB-4CF4-BF0B-6ECE7CCFC532}"/>
              </c:ext>
            </c:extLst>
          </c:dPt>
          <c:dLbls>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dLbl>
              <c:idx val="5"/>
              <c:layout>
                <c:manualLayout>
                  <c:x val="-5.7782633472638512E-2"/>
                  <c:y val="-0.1379481350532393"/>
                </c:manualLayout>
              </c:layout>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AEFB-4CF4-BF0B-6ECE7CCFC532}"/>
                </c:ext>
                <c:ext xmlns:c15="http://schemas.microsoft.com/office/drawing/2012/chart" uri="{CE6537A1-D6FC-4f65-9D91-7224C49458BB}">
                  <c15:layout>
                    <c:manualLayout>
                      <c:w val="5.0421524603580473E-2"/>
                      <c:h val="6.6769766304451778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Sheet2!$A$6:$A$11</c:f>
              <c:strCache>
                <c:ptCount val="6"/>
                <c:pt idx="0">
                  <c:v>Received a method</c:v>
                </c:pt>
                <c:pt idx="1">
                  <c:v>Received prescription</c:v>
                </c:pt>
                <c:pt idx="2">
                  <c:v>No method or prescription</c:v>
                </c:pt>
                <c:pt idx="3">
                  <c:v>Both method and prescription</c:v>
                </c:pt>
                <c:pt idx="4">
                  <c:v>Do not remember</c:v>
                </c:pt>
                <c:pt idx="5">
                  <c:v>Missing</c:v>
                </c:pt>
              </c:strCache>
            </c:strRef>
          </c:cat>
          <c:val>
            <c:numRef>
              <c:f>Sheet2!$B$6:$B$11</c:f>
              <c:numCache>
                <c:formatCode>0</c:formatCode>
                <c:ptCount val="6"/>
                <c:pt idx="0">
                  <c:v>16.148220064954899</c:v>
                </c:pt>
                <c:pt idx="1">
                  <c:v>11.667328741002404</c:v>
                </c:pt>
                <c:pt idx="2">
                  <c:v>48.56561884667024</c:v>
                </c:pt>
                <c:pt idx="3">
                  <c:v>18.127374899451723</c:v>
                </c:pt>
                <c:pt idx="4">
                  <c:v>5.2437625210864187</c:v>
                </c:pt>
                <c:pt idx="5">
                  <c:v>0.24769492683436889</c:v>
                </c:pt>
              </c:numCache>
            </c:numRef>
          </c:val>
          <c:extLst xmlns:c16r2="http://schemas.microsoft.com/office/drawing/2015/06/chart">
            <c:ext xmlns:c16="http://schemas.microsoft.com/office/drawing/2014/chart" uri="{C3380CC4-5D6E-409C-BE32-E72D297353CC}">
              <c16:uniqueId val="{0000000C-AEFB-4CF4-BF0B-6ECE7CCFC532}"/>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layout>
        <c:manualLayout>
          <c:xMode val="edge"/>
          <c:yMode val="edge"/>
          <c:x val="0.73067046458623763"/>
          <c:y val="0.12803786059945951"/>
          <c:w val="0.24676558029800796"/>
          <c:h val="0.74392427880108114"/>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683447542631"/>
          <c:y val="7.6745623006766614E-2"/>
          <c:w val="0.86626645069689834"/>
          <c:h val="0.75375935211385447"/>
        </c:manualLayout>
      </c:layout>
      <c:stockChart>
        <c:ser>
          <c:idx val="0"/>
          <c:order val="0"/>
          <c:tx>
            <c:strRef>
              <c:f>Sheet1!$C$5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0418031A-9B1C-4024-A073-4443994BDE14}" type="CELLRANGE">
                      <a:rPr lang="en-US"/>
                      <a:pPr/>
                      <a:t>[CELLRANGE]</a:t>
                    </a:fld>
                    <a:r>
                      <a:rPr lang="en-US" baseline="0"/>
                      <a:t>, </a:t>
                    </a:r>
                    <a:fld id="{B2FF71CE-F9CB-46B2-8D00-6BDBFBB1BB52}"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F42F1B61-1C67-46E5-8622-808EF09F6E2F}" type="CELLRANGE">
                      <a:rPr lang="en-US"/>
                      <a:pPr/>
                      <a:t>[CELLRANGE]</a:t>
                    </a:fld>
                    <a:r>
                      <a:rPr lang="en-US" baseline="0"/>
                      <a:t>, </a:t>
                    </a:r>
                    <a:fld id="{7126953D-C80D-44C3-8465-EE76E3933AAD}"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0C66C45E-B0EF-472F-B30A-4B10DC917B14}" type="CELLRANGE">
                      <a:rPr lang="en-US"/>
                      <a:pPr/>
                      <a:t>[CELLRANGE]</a:t>
                    </a:fld>
                    <a:r>
                      <a:rPr lang="en-US" baseline="0"/>
                      <a:t>, </a:t>
                    </a:r>
                    <a:fld id="{20D05665-7CE3-4B18-B80A-D6709F67D96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Sheet1!$B$6:$B$8</c:f>
              <c:strCache>
                <c:ptCount val="3"/>
                <c:pt idx="0">
                  <c:v>Area</c:v>
                </c:pt>
                <c:pt idx="1">
                  <c:v>Woman's Education</c:v>
                </c:pt>
                <c:pt idx="2">
                  <c:v>Age</c:v>
                </c:pt>
              </c:strCache>
            </c:strRef>
          </c:cat>
          <c:val>
            <c:numRef>
              <c:f>Sheet1!$C$6:$C$8</c:f>
              <c:numCache>
                <c:formatCode>0.0</c:formatCode>
                <c:ptCount val="3"/>
                <c:pt idx="0">
                  <c:v>60.280708130449476</c:v>
                </c:pt>
                <c:pt idx="1">
                  <c:v>52.492096706078193</c:v>
                </c:pt>
                <c:pt idx="2">
                  <c:v>45.6</c:v>
                </c:pt>
              </c:numCache>
            </c:numRef>
          </c:val>
          <c:smooth val="0"/>
          <c:extLst xmlns:c16r2="http://schemas.microsoft.com/office/drawing/2015/06/chart">
            <c:ext xmlns:c16="http://schemas.microsoft.com/office/drawing/2014/chart" uri="{C3380CC4-5D6E-409C-BE32-E72D297353CC}">
              <c16:uniqueId val="{00000006-DE7E-424B-BDDB-7673E84F9B01}"/>
            </c:ext>
            <c:ext xmlns:c15="http://schemas.microsoft.com/office/drawing/2012/chart" uri="{02D57815-91ED-43cb-92C2-25804820EDAC}">
              <c15:datalabelsRange>
                <c15:f>Sheet1!$G$6:$G$9</c15:f>
                <c15:dlblRangeCache>
                  <c:ptCount val="4"/>
                  <c:pt idx="0">
                    <c:v>Rural</c:v>
                  </c:pt>
                  <c:pt idx="1">
                    <c:v>Primary or Lower Secondary</c:v>
                  </c:pt>
                  <c:pt idx="2">
                    <c:v>Age 20-24*</c:v>
                  </c:pt>
                </c15:dlblRangeCache>
              </c15:datalabelsRange>
            </c:ext>
          </c:extLst>
        </c:ser>
        <c:ser>
          <c:idx val="1"/>
          <c:order val="1"/>
          <c:tx>
            <c:strRef>
              <c:f>Sheet1!$D$5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E477A73F-5314-4848-B6BC-64C1A138C580}" type="CELLRANGE">
                      <a:rPr lang="en-US"/>
                      <a:pPr/>
                      <a:t>[CELLRANGE]</a:t>
                    </a:fld>
                    <a:r>
                      <a:rPr lang="en-US" baseline="0"/>
                      <a:t>, </a:t>
                    </a:r>
                    <a:fld id="{E68C12B5-AE4F-4835-8B21-3095AA6C069E}"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6C4433A7-A2E0-4E2D-8337-50A2F9733FC4}" type="CELLRANGE">
                      <a:rPr lang="en-US"/>
                      <a:pPr/>
                      <a:t>[CELLRANGE]</a:t>
                    </a:fld>
                    <a:r>
                      <a:rPr lang="en-US" baseline="0"/>
                      <a:t>, </a:t>
                    </a:r>
                    <a:fld id="{0C72E9D0-F7D8-452F-BDD6-3BDA61C1A64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B79AE25B-F03A-41F2-9CF6-15F6FD9D3CB5}" type="CELLRANGE">
                      <a:rPr lang="en-US"/>
                      <a:pPr/>
                      <a:t>[CELLRANGE]</a:t>
                    </a:fld>
                    <a:r>
                      <a:rPr lang="en-US" baseline="0"/>
                      <a:t>, </a:t>
                    </a:r>
                    <a:fld id="{2318FC58-08AC-443D-9622-230D6801767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Sheet1!$B$6:$B$8</c:f>
              <c:strCache>
                <c:ptCount val="3"/>
                <c:pt idx="0">
                  <c:v>Area</c:v>
                </c:pt>
                <c:pt idx="1">
                  <c:v>Woman's Education</c:v>
                </c:pt>
                <c:pt idx="2">
                  <c:v>Age</c:v>
                </c:pt>
              </c:strCache>
            </c:strRef>
          </c:cat>
          <c:val>
            <c:numRef>
              <c:f>Sheet1!$D$6:$D$8</c:f>
              <c:numCache>
                <c:formatCode>0.0</c:formatCode>
                <c:ptCount val="3"/>
                <c:pt idx="0">
                  <c:v>65.581218513647826</c:v>
                </c:pt>
                <c:pt idx="1">
                  <c:v>65.906539976451043</c:v>
                </c:pt>
                <c:pt idx="2">
                  <c:v>73.758132409102529</c:v>
                </c:pt>
              </c:numCache>
            </c:numRef>
          </c:val>
          <c:smooth val="0"/>
          <c:extLst xmlns:c16r2="http://schemas.microsoft.com/office/drawing/2015/06/chart">
            <c:ext xmlns:c16="http://schemas.microsoft.com/office/drawing/2014/chart" uri="{C3380CC4-5D6E-409C-BE32-E72D297353CC}">
              <c16:uniqueId val="{0000000D-DE7E-424B-BDDB-7673E84F9B01}"/>
            </c:ext>
            <c:ext xmlns:c15="http://schemas.microsoft.com/office/drawing/2012/chart" uri="{02D57815-91ED-43cb-92C2-25804820EDAC}">
              <c15:datalabelsRange>
                <c15:f>Sheet1!$H$6:$H$9</c15:f>
                <c15:dlblRangeCache>
                  <c:ptCount val="4"/>
                  <c:pt idx="0">
                    <c:v>Urban</c:v>
                  </c:pt>
                  <c:pt idx="1">
                    <c:v>Vocational Education</c:v>
                  </c:pt>
                  <c:pt idx="2">
                    <c:v>Age 35-39</c:v>
                  </c:pt>
                </c15:dlblRangeCache>
              </c15:datalabelsRange>
            </c:ext>
          </c:extLst>
        </c:ser>
        <c:ser>
          <c:idx val="2"/>
          <c:order val="2"/>
          <c:tx>
            <c:strRef>
              <c:f>Sheet1!$E$5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Sheet1!$B$6:$B$8</c:f>
              <c:strCache>
                <c:ptCount val="3"/>
                <c:pt idx="0">
                  <c:v>Area</c:v>
                </c:pt>
                <c:pt idx="1">
                  <c:v>Woman's Education</c:v>
                </c:pt>
                <c:pt idx="2">
                  <c:v>Age</c:v>
                </c:pt>
              </c:strCache>
            </c:strRef>
          </c:cat>
          <c:val>
            <c:numRef>
              <c:f>Sheet1!$E$6:$E$8</c:f>
              <c:numCache>
                <c:formatCode>0.0</c:formatCode>
                <c:ptCount val="3"/>
                <c:pt idx="0">
                  <c:v>63.208155670434337</c:v>
                </c:pt>
                <c:pt idx="1">
                  <c:v>63.208155670434337</c:v>
                </c:pt>
                <c:pt idx="2">
                  <c:v>63.208155670434337</c:v>
                </c:pt>
              </c:numCache>
            </c:numRef>
          </c:val>
          <c:smooth val="0"/>
          <c:extLst xmlns:c16r2="http://schemas.microsoft.com/office/drawing/2015/06/chart">
            <c:ext xmlns:c16="http://schemas.microsoft.com/office/drawing/2014/chart" uri="{C3380CC4-5D6E-409C-BE32-E72D297353CC}">
              <c16:uniqueId val="{0000000E-DE7E-424B-BDDB-7673E84F9B0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669276272"/>
        <c:axId val="669276832"/>
      </c:stockChart>
      <c:catAx>
        <c:axId val="66927627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669276832"/>
        <c:crosses val="autoZero"/>
        <c:auto val="1"/>
        <c:lblAlgn val="ctr"/>
        <c:lblOffset val="250"/>
        <c:noMultiLvlLbl val="0"/>
      </c:catAx>
      <c:valAx>
        <c:axId val="669276832"/>
        <c:scaling>
          <c:orientation val="minMax"/>
          <c:max val="80"/>
          <c:min val="4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b="0" i="0" u="none" strike="noStrike" baseline="0" dirty="0">
                    <a:effectLst/>
                  </a:rPr>
                  <a:t>Percent</a:t>
                </a:r>
                <a:endParaRPr lang="en-US" sz="600" dirty="0">
                  <a:solidFill>
                    <a:schemeClr val="bg2">
                      <a:lumMod val="75000"/>
                    </a:schemeClr>
                  </a:solidFill>
                </a:endParaRPr>
              </a:p>
            </c:rich>
          </c:tx>
          <c:layout>
            <c:manualLayout>
              <c:xMode val="edge"/>
              <c:yMode val="edge"/>
              <c:x val="1.1095055798520782E-2"/>
              <c:y val="0.35972276290382471"/>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9276272"/>
        <c:crosses val="autoZero"/>
        <c:crossBetween val="between"/>
        <c:majorUnit val="10"/>
      </c:valAx>
      <c:spPr>
        <a:noFill/>
        <a:ln>
          <a:noFill/>
        </a:ln>
        <a:effectLst/>
      </c:spPr>
    </c:plotArea>
    <c:legend>
      <c:legendPos val="r"/>
      <c:legendEntry>
        <c:idx val="0"/>
        <c:delete val="1"/>
      </c:legendEntry>
      <c:legendEntry>
        <c:idx val="1"/>
        <c:delete val="1"/>
      </c:legendEntry>
      <c:layout>
        <c:manualLayout>
          <c:xMode val="edge"/>
          <c:yMode val="edge"/>
          <c:x val="0.71992954586678637"/>
          <c:y val="5.0846117070501955E-3"/>
          <c:w val="0.21148319239510932"/>
          <c:h val="6.973564010738046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223709811110479E-2"/>
          <c:y val="5.079401439784427E-2"/>
          <c:w val="0.9256194640750558"/>
          <c:h val="0.76686200641830615"/>
        </c:manualLayout>
      </c:layout>
      <c:barChart>
        <c:barDir val="col"/>
        <c:grouping val="clustered"/>
        <c:varyColors val="0"/>
        <c:ser>
          <c:idx val="0"/>
          <c:order val="0"/>
          <c:spPr>
            <a:solidFill>
              <a:srgbClr val="A9D18E"/>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(2)'!$A$5:$A$23</c:f>
              <c:strCache>
                <c:ptCount val="19"/>
                <c:pt idx="0">
                  <c:v>Total</c:v>
                </c:pt>
                <c:pt idx="2">
                  <c:v>Urban</c:v>
                </c:pt>
                <c:pt idx="3">
                  <c:v>Rural</c:v>
                </c:pt>
                <c:pt idx="5">
                  <c:v>Georgian</c:v>
                </c:pt>
                <c:pt idx="6">
                  <c:v>Armenian</c:v>
                </c:pt>
                <c:pt idx="7">
                  <c:v>Azerbaijani</c:v>
                </c:pt>
                <c:pt idx="9">
                  <c:v>Poorest</c:v>
                </c:pt>
                <c:pt idx="10">
                  <c:v>Second</c:v>
                </c:pt>
                <c:pt idx="11">
                  <c:v>Middle</c:v>
                </c:pt>
                <c:pt idx="12">
                  <c:v>Fourth</c:v>
                </c:pt>
                <c:pt idx="13">
                  <c:v>Richest</c:v>
                </c:pt>
                <c:pt idx="15">
                  <c:v>Primary or 
Lower 
Secondary</c:v>
                </c:pt>
                <c:pt idx="16">
                  <c:v>Upper 
Secondary</c:v>
                </c:pt>
                <c:pt idx="17">
                  <c:v>Vocational 
Education</c:v>
                </c:pt>
                <c:pt idx="18">
                  <c:v>Higher</c:v>
                </c:pt>
              </c:strCache>
            </c:strRef>
          </c:cat>
          <c:val>
            <c:numRef>
              <c:f>'chart 1 (2)'!$B$5:$B$23</c:f>
              <c:numCache>
                <c:formatCode>General</c:formatCode>
                <c:ptCount val="19"/>
                <c:pt idx="0" formatCode="0.0">
                  <c:v>909.3673010752633</c:v>
                </c:pt>
                <c:pt idx="2" formatCode="0.0">
                  <c:v>753.79051740249326</c:v>
                </c:pt>
                <c:pt idx="3" formatCode="0.0">
                  <c:v>1191.7480682074265</c:v>
                </c:pt>
                <c:pt idx="5" formatCode="0.0">
                  <c:v>810.45804277867296</c:v>
                </c:pt>
                <c:pt idx="6" formatCode="0.0">
                  <c:v>791.05301692482362</c:v>
                </c:pt>
                <c:pt idx="7" formatCode="0.0">
                  <c:v>2512.1566169738148</c:v>
                </c:pt>
                <c:pt idx="9" formatCode="0.0">
                  <c:v>1351.0350203223511</c:v>
                </c:pt>
                <c:pt idx="10" formatCode="0.0">
                  <c:v>1066.8700616224637</c:v>
                </c:pt>
                <c:pt idx="11" formatCode="0.0">
                  <c:v>869.55854574261991</c:v>
                </c:pt>
                <c:pt idx="12" formatCode="0.0">
                  <c:v>792.7871910317657</c:v>
                </c:pt>
                <c:pt idx="13" formatCode="0.0">
                  <c:v>640.35335354035385</c:v>
                </c:pt>
                <c:pt idx="15" formatCode="0.0">
                  <c:v>1372.1786281567188</c:v>
                </c:pt>
                <c:pt idx="16" formatCode="0.0">
                  <c:v>1011.6949529463966</c:v>
                </c:pt>
                <c:pt idx="17" formatCode="0.0">
                  <c:v>1264.0054314918737</c:v>
                </c:pt>
                <c:pt idx="18" formatCode="0.0">
                  <c:v>614.34805241584536</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30"/>
        <c:overlap val="32"/>
        <c:axId val="788309952"/>
        <c:axId val="788311632"/>
      </c:barChart>
      <c:catAx>
        <c:axId val="78830995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550" b="0" i="0" u="none" strike="noStrike" kern="1200" baseline="0">
                <a:solidFill>
                  <a:schemeClr val="tx1">
                    <a:lumMod val="65000"/>
                    <a:lumOff val="35000"/>
                  </a:schemeClr>
                </a:solidFill>
                <a:latin typeface="+mn-lt"/>
                <a:ea typeface="+mn-ea"/>
                <a:cs typeface="+mn-cs"/>
              </a:defRPr>
            </a:pPr>
            <a:endParaRPr lang="en-US"/>
          </a:p>
        </c:txPr>
        <c:crossAx val="788311632"/>
        <c:crosses val="autoZero"/>
        <c:auto val="1"/>
        <c:lblAlgn val="ctr"/>
        <c:lblOffset val="100"/>
        <c:noMultiLvlLbl val="0"/>
      </c:catAx>
      <c:valAx>
        <c:axId val="788311632"/>
        <c:scaling>
          <c:orientation val="minMax"/>
          <c:max val="26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lifetime</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788309952"/>
        <c:crosses val="autoZero"/>
        <c:crossBetween val="between"/>
        <c:majorUnit val="50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683447542631"/>
          <c:y val="7.6745623006766614E-2"/>
          <c:w val="0.86626645069689834"/>
          <c:h val="0.75375935211385447"/>
        </c:manualLayout>
      </c:layout>
      <c:stockChart>
        <c:ser>
          <c:idx val="0"/>
          <c:order val="0"/>
          <c:tx>
            <c:strRef>
              <c:f>Sheet1!$C$5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2CB3222A-C9B5-42F8-A028-483B213A5FA4}" type="CELLRANGE">
                      <a:rPr lang="en-US"/>
                      <a:pPr/>
                      <a:t>[CELLRANGE]</a:t>
                    </a:fld>
                    <a:r>
                      <a:rPr lang="en-US" baseline="0"/>
                      <a:t>, </a:t>
                    </a:r>
                    <a:fld id="{BD6DB205-0B0D-4633-8FAB-BF47E0831E0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81EDBB0A-85F4-4BB8-B999-6F2C2B5004C6}" type="CELLRANGE">
                      <a:rPr lang="en-US"/>
                      <a:pPr/>
                      <a:t>[CELLRANGE]</a:t>
                    </a:fld>
                    <a:r>
                      <a:rPr lang="en-US" baseline="0"/>
                      <a:t>, </a:t>
                    </a:r>
                    <a:fld id="{7D5400E5-E4BB-45F4-BAC9-5D6CAD6E10C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2A0C9E97-974F-4F5A-A7A0-C3E63E4B52E1}" type="CELLRANGE">
                      <a:rPr lang="en-US"/>
                      <a:pPr/>
                      <a:t>[CELLRANGE]</a:t>
                    </a:fld>
                    <a:r>
                      <a:rPr lang="en-US" baseline="0"/>
                      <a:t>, </a:t>
                    </a:r>
                    <a:fld id="{CB09F576-99AF-44CE-8F28-62CFDC608F8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Sheet1!$B$6:$B$8</c:f>
              <c:strCache>
                <c:ptCount val="3"/>
                <c:pt idx="0">
                  <c:v>Area</c:v>
                </c:pt>
                <c:pt idx="1">
                  <c:v>Education</c:v>
                </c:pt>
                <c:pt idx="2">
                  <c:v>Ethnicity of Household Head</c:v>
                </c:pt>
              </c:strCache>
            </c:strRef>
          </c:cat>
          <c:val>
            <c:numRef>
              <c:f>Sheet1!$C$6:$C$8</c:f>
              <c:numCache>
                <c:formatCode>0.0</c:formatCode>
                <c:ptCount val="3"/>
                <c:pt idx="0">
                  <c:v>20.168415863980169</c:v>
                </c:pt>
                <c:pt idx="1">
                  <c:v>20.19143404188145</c:v>
                </c:pt>
                <c:pt idx="2">
                  <c:v>16.876034237895887</c:v>
                </c:pt>
              </c:numCache>
            </c:numRef>
          </c:val>
          <c:smooth val="0"/>
          <c:extLst xmlns:c16r2="http://schemas.microsoft.com/office/drawing/2015/06/chart">
            <c:ext xmlns:c16="http://schemas.microsoft.com/office/drawing/2014/chart" uri="{C3380CC4-5D6E-409C-BE32-E72D297353CC}">
              <c16:uniqueId val="{00000006-DE7E-424B-BDDB-7673E84F9B01}"/>
            </c:ext>
            <c:ext xmlns:c15="http://schemas.microsoft.com/office/drawing/2012/chart" uri="{02D57815-91ED-43cb-92C2-25804820EDAC}">
              <c15:datalabelsRange>
                <c15:f>Sheet1!$G$6:$G$9</c15:f>
                <c15:dlblRangeCache>
                  <c:ptCount val="4"/>
                  <c:pt idx="0">
                    <c:v>Urban</c:v>
                  </c:pt>
                  <c:pt idx="1">
                    <c:v>Higher</c:v>
                  </c:pt>
                  <c:pt idx="2">
                    <c:v>Azerbaijani</c:v>
                  </c:pt>
                </c15:dlblRangeCache>
              </c15:datalabelsRange>
            </c:ext>
          </c:extLst>
        </c:ser>
        <c:ser>
          <c:idx val="1"/>
          <c:order val="1"/>
          <c:tx>
            <c:strRef>
              <c:f>Sheet1!$D$5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6E3206A6-67CE-4584-A9FD-6EF7C497274F}" type="CELLRANGE">
                      <a:rPr lang="en-US"/>
                      <a:pPr/>
                      <a:t>[CELLRANGE]</a:t>
                    </a:fld>
                    <a:r>
                      <a:rPr lang="en-US" baseline="0"/>
                      <a:t>, </a:t>
                    </a:r>
                    <a:fld id="{8CCEA082-FF5B-41D0-91FD-6068E59401D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92137694-7557-4756-8A59-6860DA4D2F8A}" type="CELLRANGE">
                      <a:rPr lang="en-US"/>
                      <a:pPr/>
                      <a:t>[CELLRANGE]</a:t>
                    </a:fld>
                    <a:r>
                      <a:rPr lang="en-US" baseline="0"/>
                      <a:t>, </a:t>
                    </a:r>
                    <a:fld id="{631B1E1E-6FDD-40BB-9F6A-59500F9CEB0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5FFE6FD9-BC62-4C65-8CC1-49157536D3A3}" type="CELLRANGE">
                      <a:rPr lang="en-US"/>
                      <a:pPr/>
                      <a:t>[CELLRANGE]</a:t>
                    </a:fld>
                    <a:r>
                      <a:rPr lang="en-US" baseline="0"/>
                      <a:t>, </a:t>
                    </a:r>
                    <a:fld id="{BF9656EB-361B-4BAE-9B67-CFFD524CE40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Sheet1!$B$6:$B$8</c:f>
              <c:strCache>
                <c:ptCount val="3"/>
                <c:pt idx="0">
                  <c:v>Area</c:v>
                </c:pt>
                <c:pt idx="1">
                  <c:v>Education</c:v>
                </c:pt>
                <c:pt idx="2">
                  <c:v>Ethnicity of Household Head</c:v>
                </c:pt>
              </c:strCache>
            </c:strRef>
          </c:cat>
          <c:val>
            <c:numRef>
              <c:f>Sheet1!$D$6:$D$8</c:f>
              <c:numCache>
                <c:formatCode>0.0</c:formatCode>
                <c:ptCount val="3"/>
                <c:pt idx="0">
                  <c:v>24.295762242602954</c:v>
                </c:pt>
                <c:pt idx="1">
                  <c:v>26.32920293768915</c:v>
                </c:pt>
                <c:pt idx="2">
                  <c:v>22.193489878730098</c:v>
                </c:pt>
              </c:numCache>
            </c:numRef>
          </c:val>
          <c:smooth val="0"/>
          <c:extLst xmlns:c16r2="http://schemas.microsoft.com/office/drawing/2015/06/chart">
            <c:ext xmlns:c16="http://schemas.microsoft.com/office/drawing/2014/chart" uri="{C3380CC4-5D6E-409C-BE32-E72D297353CC}">
              <c16:uniqueId val="{0000000D-DE7E-424B-BDDB-7673E84F9B01}"/>
            </c:ext>
            <c:ext xmlns:c15="http://schemas.microsoft.com/office/drawing/2012/chart" uri="{02D57815-91ED-43cb-92C2-25804820EDAC}">
              <c15:datalabelsRange>
                <c15:f>Sheet1!$H$6:$H$9</c15:f>
                <c15:dlblRangeCache>
                  <c:ptCount val="4"/>
                  <c:pt idx="0">
                    <c:v>Rural</c:v>
                  </c:pt>
                  <c:pt idx="1">
                    <c:v>Primary or Lower 
Secondary</c:v>
                  </c:pt>
                  <c:pt idx="2">
                    <c:v>Georgian</c:v>
                  </c:pt>
                </c15:dlblRangeCache>
              </c15:datalabelsRange>
            </c:ext>
          </c:extLst>
        </c:ser>
        <c:ser>
          <c:idx val="2"/>
          <c:order val="2"/>
          <c:tx>
            <c:strRef>
              <c:f>Sheet1!$E$5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Sheet1!$B$6:$B$8</c:f>
              <c:strCache>
                <c:ptCount val="3"/>
                <c:pt idx="0">
                  <c:v>Area</c:v>
                </c:pt>
                <c:pt idx="1">
                  <c:v>Education</c:v>
                </c:pt>
                <c:pt idx="2">
                  <c:v>Ethnicity of Household Head</c:v>
                </c:pt>
              </c:strCache>
            </c:strRef>
          </c:cat>
          <c:val>
            <c:numRef>
              <c:f>Sheet1!$E$6:$E$8</c:f>
              <c:numCache>
                <c:formatCode>0.0</c:formatCode>
                <c:ptCount val="3"/>
                <c:pt idx="0">
                  <c:v>21.881068641812185</c:v>
                </c:pt>
                <c:pt idx="1">
                  <c:v>21.881068641812185</c:v>
                </c:pt>
                <c:pt idx="2">
                  <c:v>21.881068641812185</c:v>
                </c:pt>
              </c:numCache>
            </c:numRef>
          </c:val>
          <c:smooth val="0"/>
          <c:extLst xmlns:c16r2="http://schemas.microsoft.com/office/drawing/2015/06/chart">
            <c:ext xmlns:c16="http://schemas.microsoft.com/office/drawing/2014/chart" uri="{C3380CC4-5D6E-409C-BE32-E72D297353CC}">
              <c16:uniqueId val="{0000000E-DE7E-424B-BDDB-7673E84F9B0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50707568"/>
        <c:axId val="350708128"/>
      </c:stockChart>
      <c:catAx>
        <c:axId val="35070756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50708128"/>
        <c:crosses val="autoZero"/>
        <c:auto val="1"/>
        <c:lblAlgn val="ctr"/>
        <c:lblOffset val="250"/>
        <c:noMultiLvlLbl val="0"/>
      </c:catAx>
      <c:valAx>
        <c:axId val="350708128"/>
        <c:scaling>
          <c:orientation val="minMax"/>
          <c:max val="40"/>
          <c:min val="1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Stillbirth Rate</a:t>
                </a:r>
              </a:p>
            </c:rich>
          </c:tx>
          <c:layout>
            <c:manualLayout>
              <c:xMode val="edge"/>
              <c:yMode val="edge"/>
              <c:x val="1.1095055798520782E-2"/>
              <c:y val="0.35972276290382471"/>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0707568"/>
        <c:crosses val="autoZero"/>
        <c:crossBetween val="between"/>
        <c:majorUnit val="5"/>
      </c:valAx>
      <c:spPr>
        <a:noFill/>
        <a:ln>
          <a:noFill/>
        </a:ln>
        <a:effectLst/>
      </c:spPr>
    </c:plotArea>
    <c:legend>
      <c:legendPos val="r"/>
      <c:legendEntry>
        <c:idx val="0"/>
        <c:delete val="1"/>
      </c:legendEntry>
      <c:legendEntry>
        <c:idx val="1"/>
        <c:delete val="1"/>
      </c:legendEntry>
      <c:layout>
        <c:manualLayout>
          <c:xMode val="edge"/>
          <c:yMode val="edge"/>
          <c:x val="0.73136029326385921"/>
          <c:y val="5.0844907512190667E-3"/>
          <c:w val="0.21148319239510932"/>
          <c:h val="6.973564010738046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574106309936541"/>
          <c:y val="3.7997352840139852E-2"/>
          <c:w val="0.61047360223924663"/>
          <c:h val="0.89024995442925803"/>
        </c:manualLayout>
      </c:layout>
      <c:barChart>
        <c:barDir val="bar"/>
        <c:grouping val="stacked"/>
        <c:varyColors val="0"/>
        <c:ser>
          <c:idx val="0"/>
          <c:order val="0"/>
          <c:tx>
            <c:strRef>
              <c:f>Sheet1!$B$5</c:f>
              <c:strCache>
                <c:ptCount val="1"/>
                <c:pt idx="0">
                  <c:v>Average number of stillbirth per 1000 women</c:v>
                </c:pt>
              </c:strCache>
            </c:strRef>
          </c:tx>
          <c:spPr>
            <a:solidFill>
              <a:srgbClr val="A9D18E"/>
            </a:solidFill>
            <a:ln>
              <a:noFill/>
            </a:ln>
            <a:effectLst/>
          </c:spPr>
          <c:invertIfNegative val="0"/>
          <c:dPt>
            <c:idx val="2"/>
            <c:invertIfNegative val="0"/>
            <c:bubble3D val="0"/>
            <c:spPr>
              <a:solidFill>
                <a:srgbClr val="BDB1D9"/>
              </a:solidFill>
              <a:ln>
                <a:noFill/>
              </a:ln>
              <a:effectLst/>
            </c:spPr>
            <c:extLst xmlns:c16r2="http://schemas.microsoft.com/office/drawing/2015/06/chart">
              <c:ext xmlns:c16="http://schemas.microsoft.com/office/drawing/2014/chart" uri="{C3380CC4-5D6E-409C-BE32-E72D297353CC}">
                <c16:uniqueId val="{00000005-B964-4E20-9A9D-6779D3FF3BED}"/>
              </c:ext>
            </c:extLst>
          </c:dPt>
          <c:dPt>
            <c:idx val="3"/>
            <c:invertIfNegative val="0"/>
            <c:bubble3D val="0"/>
            <c:spPr>
              <a:solidFill>
                <a:srgbClr val="BDB1D9"/>
              </a:solidFill>
              <a:ln>
                <a:noFill/>
              </a:ln>
              <a:effectLst/>
            </c:spPr>
            <c:extLst xmlns:c16r2="http://schemas.microsoft.com/office/drawing/2015/06/chart">
              <c:ext xmlns:c16="http://schemas.microsoft.com/office/drawing/2014/chart" uri="{C3380CC4-5D6E-409C-BE32-E72D297353CC}">
                <c16:uniqueId val="{00000004-8F0A-414D-9B54-B756FCFD7372}"/>
              </c:ext>
            </c:extLst>
          </c:dPt>
          <c:dPt>
            <c:idx val="4"/>
            <c:invertIfNegative val="0"/>
            <c:bubble3D val="0"/>
            <c:spPr>
              <a:solidFill>
                <a:schemeClr val="accent2">
                  <a:lumMod val="60000"/>
                  <a:lumOff val="40000"/>
                </a:schemeClr>
              </a:solidFill>
              <a:ln>
                <a:noFill/>
              </a:ln>
              <a:effectLst/>
            </c:spPr>
            <c:extLst xmlns:c16r2="http://schemas.microsoft.com/office/drawing/2015/06/chart">
              <c:ext xmlns:c16="http://schemas.microsoft.com/office/drawing/2014/chart" uri="{C3380CC4-5D6E-409C-BE32-E72D297353CC}">
                <c16:uniqueId val="{00000005-CB95-4DC5-B39C-5E3981BD1C35}"/>
              </c:ext>
            </c:extLst>
          </c:dPt>
          <c:dPt>
            <c:idx val="5"/>
            <c:invertIfNegative val="0"/>
            <c:bubble3D val="0"/>
            <c:spPr>
              <a:solidFill>
                <a:schemeClr val="accent2">
                  <a:lumMod val="60000"/>
                  <a:lumOff val="40000"/>
                </a:schemeClr>
              </a:solidFill>
              <a:ln>
                <a:noFill/>
              </a:ln>
              <a:effectLst/>
            </c:spPr>
            <c:extLst xmlns:c16r2="http://schemas.microsoft.com/office/drawing/2015/06/chart">
              <c:ext xmlns:c16="http://schemas.microsoft.com/office/drawing/2014/chart" uri="{C3380CC4-5D6E-409C-BE32-E72D297353CC}">
                <c16:uniqueId val="{00000007-CB95-4DC5-B39C-5E3981BD1C35}"/>
              </c:ext>
            </c:extLst>
          </c:dPt>
          <c:dPt>
            <c:idx val="6"/>
            <c:invertIfNegative val="0"/>
            <c:bubble3D val="0"/>
            <c:spPr>
              <a:solidFill>
                <a:srgbClr val="FF61B0"/>
              </a:solidFill>
              <a:ln>
                <a:noFill/>
              </a:ln>
              <a:effectLst/>
            </c:spPr>
            <c:extLst xmlns:c16r2="http://schemas.microsoft.com/office/drawing/2015/06/chart">
              <c:ext xmlns:c16="http://schemas.microsoft.com/office/drawing/2014/chart" uri="{C3380CC4-5D6E-409C-BE32-E72D297353CC}">
                <c16:uniqueId val="{00000009-CB95-4DC5-B39C-5E3981BD1C35}"/>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Has functional 
difficulty</c:v>
                </c:pt>
                <c:pt idx="1">
                  <c:v>Has no functional difficulty</c:v>
                </c:pt>
                <c:pt idx="2">
                  <c:v>Rural</c:v>
                </c:pt>
                <c:pt idx="3">
                  <c:v>Urban</c:v>
                </c:pt>
                <c:pt idx="4">
                  <c:v>Total</c:v>
                </c:pt>
              </c:strCache>
            </c:strRef>
          </c:cat>
          <c:val>
            <c:numRef>
              <c:f>Sheet1!$B$6:$B$10</c:f>
              <c:numCache>
                <c:formatCode>0.0</c:formatCode>
                <c:ptCount val="5"/>
                <c:pt idx="0">
                  <c:v>40.981176955670179</c:v>
                </c:pt>
                <c:pt idx="1">
                  <c:v>35.871723750064973</c:v>
                </c:pt>
                <c:pt idx="2">
                  <c:v>44.938001165758912</c:v>
                </c:pt>
                <c:pt idx="3">
                  <c:v>28.977265031938007</c:v>
                </c:pt>
                <c:pt idx="4">
                  <c:v>34.647038251250656</c:v>
                </c:pt>
              </c:numCache>
            </c:numRef>
          </c:val>
          <c:extLst xmlns:c16r2="http://schemas.microsoft.com/office/drawing/2015/06/chart">
            <c:ext xmlns:c16="http://schemas.microsoft.com/office/drawing/2014/chart" uri="{C3380CC4-5D6E-409C-BE32-E72D297353CC}">
              <c16:uniqueId val="{00000000-0899-4E07-A463-9BF7D6D3310D}"/>
            </c:ext>
          </c:extLst>
        </c:ser>
        <c:dLbls>
          <c:showLegendKey val="0"/>
          <c:showVal val="0"/>
          <c:showCatName val="0"/>
          <c:showSerName val="0"/>
          <c:showPercent val="0"/>
          <c:showBubbleSize val="0"/>
        </c:dLbls>
        <c:gapWidth val="30"/>
        <c:overlap val="100"/>
        <c:axId val="357015584"/>
        <c:axId val="357016144"/>
      </c:barChart>
      <c:catAx>
        <c:axId val="357015584"/>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57016144"/>
        <c:crossesAt val="0"/>
        <c:auto val="1"/>
        <c:lblAlgn val="ctr"/>
        <c:lblOffset val="100"/>
        <c:noMultiLvlLbl val="0"/>
      </c:catAx>
      <c:valAx>
        <c:axId val="357016144"/>
        <c:scaling>
          <c:orientation val="minMax"/>
          <c:max val="60"/>
          <c:min val="10"/>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7015584"/>
        <c:crosses val="autoZero"/>
        <c:crossBetween val="between"/>
        <c:majorUnit val="10"/>
        <c:minorUnit val="0.2"/>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758230797533545"/>
          <c:y val="5.5149240000427716E-2"/>
          <c:w val="0.79961273870595406"/>
          <c:h val="0.79960268678146806"/>
        </c:manualLayout>
      </c:layout>
      <c:barChart>
        <c:barDir val="col"/>
        <c:grouping val="clustered"/>
        <c:varyColors val="0"/>
        <c:ser>
          <c:idx val="0"/>
          <c:order val="0"/>
          <c:spPr>
            <a:solidFill>
              <a:schemeClr val="accent2">
                <a:lumMod val="40000"/>
                <a:lumOff val="6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(2)'!$A$5:$A$11</c:f>
              <c:strCache>
                <c:ptCount val="7"/>
                <c:pt idx="0">
                  <c:v>15-19</c:v>
                </c:pt>
                <c:pt idx="1">
                  <c:v>20-24</c:v>
                </c:pt>
                <c:pt idx="2">
                  <c:v>25-29</c:v>
                </c:pt>
                <c:pt idx="3">
                  <c:v>30-34</c:v>
                </c:pt>
                <c:pt idx="4">
                  <c:v>35-39</c:v>
                </c:pt>
                <c:pt idx="5">
                  <c:v>40-44</c:v>
                </c:pt>
                <c:pt idx="6">
                  <c:v>45-49</c:v>
                </c:pt>
              </c:strCache>
            </c:strRef>
          </c:cat>
          <c:val>
            <c:numRef>
              <c:f>'chart 1 (2)'!$B$5:$B$11</c:f>
              <c:numCache>
                <c:formatCode>0.0</c:formatCode>
                <c:ptCount val="7"/>
                <c:pt idx="0">
                  <c:v>14.375456042108871</c:v>
                </c:pt>
                <c:pt idx="1">
                  <c:v>75.485451218518676</c:v>
                </c:pt>
                <c:pt idx="2">
                  <c:v>201.07496642870905</c:v>
                </c:pt>
                <c:pt idx="3">
                  <c:v>216.70922032559128</c:v>
                </c:pt>
                <c:pt idx="4">
                  <c:v>152.179282016944</c:v>
                </c:pt>
                <c:pt idx="5">
                  <c:v>126.87885378498784</c:v>
                </c:pt>
                <c:pt idx="6">
                  <c:v>20.27597336264316</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60"/>
        <c:overlap val="32"/>
        <c:axId val="357018384"/>
        <c:axId val="357018944"/>
      </c:barChart>
      <c:catAx>
        <c:axId val="35701838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7018944"/>
        <c:crosses val="autoZero"/>
        <c:auto val="1"/>
        <c:lblAlgn val="ctr"/>
        <c:lblOffset val="100"/>
        <c:noMultiLvlLbl val="0"/>
      </c:catAx>
      <c:valAx>
        <c:axId val="357018944"/>
        <c:scaling>
          <c:orientation val="minMax"/>
          <c:max val="25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last 5 years</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57018384"/>
        <c:crosses val="autoZero"/>
        <c:crossBetween val="between"/>
        <c:majorUnit val="5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758230797533545"/>
          <c:y val="5.5149240000427716E-2"/>
          <c:w val="0.79961273870595406"/>
          <c:h val="0.79960268678146806"/>
        </c:manualLayout>
      </c:layout>
      <c:barChart>
        <c:barDir val="col"/>
        <c:grouping val="clustered"/>
        <c:varyColors val="0"/>
        <c:ser>
          <c:idx val="0"/>
          <c:order val="0"/>
          <c:spPr>
            <a:solidFill>
              <a:schemeClr val="accent2">
                <a:lumMod val="40000"/>
                <a:lumOff val="6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(2)'!$A$5:$A$11</c:f>
              <c:strCache>
                <c:ptCount val="7"/>
                <c:pt idx="0">
                  <c:v>15-19</c:v>
                </c:pt>
                <c:pt idx="1">
                  <c:v>20-24</c:v>
                </c:pt>
                <c:pt idx="2">
                  <c:v>25-29</c:v>
                </c:pt>
                <c:pt idx="3">
                  <c:v>30-34</c:v>
                </c:pt>
                <c:pt idx="4">
                  <c:v>35-39</c:v>
                </c:pt>
                <c:pt idx="5">
                  <c:v>40-44</c:v>
                </c:pt>
                <c:pt idx="6">
                  <c:v>45-49</c:v>
                </c:pt>
              </c:strCache>
            </c:strRef>
          </c:cat>
          <c:val>
            <c:numRef>
              <c:f>'chart 1 (2)'!$B$5:$B$11</c:f>
              <c:numCache>
                <c:formatCode>0.0</c:formatCode>
                <c:ptCount val="7"/>
                <c:pt idx="0">
                  <c:v>14.375456042108871</c:v>
                </c:pt>
                <c:pt idx="1">
                  <c:v>81.230601496665074</c:v>
                </c:pt>
                <c:pt idx="2">
                  <c:v>392.13795655892199</c:v>
                </c:pt>
                <c:pt idx="3">
                  <c:v>662.74207266711971</c:v>
                </c:pt>
                <c:pt idx="4">
                  <c:v>1068.4050859714216</c:v>
                </c:pt>
                <c:pt idx="5">
                  <c:v>1686.0972453012237</c:v>
                </c:pt>
                <c:pt idx="6">
                  <c:v>2030.0722714929509</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60"/>
        <c:overlap val="32"/>
        <c:axId val="357021184"/>
        <c:axId val="222666592"/>
      </c:barChart>
      <c:catAx>
        <c:axId val="35702118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2666592"/>
        <c:crosses val="autoZero"/>
        <c:auto val="1"/>
        <c:lblAlgn val="ctr"/>
        <c:lblOffset val="100"/>
        <c:noMultiLvlLbl val="0"/>
      </c:catAx>
      <c:valAx>
        <c:axId val="222666592"/>
        <c:scaling>
          <c:orientation val="minMax"/>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lifetime</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5702118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758230797533545"/>
          <c:y val="5.5149240000427716E-2"/>
          <c:w val="0.79961273870595406"/>
          <c:h val="0.79960268678146806"/>
        </c:manualLayout>
      </c:layout>
      <c:barChart>
        <c:barDir val="col"/>
        <c:grouping val="clustered"/>
        <c:varyColors val="0"/>
        <c:ser>
          <c:idx val="0"/>
          <c:order val="0"/>
          <c:spPr>
            <a:solidFill>
              <a:srgbClr val="DFAFE7"/>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(2)'!$A$5:$A$9</c:f>
              <c:strCache>
                <c:ptCount val="5"/>
                <c:pt idx="0">
                  <c:v>0</c:v>
                </c:pt>
                <c:pt idx="1">
                  <c:v>1</c:v>
                </c:pt>
                <c:pt idx="2">
                  <c:v>2</c:v>
                </c:pt>
                <c:pt idx="3">
                  <c:v>3</c:v>
                </c:pt>
                <c:pt idx="4">
                  <c:v>4+</c:v>
                </c:pt>
              </c:strCache>
            </c:strRef>
          </c:cat>
          <c:val>
            <c:numRef>
              <c:f>'chart 1 (2)'!$B$5:$B$9</c:f>
              <c:numCache>
                <c:formatCode>0.0</c:formatCode>
                <c:ptCount val="5"/>
                <c:pt idx="0">
                  <c:v>7.3791149818401545</c:v>
                </c:pt>
                <c:pt idx="1">
                  <c:v>92.678029102411017</c:v>
                </c:pt>
                <c:pt idx="2">
                  <c:v>184.72229596682948</c:v>
                </c:pt>
                <c:pt idx="3">
                  <c:v>263.06694044166784</c:v>
                </c:pt>
                <c:pt idx="4">
                  <c:v>76.246495794931121</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60"/>
        <c:overlap val="32"/>
        <c:axId val="222668832"/>
        <c:axId val="222669392"/>
      </c:barChart>
      <c:catAx>
        <c:axId val="22266883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2669392"/>
        <c:crosses val="autoZero"/>
        <c:auto val="1"/>
        <c:lblAlgn val="ctr"/>
        <c:lblOffset val="100"/>
        <c:noMultiLvlLbl val="0"/>
      </c:catAx>
      <c:valAx>
        <c:axId val="222669392"/>
        <c:scaling>
          <c:orientation val="minMax"/>
          <c:max val="3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last 5 years</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2668832"/>
        <c:crosses val="autoZero"/>
        <c:crossBetween val="between"/>
        <c:majorUnit val="5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758230797533545"/>
          <c:y val="5.5149240000427716E-2"/>
          <c:w val="0.79961273870595406"/>
          <c:h val="0.79960268678146806"/>
        </c:manualLayout>
      </c:layout>
      <c:barChart>
        <c:barDir val="col"/>
        <c:grouping val="clustered"/>
        <c:varyColors val="0"/>
        <c:ser>
          <c:idx val="0"/>
          <c:order val="0"/>
          <c:spPr>
            <a:solidFill>
              <a:srgbClr val="DFAFE7"/>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(2)'!$A$5:$A$9</c:f>
              <c:strCache>
                <c:ptCount val="5"/>
                <c:pt idx="0">
                  <c:v>0</c:v>
                </c:pt>
                <c:pt idx="1">
                  <c:v>1</c:v>
                </c:pt>
                <c:pt idx="2">
                  <c:v>2</c:v>
                </c:pt>
                <c:pt idx="3">
                  <c:v>3</c:v>
                </c:pt>
                <c:pt idx="4">
                  <c:v>4+</c:v>
                </c:pt>
              </c:strCache>
            </c:strRef>
          </c:cat>
          <c:val>
            <c:numRef>
              <c:f>'chart 1 (2)'!$B$5:$B$9</c:f>
              <c:numCache>
                <c:formatCode>0.0</c:formatCode>
                <c:ptCount val="5"/>
                <c:pt idx="0">
                  <c:v>38.133925212970667</c:v>
                </c:pt>
                <c:pt idx="1">
                  <c:v>516.52810230408591</c:v>
                </c:pt>
                <c:pt idx="2">
                  <c:v>1275.9298852099053</c:v>
                </c:pt>
                <c:pt idx="3">
                  <c:v>1943.7530604587316</c:v>
                </c:pt>
                <c:pt idx="4">
                  <c:v>1291.9162486141004</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60"/>
        <c:overlap val="32"/>
        <c:axId val="222671632"/>
        <c:axId val="222672192"/>
      </c:barChart>
      <c:catAx>
        <c:axId val="22267163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2672192"/>
        <c:crosses val="autoZero"/>
        <c:auto val="1"/>
        <c:lblAlgn val="ctr"/>
        <c:lblOffset val="100"/>
        <c:noMultiLvlLbl val="0"/>
      </c:catAx>
      <c:valAx>
        <c:axId val="222672192"/>
        <c:scaling>
          <c:orientation val="minMax"/>
          <c:max val="20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TIAR in the lifetime</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2671632"/>
        <c:crosses val="autoZero"/>
        <c:crossBetween val="between"/>
        <c:majorUnit val="40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14451718301097"/>
          <c:y val="5.5869900826500687E-2"/>
          <c:w val="0.82654409221169411"/>
          <c:h val="0.63897521215689501"/>
        </c:manualLayout>
      </c:layout>
      <c:barChart>
        <c:barDir val="col"/>
        <c:grouping val="stacked"/>
        <c:varyColors val="0"/>
        <c:ser>
          <c:idx val="0"/>
          <c:order val="0"/>
          <c:tx>
            <c:strRef>
              <c:f>Sheet1!$B$5</c:f>
              <c:strCache>
                <c:ptCount val="1"/>
                <c:pt idx="0">
                  <c:v>Home-based induced abortions</c:v>
                </c:pt>
              </c:strCache>
            </c:strRef>
          </c:tx>
          <c:spPr>
            <a:solidFill>
              <a:srgbClr val="FF3399"/>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Urban</c:v>
                </c:pt>
                <c:pt idx="2">
                  <c:v>Rural</c:v>
                </c:pt>
                <c:pt idx="3">
                  <c:v>Primary or Lower Secondary</c:v>
                </c:pt>
                <c:pt idx="4">
                  <c:v>Higher</c:v>
                </c:pt>
              </c:strCache>
            </c:strRef>
          </c:cat>
          <c:val>
            <c:numRef>
              <c:f>Sheet1!$B$6:$B$10</c:f>
              <c:numCache>
                <c:formatCode>###0.0</c:formatCode>
                <c:ptCount val="5"/>
                <c:pt idx="0">
                  <c:v>6.6667471731946746</c:v>
                </c:pt>
                <c:pt idx="1">
                  <c:v>6.9903337768547402</c:v>
                </c:pt>
                <c:pt idx="2">
                  <c:v>6.2675656641310873</c:v>
                </c:pt>
                <c:pt idx="3">
                  <c:v>6.9555332839364929</c:v>
                </c:pt>
                <c:pt idx="4">
                  <c:v>6.3419192431290385</c:v>
                </c:pt>
              </c:numCache>
            </c:numRef>
          </c:val>
          <c:extLst xmlns:c16r2="http://schemas.microsoft.com/office/drawing/2015/06/chart">
            <c:ext xmlns:c16="http://schemas.microsoft.com/office/drawing/2014/chart" uri="{C3380CC4-5D6E-409C-BE32-E72D297353CC}">
              <c16:uniqueId val="{00000006-14E8-4F47-AC39-89FEB21A0D13}"/>
            </c:ext>
          </c:extLst>
        </c:ser>
        <c:ser>
          <c:idx val="1"/>
          <c:order val="1"/>
          <c:tx>
            <c:strRef>
              <c:f>Sheet1!$C$5</c:f>
              <c:strCache>
                <c:ptCount val="1"/>
                <c:pt idx="0">
                  <c:v>Women's consultation</c:v>
                </c:pt>
              </c:strCache>
            </c:strRef>
          </c:tx>
          <c:spPr>
            <a:solidFill>
              <a:srgbClr val="6FDFF5"/>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Urban</c:v>
                </c:pt>
                <c:pt idx="2">
                  <c:v>Rural</c:v>
                </c:pt>
                <c:pt idx="3">
                  <c:v>Primary or Lower Secondary</c:v>
                </c:pt>
                <c:pt idx="4">
                  <c:v>Higher</c:v>
                </c:pt>
              </c:strCache>
            </c:strRef>
          </c:cat>
          <c:val>
            <c:numRef>
              <c:f>Sheet1!$C$6:$C$10</c:f>
              <c:numCache>
                <c:formatCode>###0.0</c:formatCode>
                <c:ptCount val="5"/>
                <c:pt idx="0">
                  <c:v>17.497566680873398</c:v>
                </c:pt>
                <c:pt idx="1">
                  <c:v>22.6468452492079</c:v>
                </c:pt>
                <c:pt idx="2">
                  <c:v>11.145335883161103</c:v>
                </c:pt>
                <c:pt idx="3">
                  <c:v>7.0648141658439867</c:v>
                </c:pt>
                <c:pt idx="4">
                  <c:v>24.900138271444249</c:v>
                </c:pt>
              </c:numCache>
            </c:numRef>
          </c:val>
          <c:extLst xmlns:c16r2="http://schemas.microsoft.com/office/drawing/2015/06/chart">
            <c:ext xmlns:c16="http://schemas.microsoft.com/office/drawing/2014/chart" uri="{C3380CC4-5D6E-409C-BE32-E72D297353CC}">
              <c16:uniqueId val="{00000007-14E8-4F47-AC39-89FEB21A0D13}"/>
            </c:ext>
          </c:extLst>
        </c:ser>
        <c:ser>
          <c:idx val="2"/>
          <c:order val="2"/>
          <c:tx>
            <c:strRef>
              <c:f>Sheet1!$D$5</c:f>
              <c:strCache>
                <c:ptCount val="1"/>
                <c:pt idx="0">
                  <c:v>Hospital/ maternity</c:v>
                </c:pt>
              </c:strCache>
            </c:strRef>
          </c:tx>
          <c:spPr>
            <a:solidFill>
              <a:srgbClr val="FFD85B"/>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Urban</c:v>
                </c:pt>
                <c:pt idx="2">
                  <c:v>Rural</c:v>
                </c:pt>
                <c:pt idx="3">
                  <c:v>Primary or Lower Secondary</c:v>
                </c:pt>
                <c:pt idx="4">
                  <c:v>Higher</c:v>
                </c:pt>
              </c:strCache>
            </c:strRef>
          </c:cat>
          <c:val>
            <c:numRef>
              <c:f>Sheet1!$D$6:$D$10</c:f>
              <c:numCache>
                <c:formatCode>###0.0</c:formatCode>
                <c:ptCount val="5"/>
                <c:pt idx="0">
                  <c:v>75.580275332018559</c:v>
                </c:pt>
                <c:pt idx="1">
                  <c:v>70.362820973937261</c:v>
                </c:pt>
                <c:pt idx="2">
                  <c:v>82.016608853158672</c:v>
                </c:pt>
                <c:pt idx="3">
                  <c:v>85.353866050634792</c:v>
                </c:pt>
                <c:pt idx="4">
                  <c:v>68.757942485426653</c:v>
                </c:pt>
              </c:numCache>
            </c:numRef>
          </c:val>
          <c:extLst xmlns:c16r2="http://schemas.microsoft.com/office/drawing/2015/06/chart">
            <c:ext xmlns:c16="http://schemas.microsoft.com/office/drawing/2014/chart" uri="{C3380CC4-5D6E-409C-BE32-E72D297353CC}">
              <c16:uniqueId val="{00000008-14E8-4F47-AC39-89FEB21A0D13}"/>
            </c:ext>
          </c:extLst>
        </c:ser>
        <c:ser>
          <c:idx val="3"/>
          <c:order val="3"/>
          <c:tx>
            <c:strRef>
              <c:f>Sheet1!$E$5</c:f>
              <c:strCache>
                <c:ptCount val="1"/>
                <c:pt idx="0">
                  <c:v>Missing</c:v>
                </c:pt>
              </c:strCache>
            </c:strRef>
          </c:tx>
          <c:spPr>
            <a:solidFill>
              <a:srgbClr val="00B050"/>
            </a:solidFill>
            <a:ln>
              <a:noFill/>
            </a:ln>
            <a:effectLst/>
          </c:spPr>
          <c:invertIfNegative val="0"/>
          <c:dLbls>
            <c:dLbl>
              <c:idx val="0"/>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dLbl>
            <c:dLbl>
              <c:idx val="1"/>
              <c:delete val="1"/>
              <c:extLst xmlns:c16r2="http://schemas.microsoft.com/office/drawing/2015/06/chart">
                <c:ext xmlns:c16="http://schemas.microsoft.com/office/drawing/2014/chart" uri="{C3380CC4-5D6E-409C-BE32-E72D297353CC}">
                  <c16:uniqueId val="{00000001-E3AE-454C-B895-B4D13A15599D}"/>
                </c:ext>
                <c:ext xmlns:c15="http://schemas.microsoft.com/office/drawing/2012/chart" uri="{CE6537A1-D6FC-4f65-9D91-7224C49458BB}"/>
              </c:extLst>
            </c:dLbl>
            <c:dLbl>
              <c:idx val="2"/>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dLbl>
            <c:dLbl>
              <c:idx val="3"/>
              <c:layout/>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85E-4B22-9666-DD669D00230B}"/>
                </c:ext>
                <c:ext xmlns:c15="http://schemas.microsoft.com/office/drawing/2012/chart" uri="{CE6537A1-D6FC-4f65-9D91-7224C49458BB}">
                  <c15:layout/>
                </c:ext>
              </c:extLst>
            </c:dLbl>
            <c:dLbl>
              <c:idx val="4"/>
              <c:delete val="1"/>
              <c:extLst xmlns:c16r2="http://schemas.microsoft.com/office/drawing/2015/06/chart">
                <c:ext xmlns:c16="http://schemas.microsoft.com/office/drawing/2014/chart" uri="{C3380CC4-5D6E-409C-BE32-E72D297353CC}">
                  <c16:uniqueId val="{00000003-E3AE-454C-B895-B4D13A15599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Urban</c:v>
                </c:pt>
                <c:pt idx="2">
                  <c:v>Rural</c:v>
                </c:pt>
                <c:pt idx="3">
                  <c:v>Primary or Lower Secondary</c:v>
                </c:pt>
                <c:pt idx="4">
                  <c:v>Higher</c:v>
                </c:pt>
              </c:strCache>
            </c:strRef>
          </c:cat>
          <c:val>
            <c:numRef>
              <c:f>Sheet1!$E$6:$E$10</c:f>
              <c:numCache>
                <c:formatCode>###0.0</c:formatCode>
                <c:ptCount val="5"/>
                <c:pt idx="0">
                  <c:v>0.25541081391350695</c:v>
                </c:pt>
                <c:pt idx="1">
                  <c:v>0</c:v>
                </c:pt>
                <c:pt idx="2">
                  <c:v>0.57048959954908063</c:v>
                </c:pt>
                <c:pt idx="3">
                  <c:v>0.62578649958475796</c:v>
                </c:pt>
                <c:pt idx="4">
                  <c:v>0</c:v>
                </c:pt>
              </c:numCache>
            </c:numRef>
          </c:val>
          <c:extLst xmlns:c16r2="http://schemas.microsoft.com/office/drawing/2015/06/chart">
            <c:ext xmlns:c16="http://schemas.microsoft.com/office/drawing/2014/chart" uri="{C3380CC4-5D6E-409C-BE32-E72D297353CC}">
              <c16:uniqueId val="{00000009-14E8-4F47-AC39-89FEB21A0D13}"/>
            </c:ext>
          </c:extLst>
        </c:ser>
        <c:dLbls>
          <c:showLegendKey val="0"/>
          <c:showVal val="0"/>
          <c:showCatName val="0"/>
          <c:showSerName val="0"/>
          <c:showPercent val="0"/>
          <c:showBubbleSize val="0"/>
        </c:dLbls>
        <c:gapWidth val="60"/>
        <c:overlap val="100"/>
        <c:axId val="667913776"/>
        <c:axId val="667914336"/>
      </c:barChart>
      <c:catAx>
        <c:axId val="66791377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7914336"/>
        <c:crossesAt val="0"/>
        <c:auto val="1"/>
        <c:lblAlgn val="ctr"/>
        <c:lblOffset val="100"/>
        <c:noMultiLvlLbl val="0"/>
      </c:catAx>
      <c:valAx>
        <c:axId val="667914336"/>
        <c:scaling>
          <c:orientation val="minMax"/>
          <c:max val="100"/>
        </c:scaling>
        <c:delete val="0"/>
        <c:axPos val="l"/>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7913776"/>
        <c:crosses val="autoZero"/>
        <c:crossBetween val="between"/>
        <c:majorUnit val="20"/>
      </c:valAx>
      <c:spPr>
        <a:noFill/>
        <a:ln>
          <a:noFill/>
        </a:ln>
        <a:effectLst/>
      </c:spPr>
    </c:plotArea>
    <c:legend>
      <c:legendPos val="b"/>
      <c:layout>
        <c:manualLayout>
          <c:xMode val="edge"/>
          <c:yMode val="edge"/>
          <c:x val="3.0805977424895704E-2"/>
          <c:y val="0.87597404870618634"/>
          <c:w val="0.94211590218869523"/>
          <c:h val="0.1079715827835955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3175">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0.17209</cdr:x>
      <cdr:y>0.92104</cdr:y>
    </cdr:from>
    <cdr:to>
      <cdr:x>0.98903</cdr:x>
      <cdr:y>1</cdr:y>
    </cdr:to>
    <cdr:grpSp>
      <cdr:nvGrpSpPr>
        <cdr:cNvPr id="6" name="Group 5"/>
        <cdr:cNvGrpSpPr/>
      </cdr:nvGrpSpPr>
      <cdr:grpSpPr>
        <a:xfrm xmlns:a="http://schemas.openxmlformats.org/drawingml/2006/main">
          <a:off x="1209676" y="2433858"/>
          <a:ext cx="5742533" cy="208653"/>
          <a:chOff x="1209675" y="2433868"/>
          <a:chExt cx="5742520" cy="208643"/>
        </a:xfrm>
      </cdr:grpSpPr>
      <cdr:sp macro="" textlink="">
        <cdr:nvSpPr>
          <cdr:cNvPr id="2" name="TextBox 30"/>
          <cdr:cNvSpPr txBox="1"/>
        </cdr:nvSpPr>
        <cdr:spPr>
          <a:xfrm xmlns:a="http://schemas.openxmlformats.org/drawingml/2006/main">
            <a:off x="1209675" y="2438166"/>
            <a:ext cx="599019" cy="20434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Area</a:t>
            </a:r>
          </a:p>
        </cdr:txBody>
      </cdr:sp>
      <cdr:sp macro="" textlink="">
        <cdr:nvSpPr>
          <cdr:cNvPr id="3" name="TextBox 33"/>
          <cdr:cNvSpPr txBox="1"/>
        </cdr:nvSpPr>
        <cdr:spPr>
          <a:xfrm xmlns:a="http://schemas.openxmlformats.org/drawingml/2006/main">
            <a:off x="5658447" y="2442456"/>
            <a:ext cx="1293748"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Woman’s Education</a:t>
            </a:r>
          </a:p>
        </cdr:txBody>
      </cdr:sp>
      <cdr:sp macro="" textlink="">
        <cdr:nvSpPr>
          <cdr:cNvPr id="4" name="TextBox 31"/>
          <cdr:cNvSpPr txBox="1"/>
        </cdr:nvSpPr>
        <cdr:spPr>
          <a:xfrm xmlns:a="http://schemas.openxmlformats.org/drawingml/2006/main">
            <a:off x="3620323" y="2442456"/>
            <a:ext cx="1626898"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Wealth Quintile</a:t>
            </a:r>
          </a:p>
        </cdr:txBody>
      </cdr:sp>
      <cdr:sp macro="" textlink="">
        <cdr:nvSpPr>
          <cdr:cNvPr id="7" name="TextBox 33"/>
          <cdr:cNvSpPr txBox="1"/>
        </cdr:nvSpPr>
        <cdr:spPr>
          <a:xfrm xmlns:a="http://schemas.openxmlformats.org/drawingml/2006/main">
            <a:off x="2064865" y="2433868"/>
            <a:ext cx="1285522"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Ethnicity of household head</a:t>
            </a:r>
          </a:p>
        </cdr:txBody>
      </cdr:sp>
    </cdr:grpSp>
  </cdr:relSizeAnchor>
</c:userShapes>
</file>

<file path=ppt/drawings/drawing2.xml><?xml version="1.0" encoding="utf-8"?>
<c:userShapes xmlns:c="http://schemas.openxmlformats.org/drawingml/2006/chart">
  <cdr:relSizeAnchor xmlns:cdr="http://schemas.openxmlformats.org/drawingml/2006/chartDrawing">
    <cdr:from>
      <cdr:x>0.1723</cdr:x>
      <cdr:y>0.92004</cdr:y>
    </cdr:from>
    <cdr:to>
      <cdr:x>0.25683</cdr:x>
      <cdr:y>0.99737</cdr:y>
    </cdr:to>
    <cdr:sp macro="" textlink="">
      <cdr:nvSpPr>
        <cdr:cNvPr id="2" name="TextBox 30"/>
        <cdr:cNvSpPr txBox="1"/>
      </cdr:nvSpPr>
      <cdr:spPr>
        <a:xfrm xmlns:a="http://schemas.openxmlformats.org/drawingml/2006/main">
          <a:off x="1210223" y="2439766"/>
          <a:ext cx="593730" cy="205063"/>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Area</a:t>
          </a:r>
        </a:p>
      </cdr:txBody>
    </cdr:sp>
  </cdr:relSizeAnchor>
  <cdr:relSizeAnchor xmlns:cdr="http://schemas.openxmlformats.org/drawingml/2006/chartDrawing">
    <cdr:from>
      <cdr:x>0.80472</cdr:x>
      <cdr:y>0.92049</cdr:y>
    </cdr:from>
    <cdr:to>
      <cdr:x>0.98915</cdr:x>
      <cdr:y>0.99593</cdr:y>
    </cdr:to>
    <cdr:sp macro="" textlink="">
      <cdr:nvSpPr>
        <cdr:cNvPr id="3" name="TextBox 33"/>
        <cdr:cNvSpPr txBox="1"/>
      </cdr:nvSpPr>
      <cdr:spPr>
        <a:xfrm xmlns:a="http://schemas.openxmlformats.org/drawingml/2006/main">
          <a:off x="5652294" y="2440936"/>
          <a:ext cx="1295400"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Woman’s Education</a:t>
          </a:r>
        </a:p>
      </cdr:txBody>
    </cdr:sp>
  </cdr:relSizeAnchor>
  <cdr:relSizeAnchor xmlns:cdr="http://schemas.openxmlformats.org/drawingml/2006/chartDrawing">
    <cdr:from>
      <cdr:x>0.51452</cdr:x>
      <cdr:y>0.92049</cdr:y>
    </cdr:from>
    <cdr:to>
      <cdr:x>0.74596</cdr:x>
      <cdr:y>0.99593</cdr:y>
    </cdr:to>
    <cdr:sp macro="" textlink="">
      <cdr:nvSpPr>
        <cdr:cNvPr id="4" name="TextBox 31"/>
        <cdr:cNvSpPr txBox="1"/>
      </cdr:nvSpPr>
      <cdr:spPr>
        <a:xfrm xmlns:a="http://schemas.openxmlformats.org/drawingml/2006/main">
          <a:off x="3613945" y="2440936"/>
          <a:ext cx="1625599"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Wealth Quintile</a:t>
          </a:r>
        </a:p>
      </cdr:txBody>
    </cdr:sp>
  </cdr:relSizeAnchor>
  <cdr:relSizeAnchor xmlns:cdr="http://schemas.openxmlformats.org/drawingml/2006/chartDrawing">
    <cdr:from>
      <cdr:x>0.29313</cdr:x>
      <cdr:y>0.91971</cdr:y>
    </cdr:from>
    <cdr:to>
      <cdr:x>0.47601</cdr:x>
      <cdr:y>0.99515</cdr:y>
    </cdr:to>
    <cdr:sp macro="" textlink="">
      <cdr:nvSpPr>
        <cdr:cNvPr id="5" name="TextBox 33"/>
        <cdr:cNvSpPr txBox="1"/>
      </cdr:nvSpPr>
      <cdr:spPr>
        <a:xfrm xmlns:a="http://schemas.openxmlformats.org/drawingml/2006/main">
          <a:off x="2058945" y="2438876"/>
          <a:ext cx="1284529"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Ethnicity of household head</a:t>
          </a:r>
        </a:p>
      </cdr:txBody>
    </cdr:sp>
  </cdr:relSizeAnchor>
</c:userShapes>
</file>

<file path=ppt/drawings/drawing3.xml><?xml version="1.0" encoding="utf-8"?>
<c:userShapes xmlns:c="http://schemas.openxmlformats.org/drawingml/2006/chart">
  <cdr:relSizeAnchor xmlns:cdr="http://schemas.openxmlformats.org/drawingml/2006/chartDrawing">
    <cdr:from>
      <cdr:x>0.62587</cdr:x>
      <cdr:y>0.77954</cdr:y>
    </cdr:from>
    <cdr:to>
      <cdr:x>0.90881</cdr:x>
      <cdr:y>0.85775</cdr:y>
    </cdr:to>
    <cdr:sp macro="" textlink="">
      <cdr:nvSpPr>
        <cdr:cNvPr id="4" name="TextBox 33"/>
        <cdr:cNvSpPr txBox="1"/>
      </cdr:nvSpPr>
      <cdr:spPr>
        <a:xfrm xmlns:a="http://schemas.openxmlformats.org/drawingml/2006/main">
          <a:off x="2064538" y="1993966"/>
          <a:ext cx="933328" cy="20005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700" dirty="0">
              <a:solidFill>
                <a:schemeClr val="tx1">
                  <a:lumMod val="65000"/>
                  <a:lumOff val="35000"/>
                </a:schemeClr>
              </a:solidFill>
            </a:rPr>
            <a:t>Woman’s Education</a:t>
          </a:r>
        </a:p>
      </cdr:txBody>
    </cdr:sp>
  </cdr:relSizeAnchor>
  <cdr:relSizeAnchor xmlns:cdr="http://schemas.openxmlformats.org/drawingml/2006/chartDrawing">
    <cdr:from>
      <cdr:x>0.37076</cdr:x>
      <cdr:y>0.77954</cdr:y>
    </cdr:from>
    <cdr:to>
      <cdr:x>0.51691</cdr:x>
      <cdr:y>0.85775</cdr:y>
    </cdr:to>
    <cdr:sp macro="" textlink="">
      <cdr:nvSpPr>
        <cdr:cNvPr id="5" name="TextBox 30"/>
        <cdr:cNvSpPr txBox="1"/>
      </cdr:nvSpPr>
      <cdr:spPr>
        <a:xfrm xmlns:a="http://schemas.openxmlformats.org/drawingml/2006/main">
          <a:off x="1223009" y="1993966"/>
          <a:ext cx="482101" cy="20005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Area</a:t>
          </a:r>
        </a:p>
      </cdr:txBody>
    </cdr:sp>
  </cdr:relSizeAnchor>
</c:userShapes>
</file>

<file path=ppt/drawings/drawing4.xml><?xml version="1.0" encoding="utf-8"?>
<c:userShapes xmlns:c="http://schemas.openxmlformats.org/drawingml/2006/chart">
  <cdr:relSizeAnchor xmlns:cdr="http://schemas.openxmlformats.org/drawingml/2006/chartDrawing">
    <cdr:from>
      <cdr:x>0.01132</cdr:x>
      <cdr:y>0.58796</cdr:y>
    </cdr:from>
    <cdr:to>
      <cdr:x>0.05538</cdr:x>
      <cdr:y>0.83303</cdr:y>
    </cdr:to>
    <cdr:sp macro="" textlink="">
      <cdr:nvSpPr>
        <cdr:cNvPr id="3" name="TextBox 33"/>
        <cdr:cNvSpPr txBox="1"/>
      </cdr:nvSpPr>
      <cdr:spPr>
        <a:xfrm xmlns:a="http://schemas.openxmlformats.org/drawingml/2006/main" rot="16200000">
          <a:off x="-69304" y="1598736"/>
          <a:ext cx="604541" cy="307777"/>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Woman’s Education</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34C0A4B3-D667-4A0D-A43B-9236A7CBF396}" type="datetimeFigureOut">
              <a:rPr lang="en-US" smtClean="0"/>
              <a:pPr/>
              <a:t>16/11/2019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474C411E-913F-4880-A1AB-45AA86058C11}" type="slidenum">
              <a:rPr lang="en-US" smtClean="0"/>
              <a:pPr/>
              <a:t>‹#›</a:t>
            </a:fld>
            <a:endParaRPr lang="en-US"/>
          </a:p>
        </p:txBody>
      </p:sp>
    </p:spTree>
    <p:extLst>
      <p:ext uri="{BB962C8B-B14F-4D97-AF65-F5344CB8AC3E}">
        <p14:creationId xmlns:p14="http://schemas.microsoft.com/office/powerpoint/2010/main" val="368752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4C411E-913F-4880-A1AB-45AA86058C11}" type="slidenum">
              <a:rPr lang="en-US" smtClean="0"/>
              <a:pPr/>
              <a:t>1</a:t>
            </a:fld>
            <a:endParaRPr lang="en-US"/>
          </a:p>
        </p:txBody>
      </p:sp>
    </p:spTree>
    <p:extLst>
      <p:ext uri="{BB962C8B-B14F-4D97-AF65-F5344CB8AC3E}">
        <p14:creationId xmlns:p14="http://schemas.microsoft.com/office/powerpoint/2010/main" val="569716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chart" Target="../charts/char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chart" Target="../charts/chart8.xml"/><Relationship Id="rId2" Type="http://schemas.openxmlformats.org/officeDocument/2006/relationships/chart" Target="../charts/chart3.xml"/><Relationship Id="rId1" Type="http://schemas.openxmlformats.org/officeDocument/2006/relationships/slideLayout" Target="../slideLayouts/slideLayout8.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8.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graphicFrame>
        <p:nvGraphicFramePr>
          <p:cNvPr id="28" name="Chart 27"/>
          <p:cNvGraphicFramePr>
            <a:graphicFrameLocks/>
          </p:cNvGraphicFramePr>
          <p:nvPr>
            <p:extLst>
              <p:ext uri="{D42A27DB-BD31-4B8C-83A1-F6EECF244321}">
                <p14:modId xmlns:p14="http://schemas.microsoft.com/office/powerpoint/2010/main" val="3849449565"/>
              </p:ext>
            </p:extLst>
          </p:nvPr>
        </p:nvGraphicFramePr>
        <p:xfrm>
          <a:off x="304800" y="2714310"/>
          <a:ext cx="7029321" cy="2642511"/>
        </p:xfrm>
        <a:graphic>
          <a:graphicData uri="http://schemas.openxmlformats.org/drawingml/2006/chart">
            <c:chart xmlns:c="http://schemas.openxmlformats.org/drawingml/2006/chart" xmlns:r="http://schemas.openxmlformats.org/officeDocument/2006/relationships" r:id="rId4"/>
          </a:graphicData>
        </a:graphic>
      </p:graphicFrame>
      <p:sp>
        <p:nvSpPr>
          <p:cNvPr id="40" name="TextBox 39"/>
          <p:cNvSpPr txBox="1"/>
          <p:nvPr/>
        </p:nvSpPr>
        <p:spPr>
          <a:xfrm>
            <a:off x="310356" y="2313560"/>
            <a:ext cx="4135695" cy="39426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endParaRPr lang="en-US" sz="700" dirty="0"/>
          </a:p>
        </p:txBody>
      </p:sp>
      <p:sp>
        <p:nvSpPr>
          <p:cNvPr id="45" name="TextBox 44"/>
          <p:cNvSpPr txBox="1"/>
          <p:nvPr/>
        </p:nvSpPr>
        <p:spPr>
          <a:xfrm>
            <a:off x="312420" y="1383429"/>
            <a:ext cx="4429813" cy="400110"/>
          </a:xfrm>
          <a:prstGeom prst="rect">
            <a:avLst/>
          </a:prstGeom>
          <a:noFill/>
        </p:spPr>
        <p:txBody>
          <a:bodyPr wrap="square" rtlCol="0">
            <a:spAutoFit/>
          </a:bodyPr>
          <a:lstStyle/>
          <a:p>
            <a:r>
              <a:rPr lang="en-US" sz="2000" b="1" dirty="0">
                <a:solidFill>
                  <a:schemeClr val="bg1"/>
                </a:solidFill>
              </a:rPr>
              <a:t>Interrupted Pregnancy</a:t>
            </a:r>
            <a:endParaRPr lang="en-US" sz="2000" dirty="0">
              <a:solidFill>
                <a:schemeClr val="bg1"/>
              </a:solidFill>
            </a:endParaRPr>
          </a:p>
        </p:txBody>
      </p:sp>
      <p:sp>
        <p:nvSpPr>
          <p:cNvPr id="16" name="TextBox 15"/>
          <p:cNvSpPr txBox="1"/>
          <p:nvPr/>
        </p:nvSpPr>
        <p:spPr>
          <a:xfrm>
            <a:off x="241874" y="1855772"/>
            <a:ext cx="3232624" cy="276999"/>
          </a:xfrm>
          <a:prstGeom prst="rect">
            <a:avLst/>
          </a:prstGeom>
          <a:noFill/>
          <a:ln w="3175">
            <a:noFill/>
          </a:ln>
        </p:spPr>
        <p:txBody>
          <a:bodyPr wrap="square" rtlCol="0">
            <a:spAutoFit/>
          </a:bodyPr>
          <a:lstStyle/>
          <a:p>
            <a:r>
              <a:rPr lang="en-US" sz="1200" b="1" dirty="0">
                <a:solidFill>
                  <a:srgbClr val="4C545A"/>
                </a:solidFill>
                <a:latin typeface="+mj-lt"/>
              </a:rPr>
              <a:t>Stillbirth &amp; Induced Abortion </a:t>
            </a:r>
          </a:p>
        </p:txBody>
      </p:sp>
      <p:sp>
        <p:nvSpPr>
          <p:cNvPr id="27" name="TextBox 26"/>
          <p:cNvSpPr txBox="1"/>
          <p:nvPr/>
        </p:nvSpPr>
        <p:spPr>
          <a:xfrm>
            <a:off x="231292" y="2364236"/>
            <a:ext cx="5412264" cy="276999"/>
          </a:xfrm>
          <a:prstGeom prst="rect">
            <a:avLst/>
          </a:prstGeom>
          <a:noFill/>
          <a:ln w="3175">
            <a:noFill/>
          </a:ln>
        </p:spPr>
        <p:txBody>
          <a:bodyPr wrap="square" rtlCol="0">
            <a:spAutoFit/>
          </a:bodyPr>
          <a:lstStyle/>
          <a:p>
            <a:r>
              <a:rPr lang="en-US" sz="1200" b="1" dirty="0">
                <a:solidFill>
                  <a:schemeClr val="tx1">
                    <a:lumMod val="65000"/>
                    <a:lumOff val="35000"/>
                  </a:schemeClr>
                </a:solidFill>
                <a:latin typeface="Franklin Gothic Medium" panose="020B0603020102020204"/>
              </a:rPr>
              <a:t>Total Induced Abortion Rate (TIAR) in the Last 5 Years</a:t>
            </a:r>
          </a:p>
        </p:txBody>
      </p:sp>
      <p:sp>
        <p:nvSpPr>
          <p:cNvPr id="29" name="TextBox 28"/>
          <p:cNvSpPr txBox="1"/>
          <p:nvPr/>
        </p:nvSpPr>
        <p:spPr>
          <a:xfrm>
            <a:off x="304800" y="5465318"/>
            <a:ext cx="5926715" cy="200055"/>
          </a:xfrm>
          <a:prstGeom prst="rect">
            <a:avLst/>
          </a:prstGeom>
          <a:noFill/>
          <a:ln w="3175">
            <a:noFill/>
          </a:ln>
        </p:spPr>
        <p:txBody>
          <a:bodyPr wrap="square" rtlCol="0">
            <a:spAutoFit/>
          </a:bodyPr>
          <a:lstStyle/>
          <a:p>
            <a:r>
              <a:rPr lang="en-US" sz="700" dirty="0">
                <a:solidFill>
                  <a:schemeClr val="tx1">
                    <a:lumMod val="65000"/>
                    <a:lumOff val="35000"/>
                  </a:schemeClr>
                </a:solidFill>
              </a:rPr>
              <a:t>TIAR in the last 5 years: Number of abortions in the last five years per 1,000 women of reproductive age (15-49)</a:t>
            </a:r>
          </a:p>
        </p:txBody>
      </p:sp>
      <p:cxnSp>
        <p:nvCxnSpPr>
          <p:cNvPr id="31" name="Straight Connector 30"/>
          <p:cNvCxnSpPr/>
          <p:nvPr/>
        </p:nvCxnSpPr>
        <p:spPr>
          <a:xfrm>
            <a:off x="305617" y="263931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29174" y="6098244"/>
            <a:ext cx="7062313" cy="276999"/>
          </a:xfrm>
          <a:prstGeom prst="rect">
            <a:avLst/>
          </a:prstGeom>
          <a:noFill/>
          <a:ln w="3175">
            <a:noFill/>
          </a:ln>
        </p:spPr>
        <p:txBody>
          <a:bodyPr wrap="square" rtlCol="0">
            <a:spAutoFit/>
          </a:bodyPr>
          <a:lstStyle/>
          <a:p>
            <a:r>
              <a:rPr lang="en-US" sz="1200" b="1" dirty="0">
                <a:solidFill>
                  <a:schemeClr val="tx1">
                    <a:lumMod val="65000"/>
                    <a:lumOff val="35000"/>
                  </a:schemeClr>
                </a:solidFill>
                <a:latin typeface="Franklin Gothic Medium" panose="020B0603020102020204"/>
              </a:rPr>
              <a:t>Total Induced Abortion Rate (TIAR) in the Lifetime</a:t>
            </a:r>
          </a:p>
        </p:txBody>
      </p:sp>
      <p:graphicFrame>
        <p:nvGraphicFramePr>
          <p:cNvPr id="34" name="Chart 33"/>
          <p:cNvGraphicFramePr>
            <a:graphicFrameLocks/>
          </p:cNvGraphicFramePr>
          <p:nvPr>
            <p:extLst>
              <p:ext uri="{D42A27DB-BD31-4B8C-83A1-F6EECF244321}">
                <p14:modId xmlns:p14="http://schemas.microsoft.com/office/powerpoint/2010/main" val="2238234362"/>
              </p:ext>
            </p:extLst>
          </p:nvPr>
        </p:nvGraphicFramePr>
        <p:xfrm>
          <a:off x="305374" y="6451089"/>
          <a:ext cx="7023894" cy="2651790"/>
        </p:xfrm>
        <a:graphic>
          <a:graphicData uri="http://schemas.openxmlformats.org/drawingml/2006/chart">
            <c:chart xmlns:c="http://schemas.openxmlformats.org/drawingml/2006/chart" xmlns:r="http://schemas.openxmlformats.org/officeDocument/2006/relationships" r:id="rId5"/>
          </a:graphicData>
        </a:graphic>
      </p:graphicFrame>
      <p:sp>
        <p:nvSpPr>
          <p:cNvPr id="35" name="TextBox 34"/>
          <p:cNvSpPr txBox="1"/>
          <p:nvPr/>
        </p:nvSpPr>
        <p:spPr>
          <a:xfrm>
            <a:off x="305571" y="9191729"/>
            <a:ext cx="6458845" cy="200055"/>
          </a:xfrm>
          <a:prstGeom prst="rect">
            <a:avLst/>
          </a:prstGeom>
          <a:noFill/>
          <a:ln w="3175">
            <a:noFill/>
          </a:ln>
        </p:spPr>
        <p:txBody>
          <a:bodyPr wrap="square" rtlCol="0">
            <a:spAutoFit/>
          </a:bodyPr>
          <a:lstStyle/>
          <a:p>
            <a:r>
              <a:rPr lang="en-US" sz="700" dirty="0">
                <a:solidFill>
                  <a:schemeClr val="tx1">
                    <a:lumMod val="65000"/>
                    <a:lumOff val="35000"/>
                  </a:schemeClr>
                </a:solidFill>
              </a:rPr>
              <a:t>TIAR in the lifetime: Number of abortions in the lifetime per 1,000 women of reproductive age (15-49)</a:t>
            </a:r>
          </a:p>
        </p:txBody>
      </p:sp>
      <p:cxnSp>
        <p:nvCxnSpPr>
          <p:cNvPr id="36" name="Straight Connector 35"/>
          <p:cNvCxnSpPr/>
          <p:nvPr/>
        </p:nvCxnSpPr>
        <p:spPr>
          <a:xfrm>
            <a:off x="305617" y="6375243"/>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23" name="TextBox 22"/>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25" name="Picture 24"/>
          <p:cNvPicPr>
            <a:picLocks noChangeAspect="1"/>
          </p:cNvPicPr>
          <p:nvPr/>
        </p:nvPicPr>
        <p:blipFill>
          <a:blip r:embed="rId7"/>
          <a:stretch>
            <a:fillRect/>
          </a:stretch>
        </p:blipFill>
        <p:spPr>
          <a:xfrm>
            <a:off x="5628401" y="1391082"/>
            <a:ext cx="1719262" cy="379456"/>
          </a:xfrm>
          <a:prstGeom prst="rect">
            <a:avLst/>
          </a:prstGeom>
        </p:spPr>
      </p:pic>
      <p:pic>
        <p:nvPicPr>
          <p:cNvPr id="32" name="Picture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2551600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09383" y="2893687"/>
            <a:ext cx="3182112" cy="307777"/>
          </a:xfrm>
          <a:prstGeom prst="rect">
            <a:avLst/>
          </a:prstGeom>
          <a:noFill/>
          <a:ln>
            <a:noFill/>
          </a:ln>
        </p:spPr>
        <p:txBody>
          <a:bodyPr wrap="square" rtlCol="0">
            <a:spAutoFit/>
          </a:bodyPr>
          <a:lstStyle/>
          <a:p>
            <a:r>
              <a:rPr lang="en-US" sz="700" dirty="0">
                <a:solidFill>
                  <a:schemeClr val="tx1">
                    <a:lumMod val="65000"/>
                    <a:lumOff val="35000"/>
                  </a:schemeClr>
                </a:solidFill>
              </a:rPr>
              <a:t>TIAR in the last 5 years: Number of abortions in the last five years per 1,000 women of reproductive age (15-49)</a:t>
            </a:r>
          </a:p>
        </p:txBody>
      </p:sp>
      <p:sp>
        <p:nvSpPr>
          <p:cNvPr id="18" name="TextBox 17"/>
          <p:cNvSpPr txBox="1"/>
          <p:nvPr/>
        </p:nvSpPr>
        <p:spPr>
          <a:xfrm>
            <a:off x="230155" y="6518641"/>
            <a:ext cx="3558890" cy="261610"/>
          </a:xfrm>
          <a:prstGeom prst="rect">
            <a:avLst/>
          </a:prstGeom>
          <a:noFill/>
          <a:ln w="3175">
            <a:noFill/>
          </a:ln>
        </p:spPr>
        <p:txBody>
          <a:bodyPr wrap="square" rtlCol="0">
            <a:spAutoFit/>
          </a:bodyPr>
          <a:lstStyle/>
          <a:p>
            <a:r>
              <a:rPr lang="en-US" sz="1100" b="1" dirty="0">
                <a:solidFill>
                  <a:srgbClr val="4C545A"/>
                </a:solidFill>
                <a:latin typeface="+mj-lt"/>
              </a:rPr>
              <a:t>Stillbirth Rate</a:t>
            </a:r>
          </a:p>
        </p:txBody>
      </p:sp>
      <p:graphicFrame>
        <p:nvGraphicFramePr>
          <p:cNvPr id="19" name="Content Placeholder 6"/>
          <p:cNvGraphicFramePr>
            <a:graphicFrameLocks/>
          </p:cNvGraphicFramePr>
          <p:nvPr>
            <p:extLst>
              <p:ext uri="{D42A27DB-BD31-4B8C-83A1-F6EECF244321}">
                <p14:modId xmlns:p14="http://schemas.microsoft.com/office/powerpoint/2010/main" val="3014467754"/>
              </p:ext>
            </p:extLst>
          </p:nvPr>
        </p:nvGraphicFramePr>
        <p:xfrm>
          <a:off x="379233" y="6932347"/>
          <a:ext cx="3487917" cy="2319603"/>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Box 19"/>
          <p:cNvSpPr txBox="1"/>
          <p:nvPr/>
        </p:nvSpPr>
        <p:spPr>
          <a:xfrm>
            <a:off x="309383" y="9372600"/>
            <a:ext cx="3524013" cy="307777"/>
          </a:xfrm>
          <a:prstGeom prst="rect">
            <a:avLst/>
          </a:prstGeom>
          <a:noFill/>
          <a:ln w="3175">
            <a:noFill/>
          </a:ln>
        </p:spPr>
        <p:txBody>
          <a:bodyPr wrap="square" rtlCol="0">
            <a:spAutoFit/>
          </a:bodyPr>
          <a:lstStyle/>
          <a:p>
            <a:r>
              <a:rPr lang="en-US" sz="700" dirty="0">
                <a:solidFill>
                  <a:schemeClr val="tx1">
                    <a:lumMod val="65000"/>
                    <a:lumOff val="35000"/>
                  </a:schemeClr>
                </a:solidFill>
              </a:rPr>
              <a:t>Stillbirth rate: Number of stillbirths per 1000 births (live births and stillbirths) among women age 15-49 years </a:t>
            </a:r>
          </a:p>
        </p:txBody>
      </p:sp>
      <p:graphicFrame>
        <p:nvGraphicFramePr>
          <p:cNvPr id="17" name="Chart 16"/>
          <p:cNvGraphicFramePr>
            <a:graphicFrameLocks/>
          </p:cNvGraphicFramePr>
          <p:nvPr>
            <p:extLst>
              <p:ext uri="{D42A27DB-BD31-4B8C-83A1-F6EECF244321}">
                <p14:modId xmlns:p14="http://schemas.microsoft.com/office/powerpoint/2010/main" val="1388325732"/>
              </p:ext>
            </p:extLst>
          </p:nvPr>
        </p:nvGraphicFramePr>
        <p:xfrm>
          <a:off x="4503190" y="6935276"/>
          <a:ext cx="2422735" cy="2164285"/>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p:nvPr/>
        </p:nvSpPr>
        <p:spPr>
          <a:xfrm>
            <a:off x="3888824" y="6519198"/>
            <a:ext cx="3075834" cy="261610"/>
          </a:xfrm>
          <a:prstGeom prst="rect">
            <a:avLst/>
          </a:prstGeom>
          <a:noFill/>
          <a:ln w="3175">
            <a:noFill/>
          </a:ln>
        </p:spPr>
        <p:txBody>
          <a:bodyPr wrap="square" rtlCol="0">
            <a:spAutoFit/>
          </a:bodyPr>
          <a:lstStyle/>
          <a:p>
            <a:r>
              <a:rPr lang="en-US" sz="1100" b="1" dirty="0">
                <a:solidFill>
                  <a:srgbClr val="4C545A"/>
                </a:solidFill>
                <a:latin typeface="+mj-lt"/>
              </a:rPr>
              <a:t>Average Number of Stillbirths Per 1000 Women</a:t>
            </a:r>
          </a:p>
        </p:txBody>
      </p:sp>
      <p:sp>
        <p:nvSpPr>
          <p:cNvPr id="23" name="TextBox 22"/>
          <p:cNvSpPr txBox="1"/>
          <p:nvPr/>
        </p:nvSpPr>
        <p:spPr>
          <a:xfrm>
            <a:off x="3963719" y="9372600"/>
            <a:ext cx="2944860" cy="200055"/>
          </a:xfrm>
          <a:prstGeom prst="rect">
            <a:avLst/>
          </a:prstGeom>
          <a:noFill/>
          <a:ln w="3175">
            <a:noFill/>
          </a:ln>
        </p:spPr>
        <p:txBody>
          <a:bodyPr wrap="square" rtlCol="0">
            <a:spAutoFit/>
          </a:bodyPr>
          <a:lstStyle/>
          <a:p>
            <a:r>
              <a:rPr lang="en-US" sz="700" dirty="0">
                <a:solidFill>
                  <a:schemeClr val="tx1">
                    <a:lumMod val="65000"/>
                    <a:lumOff val="35000"/>
                  </a:schemeClr>
                </a:solidFill>
              </a:rPr>
              <a:t>Average number of stillbirth per 1000 women age 15-49 years</a:t>
            </a:r>
          </a:p>
        </p:txBody>
      </p:sp>
      <p:sp>
        <p:nvSpPr>
          <p:cNvPr id="24" name="TextBox 23"/>
          <p:cNvSpPr txBox="1"/>
          <p:nvPr/>
        </p:nvSpPr>
        <p:spPr>
          <a:xfrm rot="16200000">
            <a:off x="3982093" y="7688426"/>
            <a:ext cx="679816" cy="200055"/>
          </a:xfrm>
          <a:prstGeom prst="rect">
            <a:avLst/>
          </a:prstGeom>
          <a:noFill/>
          <a:ln w="3175">
            <a:noFill/>
          </a:ln>
        </p:spPr>
        <p:txBody>
          <a:bodyPr wrap="square" rtlCol="0">
            <a:spAutoFit/>
          </a:bodyPr>
          <a:lstStyle/>
          <a:p>
            <a:pPr algn="ctr"/>
            <a:r>
              <a:rPr lang="en-US" sz="700" b="1" dirty="0">
                <a:solidFill>
                  <a:schemeClr val="tx1">
                    <a:lumMod val="65000"/>
                    <a:lumOff val="35000"/>
                  </a:schemeClr>
                </a:solidFill>
              </a:rPr>
              <a:t>Area</a:t>
            </a:r>
          </a:p>
        </p:txBody>
      </p:sp>
      <p:sp>
        <p:nvSpPr>
          <p:cNvPr id="26" name="TextBox 25"/>
          <p:cNvSpPr txBox="1"/>
          <p:nvPr/>
        </p:nvSpPr>
        <p:spPr>
          <a:xfrm rot="16200000">
            <a:off x="3905470" y="8412748"/>
            <a:ext cx="910006" cy="276999"/>
          </a:xfrm>
          <a:prstGeom prst="rect">
            <a:avLst/>
          </a:prstGeom>
          <a:noFill/>
          <a:ln w="3175">
            <a:noFill/>
          </a:ln>
        </p:spPr>
        <p:txBody>
          <a:bodyPr wrap="square" rtlCol="0">
            <a:spAutoFit/>
          </a:bodyPr>
          <a:lstStyle/>
          <a:p>
            <a:pPr algn="ctr"/>
            <a:r>
              <a:rPr lang="en-US" sz="600" b="1" dirty="0">
                <a:solidFill>
                  <a:schemeClr val="tx1">
                    <a:lumMod val="65000"/>
                    <a:lumOff val="35000"/>
                  </a:schemeClr>
                </a:solidFill>
              </a:rPr>
              <a:t>Functional difficulties (age 18-49 years)</a:t>
            </a:r>
          </a:p>
        </p:txBody>
      </p:sp>
      <p:sp>
        <p:nvSpPr>
          <p:cNvPr id="29" name="TextBox 28">
            <a:extLst>
              <a:ext uri="{FF2B5EF4-FFF2-40B4-BE49-F238E27FC236}">
                <a16:creationId xmlns:a16="http://schemas.microsoft.com/office/drawing/2014/main" xmlns="" id="{E358EF32-BC4B-44E1-9236-232E151453D8}"/>
              </a:ext>
            </a:extLst>
          </p:cNvPr>
          <p:cNvSpPr txBox="1"/>
          <p:nvPr/>
        </p:nvSpPr>
        <p:spPr>
          <a:xfrm>
            <a:off x="229797" y="226705"/>
            <a:ext cx="3305150" cy="461665"/>
          </a:xfrm>
          <a:prstGeom prst="rect">
            <a:avLst/>
          </a:prstGeom>
          <a:noFill/>
          <a:ln w="3175">
            <a:noFill/>
          </a:ln>
        </p:spPr>
        <p:txBody>
          <a:bodyPr wrap="square" rtlCol="0">
            <a:spAutoFit/>
          </a:bodyPr>
          <a:lstStyle/>
          <a:p>
            <a:r>
              <a:rPr lang="en-US" sz="1200" b="1" dirty="0">
                <a:solidFill>
                  <a:srgbClr val="4C545A"/>
                </a:solidFill>
                <a:latin typeface="Franklin Gothic Medium" panose="020B0603020102020204"/>
              </a:rPr>
              <a:t>Total Induced Abortion Rate (TIAR) in the Last 5 Years by Age of Women</a:t>
            </a:r>
          </a:p>
        </p:txBody>
      </p:sp>
      <p:graphicFrame>
        <p:nvGraphicFramePr>
          <p:cNvPr id="31" name="Chart 30"/>
          <p:cNvGraphicFramePr>
            <a:graphicFrameLocks/>
          </p:cNvGraphicFramePr>
          <p:nvPr>
            <p:extLst>
              <p:ext uri="{D42A27DB-BD31-4B8C-83A1-F6EECF244321}">
                <p14:modId xmlns:p14="http://schemas.microsoft.com/office/powerpoint/2010/main" val="3022000745"/>
              </p:ext>
            </p:extLst>
          </p:nvPr>
        </p:nvGraphicFramePr>
        <p:xfrm>
          <a:off x="386960" y="835342"/>
          <a:ext cx="3177183" cy="1953569"/>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31"/>
          <p:cNvSpPr txBox="1"/>
          <p:nvPr/>
        </p:nvSpPr>
        <p:spPr>
          <a:xfrm>
            <a:off x="3889684" y="226705"/>
            <a:ext cx="3221989" cy="461665"/>
          </a:xfrm>
          <a:prstGeom prst="rect">
            <a:avLst/>
          </a:prstGeom>
          <a:noFill/>
          <a:ln w="3175">
            <a:noFill/>
          </a:ln>
        </p:spPr>
        <p:txBody>
          <a:bodyPr wrap="square" rtlCol="0">
            <a:spAutoFit/>
          </a:bodyPr>
          <a:lstStyle/>
          <a:p>
            <a:r>
              <a:rPr lang="en-US" sz="1200" b="1" dirty="0">
                <a:solidFill>
                  <a:srgbClr val="4C545A"/>
                </a:solidFill>
                <a:latin typeface="Franklin Gothic Medium" panose="020B0603020102020204"/>
              </a:rPr>
              <a:t>Total Induced Abortion Rate (TIAR) in the Lifetime by Age of Women</a:t>
            </a:r>
          </a:p>
        </p:txBody>
      </p:sp>
      <p:graphicFrame>
        <p:nvGraphicFramePr>
          <p:cNvPr id="34" name="Chart 33"/>
          <p:cNvGraphicFramePr>
            <a:graphicFrameLocks/>
          </p:cNvGraphicFramePr>
          <p:nvPr>
            <p:extLst>
              <p:ext uri="{D42A27DB-BD31-4B8C-83A1-F6EECF244321}">
                <p14:modId xmlns:p14="http://schemas.microsoft.com/office/powerpoint/2010/main" val="4188448910"/>
              </p:ext>
            </p:extLst>
          </p:nvPr>
        </p:nvGraphicFramePr>
        <p:xfrm>
          <a:off x="4044681" y="840105"/>
          <a:ext cx="3177183" cy="1953569"/>
        </p:xfrm>
        <a:graphic>
          <a:graphicData uri="http://schemas.openxmlformats.org/drawingml/2006/chart">
            <c:chart xmlns:c="http://schemas.openxmlformats.org/drawingml/2006/chart" xmlns:r="http://schemas.openxmlformats.org/officeDocument/2006/relationships" r:id="rId5"/>
          </a:graphicData>
        </a:graphic>
      </p:graphicFrame>
      <p:sp>
        <p:nvSpPr>
          <p:cNvPr id="35" name="TextBox 34"/>
          <p:cNvSpPr txBox="1"/>
          <p:nvPr/>
        </p:nvSpPr>
        <p:spPr>
          <a:xfrm>
            <a:off x="3963719" y="2892099"/>
            <a:ext cx="3182112" cy="307777"/>
          </a:xfrm>
          <a:prstGeom prst="rect">
            <a:avLst/>
          </a:prstGeom>
          <a:noFill/>
          <a:ln>
            <a:noFill/>
          </a:ln>
        </p:spPr>
        <p:txBody>
          <a:bodyPr wrap="square" rtlCol="0">
            <a:spAutoFit/>
          </a:bodyPr>
          <a:lstStyle/>
          <a:p>
            <a:r>
              <a:rPr lang="en-US" sz="700" dirty="0">
                <a:solidFill>
                  <a:schemeClr val="tx1">
                    <a:lumMod val="65000"/>
                    <a:lumOff val="35000"/>
                  </a:schemeClr>
                </a:solidFill>
              </a:rPr>
              <a:t>TIAR in the lifetime: Number of abortions in the lifetime per 1,000 women of reproductive age (15-49)</a:t>
            </a:r>
          </a:p>
        </p:txBody>
      </p:sp>
      <p:sp>
        <p:nvSpPr>
          <p:cNvPr id="37" name="TextBox 36"/>
          <p:cNvSpPr txBox="1"/>
          <p:nvPr/>
        </p:nvSpPr>
        <p:spPr>
          <a:xfrm>
            <a:off x="304979" y="6094834"/>
            <a:ext cx="3301764" cy="307777"/>
          </a:xfrm>
          <a:prstGeom prst="rect">
            <a:avLst/>
          </a:prstGeom>
          <a:noFill/>
          <a:ln>
            <a:noFill/>
          </a:ln>
        </p:spPr>
        <p:txBody>
          <a:bodyPr wrap="square" rtlCol="0">
            <a:spAutoFit/>
          </a:bodyPr>
          <a:lstStyle/>
          <a:p>
            <a:r>
              <a:rPr lang="en-US" sz="700" dirty="0">
                <a:solidFill>
                  <a:schemeClr val="tx1">
                    <a:lumMod val="65000"/>
                    <a:lumOff val="35000"/>
                  </a:schemeClr>
                </a:solidFill>
              </a:rPr>
              <a:t>TIAR in the last 5 years: Number of abortions in the last five years per 1,000 women of reproductive age (15-49)</a:t>
            </a:r>
          </a:p>
        </p:txBody>
      </p:sp>
      <p:sp>
        <p:nvSpPr>
          <p:cNvPr id="38" name="TextBox 37">
            <a:extLst>
              <a:ext uri="{FF2B5EF4-FFF2-40B4-BE49-F238E27FC236}">
                <a16:creationId xmlns:a16="http://schemas.microsoft.com/office/drawing/2014/main" xmlns="" id="{E358EF32-BC4B-44E1-9236-232E151453D8}"/>
              </a:ext>
            </a:extLst>
          </p:cNvPr>
          <p:cNvSpPr txBox="1"/>
          <p:nvPr/>
        </p:nvSpPr>
        <p:spPr>
          <a:xfrm>
            <a:off x="230155" y="3423090"/>
            <a:ext cx="3305150" cy="461665"/>
          </a:xfrm>
          <a:prstGeom prst="rect">
            <a:avLst/>
          </a:prstGeom>
          <a:noFill/>
          <a:ln w="3175">
            <a:noFill/>
          </a:ln>
        </p:spPr>
        <p:txBody>
          <a:bodyPr wrap="square" rtlCol="0">
            <a:spAutoFit/>
          </a:bodyPr>
          <a:lstStyle/>
          <a:p>
            <a:r>
              <a:rPr lang="en-US" sz="1200" b="1" dirty="0">
                <a:solidFill>
                  <a:schemeClr val="tx1">
                    <a:lumMod val="65000"/>
                    <a:lumOff val="35000"/>
                  </a:schemeClr>
                </a:solidFill>
                <a:latin typeface="Franklin Gothic Medium" panose="020B0603020102020204"/>
              </a:rPr>
              <a:t>Total Induced Abortion Rate (TIAR) in the Last 5 Years by Number of Living Children</a:t>
            </a:r>
          </a:p>
        </p:txBody>
      </p:sp>
      <p:graphicFrame>
        <p:nvGraphicFramePr>
          <p:cNvPr id="40" name="Chart 39"/>
          <p:cNvGraphicFramePr>
            <a:graphicFrameLocks/>
          </p:cNvGraphicFramePr>
          <p:nvPr>
            <p:extLst>
              <p:ext uri="{D42A27DB-BD31-4B8C-83A1-F6EECF244321}">
                <p14:modId xmlns:p14="http://schemas.microsoft.com/office/powerpoint/2010/main" val="4083835739"/>
              </p:ext>
            </p:extLst>
          </p:nvPr>
        </p:nvGraphicFramePr>
        <p:xfrm>
          <a:off x="387317" y="4037649"/>
          <a:ext cx="3177183" cy="1976224"/>
        </p:xfrm>
        <a:graphic>
          <a:graphicData uri="http://schemas.openxmlformats.org/drawingml/2006/chart">
            <c:chart xmlns:c="http://schemas.openxmlformats.org/drawingml/2006/chart" xmlns:r="http://schemas.openxmlformats.org/officeDocument/2006/relationships" r:id="rId6"/>
          </a:graphicData>
        </a:graphic>
      </p:graphicFrame>
      <p:sp>
        <p:nvSpPr>
          <p:cNvPr id="41" name="TextBox 40"/>
          <p:cNvSpPr txBox="1"/>
          <p:nvPr/>
        </p:nvSpPr>
        <p:spPr>
          <a:xfrm>
            <a:off x="3888649" y="3420551"/>
            <a:ext cx="3221989" cy="461665"/>
          </a:xfrm>
          <a:prstGeom prst="rect">
            <a:avLst/>
          </a:prstGeom>
          <a:noFill/>
          <a:ln w="3175">
            <a:noFill/>
          </a:ln>
        </p:spPr>
        <p:txBody>
          <a:bodyPr wrap="square" rtlCol="0">
            <a:spAutoFit/>
          </a:bodyPr>
          <a:lstStyle/>
          <a:p>
            <a:r>
              <a:rPr lang="en-US" sz="1200" b="1" dirty="0">
                <a:solidFill>
                  <a:schemeClr val="tx1">
                    <a:lumMod val="65000"/>
                    <a:lumOff val="35000"/>
                  </a:schemeClr>
                </a:solidFill>
                <a:latin typeface="Franklin Gothic Medium" panose="020B0603020102020204"/>
              </a:rPr>
              <a:t>Total Induced Abortion Rate (TIAR) in the Lifetime by Number of Living Children</a:t>
            </a:r>
          </a:p>
        </p:txBody>
      </p:sp>
      <p:graphicFrame>
        <p:nvGraphicFramePr>
          <p:cNvPr id="43" name="Chart 42"/>
          <p:cNvGraphicFramePr>
            <a:graphicFrameLocks/>
          </p:cNvGraphicFramePr>
          <p:nvPr>
            <p:extLst>
              <p:ext uri="{D42A27DB-BD31-4B8C-83A1-F6EECF244321}">
                <p14:modId xmlns:p14="http://schemas.microsoft.com/office/powerpoint/2010/main" val="3977991755"/>
              </p:ext>
            </p:extLst>
          </p:nvPr>
        </p:nvGraphicFramePr>
        <p:xfrm>
          <a:off x="4040147" y="4040400"/>
          <a:ext cx="3177183" cy="1976223"/>
        </p:xfrm>
        <a:graphic>
          <a:graphicData uri="http://schemas.openxmlformats.org/drawingml/2006/chart">
            <c:chart xmlns:c="http://schemas.openxmlformats.org/drawingml/2006/chart" xmlns:r="http://schemas.openxmlformats.org/officeDocument/2006/relationships" r:id="rId7"/>
          </a:graphicData>
        </a:graphic>
      </p:graphicFrame>
      <p:sp>
        <p:nvSpPr>
          <p:cNvPr id="44" name="TextBox 43"/>
          <p:cNvSpPr txBox="1"/>
          <p:nvPr/>
        </p:nvSpPr>
        <p:spPr>
          <a:xfrm>
            <a:off x="3978365" y="6099597"/>
            <a:ext cx="3301764" cy="307777"/>
          </a:xfrm>
          <a:prstGeom prst="rect">
            <a:avLst/>
          </a:prstGeom>
          <a:noFill/>
          <a:ln>
            <a:noFill/>
          </a:ln>
        </p:spPr>
        <p:txBody>
          <a:bodyPr wrap="square" rtlCol="0">
            <a:spAutoFit/>
          </a:bodyPr>
          <a:lstStyle/>
          <a:p>
            <a:r>
              <a:rPr lang="en-US" sz="700" dirty="0">
                <a:solidFill>
                  <a:schemeClr val="tx1">
                    <a:lumMod val="65000"/>
                    <a:lumOff val="35000"/>
                  </a:schemeClr>
                </a:solidFill>
              </a:rPr>
              <a:t>TIAR in the lifetime: Number of abortions in the lifetime per 1,000 women of reproductive age (15-49)</a:t>
            </a:r>
          </a:p>
        </p:txBody>
      </p:sp>
      <p:cxnSp>
        <p:nvCxnSpPr>
          <p:cNvPr id="28" name="Straight Connector 27"/>
          <p:cNvCxnSpPr/>
          <p:nvPr/>
        </p:nvCxnSpPr>
        <p:spPr>
          <a:xfrm>
            <a:off x="3963293" y="3825126"/>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79594" y="3825126"/>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41397" y="6857886"/>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8241" y="6857886"/>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78965" y="686638"/>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960379" y="686638"/>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6512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hart 24"/>
          <p:cNvGraphicFramePr/>
          <p:nvPr>
            <p:extLst>
              <p:ext uri="{D42A27DB-BD31-4B8C-83A1-F6EECF244321}">
                <p14:modId xmlns:p14="http://schemas.microsoft.com/office/powerpoint/2010/main" val="1516869534"/>
              </p:ext>
            </p:extLst>
          </p:nvPr>
        </p:nvGraphicFramePr>
        <p:xfrm>
          <a:off x="306358" y="948903"/>
          <a:ext cx="3355848" cy="25578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a:extLst>
              <a:ext uri="{FF2B5EF4-FFF2-40B4-BE49-F238E27FC236}">
                <a16:creationId xmlns:a16="http://schemas.microsoft.com/office/drawing/2014/main" xmlns="" id="{00000000-0008-0000-0800-000003000000}"/>
              </a:ext>
            </a:extLst>
          </p:cNvPr>
          <p:cNvGraphicFramePr>
            <a:graphicFrameLocks/>
          </p:cNvGraphicFramePr>
          <p:nvPr>
            <p:extLst>
              <p:ext uri="{D42A27DB-BD31-4B8C-83A1-F6EECF244321}">
                <p14:modId xmlns:p14="http://schemas.microsoft.com/office/powerpoint/2010/main" val="3479435600"/>
              </p:ext>
            </p:extLst>
          </p:nvPr>
        </p:nvGraphicFramePr>
        <p:xfrm>
          <a:off x="303608" y="4117305"/>
          <a:ext cx="6985815" cy="246677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303608" y="611147"/>
            <a:ext cx="2763551" cy="261610"/>
          </a:xfrm>
          <a:prstGeom prst="rect">
            <a:avLst/>
          </a:prstGeom>
          <a:noFill/>
          <a:ln w="3175">
            <a:noFill/>
          </a:ln>
        </p:spPr>
        <p:txBody>
          <a:bodyPr wrap="square" rtlCol="0">
            <a:spAutoFit/>
          </a:bodyPr>
          <a:lstStyle/>
          <a:p>
            <a:r>
              <a:rPr lang="en-US" sz="1100" b="1" dirty="0">
                <a:solidFill>
                  <a:srgbClr val="4C545A"/>
                </a:solidFill>
                <a:latin typeface="+mj-lt"/>
              </a:rPr>
              <a:t>Induced Abortion Performance Place </a:t>
            </a:r>
          </a:p>
        </p:txBody>
      </p:sp>
      <p:sp>
        <p:nvSpPr>
          <p:cNvPr id="4" name="TextBox 3"/>
          <p:cNvSpPr txBox="1"/>
          <p:nvPr/>
        </p:nvSpPr>
        <p:spPr>
          <a:xfrm>
            <a:off x="305482" y="3506828"/>
            <a:ext cx="3355848"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with at least one induced abortion in the last 5 years by performance place of the last abortion</a:t>
            </a:r>
          </a:p>
        </p:txBody>
      </p:sp>
      <p:sp>
        <p:nvSpPr>
          <p:cNvPr id="5" name="TextBox 4"/>
          <p:cNvSpPr txBox="1"/>
          <p:nvPr/>
        </p:nvSpPr>
        <p:spPr>
          <a:xfrm>
            <a:off x="3962400" y="608017"/>
            <a:ext cx="3230038" cy="261610"/>
          </a:xfrm>
          <a:prstGeom prst="rect">
            <a:avLst/>
          </a:prstGeom>
          <a:noFill/>
          <a:ln w="3175">
            <a:noFill/>
          </a:ln>
        </p:spPr>
        <p:txBody>
          <a:bodyPr wrap="square" rtlCol="0">
            <a:spAutoFit/>
          </a:bodyPr>
          <a:lstStyle/>
          <a:p>
            <a:r>
              <a:rPr lang="en-US" sz="1100" b="1" dirty="0">
                <a:solidFill>
                  <a:srgbClr val="4C545A"/>
                </a:solidFill>
                <a:latin typeface="+mj-lt"/>
              </a:rPr>
              <a:t>Early Post Abortion Complications</a:t>
            </a:r>
          </a:p>
        </p:txBody>
      </p:sp>
      <p:graphicFrame>
        <p:nvGraphicFramePr>
          <p:cNvPr id="6" name="Chart 5"/>
          <p:cNvGraphicFramePr>
            <a:graphicFrameLocks/>
          </p:cNvGraphicFramePr>
          <p:nvPr>
            <p:extLst>
              <p:ext uri="{D42A27DB-BD31-4B8C-83A1-F6EECF244321}">
                <p14:modId xmlns:p14="http://schemas.microsoft.com/office/powerpoint/2010/main" val="90402485"/>
              </p:ext>
            </p:extLst>
          </p:nvPr>
        </p:nvGraphicFramePr>
        <p:xfrm>
          <a:off x="3962570" y="945359"/>
          <a:ext cx="3355848" cy="256032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963342" y="3505679"/>
            <a:ext cx="3355848"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with at least one induced abortion in the last 5 years, who experienced any complications in the last abortion</a:t>
            </a:r>
          </a:p>
        </p:txBody>
      </p:sp>
      <p:sp>
        <p:nvSpPr>
          <p:cNvPr id="16" name="TextBox 15"/>
          <p:cNvSpPr txBox="1"/>
          <p:nvPr/>
        </p:nvSpPr>
        <p:spPr>
          <a:xfrm>
            <a:off x="306370" y="3856318"/>
            <a:ext cx="3074671" cy="261610"/>
          </a:xfrm>
          <a:prstGeom prst="rect">
            <a:avLst/>
          </a:prstGeom>
          <a:noFill/>
          <a:ln w="3175">
            <a:noFill/>
          </a:ln>
        </p:spPr>
        <p:txBody>
          <a:bodyPr wrap="square" rtlCol="0">
            <a:spAutoFit/>
          </a:bodyPr>
          <a:lstStyle/>
          <a:p>
            <a:r>
              <a:rPr lang="en-GB" sz="1100" b="1" dirty="0">
                <a:solidFill>
                  <a:srgbClr val="4C545A"/>
                </a:solidFill>
                <a:latin typeface="+mj-lt"/>
              </a:rPr>
              <a:t>Induced Abortion Methods</a:t>
            </a:r>
          </a:p>
        </p:txBody>
      </p:sp>
      <p:sp>
        <p:nvSpPr>
          <p:cNvPr id="18" name="TextBox 17"/>
          <p:cNvSpPr txBox="1"/>
          <p:nvPr/>
        </p:nvSpPr>
        <p:spPr>
          <a:xfrm>
            <a:off x="304800" y="6582906"/>
            <a:ext cx="6233876"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with at least one induced abortion in the last 5 years by method used for the last abortion</a:t>
            </a:r>
          </a:p>
        </p:txBody>
      </p:sp>
      <p:sp>
        <p:nvSpPr>
          <p:cNvPr id="14" name="TextBox 13"/>
          <p:cNvSpPr txBox="1"/>
          <p:nvPr/>
        </p:nvSpPr>
        <p:spPr>
          <a:xfrm>
            <a:off x="305482" y="6867326"/>
            <a:ext cx="3494993" cy="261610"/>
          </a:xfrm>
          <a:prstGeom prst="rect">
            <a:avLst/>
          </a:prstGeom>
          <a:noFill/>
          <a:ln w="3175">
            <a:noFill/>
          </a:ln>
        </p:spPr>
        <p:txBody>
          <a:bodyPr wrap="square" rtlCol="0">
            <a:spAutoFit/>
          </a:bodyPr>
          <a:lstStyle/>
          <a:p>
            <a:r>
              <a:rPr lang="en-US" sz="1100" b="1" dirty="0">
                <a:solidFill>
                  <a:srgbClr val="4C545A"/>
                </a:solidFill>
                <a:latin typeface="+mj-lt"/>
              </a:rPr>
              <a:t>Contraception Counseling During Abortion Procedure</a:t>
            </a:r>
          </a:p>
        </p:txBody>
      </p:sp>
      <p:sp>
        <p:nvSpPr>
          <p:cNvPr id="19" name="Rectangle 18"/>
          <p:cNvSpPr/>
          <p:nvPr/>
        </p:nvSpPr>
        <p:spPr>
          <a:xfrm>
            <a:off x="306494" y="9320366"/>
            <a:ext cx="3281256" cy="461665"/>
          </a:xfrm>
          <a:prstGeom prst="rect">
            <a:avLst/>
          </a:prstGeom>
          <a:ln w="3175">
            <a:noFill/>
          </a:ln>
        </p:spPr>
        <p:txBody>
          <a:bodyPr wrap="square">
            <a:spAutoFit/>
          </a:bodyPr>
          <a:lstStyle/>
          <a:p>
            <a:r>
              <a:rPr lang="en-US" sz="600" dirty="0">
                <a:solidFill>
                  <a:schemeClr val="tx1">
                    <a:lumMod val="65000"/>
                    <a:lumOff val="35000"/>
                  </a:schemeClr>
                </a:solidFill>
              </a:rPr>
              <a:t>Percentage of women age 15-49 years with at least one induced abortion in the last 5 years, who received a medical counseling on contraception either before or after the most recent abortion</a:t>
            </a:r>
          </a:p>
          <a:p>
            <a:r>
              <a:rPr lang="en-US" sz="600" dirty="0">
                <a:solidFill>
                  <a:schemeClr val="tx1">
                    <a:lumMod val="65000"/>
                    <a:lumOff val="35000"/>
                  </a:schemeClr>
                </a:solidFill>
              </a:rPr>
              <a:t>*Data for age category "Age 20-24" is based on 25-49 unweighted cases.</a:t>
            </a:r>
          </a:p>
        </p:txBody>
      </p:sp>
      <p:sp>
        <p:nvSpPr>
          <p:cNvPr id="21" name="TextBox 20"/>
          <p:cNvSpPr txBox="1"/>
          <p:nvPr/>
        </p:nvSpPr>
        <p:spPr>
          <a:xfrm>
            <a:off x="3962400" y="6867415"/>
            <a:ext cx="2887980" cy="261610"/>
          </a:xfrm>
          <a:prstGeom prst="rect">
            <a:avLst/>
          </a:prstGeom>
          <a:noFill/>
          <a:ln w="3175">
            <a:noFill/>
          </a:ln>
        </p:spPr>
        <p:txBody>
          <a:bodyPr wrap="square" rtlCol="0">
            <a:spAutoFit/>
          </a:bodyPr>
          <a:lstStyle/>
          <a:p>
            <a:r>
              <a:rPr lang="en-US" sz="1100" b="1" dirty="0">
                <a:solidFill>
                  <a:srgbClr val="4C545A"/>
                </a:solidFill>
                <a:latin typeface="+mj-lt"/>
              </a:rPr>
              <a:t>Contraception Provision After Abortion</a:t>
            </a:r>
          </a:p>
        </p:txBody>
      </p:sp>
      <p:sp>
        <p:nvSpPr>
          <p:cNvPr id="22" name="TextBox 21"/>
          <p:cNvSpPr txBox="1"/>
          <p:nvPr/>
        </p:nvSpPr>
        <p:spPr>
          <a:xfrm>
            <a:off x="3962686" y="9323541"/>
            <a:ext cx="3282664" cy="369332"/>
          </a:xfrm>
          <a:prstGeom prst="rect">
            <a:avLst/>
          </a:prstGeom>
          <a:noFill/>
          <a:ln w="3175">
            <a:noFill/>
          </a:ln>
        </p:spPr>
        <p:txBody>
          <a:bodyPr wrap="square" rtlCol="0">
            <a:spAutoFit/>
          </a:bodyPr>
          <a:lstStyle/>
          <a:p>
            <a:r>
              <a:rPr lang="en-US" sz="600" dirty="0">
                <a:solidFill>
                  <a:schemeClr val="tx1">
                    <a:lumMod val="65000"/>
                    <a:lumOff val="35000"/>
                  </a:schemeClr>
                </a:solidFill>
              </a:rPr>
              <a:t>Percent distribution of women age 15-49 years with at least one induced abortion in the last 5 years, who received a method of contraception or prescription for a method from the doctor after most recent abortion</a:t>
            </a:r>
          </a:p>
        </p:txBody>
      </p:sp>
      <p:graphicFrame>
        <p:nvGraphicFramePr>
          <p:cNvPr id="23" name="Chart 22"/>
          <p:cNvGraphicFramePr>
            <a:graphicFrameLocks/>
          </p:cNvGraphicFramePr>
          <p:nvPr>
            <p:extLst>
              <p:ext uri="{D42A27DB-BD31-4B8C-83A1-F6EECF244321}">
                <p14:modId xmlns:p14="http://schemas.microsoft.com/office/powerpoint/2010/main" val="4165309181"/>
              </p:ext>
            </p:extLst>
          </p:nvPr>
        </p:nvGraphicFramePr>
        <p:xfrm>
          <a:off x="3961639" y="7127043"/>
          <a:ext cx="3283201" cy="2195934"/>
        </p:xfrm>
        <a:graphic>
          <a:graphicData uri="http://schemas.openxmlformats.org/drawingml/2006/chart">
            <c:chart xmlns:c="http://schemas.openxmlformats.org/drawingml/2006/chart" xmlns:r="http://schemas.openxmlformats.org/officeDocument/2006/relationships" r:id="rId5"/>
          </a:graphicData>
        </a:graphic>
      </p:graphicFrame>
      <p:sp>
        <p:nvSpPr>
          <p:cNvPr id="27" name="TextBox 30"/>
          <p:cNvSpPr txBox="1"/>
          <p:nvPr/>
        </p:nvSpPr>
        <p:spPr>
          <a:xfrm rot="16200000">
            <a:off x="180463" y="5121831"/>
            <a:ext cx="599274" cy="200055"/>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700" dirty="0">
                <a:solidFill>
                  <a:schemeClr val="tx1">
                    <a:lumMod val="65000"/>
                    <a:lumOff val="35000"/>
                  </a:schemeClr>
                </a:solidFill>
                <a:latin typeface="Calibri (Body)"/>
                <a:cs typeface="Calibri" panose="020F0502020204030204" pitchFamily="34" charset="0"/>
              </a:rPr>
              <a:t>Area</a:t>
            </a:r>
          </a:p>
        </p:txBody>
      </p:sp>
      <p:graphicFrame>
        <p:nvGraphicFramePr>
          <p:cNvPr id="28" name="Content Placeholder 6"/>
          <p:cNvGraphicFramePr>
            <a:graphicFrameLocks/>
          </p:cNvGraphicFramePr>
          <p:nvPr>
            <p:extLst>
              <p:ext uri="{D42A27DB-BD31-4B8C-83A1-F6EECF244321}">
                <p14:modId xmlns:p14="http://schemas.microsoft.com/office/powerpoint/2010/main" val="2743654287"/>
              </p:ext>
            </p:extLst>
          </p:nvPr>
        </p:nvGraphicFramePr>
        <p:xfrm>
          <a:off x="305524" y="7124127"/>
          <a:ext cx="3282696" cy="2194560"/>
        </p:xfrm>
        <a:graphic>
          <a:graphicData uri="http://schemas.openxmlformats.org/drawingml/2006/chart">
            <c:chart xmlns:c="http://schemas.openxmlformats.org/drawingml/2006/chart" xmlns:r="http://schemas.openxmlformats.org/officeDocument/2006/relationships" r:id="rId6"/>
          </a:graphicData>
        </a:graphic>
      </p:graphicFrame>
      <p:sp>
        <p:nvSpPr>
          <p:cNvPr id="2" name="Rectangle 1"/>
          <p:cNvSpPr/>
          <p:nvPr/>
        </p:nvSpPr>
        <p:spPr>
          <a:xfrm>
            <a:off x="5951254" y="3373645"/>
            <a:ext cx="473206" cy="200055"/>
          </a:xfrm>
          <a:prstGeom prst="rect">
            <a:avLst/>
          </a:prstGeom>
        </p:spPr>
        <p:txBody>
          <a:bodyPr wrap="none">
            <a:spAutoFit/>
          </a:bodyPr>
          <a:lstStyle/>
          <a:p>
            <a:r>
              <a:rPr lang="en-US" sz="700" dirty="0">
                <a:solidFill>
                  <a:schemeClr val="bg2">
                    <a:lumMod val="75000"/>
                  </a:schemeClr>
                </a:solidFill>
              </a:rPr>
              <a:t>Percent</a:t>
            </a:r>
            <a:endParaRPr lang="ka-GE" dirty="0"/>
          </a:p>
        </p:txBody>
      </p:sp>
      <p:sp>
        <p:nvSpPr>
          <p:cNvPr id="29" name="TextBox 28"/>
          <p:cNvSpPr txBox="1"/>
          <p:nvPr/>
        </p:nvSpPr>
        <p:spPr>
          <a:xfrm>
            <a:off x="236944" y="176774"/>
            <a:ext cx="7062313" cy="276999"/>
          </a:xfrm>
          <a:prstGeom prst="rect">
            <a:avLst/>
          </a:prstGeom>
          <a:noFill/>
          <a:ln w="3175">
            <a:noFill/>
          </a:ln>
        </p:spPr>
        <p:txBody>
          <a:bodyPr wrap="square" rtlCol="0">
            <a:spAutoFit/>
          </a:bodyPr>
          <a:lstStyle/>
          <a:p>
            <a:r>
              <a:rPr lang="en-US" sz="1200" b="1" dirty="0">
                <a:solidFill>
                  <a:schemeClr val="tx1">
                    <a:lumMod val="65000"/>
                    <a:lumOff val="35000"/>
                  </a:schemeClr>
                </a:solidFill>
                <a:latin typeface="Franklin Gothic Medium" panose="020B0603020102020204"/>
              </a:rPr>
              <a:t>Last Induced Abortion in the Last 5 Years</a:t>
            </a:r>
          </a:p>
        </p:txBody>
      </p:sp>
      <p:cxnSp>
        <p:nvCxnSpPr>
          <p:cNvPr id="30" name="Straight Connector 29"/>
          <p:cNvCxnSpPr/>
          <p:nvPr/>
        </p:nvCxnSpPr>
        <p:spPr>
          <a:xfrm>
            <a:off x="303608" y="45478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05482" y="869344"/>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970702" y="869344"/>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03785" y="4119515"/>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02622" y="7126743"/>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67842" y="7126743"/>
            <a:ext cx="3374136"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5940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308302" y="455069"/>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6228" y="178801"/>
            <a:ext cx="7062313" cy="276999"/>
          </a:xfrm>
          <a:prstGeom prst="rect">
            <a:avLst/>
          </a:prstGeom>
          <a:noFill/>
          <a:ln w="3175">
            <a:noFill/>
          </a:ln>
        </p:spPr>
        <p:txBody>
          <a:bodyPr wrap="square" rtlCol="0">
            <a:spAutoFit/>
          </a:bodyPr>
          <a:lstStyle/>
          <a:p>
            <a:r>
              <a:rPr lang="en-US" sz="1200" b="1" dirty="0">
                <a:solidFill>
                  <a:srgbClr val="4C545A"/>
                </a:solidFill>
                <a:latin typeface="+mj-lt"/>
              </a:rPr>
              <a:t>Regional Data on Interrupted Pregnancy</a:t>
            </a:r>
          </a:p>
        </p:txBody>
      </p:sp>
      <p:sp>
        <p:nvSpPr>
          <p:cNvPr id="44" name="TextBox 15"/>
          <p:cNvSpPr txBox="1"/>
          <p:nvPr/>
        </p:nvSpPr>
        <p:spPr>
          <a:xfrm>
            <a:off x="509648" y="6982711"/>
            <a:ext cx="6396421" cy="21544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800" dirty="0">
                <a:solidFill>
                  <a:schemeClr val="tx1">
                    <a:lumMod val="85000"/>
                    <a:lumOff val="15000"/>
                  </a:schemeClr>
                </a:solidFill>
              </a:rPr>
              <a:t>Percentage of adolescents who have a functioning difficulty, by domain, </a:t>
            </a:r>
            <a:r>
              <a:rPr lang="en-US" sz="800" dirty="0">
                <a:solidFill>
                  <a:srgbClr val="FF0000"/>
                </a:solidFill>
              </a:rPr>
              <a:t>Country, year </a:t>
            </a:r>
          </a:p>
        </p:txBody>
      </p:sp>
      <p:sp>
        <p:nvSpPr>
          <p:cNvPr id="49" name="TextBox 48"/>
          <p:cNvSpPr txBox="1"/>
          <p:nvPr/>
        </p:nvSpPr>
        <p:spPr>
          <a:xfrm>
            <a:off x="4602357" y="9683586"/>
            <a:ext cx="2795552" cy="184666"/>
          </a:xfrm>
          <a:prstGeom prst="rect">
            <a:avLst/>
          </a:prstGeom>
          <a:noFill/>
        </p:spPr>
        <p:txBody>
          <a:bodyPr wrap="square" rtlCol="0">
            <a:spAutoFit/>
          </a:bodyPr>
          <a:lstStyle/>
          <a:p>
            <a:pPr algn="r"/>
            <a:r>
              <a:rPr lang="en-US" sz="600" dirty="0">
                <a:solidFill>
                  <a:schemeClr val="tx1">
                    <a:lumMod val="50000"/>
                    <a:lumOff val="50000"/>
                  </a:schemeClr>
                </a:solidFill>
              </a:rPr>
              <a:t>A Statistical Snapshot of the</a:t>
            </a:r>
            <a:r>
              <a:rPr lang="en-US" sz="600" b="1" dirty="0">
                <a:solidFill>
                  <a:schemeClr val="tx1">
                    <a:lumMod val="50000"/>
                    <a:lumOff val="50000"/>
                  </a:schemeClr>
                </a:solidFill>
              </a:rPr>
              <a:t> Nutritional Status of Children</a:t>
            </a:r>
            <a:r>
              <a:rPr lang="en-US" sz="600" dirty="0">
                <a:solidFill>
                  <a:schemeClr val="tx1">
                    <a:lumMod val="50000"/>
                    <a:lumOff val="50000"/>
                  </a:schemeClr>
                </a:solidFill>
              </a:rPr>
              <a:t>: </a:t>
            </a:r>
            <a:r>
              <a:rPr lang="en-US" sz="600" dirty="0">
                <a:solidFill>
                  <a:srgbClr val="FF0000"/>
                </a:solidFill>
              </a:rPr>
              <a:t>Sudan</a:t>
            </a:r>
            <a:r>
              <a:rPr lang="en-US" sz="600" dirty="0">
                <a:solidFill>
                  <a:schemeClr val="tx1">
                    <a:lumMod val="50000"/>
                    <a:lumOff val="50000"/>
                  </a:schemeClr>
                </a:solidFill>
              </a:rPr>
              <a:t> 2014 – 2</a:t>
            </a:r>
          </a:p>
        </p:txBody>
      </p:sp>
      <p:pic>
        <p:nvPicPr>
          <p:cNvPr id="50" name="Picture 49"/>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10937" y="8210474"/>
            <a:ext cx="7050024" cy="1657778"/>
          </a:xfrm>
          <a:prstGeom prst="rect">
            <a:avLst/>
          </a:prstGeom>
        </p:spPr>
      </p:pic>
      <p:sp>
        <p:nvSpPr>
          <p:cNvPr id="54" name="Rectangle 53"/>
          <p:cNvSpPr/>
          <p:nvPr/>
        </p:nvSpPr>
        <p:spPr>
          <a:xfrm>
            <a:off x="302994" y="4337051"/>
            <a:ext cx="7050306" cy="3759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302994" y="4321081"/>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59" name="TextBox 58"/>
          <p:cNvSpPr txBox="1"/>
          <p:nvPr/>
        </p:nvSpPr>
        <p:spPr>
          <a:xfrm>
            <a:off x="310937" y="4667579"/>
            <a:ext cx="7036177" cy="3428672"/>
          </a:xfrm>
          <a:prstGeom prst="rect">
            <a:avLst/>
          </a:prstGeom>
          <a:noFill/>
        </p:spPr>
        <p:txBody>
          <a:bodyPr wrap="square" numCol="3" rtlCol="0">
            <a:noAutofit/>
          </a:bodyPr>
          <a:lstStyle/>
          <a:p>
            <a:pPr marL="171450" indent="-171450">
              <a:spcBef>
                <a:spcPts val="100"/>
              </a:spcBef>
              <a:spcAft>
                <a:spcPts val="100"/>
              </a:spcAft>
              <a:buFont typeface="Arial" charset="0"/>
              <a:buChar char="•"/>
            </a:pPr>
            <a:r>
              <a:rPr lang="en-US" sz="900" dirty="0">
                <a:solidFill>
                  <a:schemeClr val="bg1"/>
                </a:solidFill>
              </a:rPr>
              <a:t>The TIARs in the lifetime are significantly higher among women aged 30 or older, suggesting that most women in Georgia achieve their desired family size before age 30 after which, in the event of having unplanned pregnancies, they are more likely to end them in induced abortions.</a:t>
            </a:r>
          </a:p>
          <a:p>
            <a:pPr marL="171450" indent="-171450">
              <a:spcBef>
                <a:spcPts val="100"/>
              </a:spcBef>
              <a:spcAft>
                <a:spcPts val="100"/>
              </a:spcAft>
              <a:buFont typeface="Arial" charset="0"/>
              <a:buChar char="•"/>
            </a:pPr>
            <a:r>
              <a:rPr lang="en-US" sz="900" dirty="0">
                <a:solidFill>
                  <a:schemeClr val="bg1"/>
                </a:solidFill>
              </a:rPr>
              <a:t>Both TIAR (in the lifetime and in the last 5 years) are highest among residents of </a:t>
            </a:r>
            <a:r>
              <a:rPr lang="en-US" sz="900" dirty="0" err="1">
                <a:solidFill>
                  <a:schemeClr val="bg1"/>
                </a:solidFill>
              </a:rPr>
              <a:t>Kvemo</a:t>
            </a:r>
            <a:r>
              <a:rPr lang="en-US" sz="900" dirty="0">
                <a:solidFill>
                  <a:schemeClr val="bg1"/>
                </a:solidFill>
              </a:rPr>
              <a:t> </a:t>
            </a:r>
            <a:r>
              <a:rPr lang="en-US" sz="900" dirty="0" err="1">
                <a:solidFill>
                  <a:schemeClr val="bg1"/>
                </a:solidFill>
              </a:rPr>
              <a:t>Kartli</a:t>
            </a:r>
            <a:r>
              <a:rPr lang="en-US" sz="900" dirty="0">
                <a:solidFill>
                  <a:schemeClr val="bg1"/>
                </a:solidFill>
              </a:rPr>
              <a:t> (1681 &amp; 298 abortions per 1000 woman) and the lowest TIARs are documented in Adjara (460 &amp; 71).</a:t>
            </a:r>
          </a:p>
          <a:p>
            <a:pPr marL="171450" indent="-171450">
              <a:spcBef>
                <a:spcPts val="100"/>
              </a:spcBef>
              <a:spcAft>
                <a:spcPts val="100"/>
              </a:spcAft>
              <a:buFont typeface="Arial" charset="0"/>
              <a:buChar char="•"/>
            </a:pPr>
            <a:r>
              <a:rPr lang="en-US" sz="900" dirty="0">
                <a:solidFill>
                  <a:schemeClr val="bg1"/>
                </a:solidFill>
              </a:rPr>
              <a:t>The TIARs (in the lifetime and in the last 5 years) are highly correlated with the wealth of the households, education of the women, number of living children and type of residence. Less abortions are experienced by women living in urban areas, who are better educated and wealthier.</a:t>
            </a:r>
          </a:p>
          <a:p>
            <a:pPr marL="171450" indent="-171450">
              <a:spcBef>
                <a:spcPts val="100"/>
              </a:spcBef>
              <a:spcAft>
                <a:spcPts val="100"/>
              </a:spcAft>
              <a:buFont typeface="Arial" charset="0"/>
              <a:buChar char="•"/>
            </a:pPr>
            <a:r>
              <a:rPr lang="en-US" sz="900" dirty="0">
                <a:solidFill>
                  <a:schemeClr val="bg1"/>
                </a:solidFill>
              </a:rPr>
              <a:t>Abortion rates are the highest among women of the Azerbaijani ethnic group in comparison with all the other ethnic groups.</a:t>
            </a:r>
          </a:p>
          <a:p>
            <a:pPr marL="171450" indent="-171450">
              <a:spcBef>
                <a:spcPts val="100"/>
              </a:spcBef>
              <a:spcAft>
                <a:spcPts val="100"/>
              </a:spcAft>
              <a:buFont typeface="Arial" charset="0"/>
              <a:buChar char="•"/>
            </a:pPr>
            <a:r>
              <a:rPr lang="en-US" sz="900" dirty="0">
                <a:solidFill>
                  <a:schemeClr val="bg1"/>
                </a:solidFill>
              </a:rPr>
              <a:t>Stillbirth rates are somewhat higher in rural areas, and is the highest in </a:t>
            </a:r>
            <a:r>
              <a:rPr lang="en-US" sz="900" dirty="0" err="1">
                <a:solidFill>
                  <a:schemeClr val="bg1"/>
                </a:solidFill>
              </a:rPr>
              <a:t>Shida</a:t>
            </a:r>
            <a:r>
              <a:rPr lang="en-US" sz="900" dirty="0">
                <a:solidFill>
                  <a:schemeClr val="bg1"/>
                </a:solidFill>
              </a:rPr>
              <a:t> </a:t>
            </a:r>
            <a:r>
              <a:rPr lang="en-US" sz="900" dirty="0" err="1">
                <a:solidFill>
                  <a:schemeClr val="bg1"/>
                </a:solidFill>
              </a:rPr>
              <a:t>Kartli</a:t>
            </a:r>
            <a:r>
              <a:rPr lang="en-US" sz="900" dirty="0">
                <a:solidFill>
                  <a:schemeClr val="bg1"/>
                </a:solidFill>
              </a:rPr>
              <a:t> (32), followed by </a:t>
            </a:r>
            <a:r>
              <a:rPr lang="en-US" sz="900" dirty="0" err="1">
                <a:solidFill>
                  <a:schemeClr val="bg1"/>
                </a:solidFill>
              </a:rPr>
              <a:t>Guria</a:t>
            </a:r>
            <a:r>
              <a:rPr lang="en-US" sz="900" dirty="0">
                <a:solidFill>
                  <a:schemeClr val="bg1"/>
                </a:solidFill>
              </a:rPr>
              <a:t>.</a:t>
            </a:r>
          </a:p>
          <a:p>
            <a:pPr marL="171450" indent="-171450">
              <a:spcBef>
                <a:spcPts val="100"/>
              </a:spcBef>
              <a:spcAft>
                <a:spcPts val="100"/>
              </a:spcAft>
              <a:buFont typeface="Arial" charset="0"/>
              <a:buChar char="•"/>
            </a:pPr>
            <a:r>
              <a:rPr lang="en-US" sz="900" dirty="0">
                <a:solidFill>
                  <a:schemeClr val="bg1"/>
                </a:solidFill>
              </a:rPr>
              <a:t>Most induced abortions are performed in hospitals (76%); 17% are performed in ambulatory clinics, such as women’s consultation clinics (WCCs).</a:t>
            </a:r>
          </a:p>
          <a:p>
            <a:pPr marL="171450" indent="-171450">
              <a:spcBef>
                <a:spcPts val="100"/>
              </a:spcBef>
              <a:spcAft>
                <a:spcPts val="100"/>
              </a:spcAft>
              <a:buFont typeface="Arial" charset="0"/>
              <a:buChar char="•"/>
            </a:pPr>
            <a:r>
              <a:rPr lang="en-US" sz="900" dirty="0">
                <a:solidFill>
                  <a:schemeClr val="bg1"/>
                </a:solidFill>
              </a:rPr>
              <a:t>Almost 7% of pregnancy termination is reported to have taken place outside the health system; with the highest rates in </a:t>
            </a:r>
            <a:r>
              <a:rPr lang="en-US" sz="900" dirty="0" err="1">
                <a:solidFill>
                  <a:schemeClr val="bg1"/>
                </a:solidFill>
              </a:rPr>
              <a:t>Shida</a:t>
            </a:r>
            <a:r>
              <a:rPr lang="en-US" sz="900" dirty="0">
                <a:solidFill>
                  <a:schemeClr val="bg1"/>
                </a:solidFill>
              </a:rPr>
              <a:t> </a:t>
            </a:r>
            <a:r>
              <a:rPr lang="en-US" sz="900" dirty="0" err="1">
                <a:solidFill>
                  <a:schemeClr val="bg1"/>
                </a:solidFill>
              </a:rPr>
              <a:t>Kartli</a:t>
            </a:r>
            <a:r>
              <a:rPr lang="en-US" sz="900" dirty="0">
                <a:solidFill>
                  <a:schemeClr val="bg1"/>
                </a:solidFill>
              </a:rPr>
              <a:t> (11%).</a:t>
            </a:r>
          </a:p>
          <a:p>
            <a:pPr marL="171450" indent="-171450">
              <a:spcBef>
                <a:spcPts val="100"/>
              </a:spcBef>
              <a:spcAft>
                <a:spcPts val="100"/>
              </a:spcAft>
              <a:buFont typeface="Arial" charset="0"/>
              <a:buChar char="•"/>
            </a:pPr>
            <a:r>
              <a:rPr lang="en-US" sz="900" dirty="0">
                <a:solidFill>
                  <a:schemeClr val="bg1"/>
                </a:solidFill>
              </a:rPr>
              <a:t>Abortions performed in ambulatory clinics were more prevalent in Tbilisi and other urban areas (23%) than in rural areas (11%); the proportion of abortions performed in ambulatory clinics increased with education.</a:t>
            </a:r>
          </a:p>
          <a:p>
            <a:pPr marL="171450" indent="-171450">
              <a:spcBef>
                <a:spcPts val="100"/>
              </a:spcBef>
              <a:spcAft>
                <a:spcPts val="100"/>
              </a:spcAft>
              <a:buFont typeface="Arial" charset="0"/>
              <a:buChar char="•"/>
            </a:pPr>
            <a:r>
              <a:rPr lang="en-US" sz="900" dirty="0">
                <a:solidFill>
                  <a:schemeClr val="bg1"/>
                </a:solidFill>
              </a:rPr>
              <a:t>The proportion of abortions classified as “mini-abortion” (Vacuum aspiration (41%) &amp; Abortion pill (26%)), in average 67%, increased somewhat with woman’s education.</a:t>
            </a:r>
            <a:r>
              <a:rPr lang="en-US" sz="900" dirty="0">
                <a:solidFill>
                  <a:srgbClr val="00B050"/>
                </a:solidFill>
              </a:rPr>
              <a:t> </a:t>
            </a:r>
          </a:p>
          <a:p>
            <a:pPr marL="171450" indent="-171450">
              <a:spcBef>
                <a:spcPts val="100"/>
              </a:spcBef>
              <a:spcAft>
                <a:spcPts val="100"/>
              </a:spcAft>
              <a:buFont typeface="Arial" charset="0"/>
              <a:buChar char="•"/>
            </a:pPr>
            <a:r>
              <a:rPr lang="en-US" sz="900" dirty="0">
                <a:solidFill>
                  <a:schemeClr val="bg1"/>
                </a:solidFill>
              </a:rPr>
              <a:t>Use of the surgical D&amp;C procedure, which is no longer recommended by WHO, is still common in Georgia – 29%.</a:t>
            </a:r>
          </a:p>
          <a:p>
            <a:pPr marL="171450" indent="-171450">
              <a:spcBef>
                <a:spcPts val="100"/>
              </a:spcBef>
              <a:spcAft>
                <a:spcPts val="100"/>
              </a:spcAft>
              <a:buFont typeface="Arial" charset="0"/>
              <a:buChar char="•"/>
            </a:pPr>
            <a:r>
              <a:rPr lang="en-US" sz="900" dirty="0">
                <a:solidFill>
                  <a:schemeClr val="bg1"/>
                </a:solidFill>
              </a:rPr>
              <a:t>Out of all early post abortion complication in the last abortions, 7% was related to severe bleeding; and 1% with Uterus perforation, which in turns is related D&amp;G abortion procedure.</a:t>
            </a:r>
          </a:p>
          <a:p>
            <a:pPr marL="171450" indent="-171450">
              <a:spcBef>
                <a:spcPts val="100"/>
              </a:spcBef>
              <a:spcAft>
                <a:spcPts val="100"/>
              </a:spcAft>
              <a:buFont typeface="Arial" charset="0"/>
              <a:buChar char="•"/>
            </a:pPr>
            <a:r>
              <a:rPr lang="en-US" sz="900" dirty="0">
                <a:solidFill>
                  <a:schemeClr val="bg1"/>
                </a:solidFill>
              </a:rPr>
              <a:t>Women living in rural areas experience early post abortion complications (41%) more frequently than those living in urban settings (26%); less educated and poor women are more affected, around 44%.</a:t>
            </a:r>
          </a:p>
          <a:p>
            <a:pPr marL="171450" indent="-171450">
              <a:spcBef>
                <a:spcPts val="100"/>
              </a:spcBef>
              <a:spcAft>
                <a:spcPts val="100"/>
              </a:spcAft>
              <a:buFont typeface="Arial" charset="0"/>
              <a:buChar char="•"/>
            </a:pPr>
            <a:r>
              <a:rPr lang="en-US" sz="900" dirty="0">
                <a:solidFill>
                  <a:schemeClr val="bg1"/>
                </a:solidFill>
              </a:rPr>
              <a:t>Nearly 37% of women do not receive any family planning counseling services around the time of having an abortion (last case) in the last 5 years.</a:t>
            </a:r>
          </a:p>
          <a:p>
            <a:pPr marL="171450" indent="-171450">
              <a:spcBef>
                <a:spcPts val="100"/>
              </a:spcBef>
              <a:spcAft>
                <a:spcPts val="100"/>
              </a:spcAft>
              <a:buFont typeface="Arial" charset="0"/>
              <a:buChar char="•"/>
            </a:pPr>
            <a:r>
              <a:rPr lang="en-US" sz="900" dirty="0">
                <a:solidFill>
                  <a:schemeClr val="bg1"/>
                </a:solidFill>
              </a:rPr>
              <a:t>From all respondents with an abortion in the last 5 years, only 46% reported receiving a contraceptive method and/or prescription from the doctor after most recent abortion, to prevent future unintended pregnancies.</a:t>
            </a:r>
          </a:p>
        </p:txBody>
      </p:sp>
      <p:sp>
        <p:nvSpPr>
          <p:cNvPr id="62" name="Text Box 2"/>
          <p:cNvSpPr txBox="1">
            <a:spLocks noChangeArrowheads="1"/>
          </p:cNvSpPr>
          <p:nvPr/>
        </p:nvSpPr>
        <p:spPr bwMode="auto">
          <a:xfrm>
            <a:off x="312420" y="8236867"/>
            <a:ext cx="7055789"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a:t>
            </a:r>
            <a:r>
              <a:rPr lang="en-US" sz="900" dirty="0">
                <a:solidFill>
                  <a:schemeClr val="bg1"/>
                </a:solidFill>
              </a:rPr>
              <a:t>National Statistics Office of Georgia</a:t>
            </a:r>
            <a:r>
              <a:rPr lang="en-GB" sz="900" dirty="0">
                <a:solidFill>
                  <a:schemeClr val="bg1"/>
                </a:solidFill>
              </a:rPr>
              <a:t> as part of the global MICS programme. Technical support was provided by the United Nations Children’s Fund (UNICEF). UNICEF, NCDC, USAID, WB, UNFPA, SIDA, AFD, SCD, ISS, UNDP and WHO provided financial support.</a:t>
            </a:r>
          </a:p>
          <a:p>
            <a:pPr marL="168275"/>
            <a:endParaRPr lang="en-GB" sz="900" dirty="0">
              <a:solidFill>
                <a:schemeClr val="bg1"/>
              </a:solidFill>
            </a:endParaRPr>
          </a:p>
          <a:p>
            <a:pPr marL="168275"/>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a:t>
            </a:r>
            <a:r>
              <a:rPr lang="en-US" sz="900" dirty="0">
                <a:solidFill>
                  <a:schemeClr val="bg1"/>
                </a:solidFill>
              </a:rPr>
              <a:t>Interrupted Pregnancy</a:t>
            </a:r>
            <a:r>
              <a:rPr lang="en-GB" sz="900" dirty="0">
                <a:solidFill>
                  <a:schemeClr val="bg1"/>
                </a:solidFill>
              </a:rPr>
              <a:t>. Data from this snapshot can be found in table TM15.1CS, TM15.2CS, TM15.3CS and TM15.4CS.</a:t>
            </a:r>
          </a:p>
          <a:p>
            <a:pPr marL="168275"/>
            <a:r>
              <a:rPr lang="en-GB" sz="900" dirty="0">
                <a:solidFill>
                  <a:schemeClr val="bg1"/>
                </a:solidFill>
              </a:rPr>
              <a:t>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graphicFrame>
        <p:nvGraphicFramePr>
          <p:cNvPr id="69" name="Table 68"/>
          <p:cNvGraphicFramePr>
            <a:graphicFrameLocks noGrp="1"/>
          </p:cNvGraphicFramePr>
          <p:nvPr>
            <p:extLst>
              <p:ext uri="{D42A27DB-BD31-4B8C-83A1-F6EECF244321}">
                <p14:modId xmlns:p14="http://schemas.microsoft.com/office/powerpoint/2010/main" val="374403370"/>
              </p:ext>
            </p:extLst>
          </p:nvPr>
        </p:nvGraphicFramePr>
        <p:xfrm>
          <a:off x="347400" y="716280"/>
          <a:ext cx="6952561" cy="3092206"/>
        </p:xfrm>
        <a:graphic>
          <a:graphicData uri="http://schemas.openxmlformats.org/drawingml/2006/table">
            <a:tbl>
              <a:tblPr firstRow="1" bandRow="1">
                <a:tableStyleId>{5C22544A-7EE6-4342-B048-85BDC9FD1C3A}</a:tableStyleId>
              </a:tblPr>
              <a:tblGrid>
                <a:gridCol w="1148153">
                  <a:extLst>
                    <a:ext uri="{9D8B030D-6E8A-4147-A177-3AD203B41FA5}">
                      <a16:colId xmlns:a16="http://schemas.microsoft.com/office/drawing/2014/main" xmlns="" val="20000"/>
                    </a:ext>
                  </a:extLst>
                </a:gridCol>
                <a:gridCol w="725551">
                  <a:extLst>
                    <a:ext uri="{9D8B030D-6E8A-4147-A177-3AD203B41FA5}">
                      <a16:colId xmlns:a16="http://schemas.microsoft.com/office/drawing/2014/main" xmlns="" val="20001"/>
                    </a:ext>
                  </a:extLst>
                </a:gridCol>
                <a:gridCol w="725551">
                  <a:extLst>
                    <a:ext uri="{9D8B030D-6E8A-4147-A177-3AD203B41FA5}">
                      <a16:colId xmlns:a16="http://schemas.microsoft.com/office/drawing/2014/main" xmlns="" val="20004"/>
                    </a:ext>
                  </a:extLst>
                </a:gridCol>
                <a:gridCol w="725551">
                  <a:extLst>
                    <a:ext uri="{9D8B030D-6E8A-4147-A177-3AD203B41FA5}">
                      <a16:colId xmlns:a16="http://schemas.microsoft.com/office/drawing/2014/main" xmlns="" val="1490730675"/>
                    </a:ext>
                  </a:extLst>
                </a:gridCol>
                <a:gridCol w="725551">
                  <a:extLst>
                    <a:ext uri="{9D8B030D-6E8A-4147-A177-3AD203B41FA5}">
                      <a16:colId xmlns:a16="http://schemas.microsoft.com/office/drawing/2014/main" xmlns="" val="20003"/>
                    </a:ext>
                  </a:extLst>
                </a:gridCol>
                <a:gridCol w="725551">
                  <a:extLst>
                    <a:ext uri="{9D8B030D-6E8A-4147-A177-3AD203B41FA5}">
                      <a16:colId xmlns:a16="http://schemas.microsoft.com/office/drawing/2014/main" xmlns="" val="1050979619"/>
                    </a:ext>
                  </a:extLst>
                </a:gridCol>
                <a:gridCol w="725551">
                  <a:extLst>
                    <a:ext uri="{9D8B030D-6E8A-4147-A177-3AD203B41FA5}">
                      <a16:colId xmlns:a16="http://schemas.microsoft.com/office/drawing/2014/main" xmlns="" val="20006"/>
                    </a:ext>
                  </a:extLst>
                </a:gridCol>
                <a:gridCol w="725551">
                  <a:extLst>
                    <a:ext uri="{9D8B030D-6E8A-4147-A177-3AD203B41FA5}">
                      <a16:colId xmlns:a16="http://schemas.microsoft.com/office/drawing/2014/main" xmlns="" val="20007"/>
                    </a:ext>
                  </a:extLst>
                </a:gridCol>
                <a:gridCol w="725551">
                  <a:extLst>
                    <a:ext uri="{9D8B030D-6E8A-4147-A177-3AD203B41FA5}">
                      <a16:colId xmlns:a16="http://schemas.microsoft.com/office/drawing/2014/main" xmlns="" val="20008"/>
                    </a:ext>
                  </a:extLst>
                </a:gridCol>
              </a:tblGrid>
              <a:tr h="740410">
                <a:tc>
                  <a:txBody>
                    <a:bodyPr/>
                    <a:lstStyle/>
                    <a:p>
                      <a:r>
                        <a:rPr lang="en-US" sz="700" dirty="0">
                          <a:solidFill>
                            <a:schemeClr val="tx1"/>
                          </a:solidFill>
                          <a:latin typeface="+mj-lt"/>
                        </a:rPr>
                        <a:t>Region </a:t>
                      </a:r>
                    </a:p>
                  </a:txBody>
                  <a:tcPr anchor="ctr">
                    <a:solidFill>
                      <a:schemeClr val="bg1">
                        <a:lumMod val="75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b="1" kern="1200" dirty="0">
                          <a:solidFill>
                            <a:schemeClr val="tx1"/>
                          </a:solidFill>
                          <a:latin typeface="+mn-lt"/>
                          <a:ea typeface="+mn-ea"/>
                          <a:cs typeface="+mn-cs"/>
                        </a:rPr>
                        <a:t>Total induced abortion rate (TIAR) in the lifetime</a:t>
                      </a:r>
                    </a:p>
                  </a:txBody>
                  <a:tcPr anchor="ctr">
                    <a:solidFill>
                      <a:srgbClr val="9EE9F8"/>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b="1" dirty="0">
                          <a:solidFill>
                            <a:schemeClr val="tx1"/>
                          </a:solidFill>
                        </a:rPr>
                        <a:t>Total induced abortion rate (TIAR) in the last five years</a:t>
                      </a:r>
                    </a:p>
                  </a:txBody>
                  <a:tcPr anchor="ctr">
                    <a:solidFill>
                      <a:srgbClr val="BDB1D9"/>
                    </a:solidFill>
                  </a:tcPr>
                </a:tc>
                <a:tc>
                  <a:txBody>
                    <a:bodyPr/>
                    <a:lstStyle/>
                    <a:p>
                      <a:pPr algn="ctr"/>
                      <a:r>
                        <a:rPr lang="en-US" sz="700" dirty="0">
                          <a:solidFill>
                            <a:schemeClr val="tx1"/>
                          </a:solidFill>
                        </a:rPr>
                        <a:t>Stillbirth rate</a:t>
                      </a:r>
                    </a:p>
                  </a:txBody>
                  <a:tcPr anchor="ctr">
                    <a:solidFill>
                      <a:schemeClr val="accent5">
                        <a:lumMod val="60000"/>
                        <a:lumOff val="40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Home-based induced abortions</a:t>
                      </a:r>
                    </a:p>
                  </a:txBody>
                  <a:tcPr anchor="ctr">
                    <a:solidFill>
                      <a:srgbClr val="A9D18E"/>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Pill induced abortion</a:t>
                      </a:r>
                    </a:p>
                  </a:txBody>
                  <a:tcPr anchor="ctr">
                    <a:solidFill>
                      <a:schemeClr val="accent2">
                        <a:lumMod val="40000"/>
                        <a:lumOff val="60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Early post abortion complications</a:t>
                      </a:r>
                    </a:p>
                  </a:txBody>
                  <a:tcPr anchor="ctr">
                    <a:solidFill>
                      <a:srgbClr val="F15A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Contraception counseling during abortion procedure</a:t>
                      </a:r>
                    </a:p>
                  </a:txBody>
                  <a:tcPr anchor="ctr">
                    <a:solidFill>
                      <a:srgbClr val="FFC00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Contraception provision after abortion</a:t>
                      </a:r>
                    </a:p>
                  </a:txBody>
                  <a:tcPr anchor="ctr">
                    <a:solidFill>
                      <a:srgbClr val="3AB9C6"/>
                    </a:solidFill>
                  </a:tcPr>
                </a:tc>
                <a:extLst>
                  <a:ext uri="{0D108BD9-81ED-4DB2-BD59-A6C34878D82A}">
                    <a16:rowId xmlns:a16="http://schemas.microsoft.com/office/drawing/2014/main" xmlns="" val="10000"/>
                  </a:ext>
                </a:extLst>
              </a:tr>
              <a:tr h="182880">
                <a:tc>
                  <a:txBody>
                    <a:bodyPr/>
                    <a:lstStyle/>
                    <a:p>
                      <a:r>
                        <a:rPr lang="en-US" sz="700" b="1" dirty="0"/>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909</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130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22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26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33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63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46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mn-lt"/>
                          <a:ea typeface="+mn-ea"/>
                          <a:cs typeface="+mn-cs"/>
                        </a:rPr>
                        <a:t>Tbilisi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775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111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Adjara</a:t>
                      </a:r>
                      <a:r>
                        <a:rPr lang="en-US" sz="700" kern="1200" dirty="0">
                          <a:solidFill>
                            <a:schemeClr val="dk1"/>
                          </a:solidFill>
                          <a:latin typeface="+mn-lt"/>
                          <a:ea typeface="+mn-ea"/>
                          <a:cs typeface="+mn-cs"/>
                        </a:rPr>
                        <a:t>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460</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17</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29</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Guria</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1,180</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139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18</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219288">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it-IT" sz="700" kern="1200" dirty="0">
                          <a:solidFill>
                            <a:schemeClr val="dk1"/>
                          </a:solidFill>
                          <a:latin typeface="+mn-lt"/>
                          <a:ea typeface="+mn-ea"/>
                          <a:cs typeface="+mn-cs"/>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679</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24</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(80)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(60)</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Khakheti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1,360</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153</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Mtkheta-Mtianeti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1,093</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170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24331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Samegrelo-Zemo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Svaneti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614</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82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(38)</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Samtskhe-Javakheti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755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130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0</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9"/>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Kvemo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1,681</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298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a:solidFill>
                            <a:schemeClr val="dk1"/>
                          </a:solidFill>
                          <a:latin typeface="+mn-lt"/>
                          <a:ea typeface="+mn-ea"/>
                          <a:cs typeface="+mn-cs"/>
                        </a:rPr>
                        <a:t>39</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46</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10"/>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Shida</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1,335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155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11</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19</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extLst>
                  <a:ext uri="{0D108BD9-81ED-4DB2-BD59-A6C34878D82A}">
                    <a16:rowId xmlns:a16="http://schemas.microsoft.com/office/drawing/2014/main" xmlns="" val="10011"/>
                  </a:ext>
                </a:extLst>
              </a:tr>
            </a:tbl>
          </a:graphicData>
        </a:graphic>
      </p:graphicFrame>
      <p:sp>
        <p:nvSpPr>
          <p:cNvPr id="70" name="TextBox 69"/>
          <p:cNvSpPr txBox="1"/>
          <p:nvPr/>
        </p:nvSpPr>
        <p:spPr>
          <a:xfrm>
            <a:off x="302994" y="3914099"/>
            <a:ext cx="6808133" cy="200055"/>
          </a:xfrm>
          <a:prstGeom prst="rect">
            <a:avLst/>
          </a:prstGeom>
          <a:noFill/>
          <a:ln w="3175">
            <a:noFill/>
          </a:ln>
        </p:spPr>
        <p:txBody>
          <a:bodyPr wrap="square" rtlCol="0">
            <a:spAutoFit/>
          </a:bodyPr>
          <a:lstStyle/>
          <a:p>
            <a:r>
              <a:rPr lang="en-GB" sz="700" dirty="0"/>
              <a:t>( ) Figures that are based on 25-49 </a:t>
            </a:r>
            <a:r>
              <a:rPr lang="en-GB" sz="700" dirty="0" err="1"/>
              <a:t>unweighted</a:t>
            </a:r>
            <a:r>
              <a:rPr lang="en-GB" sz="700" dirty="0"/>
              <a:t> cases</a:t>
            </a:r>
            <a:endParaRPr lang="en-US" sz="700" dirty="0"/>
          </a:p>
        </p:txBody>
      </p:sp>
    </p:spTree>
    <p:extLst>
      <p:ext uri="{BB962C8B-B14F-4D97-AF65-F5344CB8AC3E}">
        <p14:creationId xmlns:p14="http://schemas.microsoft.com/office/powerpoint/2010/main" val="19603265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haredContentType xmlns="Microsoft.SharePoint.Taxonomy.ContentTypeSync" SourceId="73f51738-d318-4883-9d64-4f0bd0ccc55e" ContentTypeId="0x0101009BA85F8052A6DA4FA3E31FF9F74C6970" PreviousValue="false"/>
</file>

<file path=customXml/item2.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customXsn xmlns="http://schemas.microsoft.com/office/2006/metadata/customXsn">
  <xsnLocation/>
  <cached>True</cached>
  <openByDefault>True</openByDefault>
  <xsnScope/>
</customXsn>
</file>

<file path=customXml/item6.xml><?xml version="1.0" encoding="utf-8"?>
<?mso-contentType ?>
<spe:Receivers xmlns:spe="http://schemas.microsoft.com/sharepoint/events"/>
</file>

<file path=customXml/itemProps1.xml><?xml version="1.0" encoding="utf-8"?>
<ds:datastoreItem xmlns:ds="http://schemas.openxmlformats.org/officeDocument/2006/customXml" ds:itemID="{BA11CB94-1000-46DA-A788-283CF6D72D0B}">
  <ds:schemaRefs>
    <ds:schemaRef ds:uri="Microsoft.SharePoint.Taxonomy.ContentTypeSync"/>
  </ds:schemaRefs>
</ds:datastoreItem>
</file>

<file path=customXml/itemProps2.xml><?xml version="1.0" encoding="utf-8"?>
<ds:datastoreItem xmlns:ds="http://schemas.openxmlformats.org/officeDocument/2006/customXml" ds:itemID="{4559A982-F5B6-4C9E-8A14-BB2815D330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EE6C66-0D77-481B-B53D-33B736B302F2}">
  <ds:schemaRefs>
    <ds:schemaRef ds:uri="http://schemas.microsoft.com/sharepoint.v3"/>
    <ds:schemaRef ds:uri="http://schemas.microsoft.com/office/2006/metadata/properties"/>
    <ds:schemaRef ds:uri="http://purl.org/dc/terms/"/>
    <ds:schemaRef ds:uri="http://schemas.microsoft.com/office/infopath/2007/PartnerControls"/>
    <ds:schemaRef ds:uri="http://schemas.microsoft.com/sharepoint/v4"/>
    <ds:schemaRef ds:uri="http://schemas.openxmlformats.org/package/2006/metadata/core-properties"/>
    <ds:schemaRef ds:uri="03aba595-bc08-4bc6-a067-44fa0d6fce4c"/>
    <ds:schemaRef ds:uri="http://schemas.microsoft.com/office/2006/documentManagement/types"/>
    <ds:schemaRef ds:uri="2aac1c47-a7bd-4382-bbe6-d59290c165d5"/>
    <ds:schemaRef ds:uri="ca283e0b-db31-4043-a2ef-b80661bf084a"/>
    <ds:schemaRef ds:uri="http://purl.org/dc/elements/1.1/"/>
    <ds:schemaRef ds:uri="http://schemas.microsoft.com/sharepoint/v3"/>
    <ds:schemaRef ds:uri="http://www.w3.org/XML/1998/namespace"/>
    <ds:schemaRef ds:uri="http://purl.org/dc/dcmitype/"/>
  </ds:schemaRefs>
</ds:datastoreItem>
</file>

<file path=customXml/itemProps4.xml><?xml version="1.0" encoding="utf-8"?>
<ds:datastoreItem xmlns:ds="http://schemas.openxmlformats.org/officeDocument/2006/customXml" ds:itemID="{E625BF01-0FA7-4639-BA20-34781F9AC63E}">
  <ds:schemaRefs>
    <ds:schemaRef ds:uri="http://schemas.microsoft.com/sharepoint/v3/contenttype/forms"/>
  </ds:schemaRefs>
</ds:datastoreItem>
</file>

<file path=customXml/itemProps5.xml><?xml version="1.0" encoding="utf-8"?>
<ds:datastoreItem xmlns:ds="http://schemas.openxmlformats.org/officeDocument/2006/customXml" ds:itemID="{55293519-B7FB-4EB6-9CAE-68B9C9A3AB15}">
  <ds:schemaRefs>
    <ds:schemaRef ds:uri="http://schemas.microsoft.com/office/2006/metadata/customXsn"/>
  </ds:schemaRefs>
</ds:datastoreItem>
</file>

<file path=customXml/itemProps6.xml><?xml version="1.0" encoding="utf-8"?>
<ds:datastoreItem xmlns:ds="http://schemas.openxmlformats.org/officeDocument/2006/customXml" ds:itemID="{B953C081-AAE1-4629-8B7A-512C32909A3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12134</TotalTime>
  <Words>1346</Words>
  <Application>Microsoft Office PowerPoint</Application>
  <PresentationFormat>Custom</PresentationFormat>
  <Paragraphs>205</Paragraphs>
  <Slides>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(Body)</vt:lpstr>
      <vt:lpstr>Franklin Gothic Book</vt:lpstr>
      <vt:lpstr>Franklin Gothic Medium</vt:lpstr>
      <vt:lpstr>Sylfaen</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689</cp:revision>
  <cp:lastPrinted>2019-11-15T22:05:05Z</cp:lastPrinted>
  <dcterms:created xsi:type="dcterms:W3CDTF">2017-11-02T14:57:07Z</dcterms:created>
  <dcterms:modified xsi:type="dcterms:W3CDTF">2019-11-15T22:43:33Z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