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charts/chart5.xml" ContentType="application/vnd.openxmlformats-officedocument.drawingml.chart+xml"/>
  <Override PartName="/ppt/charts/style2.xml" ContentType="application/vnd.ms-office.chartstyle+xml"/>
  <Override PartName="/ppt/charts/colors2.xml" ContentType="application/vnd.ms-office.chartcolorstyle+xml"/>
  <Override PartName="/ppt/charts/chart6.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charts/chart7.xml" ContentType="application/vnd.openxmlformats-officedocument.drawingml.chart+xml"/>
  <Override PartName="/ppt/charts/style4.xml" ContentType="application/vnd.ms-office.chartstyle+xml"/>
  <Override PartName="/ppt/charts/colors4.xml" ContentType="application/vnd.ms-office.chartcolorstyle+xml"/>
  <Override PartName="/ppt/charts/chart8.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2.xml" ContentType="application/vnd.openxmlformats-officedocument.drawingml.chartshapes+xml"/>
  <Override PartName="/ppt/notesSlides/notesSlide2.xml" ContentType="application/vnd.openxmlformats-officedocument.presentationml.notesSlide+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style6.xml" ContentType="application/vnd.ms-office.chartstyle+xml"/>
  <Override PartName="/ppt/charts/colors6.xml" ContentType="application/vnd.ms-office.chartcolorstyle+xml"/>
  <Override PartName="/ppt/charts/chart12.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3.xml" ContentType="application/vnd.openxmlformats-officedocument.presentationml.notesSlide+xml"/>
  <Override PartName="/ppt/charts/chart13.xml" ContentType="application/vnd.openxmlformats-officedocument.drawingml.chart+xml"/>
  <Override PartName="/ppt/charts/style8.xml" ContentType="application/vnd.ms-office.chartstyle+xml"/>
  <Override PartName="/ppt/charts/colors8.xml" ContentType="application/vnd.ms-office.chartcolorstyle+xml"/>
  <Override PartName="/ppt/charts/chart14.xml" ContentType="application/vnd.openxmlformats-officedocument.drawingml.chart+xml"/>
  <Override PartName="/ppt/charts/style9.xml" ContentType="application/vnd.ms-office.chartstyle+xml"/>
  <Override PartName="/ppt/charts/colors9.xml" ContentType="application/vnd.ms-office.chartcolorstyle+xml"/>
  <Override PartName="/ppt/charts/chart15.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6.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3.xml" ContentType="application/vnd.openxmlformats-officedocument.drawingml.chartshapes+xml"/>
  <Override PartName="/ppt/notesSlides/notesSlide4.xml" ContentType="application/vnd.openxmlformats-officedocument.presentationml.notesSlide+xml"/>
  <Override PartName="/ppt/charts/chart17.xml" ContentType="application/vnd.openxmlformats-officedocument.drawingml.chart+xml"/>
  <Override PartName="/ppt/theme/themeOverride1.xml" ContentType="application/vnd.openxmlformats-officedocument.themeOverride+xml"/>
  <Override PartName="/ppt/charts/chart18.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9.xml" ContentType="application/vnd.openxmlformats-officedocument.drawingml.chart+xml"/>
  <Override PartName="/ppt/charts/style13.xml" ContentType="application/vnd.ms-office.chartstyle+xml"/>
  <Override PartName="/ppt/charts/colors13.xml" ContentType="application/vnd.ms-office.chartcolorstyle+xml"/>
  <Override PartName="/ppt/drawings/drawing4.xml" ContentType="application/vnd.openxmlformats-officedocument.drawingml.chartshapes+xml"/>
  <Override PartName="/ppt/charts/chart20.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5.xml" ContentType="application/vnd.openxmlformats-officedocument.presentationml.notesSlide+xml"/>
  <Override PartName="/ppt/charts/chart21.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22.xml" ContentType="application/vnd.openxmlformats-officedocument.drawingml.chart+xml"/>
  <Override PartName="/ppt/charts/style16.xml" ContentType="application/vnd.ms-office.chartstyle+xml"/>
  <Override PartName="/ppt/charts/colors16.xml" ContentType="application/vnd.ms-office.chartcolorstyle+xml"/>
  <Override PartName="/ppt/drawings/drawing5.xml" ContentType="application/vnd.openxmlformats-officedocument.drawingml.chartshapes+xml"/>
  <Override PartName="/ppt/charts/chart23.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24.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25.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6.xml" ContentType="application/vnd.openxmlformats-officedocument.drawingml.chart+xml"/>
  <Override PartName="/ppt/charts/chart27.xml" ContentType="application/vnd.openxmlformats-officedocument.drawingml.chart+xml"/>
  <Override PartName="/ppt/charts/chart28.xml" ContentType="application/vnd.openxmlformats-officedocument.drawingml.chart+xml"/>
  <Override PartName="/ppt/notesSlides/notesSlide6.xml" ContentType="application/vnd.openxmlformats-officedocument.presentationml.notesSlide+xml"/>
  <Override PartName="/ppt/charts/chart29.xml" ContentType="application/vnd.openxmlformats-officedocument.drawingml.chart+xml"/>
  <Override PartName="/ppt/charts/chart30.xml" ContentType="application/vnd.openxmlformats-officedocument.drawingml.chart+xml"/>
  <Override PartName="/ppt/charts/style20.xml" ContentType="application/vnd.ms-office.chartstyle+xml"/>
  <Override PartName="/ppt/charts/colors20.xml" ContentType="application/vnd.ms-office.chartcolorstyle+xml"/>
  <Override PartName="/ppt/drawings/drawing6.xml" ContentType="application/vnd.openxmlformats-officedocument.drawingml.chartshapes+xml"/>
  <Override PartName="/ppt/charts/chart3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32.xml" ContentType="application/vnd.openxmlformats-officedocument.drawingml.chart+xml"/>
  <Override PartName="/ppt/charts/style22.xml" ContentType="application/vnd.ms-office.chartstyle+xml"/>
  <Override PartName="/ppt/charts/colors22.xml" ContentType="application/vnd.ms-office.chartcolorstyle+xml"/>
  <Override PartName="/ppt/notesSlides/notesSlide7.xml" ContentType="application/vnd.openxmlformats-officedocument.presentationml.notesSlide+xml"/>
  <Override PartName="/ppt/charts/chart33.xml" ContentType="application/vnd.openxmlformats-officedocument.drawingml.chart+xml"/>
  <Override PartName="/ppt/charts/style23.xml" ContentType="application/vnd.ms-office.chartstyle+xml"/>
  <Override PartName="/ppt/charts/colors23.xml" ContentType="application/vnd.ms-office.chartcolorstyle+xml"/>
  <Override PartName="/ppt/charts/chart34.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35.xml" ContentType="application/vnd.openxmlformats-officedocument.drawingml.chart+xml"/>
  <Override PartName="/ppt/charts/chart36.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37.xml" ContentType="application/vnd.openxmlformats-officedocument.drawingml.chart+xml"/>
  <Override PartName="/ppt/drawings/drawing7.xml" ContentType="application/vnd.openxmlformats-officedocument.drawingml.chartshapes+xml"/>
  <Override PartName="/ppt/notesSlides/notesSlide8.xml" ContentType="application/vnd.openxmlformats-officedocument.presentationml.notesSlide+xml"/>
  <Override PartName="/ppt/charts/chart38.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2.xml" ContentType="application/vnd.openxmlformats-officedocument.themeOverride+xml"/>
  <Override PartName="/ppt/charts/chart39.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3.xml" ContentType="application/vnd.openxmlformats-officedocument.themeOverride+xml"/>
  <Override PartName="/ppt/charts/chart40.xml" ContentType="application/vnd.openxmlformats-officedocument.drawingml.chart+xml"/>
  <Override PartName="/ppt/charts/style28.xml" ContentType="application/vnd.ms-office.chartstyle+xml"/>
  <Override PartName="/ppt/charts/colors28.xml" ContentType="application/vnd.ms-office.chartcolorstyle+xml"/>
  <Override PartName="/ppt/drawings/drawing8.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7"/>
  </p:sldMasterIdLst>
  <p:notesMasterIdLst>
    <p:notesMasterId r:id="rId19"/>
  </p:notesMasterIdLst>
  <p:sldIdLst>
    <p:sldId id="300" r:id="rId8"/>
    <p:sldId id="283" r:id="rId9"/>
    <p:sldId id="285" r:id="rId10"/>
    <p:sldId id="278" r:id="rId11"/>
    <p:sldId id="308" r:id="rId12"/>
    <p:sldId id="292" r:id="rId13"/>
    <p:sldId id="296" r:id="rId14"/>
    <p:sldId id="294" r:id="rId15"/>
    <p:sldId id="306" r:id="rId16"/>
    <p:sldId id="307" r:id="rId17"/>
    <p:sldId id="305" r:id="rId18"/>
  </p:sldIdLst>
  <p:sldSz cx="7772400" cy="100584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92" userDrawn="1">
          <p15:clr>
            <a:srgbClr val="A4A3A4"/>
          </p15:clr>
        </p15:guide>
        <p15:guide id="2" pos="4632" userDrawn="1">
          <p15:clr>
            <a:srgbClr val="A4A3A4"/>
          </p15:clr>
        </p15:guide>
        <p15:guide id="3" pos="19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uthor" initials="A" lastIdx="1" clrIdx="6">
    <p:extLst>
      <p:ext uri="{19B8F6BF-5375-455C-9EA6-DF929625EA0E}">
        <p15:presenceInfo xmlns:p15="http://schemas.microsoft.com/office/powerpoint/2012/main" userId="Author" providerId="None"/>
      </p:ext>
    </p:extLst>
  </p:cmAuthor>
  <p:cmAuthor id="1" name="Lauren Pandolfelli" initials="LP" lastIdx="40" clrIdx="0">
    <p:extLst>
      <p:ext uri="{19B8F6BF-5375-455C-9EA6-DF929625EA0E}">
        <p15:presenceInfo xmlns:p15="http://schemas.microsoft.com/office/powerpoint/2012/main" userId="S-1-5-21-889838981-920820592-1903951286-820995" providerId="AD"/>
      </p:ext>
    </p:extLst>
  </p:cmAuthor>
  <p:cmAuthor id="8" name="Colleen Murray" initials="CM" lastIdx="4" clrIdx="7">
    <p:extLst>
      <p:ext uri="{19B8F6BF-5375-455C-9EA6-DF929625EA0E}">
        <p15:presenceInfo xmlns:p15="http://schemas.microsoft.com/office/powerpoint/2012/main" userId="S::cmurray@unicef.org::800d7285-9152-4163-8534-d033ce3ba0fc" providerId="AD"/>
      </p:ext>
    </p:extLst>
  </p:cmAuthor>
  <p:cmAuthor id="2" name="Liliana Carvajal" initials="LC" lastIdx="2" clrIdx="1">
    <p:extLst>
      <p:ext uri="{19B8F6BF-5375-455C-9EA6-DF929625EA0E}">
        <p15:presenceInfo xmlns:p15="http://schemas.microsoft.com/office/powerpoint/2012/main" userId="S-1-5-21-889838981-920820592-1903951286-237135" providerId="AD"/>
      </p:ext>
    </p:extLst>
  </p:cmAuthor>
  <p:cmAuthor id="9" name="Bo Robert Beshanski-Pedersen" initials="BP" lastIdx="5" clrIdx="8">
    <p:extLst>
      <p:ext uri="{19B8F6BF-5375-455C-9EA6-DF929625EA0E}">
        <p15:presenceInfo xmlns:p15="http://schemas.microsoft.com/office/powerpoint/2012/main" userId="Bo Robert Beshanski-Pedersen" providerId="None"/>
      </p:ext>
    </p:extLst>
  </p:cmAuthor>
  <p:cmAuthor id="3" name="irakli guguchia" initials="ig" lastIdx="75" clrIdx="2">
    <p:extLst>
      <p:ext uri="{19B8F6BF-5375-455C-9EA6-DF929625EA0E}">
        <p15:presenceInfo xmlns:p15="http://schemas.microsoft.com/office/powerpoint/2012/main" userId="S-1-5-21-2703388789-3765044650-341701313-2164" providerId="AD"/>
      </p:ext>
    </p:extLst>
  </p:cmAuthor>
  <p:cmAuthor id="10" name="Giorgi Kalakashvili" initials="GK" lastIdx="2" clrIdx="9">
    <p:extLst>
      <p:ext uri="{19B8F6BF-5375-455C-9EA6-DF929625EA0E}">
        <p15:presenceInfo xmlns:p15="http://schemas.microsoft.com/office/powerpoint/2012/main" userId="S-1-5-21-889838981-920820592-1903951286-826759" providerId="AD"/>
      </p:ext>
    </p:extLst>
  </p:cmAuthor>
  <p:cmAuthor id="4" name="User" initials="U" lastIdx="3" clrIdx="3">
    <p:extLst>
      <p:ext uri="{19B8F6BF-5375-455C-9EA6-DF929625EA0E}">
        <p15:presenceInfo xmlns:p15="http://schemas.microsoft.com/office/powerpoint/2012/main" userId="User" providerId="None"/>
      </p:ext>
    </p:extLst>
  </p:cmAuthor>
  <p:cmAuthor id="5" name="Tijana Comic" initials="TC" lastIdx="69" clrIdx="4">
    <p:extLst>
      <p:ext uri="{19B8F6BF-5375-455C-9EA6-DF929625EA0E}">
        <p15:presenceInfo xmlns:p15="http://schemas.microsoft.com/office/powerpoint/2012/main" userId="b1e3c049de1787fc" providerId="Windows Live"/>
      </p:ext>
    </p:extLst>
  </p:cmAuthor>
  <p:cmAuthor id="6" name="irma gvilava" initials="ig" lastIdx="35" clrIdx="5">
    <p:extLst>
      <p:ext uri="{19B8F6BF-5375-455C-9EA6-DF929625EA0E}">
        <p15:presenceInfo xmlns:p15="http://schemas.microsoft.com/office/powerpoint/2012/main" userId="S-1-5-21-2703388789-3765044650-341701313-20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D5DD"/>
    <a:srgbClr val="3BB8C5"/>
    <a:srgbClr val="FFFFFF"/>
    <a:srgbClr val="D0CECE"/>
    <a:srgbClr val="FAC1B8"/>
    <a:srgbClr val="FCB040"/>
    <a:srgbClr val="3AB9C6"/>
    <a:srgbClr val="CECECE"/>
    <a:srgbClr val="D0D0CE"/>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47" autoAdjust="0"/>
    <p:restoredTop sz="94477" autoAdjust="0"/>
  </p:normalViewPr>
  <p:slideViewPr>
    <p:cSldViewPr snapToGrid="0" snapToObjects="1" showGuides="1">
      <p:cViewPr varScale="1">
        <p:scale>
          <a:sx n="73" d="100"/>
          <a:sy n="73" d="100"/>
        </p:scale>
        <p:origin x="3246" y="72"/>
      </p:cViewPr>
      <p:guideLst>
        <p:guide orient="horz" pos="3192"/>
        <p:guide pos="4632"/>
        <p:guide pos="192"/>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Master" Target="slideMasters/slideMaster1.xml"/><Relationship Id="rId12" Type="http://schemas.openxmlformats.org/officeDocument/2006/relationships/slide" Target="slides/slide5.xml"/><Relationship Id="rId17" Type="http://schemas.openxmlformats.org/officeDocument/2006/relationships/slide" Target="slides/slide10.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4.xml"/><Relationship Id="rId24"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8.xml"/><Relationship Id="rId23"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 Pedersen" userId="d9899d1f-79a5-4680-8fc4-f5dae7a98dd1" providerId="ADAL" clId="{A0D8E6E2-4318-4E69-B09B-B3627122345E}"/>
    <pc:docChg chg="custSel modSld">
      <pc:chgData name="Bo Pedersen" userId="d9899d1f-79a5-4680-8fc4-f5dae7a98dd1" providerId="ADAL" clId="{A0D8E6E2-4318-4E69-B09B-B3627122345E}" dt="2019-10-30T12:11:02.339" v="9"/>
      <pc:docMkLst>
        <pc:docMk/>
      </pc:docMkLst>
      <pc:sldChg chg="addCm modCm">
        <pc:chgData name="Bo Pedersen" userId="d9899d1f-79a5-4680-8fc4-f5dae7a98dd1" providerId="ADAL" clId="{A0D8E6E2-4318-4E69-B09B-B3627122345E}" dt="2019-10-30T11:53:29.033" v="3" actId="1589"/>
        <pc:sldMkLst>
          <pc:docMk/>
          <pc:sldMk cId="1380183103" sldId="285"/>
        </pc:sldMkLst>
      </pc:sldChg>
      <pc:sldChg chg="addCm modCm">
        <pc:chgData name="Bo Pedersen" userId="d9899d1f-79a5-4680-8fc4-f5dae7a98dd1" providerId="ADAL" clId="{A0D8E6E2-4318-4E69-B09B-B3627122345E}" dt="2019-10-30T12:05:49.720" v="5" actId="1589"/>
        <pc:sldMkLst>
          <pc:docMk/>
          <pc:sldMk cId="1363475511" sldId="296"/>
        </pc:sldMkLst>
      </pc:sldChg>
      <pc:sldChg chg="addCm modCm">
        <pc:chgData name="Bo Pedersen" userId="d9899d1f-79a5-4680-8fc4-f5dae7a98dd1" providerId="ADAL" clId="{A0D8E6E2-4318-4E69-B09B-B3627122345E}" dt="2019-10-30T11:47:00.161" v="1"/>
        <pc:sldMkLst>
          <pc:docMk/>
          <pc:sldMk cId="3101264195" sldId="300"/>
        </pc:sldMkLst>
      </pc:sldChg>
      <pc:sldChg chg="addCm modCm">
        <pc:chgData name="Bo Pedersen" userId="d9899d1f-79a5-4680-8fc4-f5dae7a98dd1" providerId="ADAL" clId="{A0D8E6E2-4318-4E69-B09B-B3627122345E}" dt="2019-10-30T12:11:02.339" v="9"/>
        <pc:sldMkLst>
          <pc:docMk/>
          <pc:sldMk cId="1481043100" sldId="307"/>
        </pc:sldMkLst>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6.xml"/><Relationship Id="rId1" Type="http://schemas.microsoft.com/office/2011/relationships/chartStyle" Target="style6.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7.xml"/><Relationship Id="rId1" Type="http://schemas.microsoft.com/office/2011/relationships/chartStyle" Target="style7.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8.xml"/><Relationship Id="rId1" Type="http://schemas.microsoft.com/office/2011/relationships/chartStyle" Target="style8.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9.xml"/><Relationship Id="rId1" Type="http://schemas.microsoft.com/office/2011/relationships/chartStyle" Target="style9.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0.xml"/><Relationship Id="rId1" Type="http://schemas.microsoft.com/office/2011/relationships/chartStyle" Target="style10.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3.xml"/></Relationships>
</file>

<file path=ppt/charts/_rels/chart17.xml.rels><?xml version="1.0" encoding="UTF-8" standalone="yes"?>
<Relationships xmlns="http://schemas.openxmlformats.org/package/2006/relationships"><Relationship Id="rId2" Type="http://schemas.openxmlformats.org/officeDocument/2006/relationships/package" Target="../embeddings/Microsoft_Excel_Worksheet17.xlsx"/><Relationship Id="rId1" Type="http://schemas.openxmlformats.org/officeDocument/2006/relationships/themeOverride" Target="../theme/themeOverride1.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2.xml"/><Relationship Id="rId1" Type="http://schemas.microsoft.com/office/2011/relationships/chartStyle" Target="style12.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chartUserShapes" Target="../drawings/drawing4.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14.xml"/><Relationship Id="rId1" Type="http://schemas.microsoft.com/office/2011/relationships/chartStyle" Target="style14.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15.xml"/><Relationship Id="rId1" Type="http://schemas.microsoft.com/office/2011/relationships/chartStyle" Target="style15.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chartUserShapes" Target="../drawings/drawing5.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17.xml"/><Relationship Id="rId1" Type="http://schemas.microsoft.com/office/2011/relationships/chartStyle" Target="style17.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18.xml"/><Relationship Id="rId1" Type="http://schemas.microsoft.com/office/2011/relationships/chartStyle" Target="style18.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19.xml"/><Relationship Id="rId1" Type="http://schemas.microsoft.com/office/2011/relationships/chartStyle" Target="style19.xml"/></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30.xml.rels><?xml version="1.0" encoding="UTF-8" standalone="yes"?>
<Relationships xmlns="http://schemas.openxmlformats.org/package/2006/relationships"><Relationship Id="rId3" Type="http://schemas.openxmlformats.org/officeDocument/2006/relationships/package" Target="../embeddings/Microsoft_Excel_Worksheet30.xlsx"/><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chartUserShapes" Target="../drawings/drawing6.xml"/></Relationships>
</file>

<file path=ppt/charts/_rels/chart31.xml.rels><?xml version="1.0" encoding="UTF-8" standalone="yes"?>
<Relationships xmlns="http://schemas.openxmlformats.org/package/2006/relationships"><Relationship Id="rId3" Type="http://schemas.openxmlformats.org/officeDocument/2006/relationships/package" Target="../embeddings/Microsoft_Excel_Worksheet31.xlsx"/><Relationship Id="rId2" Type="http://schemas.microsoft.com/office/2011/relationships/chartColorStyle" Target="colors21.xml"/><Relationship Id="rId1" Type="http://schemas.microsoft.com/office/2011/relationships/chartStyle" Target="style21.xml"/></Relationships>
</file>

<file path=ppt/charts/_rels/chart32.xml.rels><?xml version="1.0" encoding="UTF-8" standalone="yes"?>
<Relationships xmlns="http://schemas.openxmlformats.org/package/2006/relationships"><Relationship Id="rId3" Type="http://schemas.openxmlformats.org/officeDocument/2006/relationships/package" Target="../embeddings/Microsoft_Excel_Worksheet32.xlsx"/><Relationship Id="rId2" Type="http://schemas.microsoft.com/office/2011/relationships/chartColorStyle" Target="colors22.xml"/><Relationship Id="rId1" Type="http://schemas.microsoft.com/office/2011/relationships/chartStyle" Target="style22.xml"/></Relationships>
</file>

<file path=ppt/charts/_rels/chart33.xml.rels><?xml version="1.0" encoding="UTF-8" standalone="yes"?>
<Relationships xmlns="http://schemas.openxmlformats.org/package/2006/relationships"><Relationship Id="rId3" Type="http://schemas.openxmlformats.org/officeDocument/2006/relationships/package" Target="../embeddings/Microsoft_Excel_Worksheet33.xlsx"/><Relationship Id="rId2" Type="http://schemas.microsoft.com/office/2011/relationships/chartColorStyle" Target="colors23.xml"/><Relationship Id="rId1" Type="http://schemas.microsoft.com/office/2011/relationships/chartStyle" Target="style23.xml"/></Relationships>
</file>

<file path=ppt/charts/_rels/chart34.xml.rels><?xml version="1.0" encoding="UTF-8" standalone="yes"?>
<Relationships xmlns="http://schemas.openxmlformats.org/package/2006/relationships"><Relationship Id="rId3" Type="http://schemas.openxmlformats.org/officeDocument/2006/relationships/package" Target="../embeddings/Microsoft_Excel_Worksheet34.xlsx"/><Relationship Id="rId2" Type="http://schemas.microsoft.com/office/2011/relationships/chartColorStyle" Target="colors24.xml"/><Relationship Id="rId1" Type="http://schemas.microsoft.com/office/2011/relationships/chartStyle" Target="style24.xml"/></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5.xlsx"/></Relationships>
</file>

<file path=ppt/charts/_rels/chart36.xml.rels><?xml version="1.0" encoding="UTF-8" standalone="yes"?>
<Relationships xmlns="http://schemas.openxmlformats.org/package/2006/relationships"><Relationship Id="rId3" Type="http://schemas.openxmlformats.org/officeDocument/2006/relationships/package" Target="../embeddings/Microsoft_Excel_Worksheet36.xlsx"/><Relationship Id="rId2" Type="http://schemas.microsoft.com/office/2011/relationships/chartColorStyle" Target="colors25.xml"/><Relationship Id="rId1" Type="http://schemas.microsoft.com/office/2011/relationships/chartStyle" Target="style25.xml"/></Relationships>
</file>

<file path=ppt/charts/_rels/chart37.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6.xml"/><Relationship Id="rId1" Type="http://schemas.microsoft.com/office/2011/relationships/chartStyle" Target="style26.xml"/><Relationship Id="rId4" Type="http://schemas.openxmlformats.org/officeDocument/2006/relationships/package" Target="../embeddings/Microsoft_Excel_Worksheet38.xlsx"/></Relationships>
</file>

<file path=ppt/charts/_rels/chart39.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package" Target="../embeddings/Microsoft_Excel_Worksheet39.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1.xml"/><Relationship Id="rId1" Type="http://schemas.microsoft.com/office/2011/relationships/chartStyle" Target="style1.xml"/></Relationships>
</file>

<file path=ppt/charts/_rels/chart40.xml.rels><?xml version="1.0" encoding="UTF-8" standalone="yes"?>
<Relationships xmlns="http://schemas.openxmlformats.org/package/2006/relationships"><Relationship Id="rId3" Type="http://schemas.openxmlformats.org/officeDocument/2006/relationships/package" Target="../embeddings/Microsoft_Excel_Worksheet40.xlsx"/><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chartUserShapes" Target="../drawings/drawing8.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2.xml"/><Relationship Id="rId1" Type="http://schemas.microsoft.com/office/2011/relationships/chartStyle" Target="style2.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4.xml"/><Relationship Id="rId1" Type="http://schemas.microsoft.com/office/2011/relationships/chartStyle" Target="style4.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2.xml"/></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3192560472779157E-2"/>
          <c:y val="4.8688211136974316E-2"/>
          <c:w val="0.88575746999284211"/>
          <c:h val="0.84772625529604939"/>
        </c:manualLayout>
      </c:layout>
      <c:stockChart>
        <c:ser>
          <c:idx val="0"/>
          <c:order val="0"/>
          <c:tx>
            <c:strRef>
              <c:f>Sheet1!$B$5</c:f>
              <c:strCache>
                <c:ptCount val="1"/>
                <c:pt idx="0">
                  <c:v>Lowest</c:v>
                </c:pt>
              </c:strCache>
            </c:strRef>
          </c:tx>
          <c:spPr>
            <a:ln w="25400" cap="rnd">
              <a:noFill/>
              <a:round/>
            </a:ln>
            <a:effectLst/>
          </c:spPr>
          <c:marker>
            <c:symbol val="circle"/>
            <c:size val="6"/>
            <c:spPr>
              <a:solidFill>
                <a:schemeClr val="bg1"/>
              </a:solidFill>
              <a:ln w="22225">
                <a:solidFill>
                  <a:srgbClr val="3AB9C6"/>
                </a:solidFill>
                <a:round/>
              </a:ln>
              <a:effectLst/>
            </c:spPr>
          </c:marker>
          <c:dLbls>
            <c:dLbl>
              <c:idx val="0"/>
              <c:layout/>
              <c:tx>
                <c:rich>
                  <a:bodyPr/>
                  <a:lstStyle/>
                  <a:p>
                    <a:fld id="{993E4E80-CCE3-4947-A27C-3259B43A7D1F}" type="CELLRANGE">
                      <a:rPr lang="en-US"/>
                      <a:pPr/>
                      <a:t>[CELLRANGE]</a:t>
                    </a:fld>
                    <a:r>
                      <a:rPr lang="en-US" baseline="0"/>
                      <a:t>, </a:t>
                    </a:r>
                    <a:fld id="{616BE5EE-8952-4B49-8689-8C9B006E1664}"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C085B231-EBAF-442E-80CD-936F0DC4995F}" type="CELLRANGE">
                      <a:rPr lang="en-US"/>
                      <a:pPr/>
                      <a:t>[CELLRANGE]</a:t>
                    </a:fld>
                    <a:r>
                      <a:rPr lang="en-US" baseline="0"/>
                      <a:t>, </a:t>
                    </a:r>
                    <a:fld id="{23C00D5E-AD09-4A7D-BE5B-A78AACD545AA}"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158A0656-BC75-488C-9055-6D39E438BF53}" type="CELLRANGE">
                      <a:rPr lang="en-US"/>
                      <a:pPr/>
                      <a:t>[CELLRANGE]</a:t>
                    </a:fld>
                    <a:r>
                      <a:rPr lang="en-US" baseline="0"/>
                      <a:t>, </a:t>
                    </a:r>
                    <a:fld id="{AB77B244-73F9-4890-A6EE-8D632CDF8100}"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04859313-759E-41DF-99AA-DD9BE7063D52}" type="CELLRANGE">
                      <a:rPr lang="en-US"/>
                      <a:pPr/>
                      <a:t>[CELLRANGE]</a:t>
                    </a:fld>
                    <a:r>
                      <a:rPr lang="en-US" baseline="0"/>
                      <a:t>, </a:t>
                    </a:r>
                    <a:fld id="{EAD1B9C7-A33E-439C-AA9B-1924138836CF}"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solidFill>
                <a:schemeClr val="lt1"/>
              </a:solidFill>
              <a:ln>
                <a:noFill/>
              </a:ln>
              <a:effectLst/>
            </c:spPr>
            <c:txPr>
              <a:bodyPr rot="0" spcFirstLastPara="1" vertOverflow="clip" horzOverflow="clip" vert="horz" wrap="square" lIns="38100" tIns="19050" rIns="38100" bIns="19050" anchor="ctr" anchorCtr="0">
                <a:spAutoFit/>
              </a:bodyPr>
              <a:lstStyle/>
              <a:p>
                <a:pPr algn="ctr">
                  <a:defRPr lang="en-US" sz="600" b="0"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c15:spPr>
                <c15:layout/>
                <c15:showDataLabelsRange val="1"/>
                <c15:showLeaderLines val="0"/>
              </c:ext>
            </c:extLst>
          </c:dLbls>
          <c:cat>
            <c:strRef>
              <c:f>Sheet1!$A$6:$A$9</c:f>
              <c:strCache>
                <c:ptCount val="4"/>
                <c:pt idx="0">
                  <c:v>Sex</c:v>
                </c:pt>
                <c:pt idx="1">
                  <c:v>Mother's Education</c:v>
                </c:pt>
                <c:pt idx="2">
                  <c:v>Age of Mother at Birth</c:v>
                </c:pt>
                <c:pt idx="3">
                  <c:v>Area</c:v>
                </c:pt>
              </c:strCache>
            </c:strRef>
          </c:cat>
          <c:val>
            <c:numRef>
              <c:f>Sheet1!$B$6:$B$9</c:f>
              <c:numCache>
                <c:formatCode>0.0</c:formatCode>
                <c:ptCount val="4"/>
                <c:pt idx="0">
                  <c:v>5.101360475595115</c:v>
                </c:pt>
                <c:pt idx="1">
                  <c:v>4.1538957445583158</c:v>
                </c:pt>
                <c:pt idx="2">
                  <c:v>4.2401139953590308</c:v>
                </c:pt>
                <c:pt idx="3">
                  <c:v>5.3461282390657541</c:v>
                </c:pt>
              </c:numCache>
            </c:numRef>
          </c:val>
          <c:smooth val="0"/>
          <c:extLst xmlns:c16r2="http://schemas.microsoft.com/office/drawing/2015/06/chart">
            <c:ext xmlns:c16="http://schemas.microsoft.com/office/drawing/2014/chart" uri="{C3380CC4-5D6E-409C-BE32-E72D297353CC}">
              <c16:uniqueId val="{00000004-E9E1-493B-9183-CA383462937D}"/>
            </c:ext>
            <c:ext xmlns:c15="http://schemas.microsoft.com/office/drawing/2012/chart" uri="{02D57815-91ED-43cb-92C2-25804820EDAC}">
              <c15:datalabelsRange>
                <c15:f>Sheet1!$F$6:$F$9</c15:f>
                <c15:dlblRangeCache>
                  <c:ptCount val="4"/>
                  <c:pt idx="0">
                    <c:v>Boy</c:v>
                  </c:pt>
                  <c:pt idx="1">
                    <c:v>Higher</c:v>
                  </c:pt>
                  <c:pt idx="2">
                    <c:v>&lt;20 years</c:v>
                  </c:pt>
                  <c:pt idx="3">
                    <c:v>Urban</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3AB9C6"/>
              </a:solidFill>
              <a:ln w="22225">
                <a:solidFill>
                  <a:srgbClr val="3AB9C6"/>
                </a:solidFill>
                <a:round/>
              </a:ln>
              <a:effectLst/>
            </c:spPr>
          </c:marker>
          <c:dLbls>
            <c:dLbl>
              <c:idx val="0"/>
              <c:layout/>
              <c:tx>
                <c:rich>
                  <a:bodyPr/>
                  <a:lstStyle/>
                  <a:p>
                    <a:fld id="{C322EB99-F9E8-4D60-975A-384C57A01486}" type="CELLRANGE">
                      <a:rPr lang="en-US"/>
                      <a:pPr/>
                      <a:t>[CELLRANGE]</a:t>
                    </a:fld>
                    <a:r>
                      <a:rPr lang="en-US" baseline="0"/>
                      <a:t>, </a:t>
                    </a:r>
                    <a:fld id="{9D9CFFEF-AD15-4517-9112-F0C96BEB5B54}"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manualLayout>
                  <c:x val="-0.19753953929037402"/>
                  <c:y val="7.0488273919222674E-2"/>
                </c:manualLayout>
              </c:layout>
              <c:tx>
                <c:rich>
                  <a:bodyPr/>
                  <a:lstStyle/>
                  <a:p>
                    <a:fld id="{C96AE01C-020B-4DBC-8CD6-542518879E5C}" type="CELLRANGE">
                      <a:rPr lang="en-US" baseline="0"/>
                      <a:pPr/>
                      <a:t>[CELLRANGE]</a:t>
                    </a:fld>
                    <a:r>
                      <a:rPr lang="en-US" baseline="0"/>
                      <a:t>, </a:t>
                    </a:r>
                    <a:fld id="{CEB90F59-085B-442F-8267-FAE31254D2BB}" type="VALUE">
                      <a:rPr lang="en-US" baseline="0"/>
                      <a:pPr/>
                      <a:t>[VALUE]</a:t>
                    </a:fld>
                    <a:endParaRPr lang="en-US" baseline="0"/>
                  </a:p>
                </c:rich>
              </c:tx>
              <c:dLblPos val="r"/>
              <c:showLegendKey val="0"/>
              <c:showVal val="1"/>
              <c:showCatName val="0"/>
              <c:showSerName val="0"/>
              <c:showPercent val="0"/>
              <c:showBubbleSize val="0"/>
              <c:extLst>
                <c:ext xmlns:c15="http://schemas.microsoft.com/office/drawing/2012/chart" uri="{CE6537A1-D6FC-4f65-9D91-7224C49458BB}">
                  <c15:layout/>
                  <c15:dlblFieldTable/>
                  <c15:showDataLabelsRange val="1"/>
                </c:ext>
              </c:extLst>
            </c:dLbl>
            <c:dLbl>
              <c:idx val="2"/>
              <c:layout/>
              <c:tx>
                <c:rich>
                  <a:bodyPr/>
                  <a:lstStyle/>
                  <a:p>
                    <a:fld id="{D733FC12-B786-42AC-A0ED-DA49ADEA9AEB}" type="CELLRANGE">
                      <a:rPr lang="en-US"/>
                      <a:pPr/>
                      <a:t>[CELLRANGE]</a:t>
                    </a:fld>
                    <a:r>
                      <a:rPr lang="en-US" baseline="0"/>
                      <a:t>, </a:t>
                    </a:r>
                    <a:fld id="{8C3869CB-ED62-4266-BFDD-E3E5D224EEB7}"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FCC96449-DDBB-46C8-99A6-B1020C6F104A}" type="CELLRANGE">
                      <a:rPr lang="en-US"/>
                      <a:pPr/>
                      <a:t>[CELLRANGE]</a:t>
                    </a:fld>
                    <a:r>
                      <a:rPr lang="en-US" baseline="0"/>
                      <a:t>, </a:t>
                    </a:r>
                    <a:fld id="{26C5D22E-4E49-4469-8DA5-AE3E7F36547B}"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0"/>
              </c:ext>
            </c:extLst>
          </c:dLbls>
          <c:cat>
            <c:strRef>
              <c:f>Sheet1!$A$6:$A$9</c:f>
              <c:strCache>
                <c:ptCount val="4"/>
                <c:pt idx="0">
                  <c:v>Sex</c:v>
                </c:pt>
                <c:pt idx="1">
                  <c:v>Mother's Education</c:v>
                </c:pt>
                <c:pt idx="2">
                  <c:v>Age of Mother at Birth</c:v>
                </c:pt>
                <c:pt idx="3">
                  <c:v>Area</c:v>
                </c:pt>
              </c:strCache>
            </c:strRef>
          </c:cat>
          <c:val>
            <c:numRef>
              <c:f>Sheet1!$C$6:$C$9</c:f>
              <c:numCache>
                <c:formatCode>0.0</c:formatCode>
                <c:ptCount val="4"/>
                <c:pt idx="0">
                  <c:v>6.4346765438123947</c:v>
                </c:pt>
                <c:pt idx="1">
                  <c:v>14.466450233938083</c:v>
                </c:pt>
                <c:pt idx="2">
                  <c:v>6.155161373181631</c:v>
                </c:pt>
                <c:pt idx="3">
                  <c:v>6.3878414688111578</c:v>
                </c:pt>
              </c:numCache>
            </c:numRef>
          </c:val>
          <c:smooth val="0"/>
          <c:extLst xmlns:c16r2="http://schemas.microsoft.com/office/drawing/2015/06/chart">
            <c:ext xmlns:c16="http://schemas.microsoft.com/office/drawing/2014/chart" uri="{C3380CC4-5D6E-409C-BE32-E72D297353CC}">
              <c16:uniqueId val="{00000009-E9E1-493B-9183-CA383462937D}"/>
            </c:ext>
            <c:ext xmlns:c15="http://schemas.microsoft.com/office/drawing/2012/chart" uri="{02D57815-91ED-43cb-92C2-25804820EDAC}">
              <c15:datalabelsRange>
                <c15:f>Sheet1!$G$6:$G$9</c15:f>
                <c15:dlblRangeCache>
                  <c:ptCount val="4"/>
                  <c:pt idx="0">
                    <c:v>Girl</c:v>
                  </c:pt>
                  <c:pt idx="1">
                    <c:v>Primary or Lower Secondary</c:v>
                  </c:pt>
                  <c:pt idx="2">
                    <c:v>20-34 years</c:v>
                  </c:pt>
                  <c:pt idx="3">
                    <c:v>Rural</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Sheet1!$A$6:$A$9</c:f>
              <c:strCache>
                <c:ptCount val="4"/>
                <c:pt idx="0">
                  <c:v>Sex</c:v>
                </c:pt>
                <c:pt idx="1">
                  <c:v>Mother's Education</c:v>
                </c:pt>
                <c:pt idx="2">
                  <c:v>Age of Mother at Birth</c:v>
                </c:pt>
                <c:pt idx="3">
                  <c:v>Area</c:v>
                </c:pt>
              </c:strCache>
            </c:strRef>
          </c:cat>
          <c:val>
            <c:numRef>
              <c:f>Sheet1!$D$6:$D$9</c:f>
              <c:numCache>
                <c:formatCode>0.0</c:formatCode>
                <c:ptCount val="4"/>
                <c:pt idx="0">
                  <c:v>5.762985631170058</c:v>
                </c:pt>
                <c:pt idx="1">
                  <c:v>5.762985631170058</c:v>
                </c:pt>
                <c:pt idx="2">
                  <c:v>5.762985631170058</c:v>
                </c:pt>
                <c:pt idx="3">
                  <c:v>5.762985631170058</c:v>
                </c:pt>
              </c:numCache>
            </c:numRef>
          </c:val>
          <c:smooth val="0"/>
          <c:extLst xmlns:c16r2="http://schemas.microsoft.com/office/drawing/2015/06/chart">
            <c:ext xmlns:c16="http://schemas.microsoft.com/office/drawing/2014/chart" uri="{C3380CC4-5D6E-409C-BE32-E72D297353CC}">
              <c16:uniqueId val="{0000000A-E9E1-493B-9183-CA383462937D}"/>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284655920"/>
        <c:axId val="284656480"/>
      </c:stockChart>
      <c:catAx>
        <c:axId val="284655920"/>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284656480"/>
        <c:crosses val="autoZero"/>
        <c:auto val="1"/>
        <c:lblAlgn val="ctr"/>
        <c:lblOffset val="250"/>
        <c:noMultiLvlLbl val="0"/>
      </c:catAx>
      <c:valAx>
        <c:axId val="284656480"/>
        <c:scaling>
          <c:orientation val="minMax"/>
          <c:max val="15"/>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7.5128813378844434E-3"/>
              <c:y val="0.37259228078324363"/>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84655920"/>
        <c:crosses val="autoZero"/>
        <c:crossBetween val="between"/>
        <c:majorUnit val="5"/>
      </c:valAx>
      <c:spPr>
        <a:noFill/>
        <a:ln w="3175">
          <a:noFill/>
        </a:ln>
        <a:effectLst/>
      </c:spPr>
    </c:plotArea>
    <c:legend>
      <c:legendPos val="r"/>
      <c:legendEntry>
        <c:idx val="0"/>
        <c:delete val="1"/>
      </c:legendEntry>
      <c:legendEntry>
        <c:idx val="1"/>
        <c:delete val="1"/>
      </c:legendEntry>
      <c:layout>
        <c:manualLayout>
          <c:xMode val="edge"/>
          <c:yMode val="edge"/>
          <c:x val="0.84120545462859442"/>
          <c:y val="3.7168552950687155E-2"/>
          <c:w val="0.13469167380772717"/>
          <c:h val="8.1729486661277301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8525010667944442E-2"/>
          <c:y val="7.1601697935906164E-2"/>
          <c:w val="0.8973594751609727"/>
          <c:h val="0.83465093483684905"/>
        </c:manualLayout>
      </c:layout>
      <c:stockChart>
        <c:ser>
          <c:idx val="0"/>
          <c:order val="0"/>
          <c:tx>
            <c:strRef>
              <c:f>Sheet1!$B$5</c:f>
              <c:strCache>
                <c:ptCount val="1"/>
                <c:pt idx="0">
                  <c:v>Lowest</c:v>
                </c:pt>
              </c:strCache>
            </c:strRef>
          </c:tx>
          <c:spPr>
            <a:ln w="25400" cap="rnd">
              <a:noFill/>
              <a:round/>
            </a:ln>
            <a:effectLst/>
          </c:spPr>
          <c:marker>
            <c:symbol val="circle"/>
            <c:size val="6"/>
            <c:spPr>
              <a:solidFill>
                <a:schemeClr val="bg1"/>
              </a:solidFill>
              <a:ln w="22225">
                <a:solidFill>
                  <a:srgbClr val="3BB8C5"/>
                </a:solidFill>
                <a:round/>
              </a:ln>
              <a:effectLst/>
            </c:spPr>
          </c:marker>
          <c:dLbls>
            <c:dLbl>
              <c:idx val="0"/>
              <c:layout/>
              <c:tx>
                <c:rich>
                  <a:bodyPr rot="0" spcFirstLastPara="1" vertOverflow="clip" horzOverflow="clip"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35980AB3-418B-4897-BA91-A31EA8368013}"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543DE461-D3E0-4205-9F7E-F331ACD5A6C9}"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lt;\1"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layout/>
                  <c15:dlblFieldTable/>
                  <c15:xForSave val="1"/>
                  <c15:showDataLabelsRange val="1"/>
                </c:ext>
              </c:extLst>
            </c:dLbl>
            <c:dLbl>
              <c:idx val="1"/>
              <c:layout/>
              <c:tx>
                <c:rich>
                  <a:bodyPr rot="0" spcFirstLastPara="1" vertOverflow="clip" horzOverflow="clip"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BAB4B3B5-1D70-4F6F-BF2A-875023DF98C2}"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B823EA9E-4D9D-4D09-8426-A3C8EDC53AF7}"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0"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layout/>
                  <c15:dlblFieldTable/>
                  <c15:xForSave val="1"/>
                  <c15:showDataLabelsRange val="1"/>
                </c:ext>
              </c:extLst>
            </c:dLbl>
            <c:dLbl>
              <c:idx val="2"/>
              <c:layout/>
              <c:tx>
                <c:rich>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8A2C0059-4993-43BF-8A6E-07280D73AF98}"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B76F6ACC-940E-40EB-AD29-F4CF08EE124B}"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lt;\1"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rot="0" spcFirstLastPara="1" vertOverflow="clip" horzOverflow="clip"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E3F8686B-4AE5-4938-B2A8-324DD7DECA98}"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3EDFF994-1973-44D4-BE39-BA47DFCEE407}"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0"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layout/>
                  <c15:dlblFieldTable/>
                  <c15:xForSave val="1"/>
                  <c15:showDataLabelsRange val="1"/>
                </c:ext>
              </c:extLst>
            </c:dLbl>
            <c:dLbl>
              <c:idx val="4"/>
              <c:layout/>
              <c:tx>
                <c:rich>
                  <a:bodyPr rot="0" spcFirstLastPara="1" vertOverflow="clip" horzOverflow="clip"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618DA591-4252-4425-B982-90DCE3FA15E3}"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EEF09CCB-EC27-406D-8A1D-F916A77406A4}"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lt;\1"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layout/>
                  <c15:dlblFieldTable/>
                  <c15:xForSave val="1"/>
                  <c15:showDataLabelsRange val="1"/>
                </c:ext>
              </c:extLst>
            </c:dLbl>
            <c:numFmt formatCode="#,##0.0" sourceLinked="0"/>
            <c:spPr>
              <a:noFill/>
              <a:ln>
                <a:noFill/>
              </a:ln>
              <a:effectLst/>
            </c:spPr>
            <c:txPr>
              <a:bodyPr rot="0" spcFirstLastPara="1" vertOverflow="clip" horzOverflow="clip"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c15:spPr>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Total</c:v>
                </c:pt>
                <c:pt idx="1">
                  <c:v>Poorest</c:v>
                </c:pt>
                <c:pt idx="2">
                  <c:v>Richest</c:v>
                </c:pt>
                <c:pt idx="3">
                  <c:v>Rural</c:v>
                </c:pt>
                <c:pt idx="4">
                  <c:v>Urban</c:v>
                </c:pt>
              </c:strCache>
            </c:strRef>
          </c:cat>
          <c:val>
            <c:numRef>
              <c:f>Sheet1!$B$6:$B$10</c:f>
              <c:numCache>
                <c:formatCode>0.0</c:formatCode>
                <c:ptCount val="5"/>
                <c:pt idx="0">
                  <c:v>0.8857062395086156</c:v>
                </c:pt>
                <c:pt idx="1">
                  <c:v>1.483804162695552</c:v>
                </c:pt>
                <c:pt idx="2">
                  <c:v>0.33248675636605196</c:v>
                </c:pt>
                <c:pt idx="3">
                  <c:v>1.4315509864248726</c:v>
                </c:pt>
                <c:pt idx="4">
                  <c:v>0.58563939872609327</c:v>
                </c:pt>
              </c:numCache>
            </c:numRef>
          </c:val>
          <c:smooth val="0"/>
          <c:extLst xmlns:c16r2="http://schemas.microsoft.com/office/drawing/2015/06/chart">
            <c:ext xmlns:c16="http://schemas.microsoft.com/office/drawing/2014/chart" uri="{C3380CC4-5D6E-409C-BE32-E72D297353CC}">
              <c16:uniqueId val="{00000005-4CD0-4552-B5F3-B4E3504A5E95}"/>
            </c:ext>
            <c:ext xmlns:c15="http://schemas.microsoft.com/office/drawing/2012/chart" uri="{02D57815-91ED-43cb-92C2-25804820EDAC}">
              <c15:datalabelsRange>
                <c15:f>Sheet1!$F$6:$F$10</c15:f>
                <c15:dlblRangeCache>
                  <c:ptCount val="5"/>
                  <c:pt idx="0">
                    <c:v>Girls</c:v>
                  </c:pt>
                  <c:pt idx="1">
                    <c:v>Boys</c:v>
                  </c:pt>
                  <c:pt idx="2">
                    <c:v>Girls</c:v>
                  </c:pt>
                  <c:pt idx="3">
                    <c:v>Girls</c:v>
                  </c:pt>
                  <c:pt idx="4">
                    <c:v>Girls</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3BB8C5"/>
              </a:solidFill>
              <a:ln w="22225">
                <a:solidFill>
                  <a:srgbClr val="3BB8C5"/>
                </a:solidFill>
                <a:round/>
              </a:ln>
              <a:effectLst/>
            </c:spPr>
          </c:marker>
          <c:dLbls>
            <c:dLbl>
              <c:idx val="0"/>
              <c:layout/>
              <c:tx>
                <c:rich>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920990B7-9BFB-4688-AE14-AD7CD02CB56F}"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CC3EB812-5285-47EC-B0BF-F158039F99AE}"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0"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B17B54B7-86B2-4B6A-AAD9-A31DFCE39236}"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4136A9F7-3A50-4508-A908-2F228A2AF262}"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0"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0D2B4EF8-6236-4361-930A-1DA718DAB72A}"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BE52C91F-0BD3-4ADF-8AF3-0A08D739C7B5}"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lt;\1"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B93451BF-74D6-4102-A126-9DA22CB90F81}"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0FB2157E-AB38-406A-829B-ADF7F2E606F9}"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0"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5C381920-9511-4353-8D06-E6C78C708F6F}"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B2E87911-06C3-4B2F-A66C-E70282A2E22B}"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0"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0" sourceLinked="0"/>
            <c:spPr>
              <a:noFill/>
              <a:ln>
                <a:noFill/>
              </a:ln>
              <a:effectLst/>
            </c:spPr>
            <c:txPr>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0"/>
              </c:ext>
            </c:extLst>
          </c:dLbls>
          <c:cat>
            <c:strRef>
              <c:f>Sheet1!$A$6:$A$10</c:f>
              <c:strCache>
                <c:ptCount val="5"/>
                <c:pt idx="0">
                  <c:v>Total</c:v>
                </c:pt>
                <c:pt idx="1">
                  <c:v>Poorest</c:v>
                </c:pt>
                <c:pt idx="2">
                  <c:v>Richest</c:v>
                </c:pt>
                <c:pt idx="3">
                  <c:v>Rural</c:v>
                </c:pt>
                <c:pt idx="4">
                  <c:v>Urban</c:v>
                </c:pt>
              </c:strCache>
            </c:strRef>
          </c:cat>
          <c:val>
            <c:numRef>
              <c:f>Sheet1!$C$6:$C$10</c:f>
              <c:numCache>
                <c:formatCode>0.0</c:formatCode>
                <c:ptCount val="5"/>
                <c:pt idx="0">
                  <c:v>1.5645605762451409</c:v>
                </c:pt>
                <c:pt idx="1">
                  <c:v>2.5457004418048599</c:v>
                </c:pt>
                <c:pt idx="2">
                  <c:v>0.6511730614770509</c:v>
                </c:pt>
                <c:pt idx="3">
                  <c:v>2.1148712546476536</c:v>
                </c:pt>
                <c:pt idx="4">
                  <c:v>1.2418160524472945</c:v>
                </c:pt>
              </c:numCache>
            </c:numRef>
          </c:val>
          <c:smooth val="0"/>
          <c:extLst xmlns:c16r2="http://schemas.microsoft.com/office/drawing/2015/06/chart">
            <c:ext xmlns:c16="http://schemas.microsoft.com/office/drawing/2014/chart" uri="{C3380CC4-5D6E-409C-BE32-E72D297353CC}">
              <c16:uniqueId val="{0000000B-4CD0-4552-B5F3-B4E3504A5E95}"/>
            </c:ext>
            <c:ext xmlns:c15="http://schemas.microsoft.com/office/drawing/2012/chart" uri="{02D57815-91ED-43cb-92C2-25804820EDAC}">
              <c15:datalabelsRange>
                <c15:f>Sheet1!$G$6:$G$10</c15:f>
                <c15:dlblRangeCache>
                  <c:ptCount val="5"/>
                  <c:pt idx="0">
                    <c:v>Boys</c:v>
                  </c:pt>
                  <c:pt idx="1">
                    <c:v>Girls</c:v>
                  </c:pt>
                  <c:pt idx="2">
                    <c:v>Boys</c:v>
                  </c:pt>
                  <c:pt idx="3">
                    <c:v>Boys</c:v>
                  </c:pt>
                  <c:pt idx="4">
                    <c:v>Boys</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Sheet1!$A$6:$A$10</c:f>
              <c:strCache>
                <c:ptCount val="5"/>
                <c:pt idx="0">
                  <c:v>Total</c:v>
                </c:pt>
                <c:pt idx="1">
                  <c:v>Poorest</c:v>
                </c:pt>
                <c:pt idx="2">
                  <c:v>Richest</c:v>
                </c:pt>
                <c:pt idx="3">
                  <c:v>Rural</c:v>
                </c:pt>
                <c:pt idx="4">
                  <c:v>Urban</c:v>
                </c:pt>
              </c:strCache>
            </c:strRef>
          </c:cat>
          <c:val>
            <c:numRef>
              <c:f>Sheet1!$D$6:$D$10</c:f>
              <c:numCache>
                <c:formatCode>0.0</c:formatCode>
                <c:ptCount val="5"/>
                <c:pt idx="0">
                  <c:v>1.2365772899638459</c:v>
                </c:pt>
                <c:pt idx="1">
                  <c:v>1.2365772899638459</c:v>
                </c:pt>
                <c:pt idx="2">
                  <c:v>1.2365772899638459</c:v>
                </c:pt>
                <c:pt idx="3">
                  <c:v>1.2365772899638459</c:v>
                </c:pt>
                <c:pt idx="4">
                  <c:v>1.2365772899638459</c:v>
                </c:pt>
              </c:numCache>
            </c:numRef>
          </c:val>
          <c:smooth val="0"/>
          <c:extLst xmlns:c16r2="http://schemas.microsoft.com/office/drawing/2015/06/chart">
            <c:ext xmlns:c16="http://schemas.microsoft.com/office/drawing/2014/chart" uri="{C3380CC4-5D6E-409C-BE32-E72D297353CC}">
              <c16:uniqueId val="{0000000C-4CD0-4552-B5F3-B4E3504A5E95}"/>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345272576"/>
        <c:axId val="345273136"/>
      </c:stockChart>
      <c:catAx>
        <c:axId val="345272576"/>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345273136"/>
        <c:crosses val="autoZero"/>
        <c:auto val="1"/>
        <c:lblAlgn val="ctr"/>
        <c:lblOffset val="250"/>
        <c:noMultiLvlLbl val="0"/>
      </c:catAx>
      <c:valAx>
        <c:axId val="345273136"/>
        <c:scaling>
          <c:orientation val="minMax"/>
          <c:max val="5"/>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0"/>
              <c:y val="0.41638140200985202"/>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45272576"/>
        <c:crosses val="autoZero"/>
        <c:crossBetween val="between"/>
        <c:majorUnit val="1"/>
      </c:valAx>
      <c:spPr>
        <a:noFill/>
        <a:ln w="3175">
          <a:noFill/>
        </a:ln>
        <a:effectLst/>
      </c:spPr>
    </c:plotArea>
    <c:legend>
      <c:legendPos val="r"/>
      <c:legendEntry>
        <c:idx val="0"/>
        <c:delete val="1"/>
      </c:legendEntry>
      <c:legendEntry>
        <c:idx val="1"/>
        <c:delete val="1"/>
      </c:legendEntry>
      <c:layout>
        <c:manualLayout>
          <c:xMode val="edge"/>
          <c:yMode val="edge"/>
          <c:x val="0.80177350106441037"/>
          <c:y val="1.1722724474255533E-2"/>
          <c:w val="0.19125672578301461"/>
          <c:h val="6.7263039363425592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1946059535473593E-2"/>
          <c:y val="7.8920155472369233E-2"/>
          <c:w val="0.86934211561429464"/>
          <c:h val="0.84579622219353723"/>
        </c:manualLayout>
      </c:layout>
      <c:barChart>
        <c:barDir val="col"/>
        <c:grouping val="clustered"/>
        <c:varyColors val="0"/>
        <c:ser>
          <c:idx val="0"/>
          <c:order val="0"/>
          <c:spPr>
            <a:solidFill>
              <a:srgbClr val="3BB8C5"/>
            </a:solidFill>
            <a:ln>
              <a:noFill/>
            </a:ln>
            <a:effectLst/>
          </c:spPr>
          <c:invertIfNegative val="0"/>
          <c:dPt>
            <c:idx val="0"/>
            <c:invertIfNegative val="0"/>
            <c:bubble3D val="0"/>
            <c:spPr>
              <a:solidFill>
                <a:srgbClr val="FCB040"/>
              </a:solidFill>
              <a:ln>
                <a:noFill/>
              </a:ln>
              <a:effectLst/>
            </c:spPr>
            <c:extLst xmlns:c16r2="http://schemas.microsoft.com/office/drawing/2015/06/chart">
              <c:ext xmlns:c16="http://schemas.microsoft.com/office/drawing/2014/chart" uri="{C3380CC4-5D6E-409C-BE32-E72D297353CC}">
                <c16:uniqueId val="{00000001-89CF-4BDB-92BE-CD6C20ADCA27}"/>
              </c:ext>
            </c:extLst>
          </c:dPt>
          <c:dPt>
            <c:idx val="1"/>
            <c:invertIfNegative val="0"/>
            <c:bubble3D val="0"/>
            <c:spPr>
              <a:solidFill>
                <a:srgbClr val="684FA1"/>
              </a:solidFill>
              <a:ln>
                <a:noFill/>
              </a:ln>
              <a:effectLst/>
            </c:spPr>
            <c:extLst xmlns:c16r2="http://schemas.microsoft.com/office/drawing/2015/06/chart">
              <c:ext xmlns:c16="http://schemas.microsoft.com/office/drawing/2014/chart" uri="{C3380CC4-5D6E-409C-BE32-E72D297353CC}">
                <c16:uniqueId val="{00000003-89CF-4BDB-92BE-CD6C20ADCA27}"/>
              </c:ext>
            </c:extLst>
          </c:dPt>
          <c:dPt>
            <c:idx val="2"/>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5-89CF-4BDB-92BE-CD6C20ADCA27}"/>
              </c:ext>
            </c:extLst>
          </c:dPt>
          <c:dPt>
            <c:idx val="3"/>
            <c:invertIfNegative val="0"/>
            <c:bubble3D val="0"/>
            <c:spPr>
              <a:solidFill>
                <a:srgbClr val="6C1608"/>
              </a:solidFill>
              <a:ln>
                <a:noFill/>
              </a:ln>
              <a:effectLst/>
            </c:spPr>
            <c:extLst xmlns:c16r2="http://schemas.microsoft.com/office/drawing/2015/06/chart">
              <c:ext xmlns:c16="http://schemas.microsoft.com/office/drawing/2014/chart" uri="{C3380CC4-5D6E-409C-BE32-E72D297353CC}">
                <c16:uniqueId val="{00000007-3912-4ADC-A31D-80F0BE937092}"/>
              </c:ext>
            </c:extLst>
          </c:dPt>
          <c:dPt>
            <c:idx val="4"/>
            <c:invertIfNegative val="0"/>
            <c:bubble3D val="0"/>
            <c:spPr>
              <a:solidFill>
                <a:srgbClr val="FAC7BE"/>
              </a:solidFill>
              <a:ln>
                <a:noFill/>
              </a:ln>
              <a:effectLst/>
            </c:spPr>
            <c:extLst xmlns:c16r2="http://schemas.microsoft.com/office/drawing/2015/06/chart">
              <c:ext xmlns:c16="http://schemas.microsoft.com/office/drawing/2014/chart" uri="{C3380CC4-5D6E-409C-BE32-E72D297353CC}">
                <c16:uniqueId val="{00000009-4138-4391-806B-FA6909C791E0}"/>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chart!$A$6:$E$6</c:f>
              <c:strCache>
                <c:ptCount val="5"/>
                <c:pt idx="0">
                  <c:v>Girls</c:v>
                </c:pt>
                <c:pt idx="1">
                  <c:v>Boys</c:v>
                </c:pt>
                <c:pt idx="3">
                  <c:v>Urban</c:v>
                </c:pt>
                <c:pt idx="4">
                  <c:v>Rural</c:v>
                </c:pt>
              </c:strCache>
            </c:strRef>
          </c:cat>
          <c:val>
            <c:numRef>
              <c:f>chart!$A$7:$E$7</c:f>
              <c:numCache>
                <c:formatCode>0</c:formatCode>
                <c:ptCount val="5"/>
                <c:pt idx="0">
                  <c:v>99.908241041230994</c:v>
                </c:pt>
                <c:pt idx="1">
                  <c:v>99.904558185707202</c:v>
                </c:pt>
                <c:pt idx="3">
                  <c:v>99.852678232718901</c:v>
                </c:pt>
                <c:pt idx="4">
                  <c:v>99.986915966978202</c:v>
                </c:pt>
              </c:numCache>
            </c:numRef>
          </c:val>
          <c:extLst xmlns:c16r2="http://schemas.microsoft.com/office/drawing/2015/06/chart">
            <c:ext xmlns:c16="http://schemas.microsoft.com/office/drawing/2014/chart" uri="{C3380CC4-5D6E-409C-BE32-E72D297353CC}">
              <c16:uniqueId val="{00000006-89CF-4BDB-92BE-CD6C20ADCA27}"/>
            </c:ext>
          </c:extLst>
        </c:ser>
        <c:dLbls>
          <c:showLegendKey val="0"/>
          <c:showVal val="0"/>
          <c:showCatName val="0"/>
          <c:showSerName val="0"/>
          <c:showPercent val="0"/>
          <c:showBubbleSize val="0"/>
        </c:dLbls>
        <c:gapWidth val="100"/>
        <c:axId val="233590400"/>
        <c:axId val="233590960"/>
      </c:barChart>
      <c:catAx>
        <c:axId val="233590400"/>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US" sz="600" b="0" i="0" u="none" strike="noStrike" kern="1200" baseline="0">
                <a:solidFill>
                  <a:schemeClr val="tx1">
                    <a:lumMod val="65000"/>
                    <a:lumOff val="35000"/>
                  </a:schemeClr>
                </a:solidFill>
                <a:latin typeface="+mn-lt"/>
                <a:ea typeface="+mn-ea"/>
                <a:cs typeface="+mn-cs"/>
              </a:defRPr>
            </a:pPr>
            <a:endParaRPr lang="en-US"/>
          </a:p>
        </c:txPr>
        <c:crossAx val="233590960"/>
        <c:crosses val="autoZero"/>
        <c:auto val="1"/>
        <c:lblAlgn val="ctr"/>
        <c:lblOffset val="100"/>
        <c:noMultiLvlLbl val="0"/>
      </c:catAx>
      <c:valAx>
        <c:axId val="233590960"/>
        <c:scaling>
          <c:orientation val="minMax"/>
          <c:max val="10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8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endParaRPr lang="en-US" sz="800" b="0" i="0" u="none" strike="noStrike" kern="1200" baseline="0" dirty="0">
                  <a:solidFill>
                    <a:schemeClr val="bg2">
                      <a:lumMod val="75000"/>
                    </a:schemeClr>
                  </a:solidFill>
                  <a:latin typeface="+mn-lt"/>
                  <a:ea typeface="+mn-ea"/>
                  <a:cs typeface="+mn-cs"/>
                </a:endParaRPr>
              </a:p>
            </c:rich>
          </c:tx>
          <c:layout/>
          <c:overlay val="0"/>
          <c:spPr>
            <a:noFill/>
            <a:ln>
              <a:noFill/>
            </a:ln>
            <a:effectLst/>
          </c:spPr>
          <c:txPr>
            <a:bodyPr rot="-5400000" spcFirstLastPara="1" vertOverflow="ellipsis" vert="horz" wrap="square" anchor="ctr" anchorCtr="1"/>
            <a:lstStyle/>
            <a:p>
              <a:pPr algn="ctr" rtl="0">
                <a:defRPr lang="en-US" sz="8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lgn="ctr">
              <a:defRPr lang="en-US" sz="600" b="0" i="0" u="none" strike="noStrike" kern="1200" baseline="0">
                <a:solidFill>
                  <a:schemeClr val="tx1">
                    <a:lumMod val="65000"/>
                    <a:lumOff val="35000"/>
                  </a:schemeClr>
                </a:solidFill>
                <a:latin typeface="+mn-lt"/>
                <a:ea typeface="+mn-ea"/>
                <a:cs typeface="+mn-cs"/>
              </a:defRPr>
            </a:pPr>
            <a:endParaRPr lang="en-US"/>
          </a:p>
        </c:txPr>
        <c:crossAx val="233590400"/>
        <c:crosses val="autoZero"/>
        <c:crossBetween val="between"/>
        <c:majorUnit val="20"/>
      </c:valAx>
      <c:spPr>
        <a:noFill/>
        <a:ln>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156853349734554E-2"/>
          <c:y val="8.0880399209358092E-2"/>
          <c:w val="0.87497973686531694"/>
          <c:h val="0.84012224166423644"/>
        </c:manualLayout>
      </c:layout>
      <c:barChart>
        <c:barDir val="col"/>
        <c:grouping val="clustered"/>
        <c:varyColors val="0"/>
        <c:ser>
          <c:idx val="0"/>
          <c:order val="0"/>
          <c:spPr>
            <a:solidFill>
              <a:srgbClr val="3BB8C5"/>
            </a:solidFill>
            <a:ln>
              <a:noFill/>
            </a:ln>
            <a:effectLst/>
          </c:spPr>
          <c:invertIfNegative val="0"/>
          <c:dPt>
            <c:idx val="0"/>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1-5B7D-4A45-B304-B8265E4FB184}"/>
              </c:ext>
            </c:extLst>
          </c:dPt>
          <c:dPt>
            <c:idx val="1"/>
            <c:invertIfNegative val="0"/>
            <c:bubble3D val="0"/>
            <c:spPr>
              <a:solidFill>
                <a:srgbClr val="FCB040"/>
              </a:solidFill>
              <a:ln>
                <a:noFill/>
              </a:ln>
              <a:effectLst/>
            </c:spPr>
            <c:extLst xmlns:c16r2="http://schemas.microsoft.com/office/drawing/2015/06/chart">
              <c:ext xmlns:c16="http://schemas.microsoft.com/office/drawing/2014/chart" uri="{C3380CC4-5D6E-409C-BE32-E72D297353CC}">
                <c16:uniqueId val="{00000003-5B7D-4A45-B304-B8265E4FB184}"/>
              </c:ext>
            </c:extLst>
          </c:dPt>
          <c:dPt>
            <c:idx val="2"/>
            <c:invertIfNegative val="0"/>
            <c:bubble3D val="0"/>
            <c:spPr>
              <a:solidFill>
                <a:srgbClr val="684FA1"/>
              </a:solidFill>
              <a:ln>
                <a:noFill/>
              </a:ln>
              <a:effectLst/>
            </c:spPr>
            <c:extLst xmlns:c16r2="http://schemas.microsoft.com/office/drawing/2015/06/chart">
              <c:ext xmlns:c16="http://schemas.microsoft.com/office/drawing/2014/chart" uri="{C3380CC4-5D6E-409C-BE32-E72D297353CC}">
                <c16:uniqueId val="{00000005-5B7D-4A45-B304-B8265E4FB184}"/>
              </c:ext>
            </c:extLst>
          </c:dPt>
          <c:dPt>
            <c:idx val="3"/>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7-459D-49AC-8BC2-EFD8D890F469}"/>
              </c:ext>
            </c:extLst>
          </c:dPt>
          <c:dPt>
            <c:idx val="4"/>
            <c:invertIfNegative val="0"/>
            <c:bubble3D val="0"/>
            <c:spPr>
              <a:solidFill>
                <a:srgbClr val="6C1608"/>
              </a:solidFill>
              <a:ln>
                <a:noFill/>
              </a:ln>
              <a:effectLst/>
            </c:spPr>
            <c:extLst xmlns:c16r2="http://schemas.microsoft.com/office/drawing/2015/06/chart">
              <c:ext xmlns:c16="http://schemas.microsoft.com/office/drawing/2014/chart" uri="{C3380CC4-5D6E-409C-BE32-E72D297353CC}">
                <c16:uniqueId val="{00000009-459D-49AC-8BC2-EFD8D890F469}"/>
              </c:ext>
            </c:extLst>
          </c:dPt>
          <c:dPt>
            <c:idx val="5"/>
            <c:invertIfNegative val="0"/>
            <c:bubble3D val="0"/>
            <c:spPr>
              <a:solidFill>
                <a:srgbClr val="FAC7BE"/>
              </a:solidFill>
              <a:ln>
                <a:noFill/>
              </a:ln>
              <a:effectLst/>
            </c:spPr>
            <c:extLst xmlns:c16r2="http://schemas.microsoft.com/office/drawing/2015/06/chart">
              <c:ext xmlns:c16="http://schemas.microsoft.com/office/drawing/2014/chart" uri="{C3380CC4-5D6E-409C-BE32-E72D297353CC}">
                <c16:uniqueId val="{0000000B-534C-478C-AD44-1B19992EAA0C}"/>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chart!$A$6:$F$6</c:f>
              <c:strCache>
                <c:ptCount val="6"/>
                <c:pt idx="0">
                  <c:v>Total</c:v>
                </c:pt>
                <c:pt idx="1">
                  <c:v>Girls</c:v>
                </c:pt>
                <c:pt idx="2">
                  <c:v>Boys</c:v>
                </c:pt>
                <c:pt idx="4">
                  <c:v>Urban</c:v>
                </c:pt>
                <c:pt idx="5">
                  <c:v>Rural</c:v>
                </c:pt>
              </c:strCache>
            </c:strRef>
          </c:cat>
          <c:val>
            <c:numRef>
              <c:f>chart!$A$7:$F$7</c:f>
              <c:numCache>
                <c:formatCode>0.0</c:formatCode>
                <c:ptCount val="6"/>
                <c:pt idx="0">
                  <c:v>89.584755990538241</c:v>
                </c:pt>
                <c:pt idx="1">
                  <c:v>92.217214568387192</c:v>
                </c:pt>
                <c:pt idx="2">
                  <c:v>87.454516443011428</c:v>
                </c:pt>
                <c:pt idx="4">
                  <c:v>95.358133310536061</c:v>
                </c:pt>
                <c:pt idx="5">
                  <c:v>81.221421102125277</c:v>
                </c:pt>
              </c:numCache>
            </c:numRef>
          </c:val>
          <c:extLst xmlns:c16r2="http://schemas.microsoft.com/office/drawing/2015/06/chart">
            <c:ext xmlns:c16="http://schemas.microsoft.com/office/drawing/2014/chart" uri="{C3380CC4-5D6E-409C-BE32-E72D297353CC}">
              <c16:uniqueId val="{00000006-5B7D-4A45-B304-B8265E4FB184}"/>
            </c:ext>
          </c:extLst>
        </c:ser>
        <c:dLbls>
          <c:showLegendKey val="0"/>
          <c:showVal val="0"/>
          <c:showCatName val="0"/>
          <c:showSerName val="0"/>
          <c:showPercent val="0"/>
          <c:showBubbleSize val="0"/>
        </c:dLbls>
        <c:gapWidth val="100"/>
        <c:axId val="354488864"/>
        <c:axId val="354489424"/>
      </c:barChart>
      <c:catAx>
        <c:axId val="354488864"/>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US" sz="600" b="0" i="0" u="none" strike="noStrike" kern="1200" baseline="0">
                <a:solidFill>
                  <a:schemeClr val="tx1">
                    <a:lumMod val="65000"/>
                    <a:lumOff val="35000"/>
                  </a:schemeClr>
                </a:solidFill>
                <a:latin typeface="+mn-lt"/>
                <a:ea typeface="+mn-ea"/>
                <a:cs typeface="+mn-cs"/>
              </a:defRPr>
            </a:pPr>
            <a:endParaRPr lang="en-US"/>
          </a:p>
        </c:txPr>
        <c:crossAx val="354489424"/>
        <c:crosses val="autoZero"/>
        <c:auto val="1"/>
        <c:lblAlgn val="ctr"/>
        <c:lblOffset val="100"/>
        <c:noMultiLvlLbl val="0"/>
      </c:catAx>
      <c:valAx>
        <c:axId val="354489424"/>
        <c:scaling>
          <c:orientation val="minMax"/>
          <c:max val="100"/>
          <c:min val="0"/>
        </c:scaling>
        <c:delete val="0"/>
        <c:axPos val="l"/>
        <c:majorGridlines>
          <c:spPr>
            <a:ln w="6350" cap="flat" cmpd="sng" algn="ctr">
              <a:noFill/>
              <a:round/>
            </a:ln>
            <a:effectLst/>
          </c:spPr>
        </c:majorGridlines>
        <c:title>
          <c:tx>
            <c:rich>
              <a:bodyPr rot="-5400000" spcFirstLastPara="1" vertOverflow="ellipsis" vert="horz" wrap="square" anchor="ctr" anchorCtr="1"/>
              <a:lstStyle/>
              <a:p>
                <a:pPr algn="ctr" rtl="0">
                  <a:defRPr lang="en-US" sz="8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endParaRPr lang="en-US" sz="800" b="0" i="0" u="none" strike="noStrike" kern="1200" baseline="0" dirty="0">
                  <a:solidFill>
                    <a:schemeClr val="bg2">
                      <a:lumMod val="75000"/>
                    </a:schemeClr>
                  </a:solidFill>
                  <a:latin typeface="+mn-lt"/>
                  <a:ea typeface="+mn-ea"/>
                  <a:cs typeface="+mn-cs"/>
                </a:endParaRPr>
              </a:p>
            </c:rich>
          </c:tx>
          <c:layout/>
          <c:overlay val="0"/>
          <c:spPr>
            <a:noFill/>
            <a:ln>
              <a:noFill/>
            </a:ln>
            <a:effectLst/>
          </c:spPr>
          <c:txPr>
            <a:bodyPr rot="-5400000" spcFirstLastPara="1" vertOverflow="ellipsis" vert="horz" wrap="square" anchor="ctr" anchorCtr="1"/>
            <a:lstStyle/>
            <a:p>
              <a:pPr algn="ctr" rtl="0">
                <a:defRPr lang="en-US" sz="8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lgn="ctr">
              <a:defRPr lang="en-US" sz="600" b="0" i="0" u="none" strike="noStrike" kern="1200" baseline="0">
                <a:solidFill>
                  <a:schemeClr val="tx1">
                    <a:lumMod val="65000"/>
                    <a:lumOff val="35000"/>
                  </a:schemeClr>
                </a:solidFill>
                <a:latin typeface="+mn-lt"/>
                <a:ea typeface="+mn-ea"/>
                <a:cs typeface="+mn-cs"/>
              </a:defRPr>
            </a:pPr>
            <a:endParaRPr lang="en-US"/>
          </a:p>
        </c:txPr>
        <c:crossAx val="354488864"/>
        <c:crosses val="autoZero"/>
        <c:crossBetween val="between"/>
        <c:majorUnit val="20"/>
      </c:valAx>
      <c:spPr>
        <a:noFill/>
        <a:ln>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096123511833771"/>
          <c:y val="4.7067262693545088E-2"/>
          <c:w val="0.85830407605425463"/>
          <c:h val="0.7809604812063764"/>
        </c:manualLayout>
      </c:layout>
      <c:barChart>
        <c:barDir val="col"/>
        <c:grouping val="clustered"/>
        <c:varyColors val="0"/>
        <c:ser>
          <c:idx val="0"/>
          <c:order val="0"/>
          <c:tx>
            <c:strRef>
              <c:f>chart!$A$6</c:f>
              <c:strCache>
                <c:ptCount val="1"/>
                <c:pt idx="0">
                  <c:v>currently married or in union</c:v>
                </c:pt>
              </c:strCache>
            </c:strRef>
          </c:tx>
          <c:spPr>
            <a:solidFill>
              <a:srgbClr val="3BB8C5"/>
            </a:solidFill>
            <a:ln>
              <a:solidFill>
                <a:schemeClr val="bg1"/>
              </a:solidFill>
            </a:ln>
            <a:effectLst/>
          </c:spPr>
          <c:invertIfNegative val="0"/>
          <c:dPt>
            <c:idx val="0"/>
            <c:invertIfNegative val="0"/>
            <c:bubble3D val="0"/>
            <c:spPr>
              <a:solidFill>
                <a:srgbClr val="3BB8C5"/>
              </a:solidFill>
              <a:ln>
                <a:solidFill>
                  <a:schemeClr val="bg1"/>
                </a:solidFill>
              </a:ln>
              <a:effectLst/>
            </c:spPr>
            <c:extLst xmlns:c16r2="http://schemas.microsoft.com/office/drawing/2015/06/chart">
              <c:ext xmlns:c16="http://schemas.microsoft.com/office/drawing/2014/chart" uri="{C3380CC4-5D6E-409C-BE32-E72D297353CC}">
                <c16:uniqueId val="{00000001-C5FD-4730-B6C9-C71B84B3411F}"/>
              </c:ext>
            </c:extLst>
          </c:dPt>
          <c:dPt>
            <c:idx val="1"/>
            <c:invertIfNegative val="0"/>
            <c:bubble3D val="0"/>
            <c:spPr>
              <a:solidFill>
                <a:srgbClr val="3BB8C5"/>
              </a:solidFill>
              <a:ln>
                <a:solidFill>
                  <a:schemeClr val="bg1"/>
                </a:solidFill>
              </a:ln>
              <a:effectLst/>
            </c:spPr>
            <c:extLst xmlns:c16r2="http://schemas.microsoft.com/office/drawing/2015/06/chart">
              <c:ext xmlns:c16="http://schemas.microsoft.com/office/drawing/2014/chart" uri="{C3380CC4-5D6E-409C-BE32-E72D297353CC}">
                <c16:uniqueId val="{00000003-C5FD-4730-B6C9-C71B84B3411F}"/>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chart!$B$5:$D$5</c:f>
              <c:strCache>
                <c:ptCount val="3"/>
                <c:pt idx="0">
                  <c:v>Current use of any method</c:v>
                </c:pt>
                <c:pt idx="1">
                  <c:v>Current use of any modern method</c:v>
                </c:pt>
                <c:pt idx="2">
                  <c:v>Demand satisfied for family planning by modern methods</c:v>
                </c:pt>
              </c:strCache>
            </c:strRef>
          </c:cat>
          <c:val>
            <c:numRef>
              <c:f>chart!$B$6:$D$6</c:f>
              <c:numCache>
                <c:formatCode>0.0</c:formatCode>
                <c:ptCount val="3"/>
                <c:pt idx="0">
                  <c:v>28.644757889002545</c:v>
                </c:pt>
                <c:pt idx="1">
                  <c:v>13.849668119928287</c:v>
                </c:pt>
                <c:pt idx="2">
                  <c:v>27.2</c:v>
                </c:pt>
              </c:numCache>
            </c:numRef>
          </c:val>
          <c:extLst xmlns:c16r2="http://schemas.microsoft.com/office/drawing/2015/06/chart">
            <c:ext xmlns:c16="http://schemas.microsoft.com/office/drawing/2014/chart" uri="{C3380CC4-5D6E-409C-BE32-E72D297353CC}">
              <c16:uniqueId val="{00000000-3CDD-4DFB-87C2-2110D404E2DD}"/>
            </c:ext>
          </c:extLst>
        </c:ser>
        <c:dLbls>
          <c:showLegendKey val="0"/>
          <c:showVal val="0"/>
          <c:showCatName val="0"/>
          <c:showSerName val="0"/>
          <c:showPercent val="0"/>
          <c:showBubbleSize val="0"/>
        </c:dLbls>
        <c:gapWidth val="110"/>
        <c:axId val="354491104"/>
        <c:axId val="354491664"/>
      </c:barChart>
      <c:catAx>
        <c:axId val="354491104"/>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US" sz="700" b="0" i="0" u="none" strike="noStrike" kern="1200" baseline="0">
                <a:solidFill>
                  <a:schemeClr val="tx1">
                    <a:lumMod val="65000"/>
                    <a:lumOff val="35000"/>
                  </a:schemeClr>
                </a:solidFill>
                <a:latin typeface="+mn-lt"/>
                <a:ea typeface="+mn-ea"/>
                <a:cs typeface="+mn-cs"/>
              </a:defRPr>
            </a:pPr>
            <a:endParaRPr lang="en-US"/>
          </a:p>
        </c:txPr>
        <c:crossAx val="354491664"/>
        <c:crosses val="autoZero"/>
        <c:auto val="1"/>
        <c:lblAlgn val="ctr"/>
        <c:lblOffset val="100"/>
        <c:noMultiLvlLbl val="0"/>
      </c:catAx>
      <c:valAx>
        <c:axId val="354491664"/>
        <c:scaling>
          <c:orientation val="minMax"/>
          <c:max val="3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8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endParaRPr lang="en-US" sz="800" b="0" i="0" u="none" strike="noStrike" kern="1200" baseline="0" dirty="0">
                  <a:solidFill>
                    <a:schemeClr val="bg2">
                      <a:lumMod val="75000"/>
                    </a:schemeClr>
                  </a:solidFill>
                  <a:latin typeface="+mn-lt"/>
                  <a:ea typeface="+mn-ea"/>
                  <a:cs typeface="+mn-cs"/>
                </a:endParaRPr>
              </a:p>
            </c:rich>
          </c:tx>
          <c:layout/>
          <c:overlay val="0"/>
          <c:spPr>
            <a:noFill/>
            <a:ln>
              <a:noFill/>
            </a:ln>
            <a:effectLst/>
          </c:spPr>
          <c:txPr>
            <a:bodyPr rot="-5400000" spcFirstLastPara="1" vertOverflow="ellipsis" vert="horz" wrap="square" anchor="ctr" anchorCtr="1"/>
            <a:lstStyle/>
            <a:p>
              <a:pPr algn="ctr" rtl="0">
                <a:defRPr lang="en-US" sz="8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lgn="ctr">
              <a:defRPr lang="en-US" sz="700" b="0" i="0" u="none" strike="noStrike" kern="1200" baseline="0">
                <a:solidFill>
                  <a:schemeClr val="tx1">
                    <a:lumMod val="65000"/>
                    <a:lumOff val="35000"/>
                  </a:schemeClr>
                </a:solidFill>
                <a:latin typeface="+mn-lt"/>
                <a:ea typeface="+mn-ea"/>
                <a:cs typeface="+mn-cs"/>
              </a:defRPr>
            </a:pPr>
            <a:endParaRPr lang="en-US"/>
          </a:p>
        </c:txPr>
        <c:crossAx val="354491104"/>
        <c:crosses val="autoZero"/>
        <c:crossBetween val="between"/>
        <c:majorUnit val="10"/>
      </c:valAx>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187082370834438"/>
          <c:y val="4.5850723577585593E-2"/>
          <c:w val="0.85348561675022216"/>
          <c:h val="0.74841551568349041"/>
        </c:manualLayout>
      </c:layout>
      <c:barChart>
        <c:barDir val="col"/>
        <c:grouping val="clustered"/>
        <c:varyColors val="0"/>
        <c:ser>
          <c:idx val="0"/>
          <c:order val="0"/>
          <c:spPr>
            <a:solidFill>
              <a:srgbClr val="3BB8C5"/>
            </a:solidFill>
            <a:ln>
              <a:noFill/>
            </a:ln>
            <a:effectLst/>
          </c:spPr>
          <c:invertIfNegative val="0"/>
          <c:dPt>
            <c:idx val="0"/>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4-1744-4994-A1EC-119957C576F8}"/>
              </c:ext>
            </c:extLst>
          </c:dPt>
          <c:dPt>
            <c:idx val="1"/>
            <c:invertIfNegative val="0"/>
            <c:bubble3D val="0"/>
            <c:spPr>
              <a:solidFill>
                <a:srgbClr val="6C1608"/>
              </a:solidFill>
              <a:ln>
                <a:noFill/>
              </a:ln>
              <a:effectLst/>
            </c:spPr>
            <c:extLst xmlns:c16r2="http://schemas.microsoft.com/office/drawing/2015/06/chart">
              <c:ext xmlns:c16="http://schemas.microsoft.com/office/drawing/2014/chart" uri="{C3380CC4-5D6E-409C-BE32-E72D297353CC}">
                <c16:uniqueId val="{00000002-1744-4994-A1EC-119957C576F8}"/>
              </c:ext>
            </c:extLst>
          </c:dPt>
          <c:dPt>
            <c:idx val="2"/>
            <c:invertIfNegative val="0"/>
            <c:bubble3D val="0"/>
            <c:spPr>
              <a:solidFill>
                <a:srgbClr val="FAC7BE"/>
              </a:solidFill>
              <a:ln>
                <a:noFill/>
              </a:ln>
              <a:effectLst/>
            </c:spPr>
            <c:extLst xmlns:c16r2="http://schemas.microsoft.com/office/drawing/2015/06/chart">
              <c:ext xmlns:c16="http://schemas.microsoft.com/office/drawing/2014/chart" uri="{C3380CC4-5D6E-409C-BE32-E72D297353CC}">
                <c16:uniqueId val="{00000003-1744-4994-A1EC-119957C576F8}"/>
              </c:ext>
            </c:extLst>
          </c:dPt>
          <c:dPt>
            <c:idx val="4"/>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7-E83E-448B-8ED3-E811887102C7}"/>
              </c:ext>
            </c:extLst>
          </c:dPt>
          <c:dPt>
            <c:idx val="5"/>
            <c:invertIfNegative val="0"/>
            <c:bubble3D val="0"/>
            <c:spPr>
              <a:solidFill>
                <a:srgbClr val="FCB040"/>
              </a:solidFill>
              <a:ln>
                <a:noFill/>
              </a:ln>
              <a:effectLst/>
            </c:spPr>
            <c:extLst xmlns:c16r2="http://schemas.microsoft.com/office/drawing/2015/06/chart">
              <c:ext xmlns:c16="http://schemas.microsoft.com/office/drawing/2014/chart" uri="{C3380CC4-5D6E-409C-BE32-E72D297353CC}">
                <c16:uniqueId val="{00000009-E83E-448B-8ED3-E811887102C7}"/>
              </c:ext>
            </c:extLst>
          </c:dPt>
          <c:dPt>
            <c:idx val="6"/>
            <c:invertIfNegative val="0"/>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0B-E83E-448B-8ED3-E811887102C7}"/>
              </c:ext>
            </c:extLst>
          </c:dPt>
          <c:dPt>
            <c:idx val="7"/>
            <c:invertIfNegative val="0"/>
            <c:bubble3D val="0"/>
            <c:spPr>
              <a:solidFill>
                <a:schemeClr val="accent5">
                  <a:lumMod val="75000"/>
                </a:schemeClr>
              </a:solidFill>
              <a:ln>
                <a:noFill/>
              </a:ln>
              <a:effectLst/>
            </c:spPr>
            <c:extLst xmlns:c16r2="http://schemas.microsoft.com/office/drawing/2015/06/chart">
              <c:ext xmlns:c16="http://schemas.microsoft.com/office/drawing/2014/chart" uri="{C3380CC4-5D6E-409C-BE32-E72D297353CC}">
                <c16:uniqueId val="{0000000D-E83E-448B-8ED3-E811887102C7}"/>
              </c:ext>
            </c:extLst>
          </c:dPt>
          <c:dLbls>
            <c:dLbl>
              <c:idx val="7"/>
              <c:numFmt formatCode="\&lt;\1"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numFmt formatCode="#,##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chart!$A$5:$H$5</c:f>
              <c:strCache>
                <c:ptCount val="8"/>
                <c:pt idx="0">
                  <c:v>Total</c:v>
                </c:pt>
                <c:pt idx="1">
                  <c:v>Urban</c:v>
                </c:pt>
                <c:pt idx="2">
                  <c:v>Rural</c:v>
                </c:pt>
                <c:pt idx="4">
                  <c:v>Primary or Lower Secondary</c:v>
                </c:pt>
                <c:pt idx="5">
                  <c:v>Upper Secondary</c:v>
                </c:pt>
                <c:pt idx="6">
                  <c:v>Vocational Education</c:v>
                </c:pt>
                <c:pt idx="7">
                  <c:v>Higher</c:v>
                </c:pt>
              </c:strCache>
            </c:strRef>
          </c:cat>
          <c:val>
            <c:numRef>
              <c:f>chart!$A$6:$H$6</c:f>
              <c:numCache>
                <c:formatCode>0.0</c:formatCode>
                <c:ptCount val="8"/>
                <c:pt idx="0">
                  <c:v>6.0954454019301414</c:v>
                </c:pt>
                <c:pt idx="1">
                  <c:v>3.6030979296083538</c:v>
                </c:pt>
                <c:pt idx="2">
                  <c:v>10.798047230537579</c:v>
                </c:pt>
                <c:pt idx="4">
                  <c:v>26.010475189872146</c:v>
                </c:pt>
                <c:pt idx="5">
                  <c:v>7.1208421548777983</c:v>
                </c:pt>
                <c:pt idx="6">
                  <c:v>9.4176515931062319</c:v>
                </c:pt>
                <c:pt idx="7">
                  <c:v>0.51239449368819678</c:v>
                </c:pt>
              </c:numCache>
            </c:numRef>
          </c:val>
          <c:extLst xmlns:c16r2="http://schemas.microsoft.com/office/drawing/2015/06/chart">
            <c:ext xmlns:c16="http://schemas.microsoft.com/office/drawing/2014/chart" uri="{C3380CC4-5D6E-409C-BE32-E72D297353CC}">
              <c16:uniqueId val="{00000000-1744-4994-A1EC-119957C576F8}"/>
            </c:ext>
          </c:extLst>
        </c:ser>
        <c:dLbls>
          <c:showLegendKey val="0"/>
          <c:showVal val="0"/>
          <c:showCatName val="0"/>
          <c:showSerName val="0"/>
          <c:showPercent val="0"/>
          <c:showBubbleSize val="0"/>
        </c:dLbls>
        <c:gapWidth val="110"/>
        <c:axId val="233937408"/>
        <c:axId val="233937968"/>
      </c:barChart>
      <c:catAx>
        <c:axId val="233937408"/>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5400000" spcFirstLastPara="1" vertOverflow="ellipsis" wrap="square" anchor="ctr" anchorCtr="1"/>
          <a:lstStyle/>
          <a:p>
            <a:pPr algn="ctr">
              <a:defRPr lang="en-US" sz="700" b="0" i="0" u="none" strike="noStrike" kern="1200" baseline="0">
                <a:solidFill>
                  <a:schemeClr val="tx1">
                    <a:lumMod val="65000"/>
                    <a:lumOff val="35000"/>
                  </a:schemeClr>
                </a:solidFill>
                <a:latin typeface="+mn-lt"/>
                <a:ea typeface="+mn-ea"/>
                <a:cs typeface="+mn-cs"/>
              </a:defRPr>
            </a:pPr>
            <a:endParaRPr lang="en-US"/>
          </a:p>
        </c:txPr>
        <c:crossAx val="233937968"/>
        <c:crosses val="autoZero"/>
        <c:auto val="1"/>
        <c:lblAlgn val="ctr"/>
        <c:lblOffset val="100"/>
        <c:noMultiLvlLbl val="0"/>
      </c:catAx>
      <c:valAx>
        <c:axId val="233937968"/>
        <c:scaling>
          <c:orientation val="minMax"/>
          <c:max val="3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8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endParaRPr lang="en-US" sz="800" b="0" i="0" u="none" strike="noStrike" kern="1200" baseline="0" dirty="0">
                  <a:solidFill>
                    <a:schemeClr val="bg2">
                      <a:lumMod val="75000"/>
                    </a:schemeClr>
                  </a:solidFill>
                  <a:latin typeface="+mn-lt"/>
                  <a:ea typeface="+mn-ea"/>
                  <a:cs typeface="+mn-cs"/>
                </a:endParaRPr>
              </a:p>
            </c:rich>
          </c:tx>
          <c:layout/>
          <c:overlay val="0"/>
          <c:spPr>
            <a:noFill/>
            <a:ln>
              <a:noFill/>
            </a:ln>
            <a:effectLst/>
          </c:spPr>
          <c:txPr>
            <a:bodyPr rot="-5400000" spcFirstLastPara="1" vertOverflow="ellipsis" vert="horz" wrap="square" anchor="ctr" anchorCtr="1"/>
            <a:lstStyle/>
            <a:p>
              <a:pPr algn="ctr" rtl="0">
                <a:defRPr lang="en-US" sz="8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lgn="ctr">
              <a:defRPr lang="en-US" sz="700" b="0" i="0" u="none" strike="noStrike" kern="1200" baseline="0">
                <a:solidFill>
                  <a:schemeClr val="tx1">
                    <a:lumMod val="65000"/>
                    <a:lumOff val="35000"/>
                  </a:schemeClr>
                </a:solidFill>
                <a:latin typeface="+mn-lt"/>
                <a:ea typeface="+mn-ea"/>
                <a:cs typeface="+mn-cs"/>
              </a:defRPr>
            </a:pPr>
            <a:endParaRPr lang="en-US"/>
          </a:p>
        </c:txPr>
        <c:crossAx val="233937408"/>
        <c:crosses val="autoZero"/>
        <c:crossBetween val="between"/>
        <c:majorUnit val="10"/>
      </c:valAx>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053822461565601"/>
          <c:y val="5.1597751100784531E-2"/>
          <c:w val="0.86238649664704736"/>
          <c:h val="0.8605162571891628"/>
        </c:manualLayout>
      </c:layout>
      <c:barChart>
        <c:barDir val="col"/>
        <c:grouping val="clustered"/>
        <c:varyColors val="0"/>
        <c:ser>
          <c:idx val="0"/>
          <c:order val="0"/>
          <c:spPr>
            <a:solidFill>
              <a:srgbClr val="3BB8C5"/>
            </a:solidFill>
            <a:ln>
              <a:noFill/>
            </a:ln>
            <a:effectLst/>
          </c:spPr>
          <c:invertIfNegative val="0"/>
          <c:dPt>
            <c:idx val="0"/>
            <c:invertIfNegative val="0"/>
            <c:bubble3D val="0"/>
            <c:spPr>
              <a:solidFill>
                <a:srgbClr val="FCB040"/>
              </a:solidFill>
              <a:ln>
                <a:noFill/>
              </a:ln>
              <a:effectLst/>
            </c:spPr>
            <c:extLst xmlns:c16r2="http://schemas.microsoft.com/office/drawing/2015/06/chart">
              <c:ext xmlns:c16="http://schemas.microsoft.com/office/drawing/2014/chart" uri="{C3380CC4-5D6E-409C-BE32-E72D297353CC}">
                <c16:uniqueId val="{00000001-735E-43DB-A4D7-CA86CB03B151}"/>
              </c:ext>
            </c:extLst>
          </c:dPt>
          <c:dPt>
            <c:idx val="1"/>
            <c:invertIfNegative val="0"/>
            <c:bubble3D val="0"/>
            <c:spPr>
              <a:solidFill>
                <a:srgbClr val="684FA1"/>
              </a:solidFill>
              <a:ln>
                <a:noFill/>
              </a:ln>
              <a:effectLst/>
            </c:spPr>
            <c:extLst xmlns:c16r2="http://schemas.microsoft.com/office/drawing/2015/06/chart">
              <c:ext xmlns:c16="http://schemas.microsoft.com/office/drawing/2014/chart" uri="{C3380CC4-5D6E-409C-BE32-E72D297353CC}">
                <c16:uniqueId val="{00000003-735E-43DB-A4D7-CA86CB03B151}"/>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chart!$A$6:$B$6</c:f>
              <c:strCache>
                <c:ptCount val="2"/>
                <c:pt idx="0">
                  <c:v>Girls</c:v>
                </c:pt>
                <c:pt idx="1">
                  <c:v>Boys</c:v>
                </c:pt>
              </c:strCache>
            </c:strRef>
          </c:cat>
          <c:val>
            <c:numRef>
              <c:f>chart!$A$7:$B$7</c:f>
              <c:numCache>
                <c:formatCode>0.0</c:formatCode>
                <c:ptCount val="2"/>
                <c:pt idx="0">
                  <c:v>9.4868870720094787</c:v>
                </c:pt>
                <c:pt idx="1">
                  <c:v>8.2745875438413936</c:v>
                </c:pt>
              </c:numCache>
            </c:numRef>
          </c:val>
          <c:extLst xmlns:c16r2="http://schemas.microsoft.com/office/drawing/2015/06/chart">
            <c:ext xmlns:c16="http://schemas.microsoft.com/office/drawing/2014/chart" uri="{C3380CC4-5D6E-409C-BE32-E72D297353CC}">
              <c16:uniqueId val="{00000006-735E-43DB-A4D7-CA86CB03B151}"/>
            </c:ext>
          </c:extLst>
        </c:ser>
        <c:dLbls>
          <c:showLegendKey val="0"/>
          <c:showVal val="0"/>
          <c:showCatName val="0"/>
          <c:showSerName val="0"/>
          <c:showPercent val="0"/>
          <c:showBubbleSize val="0"/>
        </c:dLbls>
        <c:gapWidth val="200"/>
        <c:axId val="356014128"/>
        <c:axId val="356014688"/>
      </c:barChart>
      <c:catAx>
        <c:axId val="356014128"/>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US" sz="700" b="0" i="0" u="none" strike="noStrike" kern="1200" baseline="0">
                <a:solidFill>
                  <a:schemeClr val="tx1">
                    <a:lumMod val="65000"/>
                    <a:lumOff val="35000"/>
                  </a:schemeClr>
                </a:solidFill>
                <a:latin typeface="+mn-lt"/>
                <a:ea typeface="+mn-ea"/>
                <a:cs typeface="+mn-cs"/>
              </a:defRPr>
            </a:pPr>
            <a:endParaRPr lang="en-US"/>
          </a:p>
        </c:txPr>
        <c:crossAx val="356014688"/>
        <c:crosses val="autoZero"/>
        <c:auto val="1"/>
        <c:lblAlgn val="ctr"/>
        <c:lblOffset val="100"/>
        <c:noMultiLvlLbl val="0"/>
      </c:catAx>
      <c:valAx>
        <c:axId val="356014688"/>
        <c:scaling>
          <c:orientation val="minMax"/>
          <c:max val="1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8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endParaRPr lang="en-US" sz="800" b="0" i="0" u="none" strike="noStrike" kern="1200" baseline="0" dirty="0">
                  <a:solidFill>
                    <a:schemeClr val="bg2">
                      <a:lumMod val="75000"/>
                    </a:schemeClr>
                  </a:solidFill>
                  <a:latin typeface="+mn-lt"/>
                  <a:ea typeface="+mn-ea"/>
                  <a:cs typeface="+mn-cs"/>
                </a:endParaRPr>
              </a:p>
            </c:rich>
          </c:tx>
          <c:layout/>
          <c:overlay val="0"/>
          <c:spPr>
            <a:noFill/>
            <a:ln>
              <a:noFill/>
            </a:ln>
            <a:effectLst/>
          </c:spPr>
          <c:txPr>
            <a:bodyPr rot="-5400000" spcFirstLastPara="1" vertOverflow="ellipsis" vert="horz" wrap="square" anchor="ctr" anchorCtr="1"/>
            <a:lstStyle/>
            <a:p>
              <a:pPr algn="ctr" rtl="0">
                <a:defRPr lang="en-US" sz="8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lgn="ctr">
              <a:defRPr lang="en-US" sz="700" b="0" i="0" u="none" strike="noStrike" kern="1200" baseline="0">
                <a:solidFill>
                  <a:schemeClr val="tx1">
                    <a:lumMod val="65000"/>
                    <a:lumOff val="35000"/>
                  </a:schemeClr>
                </a:solidFill>
                <a:latin typeface="+mn-lt"/>
                <a:ea typeface="+mn-ea"/>
                <a:cs typeface="+mn-cs"/>
              </a:defRPr>
            </a:pPr>
            <a:endParaRPr lang="en-US"/>
          </a:p>
        </c:txPr>
        <c:crossAx val="356014128"/>
        <c:crosses val="autoZero"/>
        <c:crossBetween val="between"/>
        <c:majorUnit val="2"/>
      </c:valAx>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118178502939794"/>
          <c:y val="0.15389035099989026"/>
          <c:w val="0.60732265883278402"/>
          <c:h val="0.72989083303027102"/>
        </c:manualLayout>
      </c:layout>
      <c:doughnutChart>
        <c:varyColors val="1"/>
        <c:ser>
          <c:idx val="0"/>
          <c:order val="0"/>
          <c:tx>
            <c:strRef>
              <c:f>Sheet1!$B$5</c:f>
              <c:strCache>
                <c:ptCount val="1"/>
                <c:pt idx="0">
                  <c:v>Girl</c:v>
                </c:pt>
              </c:strCache>
            </c:strRef>
          </c:tx>
          <c:dPt>
            <c:idx val="0"/>
            <c:bubble3D val="0"/>
            <c:spPr>
              <a:solidFill>
                <a:srgbClr val="FAC1B8"/>
              </a:solidFill>
              <a:ln w="19050">
                <a:solidFill>
                  <a:schemeClr val="lt1"/>
                </a:solidFill>
              </a:ln>
              <a:effectLst/>
            </c:spPr>
            <c:extLst xmlns:c16r2="http://schemas.microsoft.com/office/drawing/2015/06/chart">
              <c:ext xmlns:c16="http://schemas.microsoft.com/office/drawing/2014/chart" uri="{C3380CC4-5D6E-409C-BE32-E72D297353CC}">
                <c16:uniqueId val="{00000001-31F9-4142-AE9F-86C2481451ED}"/>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3-31F9-4142-AE9F-86C2481451ED}"/>
              </c:ext>
            </c:extLst>
          </c:dPt>
          <c:dLbls>
            <c:dLbl>
              <c:idx val="1"/>
              <c:delete val="1"/>
              <c:extLst xmlns:c16r2="http://schemas.microsoft.com/office/drawing/2015/06/chart">
                <c:ext xmlns:c16="http://schemas.microsoft.com/office/drawing/2014/chart" uri="{C3380CC4-5D6E-409C-BE32-E72D297353CC}">
                  <c16:uniqueId val="{00000003-31F9-4142-AE9F-86C2481451ED}"/>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Sheet1!$A$6:$A$7</c:f>
              <c:strCache>
                <c:ptCount val="2"/>
                <c:pt idx="0">
                  <c:v>Stigma</c:v>
                </c:pt>
                <c:pt idx="1">
                  <c:v>No</c:v>
                </c:pt>
              </c:strCache>
            </c:strRef>
          </c:cat>
          <c:val>
            <c:numRef>
              <c:f>Sheet1!$B$6:$B$7</c:f>
              <c:numCache>
                <c:formatCode>0.0</c:formatCode>
                <c:ptCount val="2"/>
                <c:pt idx="0">
                  <c:v>61.968825187134421</c:v>
                </c:pt>
                <c:pt idx="1">
                  <c:v>38.031174812865579</c:v>
                </c:pt>
              </c:numCache>
            </c:numRef>
          </c:val>
          <c:extLst xmlns:c16r2="http://schemas.microsoft.com/office/drawing/2015/06/chart">
            <c:ext xmlns:c16="http://schemas.microsoft.com/office/drawing/2014/chart" uri="{C3380CC4-5D6E-409C-BE32-E72D297353CC}">
              <c16:uniqueId val="{00000004-31F9-4142-AE9F-86C2481451ED}"/>
            </c:ext>
          </c:extLst>
        </c:ser>
        <c:ser>
          <c:idx val="1"/>
          <c:order val="1"/>
          <c:tx>
            <c:strRef>
              <c:f>Sheet1!$C$5</c:f>
              <c:strCache>
                <c:ptCount val="1"/>
                <c:pt idx="0">
                  <c:v>Boy</c:v>
                </c:pt>
              </c:strCache>
            </c:strRef>
          </c:tx>
          <c:spPr>
            <a:solidFill>
              <a:srgbClr val="D0CECE"/>
            </a:solidFill>
          </c:spPr>
          <c:dPt>
            <c:idx val="0"/>
            <c:bubble3D val="0"/>
            <c:spPr>
              <a:solidFill>
                <a:srgbClr val="F15A40"/>
              </a:solidFill>
              <a:ln w="19050">
                <a:solidFill>
                  <a:schemeClr val="lt1"/>
                </a:solidFill>
              </a:ln>
              <a:effectLst/>
            </c:spPr>
            <c:extLst xmlns:c16r2="http://schemas.microsoft.com/office/drawing/2015/06/chart">
              <c:ext xmlns:c16="http://schemas.microsoft.com/office/drawing/2014/chart" uri="{C3380CC4-5D6E-409C-BE32-E72D297353CC}">
                <c16:uniqueId val="{00000006-31F9-4142-AE9F-86C2481451ED}"/>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8-31F9-4142-AE9F-86C2481451ED}"/>
              </c:ext>
            </c:extLst>
          </c:dPt>
          <c:dLbls>
            <c:dLbl>
              <c:idx val="1"/>
              <c:delete val="1"/>
              <c:extLst xmlns:c16r2="http://schemas.microsoft.com/office/drawing/2015/06/chart">
                <c:ext xmlns:c16="http://schemas.microsoft.com/office/drawing/2014/chart" uri="{C3380CC4-5D6E-409C-BE32-E72D297353CC}">
                  <c16:uniqueId val="{00000008-31F9-4142-AE9F-86C2481451ED}"/>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Sheet1!$A$6:$A$7</c:f>
              <c:strCache>
                <c:ptCount val="2"/>
                <c:pt idx="0">
                  <c:v>Stigma</c:v>
                </c:pt>
                <c:pt idx="1">
                  <c:v>No</c:v>
                </c:pt>
              </c:strCache>
            </c:strRef>
          </c:cat>
          <c:val>
            <c:numRef>
              <c:f>Sheet1!$C$6:$C$7</c:f>
              <c:numCache>
                <c:formatCode>0.0</c:formatCode>
                <c:ptCount val="2"/>
                <c:pt idx="0">
                  <c:v>64.511990048003526</c:v>
                </c:pt>
                <c:pt idx="1">
                  <c:v>35.488009951996474</c:v>
                </c:pt>
              </c:numCache>
            </c:numRef>
          </c:val>
          <c:extLst xmlns:c16r2="http://schemas.microsoft.com/office/drawing/2015/06/chart">
            <c:ext xmlns:c16="http://schemas.microsoft.com/office/drawing/2014/chart" uri="{C3380CC4-5D6E-409C-BE32-E72D297353CC}">
              <c16:uniqueId val="{00000009-31F9-4142-AE9F-86C2481451ED}"/>
            </c:ext>
          </c:extLst>
        </c:ser>
        <c:dLbls>
          <c:showLegendKey val="0"/>
          <c:showVal val="1"/>
          <c:showCatName val="0"/>
          <c:showSerName val="0"/>
          <c:showPercent val="0"/>
          <c:showBubbleSize val="0"/>
          <c:showLeaderLines val="1"/>
        </c:dLbls>
        <c:firstSliceAng val="0"/>
        <c:holeSize val="40"/>
      </c:doughnutChart>
      <c:spPr>
        <a:noFill/>
        <a:ln w="3175">
          <a:noFill/>
        </a:ln>
        <a:effectLst/>
      </c:spPr>
    </c:plotArea>
    <c:plotVisOnly val="1"/>
    <c:dispBlanksAs val="zero"/>
    <c:showDLblsOverMax val="0"/>
  </c:chart>
  <c:spPr>
    <a:noFill/>
    <a:ln w="3175">
      <a:noFill/>
    </a:ln>
    <a:effectLst/>
  </c:spPr>
  <c:txPr>
    <a:bodyPr/>
    <a:lstStyle/>
    <a:p>
      <a:pPr>
        <a:defRPr/>
      </a:pPr>
      <a:endParaRPr lang="en-US"/>
    </a:p>
  </c:txPr>
  <c:externalData r:id="rId3">
    <c:autoUpdate val="0"/>
  </c:externalData>
  <c:userShapes r:id="rId4"/>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1946516386918252"/>
          <c:y val="4.7338464451597784E-4"/>
          <c:w val="0.7417168129810211"/>
          <c:h val="0.85633331831377579"/>
        </c:manualLayout>
      </c:layout>
      <c:barChart>
        <c:barDir val="bar"/>
        <c:grouping val="clustered"/>
        <c:varyColors val="0"/>
        <c:ser>
          <c:idx val="0"/>
          <c:order val="0"/>
          <c:tx>
            <c:strRef>
              <c:f>'1 Early marriage'!$B$7</c:f>
              <c:strCache>
                <c:ptCount val="1"/>
                <c:pt idx="0">
                  <c:v>Married by 15</c:v>
                </c:pt>
              </c:strCache>
            </c:strRef>
          </c:tx>
          <c:spPr>
            <a:solidFill>
              <a:srgbClr val="FCB040"/>
            </a:solidFill>
          </c:spPr>
          <c:invertIfNegative val="0"/>
          <c:dLbls>
            <c:dLbl>
              <c:idx val="0"/>
              <c:numFmt formatCode="#,##0" sourceLinked="0"/>
              <c:spPr>
                <a:noFill/>
                <a:ln>
                  <a:noFill/>
                </a:ln>
                <a:effectLst/>
              </c:spPr>
              <c:txPr>
                <a:bodyPr/>
                <a:lstStyle/>
                <a:p>
                  <a:pPr algn="ctr">
                    <a:defRPr/>
                  </a:pPr>
                  <a:endParaRPr lang="en-US"/>
                </a:p>
              </c:txPr>
              <c:showLegendKey val="0"/>
              <c:showVal val="1"/>
              <c:showCatName val="0"/>
              <c:showSerName val="0"/>
              <c:showPercent val="0"/>
              <c:showBubbleSize val="0"/>
            </c:dLbl>
            <c:dLbl>
              <c:idx val="1"/>
              <c:numFmt formatCode="0" sourceLinked="0"/>
              <c:spPr>
                <a:noFill/>
                <a:ln>
                  <a:noFill/>
                </a:ln>
                <a:effectLst/>
              </c:spPr>
              <c:txPr>
                <a:bodyPr/>
                <a:lstStyle/>
                <a:p>
                  <a:pPr algn="ctr">
                    <a:defRPr/>
                  </a:pPr>
                  <a:endParaRPr lang="en-US"/>
                </a:p>
              </c:txPr>
              <c:showLegendKey val="0"/>
              <c:showVal val="1"/>
              <c:showCatName val="0"/>
              <c:showSerName val="0"/>
              <c:showPercent val="0"/>
              <c:showBubbleSize val="0"/>
            </c:dLbl>
            <c:dLbl>
              <c:idx val="2"/>
              <c:numFmt formatCode="\&lt;\1" sourceLinked="0"/>
              <c:spPr>
                <a:noFill/>
                <a:ln>
                  <a:noFill/>
                </a:ln>
                <a:effectLst/>
              </c:spPr>
              <c:txPr>
                <a:bodyPr/>
                <a:lstStyle/>
                <a:p>
                  <a:pPr algn="ctr">
                    <a:defRPr/>
                  </a:pPr>
                  <a:endParaRPr lang="en-US"/>
                </a:p>
              </c:txPr>
              <c:showLegendKey val="0"/>
              <c:showVal val="1"/>
              <c:showCatName val="0"/>
              <c:showSerName val="0"/>
              <c:showPercent val="0"/>
              <c:showBubbleSize val="0"/>
            </c:dLbl>
            <c:dLbl>
              <c:idx val="3"/>
              <c:numFmt formatCode="0" sourceLinked="0"/>
              <c:spPr>
                <a:noFill/>
                <a:ln>
                  <a:noFill/>
                </a:ln>
                <a:effectLst/>
              </c:spPr>
              <c:txPr>
                <a:bodyPr/>
                <a:lstStyle/>
                <a:p>
                  <a:pPr algn="ctr">
                    <a:defRPr/>
                  </a:pPr>
                  <a:endParaRPr lang="en-US"/>
                </a:p>
              </c:txPr>
              <c:showLegendKey val="0"/>
              <c:showVal val="1"/>
              <c:showCatName val="0"/>
              <c:showSerName val="0"/>
              <c:showPercent val="0"/>
              <c:showBubbleSize val="0"/>
            </c:dLbl>
            <c:dLbl>
              <c:idx val="4"/>
              <c:numFmt formatCode="\&lt;\1" sourceLinked="0"/>
              <c:spPr>
                <a:noFill/>
                <a:ln>
                  <a:noFill/>
                </a:ln>
                <a:effectLst/>
              </c:spPr>
              <c:txPr>
                <a:bodyPr/>
                <a:lstStyle/>
                <a:p>
                  <a:pPr algn="ctr">
                    <a:defRPr/>
                  </a:pPr>
                  <a:endParaRPr lang="en-US"/>
                </a:p>
              </c:txPr>
              <c:showLegendKey val="0"/>
              <c:showVal val="1"/>
              <c:showCatName val="0"/>
              <c:showSerName val="0"/>
              <c:showPercent val="0"/>
              <c:showBubbleSize val="0"/>
            </c:dLbl>
            <c:dLbl>
              <c:idx val="5"/>
              <c:layout/>
              <c:tx>
                <c:rich>
                  <a:bodyPr/>
                  <a:lstStyle/>
                  <a:p>
                    <a:pPr algn="ctr">
                      <a:defRPr/>
                    </a:pPr>
                    <a:r>
                      <a:rPr lang="en-US"/>
                      <a:t>&lt;1</a:t>
                    </a:r>
                  </a:p>
                </c:rich>
              </c:tx>
              <c:numFmt formatCode="\&lt;\1" sourceLinked="0"/>
              <c:spPr>
                <a:noFill/>
                <a:ln>
                  <a:noFill/>
                </a:ln>
                <a:effectLst/>
              </c:sp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D4F4-4C20-BB4D-51A7202E3F74}"/>
                </c:ext>
                <c:ext xmlns:c15="http://schemas.microsoft.com/office/drawing/2012/chart" uri="{CE6537A1-D6FC-4f65-9D91-7224C49458BB}">
                  <c15:layout/>
                </c:ext>
              </c:extLst>
            </c:dLbl>
            <c:dLbl>
              <c:idx val="6"/>
              <c:numFmt formatCode="\&lt;\1" sourceLinked="0"/>
              <c:spPr>
                <a:noFill/>
                <a:ln>
                  <a:noFill/>
                </a:ln>
                <a:effectLst/>
              </c:spPr>
              <c:txPr>
                <a:bodyPr/>
                <a:lstStyle/>
                <a:p>
                  <a:pPr algn="ctr">
                    <a:defRPr/>
                  </a:pPr>
                  <a:endParaRPr lang="en-US"/>
                </a:p>
              </c:txPr>
              <c:showLegendKey val="0"/>
              <c:showVal val="1"/>
              <c:showCatName val="0"/>
              <c:showSerName val="0"/>
              <c:showPercent val="0"/>
              <c:showBubbleSize val="0"/>
            </c:dLbl>
            <c:numFmt formatCode="#,##0.0" sourceLinked="0"/>
            <c:spPr>
              <a:noFill/>
              <a:ln>
                <a:noFill/>
              </a:ln>
              <a:effectLst/>
            </c:spPr>
            <c:txPr>
              <a:bodyPr/>
              <a:lstStyle/>
              <a:p>
                <a:pPr algn="ctr">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'1 Early marriage'!$A$8:$A$14</c:f>
              <c:strCache>
                <c:ptCount val="7"/>
                <c:pt idx="0">
                  <c:v>Primary or Lower
 Secondary</c:v>
                </c:pt>
                <c:pt idx="1">
                  <c:v>Higher </c:v>
                </c:pt>
                <c:pt idx="2">
                  <c:v>Poorest</c:v>
                </c:pt>
                <c:pt idx="3">
                  <c:v>Richest</c:v>
                </c:pt>
                <c:pt idx="4">
                  <c:v>Rural</c:v>
                </c:pt>
                <c:pt idx="5">
                  <c:v>Urban</c:v>
                </c:pt>
                <c:pt idx="6">
                  <c:v>Total </c:v>
                </c:pt>
              </c:strCache>
            </c:strRef>
          </c:cat>
          <c:val>
            <c:numRef>
              <c:f>'1 Early marriage'!$B$8:$B$14</c:f>
              <c:numCache>
                <c:formatCode>0.0</c:formatCode>
                <c:ptCount val="7"/>
                <c:pt idx="0">
                  <c:v>1.6975991569743893</c:v>
                </c:pt>
                <c:pt idx="1">
                  <c:v>0</c:v>
                </c:pt>
                <c:pt idx="2">
                  <c:v>0.56119556004932125</c:v>
                </c:pt>
                <c:pt idx="3">
                  <c:v>0</c:v>
                </c:pt>
                <c:pt idx="4">
                  <c:v>0.75273423647210469</c:v>
                </c:pt>
                <c:pt idx="5">
                  <c:v>2.2011580974066948E-2</c:v>
                </c:pt>
                <c:pt idx="6">
                  <c:v>0.27513563886890008</c:v>
                </c:pt>
              </c:numCache>
            </c:numRef>
          </c:val>
          <c:extLst xmlns:c16r2="http://schemas.microsoft.com/office/drawing/2015/06/chart">
            <c:ext xmlns:c16="http://schemas.microsoft.com/office/drawing/2014/chart" uri="{C3380CC4-5D6E-409C-BE32-E72D297353CC}">
              <c16:uniqueId val="{00000000-3E68-4430-982A-14495C4E0CC8}"/>
            </c:ext>
          </c:extLst>
        </c:ser>
        <c:ser>
          <c:idx val="1"/>
          <c:order val="1"/>
          <c:tx>
            <c:strRef>
              <c:f>'1 Early marriage'!$C$7</c:f>
              <c:strCache>
                <c:ptCount val="1"/>
                <c:pt idx="0">
                  <c:v>Married by 18</c:v>
                </c:pt>
              </c:strCache>
            </c:strRef>
          </c:tx>
          <c:spPr>
            <a:solidFill>
              <a:srgbClr val="3AB9C6"/>
            </a:solidFill>
          </c:spPr>
          <c:invertIfNegative val="0"/>
          <c:dLbls>
            <c:numFmt formatCode="#,##0" sourceLinked="0"/>
            <c:spPr>
              <a:noFill/>
              <a:ln>
                <a:noFill/>
              </a:ln>
              <a:effectLst/>
            </c:spPr>
            <c:txPr>
              <a:bodyPr/>
              <a:lstStyle/>
              <a:p>
                <a:pPr algn="ctr">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ext>
            </c:extLst>
          </c:dLbls>
          <c:cat>
            <c:strRef>
              <c:f>'1 Early marriage'!$A$8:$A$14</c:f>
              <c:strCache>
                <c:ptCount val="7"/>
                <c:pt idx="0">
                  <c:v>Primary or Lower
 Secondary</c:v>
                </c:pt>
                <c:pt idx="1">
                  <c:v>Higher </c:v>
                </c:pt>
                <c:pt idx="2">
                  <c:v>Poorest</c:v>
                </c:pt>
                <c:pt idx="3">
                  <c:v>Richest</c:v>
                </c:pt>
                <c:pt idx="4">
                  <c:v>Rural</c:v>
                </c:pt>
                <c:pt idx="5">
                  <c:v>Urban</c:v>
                </c:pt>
                <c:pt idx="6">
                  <c:v>Total </c:v>
                </c:pt>
              </c:strCache>
            </c:strRef>
          </c:cat>
          <c:val>
            <c:numRef>
              <c:f>'1 Early marriage'!$C$8:$C$14</c:f>
              <c:numCache>
                <c:formatCode>0.0</c:formatCode>
                <c:ptCount val="7"/>
                <c:pt idx="0">
                  <c:v>46.540862518270053</c:v>
                </c:pt>
                <c:pt idx="1">
                  <c:v>3.0854576144290156</c:v>
                </c:pt>
                <c:pt idx="2">
                  <c:v>33.222604950666884</c:v>
                </c:pt>
                <c:pt idx="3">
                  <c:v>4.4199333977118922</c:v>
                </c:pt>
                <c:pt idx="4">
                  <c:v>25.005506225124915</c:v>
                </c:pt>
                <c:pt idx="5">
                  <c:v>8.0367883211100182</c:v>
                </c:pt>
                <c:pt idx="6">
                  <c:v>13.914792377532082</c:v>
                </c:pt>
              </c:numCache>
            </c:numRef>
          </c:val>
          <c:extLst xmlns:c16r2="http://schemas.microsoft.com/office/drawing/2015/06/chart">
            <c:ext xmlns:c16="http://schemas.microsoft.com/office/drawing/2014/chart" uri="{C3380CC4-5D6E-409C-BE32-E72D297353CC}">
              <c16:uniqueId val="{00000001-3E68-4430-982A-14495C4E0CC8}"/>
            </c:ext>
          </c:extLst>
        </c:ser>
        <c:dLbls>
          <c:showLegendKey val="0"/>
          <c:showVal val="0"/>
          <c:showCatName val="0"/>
          <c:showSerName val="0"/>
          <c:showPercent val="0"/>
          <c:showBubbleSize val="0"/>
        </c:dLbls>
        <c:gapWidth val="32"/>
        <c:axId val="356019728"/>
        <c:axId val="356020288"/>
      </c:barChart>
      <c:catAx>
        <c:axId val="356019728"/>
        <c:scaling>
          <c:orientation val="minMax"/>
        </c:scaling>
        <c:delete val="0"/>
        <c:axPos val="l"/>
        <c:numFmt formatCode="General" sourceLinked="1"/>
        <c:majorTickMark val="none"/>
        <c:minorTickMark val="none"/>
        <c:tickLblPos val="nextTo"/>
        <c:spPr>
          <a:noFill/>
          <a:ln w="6350" cap="flat" cmpd="sng" algn="ctr">
            <a:solidFill>
              <a:srgbClr val="D9D9D9"/>
            </a:solidFill>
            <a:round/>
          </a:ln>
          <a:effectLst/>
        </c:spPr>
        <c:txPr>
          <a:bodyPr rot="-60000000" vert="horz"/>
          <a:lstStyle/>
          <a:p>
            <a:pPr algn="ctr">
              <a:defRPr/>
            </a:pPr>
            <a:endParaRPr lang="en-US"/>
          </a:p>
        </c:txPr>
        <c:crossAx val="356020288"/>
        <c:crosses val="autoZero"/>
        <c:auto val="1"/>
        <c:lblAlgn val="ctr"/>
        <c:lblOffset val="100"/>
        <c:noMultiLvlLbl val="0"/>
      </c:catAx>
      <c:valAx>
        <c:axId val="356020288"/>
        <c:scaling>
          <c:orientation val="minMax"/>
          <c:max val="100"/>
        </c:scaling>
        <c:delete val="0"/>
        <c:axPos val="b"/>
        <c:title>
          <c:tx>
            <c:rich>
              <a:bodyPr/>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0.50136936342401628"/>
              <c:y val="0.89705702496894157"/>
            </c:manualLayout>
          </c:layout>
          <c:overlay val="0"/>
        </c:title>
        <c:numFmt formatCode="0" sourceLinked="0"/>
        <c:majorTickMark val="none"/>
        <c:minorTickMark val="none"/>
        <c:tickLblPos val="nextTo"/>
        <c:spPr>
          <a:ln w="6350">
            <a:solidFill>
              <a:srgbClr val="D9D9D9"/>
            </a:solidFill>
          </a:ln>
        </c:spPr>
        <c:txPr>
          <a:bodyPr/>
          <a:lstStyle/>
          <a:p>
            <a:pPr algn="ctr">
              <a:defRPr/>
            </a:pPr>
            <a:endParaRPr lang="en-US"/>
          </a:p>
        </c:txPr>
        <c:crossAx val="356019728"/>
        <c:crosses val="autoZero"/>
        <c:crossBetween val="between"/>
        <c:majorUnit val="20"/>
      </c:valAx>
      <c:spPr>
        <a:noFill/>
        <a:ln w="3175">
          <a:noFill/>
        </a:ln>
        <a:effectLst/>
      </c:spPr>
    </c:plotArea>
    <c:legend>
      <c:legendPos val="b"/>
      <c:layout/>
      <c:overlay val="0"/>
      <c:txPr>
        <a:bodyPr/>
        <a:lstStyle/>
        <a:p>
          <a:pPr algn="ctr">
            <a:defRPr/>
          </a:pPr>
          <a:endParaRPr lang="en-US"/>
        </a:p>
      </c:txPr>
    </c:legend>
    <c:plotVisOnly val="1"/>
    <c:dispBlanksAs val="gap"/>
    <c:showDLblsOverMax val="0"/>
  </c:chart>
  <c:spPr>
    <a:noFill/>
    <a:ln w="3175" cap="flat" cmpd="sng" algn="ctr">
      <a:noFill/>
      <a:round/>
    </a:ln>
    <a:effectLst/>
  </c:spPr>
  <c:txPr>
    <a:bodyPr/>
    <a:lstStyle/>
    <a:p>
      <a:pPr>
        <a:defRPr sz="600"/>
      </a:pPr>
      <a:endParaRPr lang="en-US"/>
    </a:p>
  </c:txPr>
  <c:externalData r:id="rId2">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41543950061131"/>
          <c:y val="0"/>
          <c:w val="0.78593061965523814"/>
          <c:h val="0.86835178445738814"/>
        </c:manualLayout>
      </c:layout>
      <c:barChart>
        <c:barDir val="bar"/>
        <c:grouping val="stacked"/>
        <c:varyColors val="0"/>
        <c:ser>
          <c:idx val="1"/>
          <c:order val="0"/>
          <c:tx>
            <c:strRef>
              <c:f>'chart 4'!$B$5</c:f>
              <c:strCache>
                <c:ptCount val="1"/>
                <c:pt idx="0">
                  <c:v>Younger</c:v>
                </c:pt>
              </c:strCache>
            </c:strRef>
          </c:tx>
          <c:spPr>
            <a:solidFill>
              <a:srgbClr val="3BB8C5"/>
            </a:solidFill>
            <a:ln>
              <a:noFill/>
            </a:ln>
            <a:effectLst/>
          </c:spPr>
          <c:invertIfNegative val="0"/>
          <c:dLbls>
            <c:dLbl>
              <c:idx val="5"/>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4'!$A$6:$A$12</c:f>
              <c:strCache>
                <c:ptCount val="7"/>
                <c:pt idx="0">
                  <c:v>Total</c:v>
                </c:pt>
                <c:pt idx="1">
                  <c:v>Urban</c:v>
                </c:pt>
                <c:pt idx="2">
                  <c:v>Rural</c:v>
                </c:pt>
                <c:pt idx="3">
                  <c:v>Poorest</c:v>
                </c:pt>
                <c:pt idx="4">
                  <c:v>Richest</c:v>
                </c:pt>
                <c:pt idx="5">
                  <c:v>Primary or Lower Secondary</c:v>
                </c:pt>
                <c:pt idx="6">
                  <c:v>Secondary+</c:v>
                </c:pt>
              </c:strCache>
            </c:strRef>
          </c:cat>
          <c:val>
            <c:numRef>
              <c:f>'chart 4'!$B$6:$B$12</c:f>
              <c:numCache>
                <c:formatCode>0.0</c:formatCode>
                <c:ptCount val="7"/>
                <c:pt idx="0">
                  <c:v>11.361141858481954</c:v>
                </c:pt>
                <c:pt idx="1">
                  <c:v>15.923138502674604</c:v>
                </c:pt>
                <c:pt idx="2">
                  <c:v>6.3405223349189352</c:v>
                </c:pt>
                <c:pt idx="3">
                  <c:v>5.1318187663194061</c:v>
                </c:pt>
                <c:pt idx="4" formatCode="General">
                  <c:v>25.7</c:v>
                </c:pt>
                <c:pt idx="5">
                  <c:v>0.3785952259240542</c:v>
                </c:pt>
                <c:pt idx="6">
                  <c:v>13.502210917001024</c:v>
                </c:pt>
              </c:numCache>
            </c:numRef>
          </c:val>
          <c:extLst xmlns:c16r2="http://schemas.microsoft.com/office/drawing/2015/06/chart">
            <c:ext xmlns:c16="http://schemas.microsoft.com/office/drawing/2014/chart" uri="{C3380CC4-5D6E-409C-BE32-E72D297353CC}">
              <c16:uniqueId val="{00000000-2DCE-4196-98F9-C5FDD9CC4E0B}"/>
            </c:ext>
          </c:extLst>
        </c:ser>
        <c:ser>
          <c:idx val="0"/>
          <c:order val="1"/>
          <c:tx>
            <c:strRef>
              <c:f>'chart 4'!$C$5</c:f>
              <c:strCache>
                <c:ptCount val="1"/>
                <c:pt idx="0">
                  <c:v>0-4 years</c:v>
                </c:pt>
              </c:strCache>
            </c:strRef>
          </c:tx>
          <c:spPr>
            <a:solidFill>
              <a:srgbClr val="FCB04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4'!$A$6:$A$12</c:f>
              <c:strCache>
                <c:ptCount val="7"/>
                <c:pt idx="0">
                  <c:v>Total</c:v>
                </c:pt>
                <c:pt idx="1">
                  <c:v>Urban</c:v>
                </c:pt>
                <c:pt idx="2">
                  <c:v>Rural</c:v>
                </c:pt>
                <c:pt idx="3">
                  <c:v>Poorest</c:v>
                </c:pt>
                <c:pt idx="4">
                  <c:v>Richest</c:v>
                </c:pt>
                <c:pt idx="5">
                  <c:v>Primary or Lower Secondary</c:v>
                </c:pt>
                <c:pt idx="6">
                  <c:v>Secondary+</c:v>
                </c:pt>
              </c:strCache>
            </c:strRef>
          </c:cat>
          <c:val>
            <c:numRef>
              <c:f>'chart 4'!$C$6:$C$12</c:f>
              <c:numCache>
                <c:formatCode>0.0</c:formatCode>
                <c:ptCount val="7"/>
                <c:pt idx="0">
                  <c:v>53.421443606955641</c:v>
                </c:pt>
                <c:pt idx="1">
                  <c:v>57.602207728574811</c:v>
                </c:pt>
                <c:pt idx="2">
                  <c:v>48.820382359106404</c:v>
                </c:pt>
                <c:pt idx="3">
                  <c:v>45.168895674862789</c:v>
                </c:pt>
                <c:pt idx="4" formatCode="General">
                  <c:v>54.4</c:v>
                </c:pt>
                <c:pt idx="5">
                  <c:v>41.915767979118506</c:v>
                </c:pt>
                <c:pt idx="6">
                  <c:v>55.664497691614869</c:v>
                </c:pt>
              </c:numCache>
            </c:numRef>
          </c:val>
          <c:extLst xmlns:c16r2="http://schemas.microsoft.com/office/drawing/2015/06/chart">
            <c:ext xmlns:c16="http://schemas.microsoft.com/office/drawing/2014/chart" uri="{C3380CC4-5D6E-409C-BE32-E72D297353CC}">
              <c16:uniqueId val="{00000001-2DCE-4196-98F9-C5FDD9CC4E0B}"/>
            </c:ext>
          </c:extLst>
        </c:ser>
        <c:ser>
          <c:idx val="2"/>
          <c:order val="2"/>
          <c:tx>
            <c:strRef>
              <c:f>'chart 4'!$D$5</c:f>
              <c:strCache>
                <c:ptCount val="1"/>
                <c:pt idx="0">
                  <c:v>5-9 years</c:v>
                </c:pt>
              </c:strCache>
            </c:strRef>
          </c:tx>
          <c:spPr>
            <a:solidFill>
              <a:srgbClr val="684FA1"/>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4'!$A$6:$A$12</c:f>
              <c:strCache>
                <c:ptCount val="7"/>
                <c:pt idx="0">
                  <c:v>Total</c:v>
                </c:pt>
                <c:pt idx="1">
                  <c:v>Urban</c:v>
                </c:pt>
                <c:pt idx="2">
                  <c:v>Rural</c:v>
                </c:pt>
                <c:pt idx="3">
                  <c:v>Poorest</c:v>
                </c:pt>
                <c:pt idx="4">
                  <c:v>Richest</c:v>
                </c:pt>
                <c:pt idx="5">
                  <c:v>Primary or Lower Secondary</c:v>
                </c:pt>
                <c:pt idx="6">
                  <c:v>Secondary+</c:v>
                </c:pt>
              </c:strCache>
            </c:strRef>
          </c:cat>
          <c:val>
            <c:numRef>
              <c:f>'chart 4'!$D$6:$D$12</c:f>
              <c:numCache>
                <c:formatCode>0.0</c:formatCode>
                <c:ptCount val="7"/>
                <c:pt idx="0">
                  <c:v>28.064296594970305</c:v>
                </c:pt>
                <c:pt idx="1">
                  <c:v>22.36340541203645</c:v>
                </c:pt>
                <c:pt idx="2">
                  <c:v>34.338305062552415</c:v>
                </c:pt>
                <c:pt idx="3">
                  <c:v>36.944115193919771</c:v>
                </c:pt>
                <c:pt idx="4" formatCode="General">
                  <c:v>17.100000000000001</c:v>
                </c:pt>
                <c:pt idx="5">
                  <c:v>42.735298295947032</c:v>
                </c:pt>
                <c:pt idx="6">
                  <c:v>25.204155969086525</c:v>
                </c:pt>
              </c:numCache>
            </c:numRef>
          </c:val>
          <c:extLst xmlns:c16r2="http://schemas.microsoft.com/office/drawing/2015/06/chart">
            <c:ext xmlns:c16="http://schemas.microsoft.com/office/drawing/2014/chart" uri="{C3380CC4-5D6E-409C-BE32-E72D297353CC}">
              <c16:uniqueId val="{00000000-1C91-4A14-A188-911D3A0D4D1A}"/>
            </c:ext>
          </c:extLst>
        </c:ser>
        <c:ser>
          <c:idx val="3"/>
          <c:order val="3"/>
          <c:tx>
            <c:strRef>
              <c:f>'chart 4'!$E$5</c:f>
              <c:strCache>
                <c:ptCount val="1"/>
                <c:pt idx="0">
                  <c:v>10+ years</c:v>
                </c:pt>
              </c:strCache>
            </c:strRef>
          </c:tx>
          <c:spPr>
            <a:solidFill>
              <a:srgbClr val="F15A4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'chart 4'!$A$6:$A$12</c:f>
              <c:strCache>
                <c:ptCount val="7"/>
                <c:pt idx="0">
                  <c:v>Total</c:v>
                </c:pt>
                <c:pt idx="1">
                  <c:v>Urban</c:v>
                </c:pt>
                <c:pt idx="2">
                  <c:v>Rural</c:v>
                </c:pt>
                <c:pt idx="3">
                  <c:v>Poorest</c:v>
                </c:pt>
                <c:pt idx="4">
                  <c:v>Richest</c:v>
                </c:pt>
                <c:pt idx="5">
                  <c:v>Primary or Lower Secondary</c:v>
                </c:pt>
                <c:pt idx="6">
                  <c:v>Secondary+</c:v>
                </c:pt>
              </c:strCache>
            </c:strRef>
          </c:cat>
          <c:val>
            <c:numRef>
              <c:f>'chart 4'!$E$6:$E$12</c:f>
              <c:numCache>
                <c:formatCode>0.0</c:formatCode>
                <c:ptCount val="7"/>
                <c:pt idx="0">
                  <c:v>7.153117939592069</c:v>
                </c:pt>
                <c:pt idx="1">
                  <c:v>4.1112483567140599</c:v>
                </c:pt>
                <c:pt idx="2">
                  <c:v>10.500790243422205</c:v>
                </c:pt>
                <c:pt idx="3">
                  <c:v>12.755170364898097</c:v>
                </c:pt>
                <c:pt idx="4" formatCode="General">
                  <c:v>2.8</c:v>
                </c:pt>
                <c:pt idx="5">
                  <c:v>14.970338499010373</c:v>
                </c:pt>
                <c:pt idx="6">
                  <c:v>5.6291354222975771</c:v>
                </c:pt>
              </c:numCache>
            </c:numRef>
          </c:val>
          <c:extLst xmlns:c16r2="http://schemas.microsoft.com/office/drawing/2015/06/chart">
            <c:ext xmlns:c16="http://schemas.microsoft.com/office/drawing/2014/chart" uri="{C3380CC4-5D6E-409C-BE32-E72D297353CC}">
              <c16:uniqueId val="{00000001-1C91-4A14-A188-911D3A0D4D1A}"/>
            </c:ext>
          </c:extLst>
        </c:ser>
        <c:dLbls>
          <c:showLegendKey val="0"/>
          <c:showVal val="0"/>
          <c:showCatName val="0"/>
          <c:showSerName val="0"/>
          <c:showPercent val="0"/>
          <c:showBubbleSize val="0"/>
        </c:dLbls>
        <c:gapWidth val="32"/>
        <c:overlap val="100"/>
        <c:axId val="356815728"/>
        <c:axId val="356816288"/>
      </c:barChart>
      <c:catAx>
        <c:axId val="356815728"/>
        <c:scaling>
          <c:orientation val="minMax"/>
        </c:scaling>
        <c:delete val="0"/>
        <c:axPos val="l"/>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56816288"/>
        <c:crosses val="autoZero"/>
        <c:auto val="1"/>
        <c:lblAlgn val="ctr"/>
        <c:lblOffset val="100"/>
        <c:noMultiLvlLbl val="0"/>
      </c:catAx>
      <c:valAx>
        <c:axId val="356816288"/>
        <c:scaling>
          <c:orientation val="minMax"/>
          <c:max val="100"/>
        </c:scaling>
        <c:delete val="0"/>
        <c:axPos val="b"/>
        <c:title>
          <c:tx>
            <c:rich>
              <a:bodyPr rot="0" spcFirstLastPara="1" vertOverflow="ellipsis" vert="horz" wrap="square" anchor="ctr" anchorCtr="1"/>
              <a:lstStyle/>
              <a:p>
                <a:pPr>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0.53043637441669422"/>
              <c:y val="0.90714028831814209"/>
            </c:manualLayout>
          </c:layout>
          <c:overlay val="0"/>
          <c:spPr>
            <a:noFill/>
            <a:ln>
              <a:noFill/>
            </a:ln>
            <a:effectLst/>
          </c:spPr>
          <c:txPr>
            <a:bodyPr rot="0" spcFirstLastPara="1" vertOverflow="ellipsis" vert="horz" wrap="square" anchor="ctr" anchorCtr="1"/>
            <a:lstStyle/>
            <a:p>
              <a:pPr>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w="6350">
            <a:solidFill>
              <a:schemeClr val="tx1">
                <a:lumMod val="15000"/>
                <a:lumOff val="85000"/>
              </a:schemeClr>
            </a:solid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56815728"/>
        <c:crosses val="autoZero"/>
        <c:crossBetween val="between"/>
        <c:majorUnit val="20"/>
      </c:valAx>
      <c:spPr>
        <a:noFill/>
        <a:ln>
          <a:noFill/>
        </a:ln>
        <a:effectLst/>
      </c:spPr>
    </c:plotArea>
    <c:legend>
      <c:legendPos val="b"/>
      <c:layout>
        <c:manualLayout>
          <c:xMode val="edge"/>
          <c:yMode val="edge"/>
          <c:x val="0.23387279229919633"/>
          <c:y val="0.9455658783645341"/>
          <c:w val="0.69248907766210266"/>
          <c:h val="3.2755100348838079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3175">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38558673797776"/>
          <c:y val="0"/>
          <c:w val="0.61441272000726277"/>
          <c:h val="1"/>
        </c:manualLayout>
      </c:layout>
      <c:doughnutChart>
        <c:varyColors val="1"/>
        <c:ser>
          <c:idx val="0"/>
          <c:order val="0"/>
          <c:tx>
            <c:strRef>
              <c:f>Sheet1!$B$5</c:f>
              <c:strCache>
                <c:ptCount val="1"/>
                <c:pt idx="0">
                  <c:v>Girls 15-19</c:v>
                </c:pt>
              </c:strCache>
            </c:strRef>
          </c:tx>
          <c:dPt>
            <c:idx val="0"/>
            <c:bubble3D val="0"/>
            <c:spPr>
              <a:solidFill>
                <a:srgbClr val="87D5DD"/>
              </a:solidFill>
              <a:ln w="19050">
                <a:solidFill>
                  <a:schemeClr val="lt1"/>
                </a:solidFill>
              </a:ln>
              <a:effectLst/>
            </c:spPr>
            <c:extLst xmlns:c16r2="http://schemas.microsoft.com/office/drawing/2015/06/chart">
              <c:ext xmlns:c16="http://schemas.microsoft.com/office/drawing/2014/chart" uri="{C3380CC4-5D6E-409C-BE32-E72D297353CC}">
                <c16:uniqueId val="{00000001-3CCB-4A4C-B994-6B30BEA53ED4}"/>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3-3CCB-4A4C-B994-6B30BEA53ED4}"/>
              </c:ext>
            </c:extLst>
          </c:dPt>
          <c:dLbls>
            <c:dLbl>
              <c:idx val="1"/>
              <c:delete val="1"/>
              <c:extLst xmlns:c16r2="http://schemas.microsoft.com/office/drawing/2015/06/chart">
                <c:ext xmlns:c16="http://schemas.microsoft.com/office/drawing/2014/chart" uri="{C3380CC4-5D6E-409C-BE32-E72D297353CC}">
                  <c16:uniqueId val="{00000003-3CCB-4A4C-B994-6B30BEA53ED4}"/>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Sheet1!$A$6:$A$7</c:f>
              <c:strCache>
                <c:ptCount val="2"/>
                <c:pt idx="0">
                  <c:v>Yes</c:v>
                </c:pt>
                <c:pt idx="1">
                  <c:v>No</c:v>
                </c:pt>
              </c:strCache>
            </c:strRef>
          </c:cat>
          <c:val>
            <c:numRef>
              <c:f>Sheet1!$B$6:$B$7</c:f>
              <c:numCache>
                <c:formatCode>0.0</c:formatCode>
                <c:ptCount val="2"/>
                <c:pt idx="0">
                  <c:v>77.399658233277393</c:v>
                </c:pt>
                <c:pt idx="1">
                  <c:v>22.600341766722607</c:v>
                </c:pt>
              </c:numCache>
            </c:numRef>
          </c:val>
          <c:extLst xmlns:c16r2="http://schemas.microsoft.com/office/drawing/2015/06/chart">
            <c:ext xmlns:c16="http://schemas.microsoft.com/office/drawing/2014/chart" uri="{C3380CC4-5D6E-409C-BE32-E72D297353CC}">
              <c16:uniqueId val="{00000004-3CCB-4A4C-B994-6B30BEA53ED4}"/>
            </c:ext>
          </c:extLst>
        </c:ser>
        <c:ser>
          <c:idx val="1"/>
          <c:order val="1"/>
          <c:tx>
            <c:strRef>
              <c:f>Sheet1!$C$5</c:f>
              <c:strCache>
                <c:ptCount val="1"/>
                <c:pt idx="0">
                  <c:v>Boys 15-19</c:v>
                </c:pt>
              </c:strCache>
            </c:strRef>
          </c:tx>
          <c:spPr>
            <a:solidFill>
              <a:srgbClr val="D0CECE"/>
            </a:solidFill>
          </c:spPr>
          <c:dPt>
            <c:idx val="0"/>
            <c:bubble3D val="0"/>
            <c:spPr>
              <a:solidFill>
                <a:srgbClr val="3AB9C6"/>
              </a:solidFill>
              <a:ln w="19050">
                <a:solidFill>
                  <a:schemeClr val="lt1"/>
                </a:solidFill>
              </a:ln>
              <a:effectLst/>
            </c:spPr>
            <c:extLst xmlns:c16r2="http://schemas.microsoft.com/office/drawing/2015/06/chart">
              <c:ext xmlns:c16="http://schemas.microsoft.com/office/drawing/2014/chart" uri="{C3380CC4-5D6E-409C-BE32-E72D297353CC}">
                <c16:uniqueId val="{00000006-3CCB-4A4C-B994-6B30BEA53ED4}"/>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8-3CCB-4A4C-B994-6B30BEA53ED4}"/>
              </c:ext>
            </c:extLst>
          </c:dPt>
          <c:dLbls>
            <c:dLbl>
              <c:idx val="1"/>
              <c:delete val="1"/>
              <c:extLst xmlns:c16r2="http://schemas.microsoft.com/office/drawing/2015/06/chart">
                <c:ext xmlns:c16="http://schemas.microsoft.com/office/drawing/2014/chart" uri="{C3380CC4-5D6E-409C-BE32-E72D297353CC}">
                  <c16:uniqueId val="{00000008-3CCB-4A4C-B994-6B30BEA53ED4}"/>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Sheet1!$A$6:$A$7</c:f>
              <c:strCache>
                <c:ptCount val="2"/>
                <c:pt idx="0">
                  <c:v>Yes</c:v>
                </c:pt>
                <c:pt idx="1">
                  <c:v>No</c:v>
                </c:pt>
              </c:strCache>
            </c:strRef>
          </c:cat>
          <c:val>
            <c:numRef>
              <c:f>Sheet1!$C$6:$C$7</c:f>
              <c:numCache>
                <c:formatCode>0.0</c:formatCode>
                <c:ptCount val="2"/>
                <c:pt idx="0">
                  <c:v>94.926419701245294</c:v>
                </c:pt>
                <c:pt idx="1">
                  <c:v>5.0735802987547061</c:v>
                </c:pt>
              </c:numCache>
            </c:numRef>
          </c:val>
          <c:extLst xmlns:c16r2="http://schemas.microsoft.com/office/drawing/2015/06/chart">
            <c:ext xmlns:c16="http://schemas.microsoft.com/office/drawing/2014/chart" uri="{C3380CC4-5D6E-409C-BE32-E72D297353CC}">
              <c16:uniqueId val="{00000009-3CCB-4A4C-B994-6B30BEA53ED4}"/>
            </c:ext>
          </c:extLst>
        </c:ser>
        <c:dLbls>
          <c:showLegendKey val="0"/>
          <c:showVal val="1"/>
          <c:showCatName val="0"/>
          <c:showSerName val="0"/>
          <c:showPercent val="0"/>
          <c:showBubbleSize val="0"/>
          <c:showLeaderLines val="1"/>
        </c:dLbls>
        <c:firstSliceAng val="0"/>
        <c:holeSize val="40"/>
      </c:doughnutChart>
      <c:spPr>
        <a:noFill/>
        <a:ln w="3175">
          <a:noFill/>
        </a:ln>
        <a:effectLst/>
      </c:spPr>
    </c:plotArea>
    <c:plotVisOnly val="1"/>
    <c:dispBlanksAs val="zero"/>
    <c:showDLblsOverMax val="0"/>
  </c:chart>
  <c:spPr>
    <a:noFill/>
    <a:ln w="3175">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3192560472779157E-2"/>
          <c:y val="4.8688033121171093E-2"/>
          <c:w val="0.88575746999284199"/>
          <c:h val="0.84772643636946976"/>
        </c:manualLayout>
      </c:layout>
      <c:stockChart>
        <c:ser>
          <c:idx val="0"/>
          <c:order val="0"/>
          <c:tx>
            <c:strRef>
              <c:f>Sheet1!$B$6</c:f>
              <c:strCache>
                <c:ptCount val="1"/>
                <c:pt idx="0">
                  <c:v>Lowest</c:v>
                </c:pt>
              </c:strCache>
            </c:strRef>
          </c:tx>
          <c:spPr>
            <a:ln w="25400" cap="rnd">
              <a:noFill/>
              <a:round/>
            </a:ln>
            <a:effectLst/>
          </c:spPr>
          <c:marker>
            <c:symbol val="circle"/>
            <c:size val="6"/>
            <c:spPr>
              <a:solidFill>
                <a:schemeClr val="bg1"/>
              </a:solidFill>
              <a:ln w="22225">
                <a:solidFill>
                  <a:srgbClr val="F15A40"/>
                </a:solidFill>
                <a:round/>
              </a:ln>
              <a:effectLst/>
            </c:spPr>
          </c:marker>
          <c:dLbls>
            <c:dLbl>
              <c:idx val="0"/>
              <c:layout/>
              <c:tx>
                <c:rich>
                  <a:bodyPr/>
                  <a:lstStyle/>
                  <a:p>
                    <a:fld id="{0C4D4971-D92A-4FB5-97D8-149809539E5D}" type="CELLRANGE">
                      <a:rPr lang="en-US"/>
                      <a:pPr/>
                      <a:t>[CELLRANGE]</a:t>
                    </a:fld>
                    <a:r>
                      <a:rPr lang="en-US" baseline="0"/>
                      <a:t>, </a:t>
                    </a:r>
                    <a:fld id="{AD958562-8D83-466B-8B16-A4B5A3E31D9A}" type="VALUE">
                      <a:rPr lang="en-US" baseline="0"/>
                      <a:pPr/>
                      <a:t>[VALUE]</a:t>
                    </a:fld>
                    <a:endParaRPr lang="en-US" baseline="0"/>
                  </a:p>
                </c:rich>
              </c:tx>
              <c:dLblPos val="l"/>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2260C8A5-D323-4355-AA99-3802AB0389F1}" type="CELLRANGE">
                      <a:rPr lang="en-US"/>
                      <a:pPr/>
                      <a:t>[CELLRANGE]</a:t>
                    </a:fld>
                    <a:r>
                      <a:rPr lang="en-US" baseline="0"/>
                      <a:t>, </a:t>
                    </a:r>
                    <a:fld id="{AD21FDF6-3DC3-4ABF-B53C-D82D7AE6623B}" type="VALUE">
                      <a:rPr lang="en-US" baseline="0"/>
                      <a:pPr/>
                      <a:t>[VALUE]</a:t>
                    </a:fld>
                    <a:endParaRPr lang="en-US" baseline="0"/>
                  </a:p>
                </c:rich>
              </c:tx>
              <c:dLblPos val="l"/>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34A712DA-A898-4AA4-B64B-70AB77720DF4}" type="CELLRANGE">
                      <a:rPr lang="en-US"/>
                      <a:pPr/>
                      <a:t>[CELLRANGE]</a:t>
                    </a:fld>
                    <a:r>
                      <a:rPr lang="en-US" baseline="0"/>
                      <a:t>, </a:t>
                    </a:r>
                    <a:fld id="{2924D266-F72C-44FC-965E-0F1FAA6F0DDE}" type="VALUE">
                      <a:rPr lang="en-US" baseline="0"/>
                      <a:pPr/>
                      <a:t>[VALUE]</a:t>
                    </a:fld>
                    <a:endParaRPr lang="en-US" baseline="0"/>
                  </a:p>
                </c:rich>
              </c:tx>
              <c:dLblPos val="l"/>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67882D4B-F5AA-4F7D-92AB-CCA064539EC1}" type="CELLRANGE">
                      <a:rPr lang="en-US"/>
                      <a:pPr/>
                      <a:t>[CELLRANGE]</a:t>
                    </a:fld>
                    <a:r>
                      <a:rPr lang="en-US" baseline="0"/>
                      <a:t>, </a:t>
                    </a:r>
                    <a:fld id="{47214141-661A-4B20-BDCD-699861AAA5BB}" type="VALUE">
                      <a:rPr lang="en-US" baseline="0"/>
                      <a:pPr/>
                      <a:t>[VALUE]</a:t>
                    </a:fld>
                    <a:endParaRPr lang="en-US" baseline="0"/>
                  </a:p>
                </c:rich>
              </c:tx>
              <c:dLblPos val="l"/>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lt;\1" sourceLinked="0"/>
            <c:spPr>
              <a:solidFill>
                <a:schemeClr val="lt1"/>
              </a:solidFill>
              <a:ln>
                <a:noFill/>
              </a:ln>
              <a:effectLst/>
            </c:spPr>
            <c:txPr>
              <a:bodyPr rot="0" spcFirstLastPara="1" vertOverflow="clip" horzOverflow="clip" vert="horz" wrap="square" lIns="38100" tIns="19050" rIns="38100" bIns="19050" anchor="ctr" anchorCtr="0">
                <a:spAutoFit/>
              </a:bodyPr>
              <a:lstStyle/>
              <a:p>
                <a:pPr algn="ctr">
                  <a:defRPr lang="en-US" sz="600" b="0" i="0" u="none" strike="noStrike" kern="1200" baseline="0">
                    <a:solidFill>
                      <a:schemeClr val="tx1"/>
                    </a:solidFill>
                    <a:latin typeface="+mn-lt"/>
                    <a:ea typeface="+mn-ea"/>
                    <a:cs typeface="+mn-cs"/>
                  </a:defRPr>
                </a:pPr>
                <a:endParaRPr lang="en-US"/>
              </a:p>
            </c:txPr>
            <c:dLblPos val="l"/>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c15:spPr>
                <c15:layout/>
                <c15:showDataLabelsRange val="1"/>
                <c15:showLeaderLines val="0"/>
              </c:ext>
            </c:extLst>
          </c:dLbls>
          <c:cat>
            <c:strRef>
              <c:f>Sheet1!$A$7:$A$10</c:f>
              <c:strCache>
                <c:ptCount val="4"/>
                <c:pt idx="0">
                  <c:v>Sex</c:v>
                </c:pt>
                <c:pt idx="1">
                  <c:v>Mother's Education</c:v>
                </c:pt>
                <c:pt idx="2">
                  <c:v>Age of Mother at Birth</c:v>
                </c:pt>
                <c:pt idx="3">
                  <c:v>Area </c:v>
                </c:pt>
              </c:strCache>
            </c:strRef>
          </c:cat>
          <c:val>
            <c:numRef>
              <c:f>Sheet1!$B$7:$B$10</c:f>
              <c:numCache>
                <c:formatCode>0.0</c:formatCode>
                <c:ptCount val="4"/>
                <c:pt idx="0">
                  <c:v>0.55531100026244751</c:v>
                </c:pt>
                <c:pt idx="1">
                  <c:v>0.17355990110470754</c:v>
                </c:pt>
                <c:pt idx="2">
                  <c:v>0</c:v>
                </c:pt>
                <c:pt idx="3">
                  <c:v>0.55460844626669636</c:v>
                </c:pt>
              </c:numCache>
            </c:numRef>
          </c:val>
          <c:smooth val="0"/>
          <c:extLst xmlns:c16r2="http://schemas.microsoft.com/office/drawing/2015/06/chart">
            <c:ext xmlns:c16="http://schemas.microsoft.com/office/drawing/2014/chart" uri="{C3380CC4-5D6E-409C-BE32-E72D297353CC}">
              <c16:uniqueId val="{00000003-8E3F-413D-B6D2-FDE1529D821C}"/>
            </c:ext>
            <c:ext xmlns:c15="http://schemas.microsoft.com/office/drawing/2012/chart" uri="{02D57815-91ED-43cb-92C2-25804820EDAC}">
              <c15:datalabelsRange>
                <c15:f>Sheet1!$F$7:$F$10</c15:f>
                <c15:dlblRangeCache>
                  <c:ptCount val="4"/>
                  <c:pt idx="0">
                    <c:v>Girl</c:v>
                  </c:pt>
                  <c:pt idx="1">
                    <c:v>Higher</c:v>
                  </c:pt>
                  <c:pt idx="2">
                    <c:v>&lt;20 years</c:v>
                  </c:pt>
                  <c:pt idx="3">
                    <c:v>Rural</c:v>
                  </c:pt>
                </c15:dlblRangeCache>
              </c15:datalabelsRange>
            </c:ext>
          </c:extLst>
        </c:ser>
        <c:ser>
          <c:idx val="1"/>
          <c:order val="1"/>
          <c:tx>
            <c:strRef>
              <c:f>Sheet1!$C$6</c:f>
              <c:strCache>
                <c:ptCount val="1"/>
                <c:pt idx="0">
                  <c:v>Highest</c:v>
                </c:pt>
              </c:strCache>
            </c:strRef>
          </c:tx>
          <c:spPr>
            <a:ln w="25400" cap="rnd">
              <a:noFill/>
              <a:round/>
            </a:ln>
            <a:effectLst/>
          </c:spPr>
          <c:marker>
            <c:symbol val="circle"/>
            <c:size val="6"/>
            <c:spPr>
              <a:solidFill>
                <a:srgbClr val="F15A40"/>
              </a:solidFill>
              <a:ln w="22225">
                <a:solidFill>
                  <a:srgbClr val="F15A40"/>
                </a:solidFill>
                <a:round/>
              </a:ln>
              <a:effectLst/>
            </c:spPr>
          </c:marker>
          <c:dLbls>
            <c:dLbl>
              <c:idx val="0"/>
              <c:layout/>
              <c:tx>
                <c:rich>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fld id="{71052F48-0190-437B-89EC-916F542E8EAE}" type="CELLRANGE">
                      <a:rPr lang="en-US" baseline="0"/>
                      <a:pPr>
                        <a:defRPr sz="600" b="0" i="0" u="none" strike="noStrike" kern="1200" baseline="0">
                          <a:solidFill>
                            <a:schemeClr val="tx1"/>
                          </a:solidFill>
                          <a:latin typeface="+mn-lt"/>
                          <a:ea typeface="+mn-ea"/>
                          <a:cs typeface="+mn-cs"/>
                        </a:defRPr>
                      </a:pPr>
                      <a:t>[CELLRANGE]</a:t>
                    </a:fld>
                    <a:r>
                      <a:rPr lang="en-US" baseline="0"/>
                      <a:t>, </a:t>
                    </a:r>
                    <a:fld id="{1BA74E7B-B4DA-46AD-958B-344D6FE43367}" type="VALUE">
                      <a:rPr lang="en-US" baseline="0"/>
                      <a:pPr>
                        <a:defRPr sz="600" b="0" i="0" u="none" strike="noStrike" kern="1200" baseline="0">
                          <a:solidFill>
                            <a:schemeClr val="tx1"/>
                          </a:solidFill>
                          <a:latin typeface="+mn-lt"/>
                          <a:ea typeface="+mn-ea"/>
                          <a:cs typeface="+mn-cs"/>
                        </a:defRPr>
                      </a:pPr>
                      <a:t>[VALUE]</a:t>
                    </a:fld>
                    <a:endParaRPr lang="en-US" baseline="0"/>
                  </a:p>
                </c:rich>
              </c:tx>
              <c:numFmt formatCode="\&lt;\1" sourceLinked="0"/>
              <c:spPr>
                <a:noFill/>
                <a:ln>
                  <a:noFill/>
                </a:ln>
                <a:effectLst/>
              </c:spPr>
              <c:dLblPos val="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A6EE-4E13-9995-D3F2A7C16EA8}"/>
                </c:ext>
                <c:ext xmlns:c15="http://schemas.microsoft.com/office/drawing/2012/chart" uri="{CE6537A1-D6FC-4f65-9D91-7224C49458BB}">
                  <c15:layout/>
                  <c15:dlblFieldTable/>
                  <c15:showDataLabelsRange val="1"/>
                </c:ext>
              </c:extLst>
            </c:dLbl>
            <c:dLbl>
              <c:idx val="1"/>
              <c:layout/>
              <c:tx>
                <c:rich>
                  <a:bodyPr/>
                  <a:lstStyle/>
                  <a:p>
                    <a:fld id="{211D795E-A1B2-473D-A7DB-B5CA9BB448EB}" type="CELLRANGE">
                      <a:rPr lang="en-US"/>
                      <a:pPr/>
                      <a:t>[CELLRANGE]</a:t>
                    </a:fld>
                    <a:r>
                      <a:rPr lang="en-US" baseline="0"/>
                      <a:t>, </a:t>
                    </a:r>
                    <a:fld id="{1AA8CBBB-5A0C-4FB3-A68F-3111062F6173}"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fld id="{63613DAE-19DD-4E1E-9B48-F021E3E85D40}" type="CELLRANGE">
                      <a:rPr lang="en-US"/>
                      <a:pPr>
                        <a:defRPr sz="600" b="0" i="0" u="none" strike="noStrike" kern="1200" baseline="0">
                          <a:solidFill>
                            <a:schemeClr val="tx1"/>
                          </a:solidFill>
                          <a:latin typeface="+mn-lt"/>
                          <a:ea typeface="+mn-ea"/>
                          <a:cs typeface="+mn-cs"/>
                        </a:defRPr>
                      </a:pPr>
                      <a:t>[CELLRANGE]</a:t>
                    </a:fld>
                    <a:r>
                      <a:rPr lang="en-US" baseline="0"/>
                      <a:t>, </a:t>
                    </a:r>
                    <a:fld id="{20C5A0AF-D8E3-4E91-A755-1A025B0CAFC0}" type="VALUE">
                      <a:rPr lang="en-US" baseline="0"/>
                      <a:pPr>
                        <a:defRPr sz="600" b="0" i="0" u="none" strike="noStrike" kern="1200" baseline="0">
                          <a:solidFill>
                            <a:schemeClr val="tx1"/>
                          </a:solidFill>
                          <a:latin typeface="+mn-lt"/>
                          <a:ea typeface="+mn-ea"/>
                          <a:cs typeface="+mn-cs"/>
                        </a:defRPr>
                      </a:pPr>
                      <a:t>[VALUE]</a:t>
                    </a:fld>
                    <a:endParaRPr lang="en-US" baseline="0"/>
                  </a:p>
                </c:rich>
              </c:tx>
              <c:numFmt formatCode="\&lt;\1"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fld id="{940ED98E-4496-4DA3-BD4E-12AF9CE57372}" type="CELLRANGE">
                      <a:rPr lang="en-US"/>
                      <a:pPr>
                        <a:defRPr sz="600" b="0" i="0" u="none" strike="noStrike" kern="1200" baseline="0">
                          <a:solidFill>
                            <a:schemeClr val="tx1"/>
                          </a:solidFill>
                          <a:latin typeface="+mn-lt"/>
                          <a:ea typeface="+mn-ea"/>
                          <a:cs typeface="+mn-cs"/>
                        </a:defRPr>
                      </a:pPr>
                      <a:t>[CELLRANGE]</a:t>
                    </a:fld>
                    <a:r>
                      <a:rPr lang="en-US" baseline="0"/>
                      <a:t>, </a:t>
                    </a:r>
                    <a:fld id="{D5774D7B-D1E5-419B-A9F0-8E4009EA7BC9}" type="VALUE">
                      <a:rPr lang="en-US" baseline="0"/>
                      <a:pPr>
                        <a:defRPr sz="600" b="0" i="0" u="none" strike="noStrike" kern="1200" baseline="0">
                          <a:solidFill>
                            <a:schemeClr val="tx1"/>
                          </a:solidFill>
                          <a:latin typeface="+mn-lt"/>
                          <a:ea typeface="+mn-ea"/>
                          <a:cs typeface="+mn-cs"/>
                        </a:defRPr>
                      </a:pPr>
                      <a:t>[VALUE]</a:t>
                    </a:fld>
                    <a:endParaRPr lang="en-US" baseline="0"/>
                  </a:p>
                </c:rich>
              </c:tx>
              <c:numFmt formatCode="\&lt;\1"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0"/>
              </c:ext>
            </c:extLst>
          </c:dLbls>
          <c:cat>
            <c:strRef>
              <c:f>Sheet1!$A$7:$A$10</c:f>
              <c:strCache>
                <c:ptCount val="4"/>
                <c:pt idx="0">
                  <c:v>Sex</c:v>
                </c:pt>
                <c:pt idx="1">
                  <c:v>Mother's Education</c:v>
                </c:pt>
                <c:pt idx="2">
                  <c:v>Age of Mother at Birth</c:v>
                </c:pt>
                <c:pt idx="3">
                  <c:v>Area </c:v>
                </c:pt>
              </c:strCache>
            </c:strRef>
          </c:cat>
          <c:val>
            <c:numRef>
              <c:f>Sheet1!$C$7:$C$10</c:f>
              <c:numCache>
                <c:formatCode>0.0</c:formatCode>
                <c:ptCount val="4"/>
                <c:pt idx="0">
                  <c:v>0.70405350911648346</c:v>
                </c:pt>
                <c:pt idx="1">
                  <c:v>2.2643546946562987</c:v>
                </c:pt>
                <c:pt idx="2">
                  <c:v>0.81823058422301365</c:v>
                </c:pt>
                <c:pt idx="3">
                  <c:v>0.68026128426858279</c:v>
                </c:pt>
              </c:numCache>
            </c:numRef>
          </c:val>
          <c:smooth val="0"/>
          <c:extLst xmlns:c16r2="http://schemas.microsoft.com/office/drawing/2015/06/chart">
            <c:ext xmlns:c16="http://schemas.microsoft.com/office/drawing/2014/chart" uri="{C3380CC4-5D6E-409C-BE32-E72D297353CC}">
              <c16:uniqueId val="{00000007-8E3F-413D-B6D2-FDE1529D821C}"/>
            </c:ext>
            <c:ext xmlns:c15="http://schemas.microsoft.com/office/drawing/2012/chart" uri="{02D57815-91ED-43cb-92C2-25804820EDAC}">
              <c15:datalabelsRange>
                <c15:f>Sheet1!$G$7:$G$10</c15:f>
                <c15:dlblRangeCache>
                  <c:ptCount val="4"/>
                  <c:pt idx="0">
                    <c:v>Boy</c:v>
                  </c:pt>
                  <c:pt idx="1">
                    <c:v>Primary or Lower Secondary</c:v>
                  </c:pt>
                  <c:pt idx="2">
                    <c:v>20-34 years</c:v>
                  </c:pt>
                  <c:pt idx="3">
                    <c:v>Urban</c:v>
                  </c:pt>
                </c15:dlblRangeCache>
              </c15:datalabelsRange>
            </c:ext>
          </c:extLst>
        </c:ser>
        <c:ser>
          <c:idx val="2"/>
          <c:order val="2"/>
          <c:tx>
            <c:strRef>
              <c:f>Sheet1!$D$6</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Sheet1!$A$7:$A$10</c:f>
              <c:strCache>
                <c:ptCount val="4"/>
                <c:pt idx="0">
                  <c:v>Sex</c:v>
                </c:pt>
                <c:pt idx="1">
                  <c:v>Mother's Education</c:v>
                </c:pt>
                <c:pt idx="2">
                  <c:v>Age of Mother at Birth</c:v>
                </c:pt>
                <c:pt idx="3">
                  <c:v>Area </c:v>
                </c:pt>
              </c:strCache>
            </c:strRef>
          </c:cat>
          <c:val>
            <c:numRef>
              <c:f>Sheet1!$D$7:$D$10</c:f>
              <c:numCache>
                <c:formatCode>0.0</c:formatCode>
                <c:ptCount val="4"/>
                <c:pt idx="0">
                  <c:v>0.63010140879199594</c:v>
                </c:pt>
                <c:pt idx="1">
                  <c:v>0.63010140879199594</c:v>
                </c:pt>
                <c:pt idx="2">
                  <c:v>0.63010140879199594</c:v>
                </c:pt>
                <c:pt idx="3">
                  <c:v>0.63010140879199594</c:v>
                </c:pt>
              </c:numCache>
            </c:numRef>
          </c:val>
          <c:smooth val="0"/>
          <c:extLst xmlns:c16r2="http://schemas.microsoft.com/office/drawing/2015/06/chart">
            <c:ext xmlns:c16="http://schemas.microsoft.com/office/drawing/2014/chart" uri="{C3380CC4-5D6E-409C-BE32-E72D297353CC}">
              <c16:uniqueId val="{00000008-8E3F-413D-B6D2-FDE1529D821C}"/>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112099200"/>
        <c:axId val="112099760"/>
      </c:stockChart>
      <c:catAx>
        <c:axId val="112099200"/>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112099760"/>
        <c:crosses val="autoZero"/>
        <c:auto val="1"/>
        <c:lblAlgn val="ctr"/>
        <c:lblOffset val="250"/>
        <c:noMultiLvlLbl val="0"/>
      </c:catAx>
      <c:valAx>
        <c:axId val="112099760"/>
        <c:scaling>
          <c:orientation val="minMax"/>
          <c:max val="15"/>
          <c:min val="0"/>
        </c:scaling>
        <c:delete val="0"/>
        <c:axPos val="l"/>
        <c:majorGridlines>
          <c:spPr>
            <a:ln w="6350" cap="flat" cmpd="sng" algn="ctr">
              <a:no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7.5128813378844425E-3"/>
              <c:y val="0.37259228078324363"/>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12099200"/>
        <c:crosses val="autoZero"/>
        <c:crossBetween val="between"/>
        <c:majorUnit val="5"/>
      </c:valAx>
      <c:spPr>
        <a:noFill/>
        <a:ln w="3175">
          <a:noFill/>
        </a:ln>
        <a:effectLst/>
      </c:spPr>
    </c:plotArea>
    <c:legend>
      <c:legendPos val="r"/>
      <c:legendEntry>
        <c:idx val="0"/>
        <c:delete val="1"/>
      </c:legendEntry>
      <c:legendEntry>
        <c:idx val="1"/>
        <c:delete val="1"/>
      </c:legendEntry>
      <c:layout>
        <c:manualLayout>
          <c:xMode val="edge"/>
          <c:yMode val="edge"/>
          <c:x val="0.84120545462859442"/>
          <c:y val="5.0002021018593391E-2"/>
          <c:w val="0.12540773649308168"/>
          <c:h val="6.7263039363425592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754480980501926"/>
          <c:y val="8.0618206622477262E-2"/>
          <c:w val="0.81107315850577122"/>
          <c:h val="0.84844076693803105"/>
        </c:manualLayout>
      </c:layout>
      <c:barChart>
        <c:barDir val="col"/>
        <c:grouping val="clustered"/>
        <c:varyColors val="0"/>
        <c:ser>
          <c:idx val="0"/>
          <c:order val="0"/>
          <c:spPr>
            <a:solidFill>
              <a:srgbClr val="3BB8C5"/>
            </a:solidFill>
            <a:ln>
              <a:noFill/>
            </a:ln>
            <a:effectLst/>
          </c:spPr>
          <c:invertIfNegative val="0"/>
          <c:dPt>
            <c:idx val="0"/>
            <c:invertIfNegative val="0"/>
            <c:bubble3D val="0"/>
            <c:spPr>
              <a:solidFill>
                <a:srgbClr val="FCB040"/>
              </a:solidFill>
              <a:ln>
                <a:noFill/>
              </a:ln>
              <a:effectLst/>
            </c:spPr>
            <c:extLst xmlns:c16r2="http://schemas.microsoft.com/office/drawing/2015/06/chart">
              <c:ext xmlns:c16="http://schemas.microsoft.com/office/drawing/2014/chart" uri="{C3380CC4-5D6E-409C-BE32-E72D297353CC}">
                <c16:uniqueId val="{00000001-735E-43DB-A4D7-CA86CB03B151}"/>
              </c:ext>
            </c:extLst>
          </c:dPt>
          <c:dPt>
            <c:idx val="1"/>
            <c:invertIfNegative val="0"/>
            <c:bubble3D val="0"/>
            <c:spPr>
              <a:solidFill>
                <a:srgbClr val="684FA1"/>
              </a:solidFill>
              <a:ln>
                <a:noFill/>
              </a:ln>
              <a:effectLst/>
            </c:spPr>
            <c:extLst xmlns:c16r2="http://schemas.microsoft.com/office/drawing/2015/06/chart">
              <c:ext xmlns:c16="http://schemas.microsoft.com/office/drawing/2014/chart" uri="{C3380CC4-5D6E-409C-BE32-E72D297353CC}">
                <c16:uniqueId val="{00000003-735E-43DB-A4D7-CA86CB03B151}"/>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chart!$A$6:$B$6</c:f>
              <c:strCache>
                <c:ptCount val="2"/>
                <c:pt idx="0">
                  <c:v>Girls</c:v>
                </c:pt>
                <c:pt idx="1">
                  <c:v>Boys</c:v>
                </c:pt>
              </c:strCache>
            </c:strRef>
          </c:cat>
          <c:val>
            <c:numRef>
              <c:f>chart!$A$7:$B$7</c:f>
              <c:numCache>
                <c:formatCode>0.0</c:formatCode>
                <c:ptCount val="2"/>
                <c:pt idx="0">
                  <c:v>91.660531085191749</c:v>
                </c:pt>
                <c:pt idx="1">
                  <c:v>99.159980322719605</c:v>
                </c:pt>
              </c:numCache>
            </c:numRef>
          </c:val>
          <c:extLst xmlns:c16r2="http://schemas.microsoft.com/office/drawing/2015/06/chart">
            <c:ext xmlns:c16="http://schemas.microsoft.com/office/drawing/2014/chart" uri="{C3380CC4-5D6E-409C-BE32-E72D297353CC}">
              <c16:uniqueId val="{00000006-735E-43DB-A4D7-CA86CB03B151}"/>
            </c:ext>
          </c:extLst>
        </c:ser>
        <c:dLbls>
          <c:showLegendKey val="0"/>
          <c:showVal val="0"/>
          <c:showCatName val="0"/>
          <c:showSerName val="0"/>
          <c:showPercent val="0"/>
          <c:showBubbleSize val="0"/>
        </c:dLbls>
        <c:gapWidth val="160"/>
        <c:axId val="356820768"/>
        <c:axId val="357227200"/>
      </c:barChart>
      <c:catAx>
        <c:axId val="356820768"/>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US" sz="700" b="0" i="0" u="none" strike="noStrike" kern="1200" baseline="0">
                <a:solidFill>
                  <a:schemeClr val="tx1">
                    <a:lumMod val="65000"/>
                    <a:lumOff val="35000"/>
                  </a:schemeClr>
                </a:solidFill>
                <a:latin typeface="+mn-lt"/>
                <a:ea typeface="+mn-ea"/>
                <a:cs typeface="+mn-cs"/>
              </a:defRPr>
            </a:pPr>
            <a:endParaRPr lang="en-US"/>
          </a:p>
        </c:txPr>
        <c:crossAx val="357227200"/>
        <c:crosses val="autoZero"/>
        <c:auto val="1"/>
        <c:lblAlgn val="ctr"/>
        <c:lblOffset val="100"/>
        <c:noMultiLvlLbl val="0"/>
      </c:catAx>
      <c:valAx>
        <c:axId val="357227200"/>
        <c:scaling>
          <c:orientation val="minMax"/>
          <c:max val="10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8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endParaRPr lang="en-US" sz="800" b="0" i="0" u="none" strike="noStrike" kern="1200" baseline="0" dirty="0">
                  <a:solidFill>
                    <a:schemeClr val="bg2">
                      <a:lumMod val="75000"/>
                    </a:schemeClr>
                  </a:solidFill>
                  <a:latin typeface="+mn-lt"/>
                  <a:ea typeface="+mn-ea"/>
                  <a:cs typeface="+mn-cs"/>
                </a:endParaRPr>
              </a:p>
            </c:rich>
          </c:tx>
          <c:layout>
            <c:manualLayout>
              <c:xMode val="edge"/>
              <c:yMode val="edge"/>
              <c:x val="8.185948567690246E-2"/>
              <c:y val="0.41669353963564104"/>
            </c:manualLayout>
          </c:layout>
          <c:overlay val="0"/>
          <c:spPr>
            <a:noFill/>
            <a:ln>
              <a:noFill/>
            </a:ln>
            <a:effectLst/>
          </c:spPr>
          <c:txPr>
            <a:bodyPr rot="-5400000" spcFirstLastPara="1" vertOverflow="ellipsis" vert="horz" wrap="square" anchor="ctr" anchorCtr="1"/>
            <a:lstStyle/>
            <a:p>
              <a:pPr algn="ctr" rtl="0">
                <a:defRPr lang="en-US" sz="8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lgn="ctr">
              <a:defRPr lang="en-US" sz="600" b="0" i="0" u="none" strike="noStrike" kern="1200" baseline="0">
                <a:solidFill>
                  <a:schemeClr val="tx1">
                    <a:lumMod val="65000"/>
                    <a:lumOff val="35000"/>
                  </a:schemeClr>
                </a:solidFill>
                <a:latin typeface="+mn-lt"/>
                <a:ea typeface="+mn-ea"/>
                <a:cs typeface="+mn-cs"/>
              </a:defRPr>
            </a:pPr>
            <a:endParaRPr lang="en-US"/>
          </a:p>
        </c:txPr>
        <c:crossAx val="356820768"/>
        <c:crosses val="autoZero"/>
        <c:crossBetween val="between"/>
        <c:majorUnit val="20"/>
      </c:valAx>
      <c:spPr>
        <a:noFill/>
        <a:ln>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209631929199397"/>
          <c:y val="8.5436804448768097E-2"/>
          <c:w val="0.84967260841030523"/>
          <c:h val="0.83609742719350899"/>
        </c:manualLayout>
      </c:layout>
      <c:barChart>
        <c:barDir val="col"/>
        <c:grouping val="clustered"/>
        <c:varyColors val="0"/>
        <c:ser>
          <c:idx val="0"/>
          <c:order val="0"/>
          <c:tx>
            <c:strRef>
              <c:f>chart!$A$6</c:f>
              <c:strCache>
                <c:ptCount val="1"/>
                <c:pt idx="0">
                  <c:v>Girls</c:v>
                </c:pt>
              </c:strCache>
            </c:strRef>
          </c:tx>
          <c:spPr>
            <a:solidFill>
              <a:srgbClr val="FCB040"/>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chart!$B$5:$C$5</c:f>
              <c:strCache>
                <c:ptCount val="2"/>
                <c:pt idx="0">
                  <c:v>15-17</c:v>
                </c:pt>
                <c:pt idx="1">
                  <c:v>18-19</c:v>
                </c:pt>
              </c:strCache>
            </c:strRef>
          </c:cat>
          <c:val>
            <c:numRef>
              <c:f>chart!$B$6:$C$6</c:f>
              <c:numCache>
                <c:formatCode>0.0</c:formatCode>
                <c:ptCount val="2"/>
                <c:pt idx="0">
                  <c:v>7.3905634261889972</c:v>
                </c:pt>
                <c:pt idx="1">
                  <c:v>7.0870687715324374</c:v>
                </c:pt>
              </c:numCache>
            </c:numRef>
          </c:val>
          <c:extLst xmlns:c16r2="http://schemas.microsoft.com/office/drawing/2015/06/chart">
            <c:ext xmlns:c16="http://schemas.microsoft.com/office/drawing/2014/chart" uri="{C3380CC4-5D6E-409C-BE32-E72D297353CC}">
              <c16:uniqueId val="{00000000-A9A9-4EF1-9735-150C35D03E40}"/>
            </c:ext>
          </c:extLst>
        </c:ser>
        <c:ser>
          <c:idx val="1"/>
          <c:order val="1"/>
          <c:tx>
            <c:strRef>
              <c:f>chart!$A$7</c:f>
              <c:strCache>
                <c:ptCount val="1"/>
                <c:pt idx="0">
                  <c:v>Boys</c:v>
                </c:pt>
              </c:strCache>
            </c:strRef>
          </c:tx>
          <c:spPr>
            <a:solidFill>
              <a:srgbClr val="684FA1"/>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chart!$B$5:$C$5</c:f>
              <c:strCache>
                <c:ptCount val="2"/>
                <c:pt idx="0">
                  <c:v>15-17</c:v>
                </c:pt>
                <c:pt idx="1">
                  <c:v>18-19</c:v>
                </c:pt>
              </c:strCache>
            </c:strRef>
          </c:cat>
          <c:val>
            <c:numRef>
              <c:f>chart!$B$7:$C$7</c:f>
              <c:numCache>
                <c:formatCode>0.0</c:formatCode>
                <c:ptCount val="2"/>
                <c:pt idx="0">
                  <c:v>7.5762934829684525</c:v>
                </c:pt>
                <c:pt idx="1">
                  <c:v>6.8137811514363626</c:v>
                </c:pt>
              </c:numCache>
            </c:numRef>
          </c:val>
          <c:extLst xmlns:c16r2="http://schemas.microsoft.com/office/drawing/2015/06/chart">
            <c:ext xmlns:c16="http://schemas.microsoft.com/office/drawing/2014/chart" uri="{C3380CC4-5D6E-409C-BE32-E72D297353CC}">
              <c16:uniqueId val="{00000001-A9A9-4EF1-9735-150C35D03E40}"/>
            </c:ext>
          </c:extLst>
        </c:ser>
        <c:dLbls>
          <c:showLegendKey val="0"/>
          <c:showVal val="0"/>
          <c:showCatName val="0"/>
          <c:showSerName val="0"/>
          <c:showPercent val="0"/>
          <c:showBubbleSize val="0"/>
        </c:dLbls>
        <c:gapWidth val="300"/>
        <c:axId val="357214736"/>
        <c:axId val="357215296"/>
      </c:barChart>
      <c:catAx>
        <c:axId val="357214736"/>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lgn="ctr">
              <a:defRPr sz="600" b="0" i="0" u="none" strike="noStrike" kern="1200" baseline="0">
                <a:solidFill>
                  <a:schemeClr val="tx1">
                    <a:lumMod val="65000"/>
                    <a:lumOff val="35000"/>
                  </a:schemeClr>
                </a:solidFill>
                <a:latin typeface="+mn-lt"/>
                <a:ea typeface="+mn-ea"/>
                <a:cs typeface="+mn-cs"/>
              </a:defRPr>
            </a:pPr>
            <a:endParaRPr lang="en-US"/>
          </a:p>
        </c:txPr>
        <c:crossAx val="357215296"/>
        <c:crosses val="autoZero"/>
        <c:auto val="1"/>
        <c:lblAlgn val="ctr"/>
        <c:lblOffset val="100"/>
        <c:noMultiLvlLbl val="0"/>
      </c:catAx>
      <c:valAx>
        <c:axId val="357215296"/>
        <c:scaling>
          <c:orientation val="minMax"/>
          <c:max val="1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Score</a:t>
                </a:r>
              </a:p>
            </c:rich>
          </c:tx>
          <c:layout>
            <c:manualLayout>
              <c:xMode val="edge"/>
              <c:yMode val="edge"/>
              <c:x val="4.6490505784192469E-2"/>
              <c:y val="0.39667604432962345"/>
            </c:manualLayout>
          </c:layout>
          <c:overlay val="0"/>
          <c:spPr>
            <a:noFill/>
            <a:ln>
              <a:noFill/>
            </a:ln>
            <a:effectLst/>
          </c:spPr>
          <c:txPr>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lgn="ctr">
              <a:defRPr sz="600" b="0" i="0" u="none" strike="noStrike" kern="1200" baseline="0">
                <a:solidFill>
                  <a:schemeClr val="tx1">
                    <a:lumMod val="65000"/>
                    <a:lumOff val="35000"/>
                  </a:schemeClr>
                </a:solidFill>
                <a:latin typeface="+mn-lt"/>
                <a:ea typeface="+mn-ea"/>
                <a:cs typeface="+mn-cs"/>
              </a:defRPr>
            </a:pPr>
            <a:endParaRPr lang="en-US"/>
          </a:p>
        </c:txPr>
        <c:crossAx val="357214736"/>
        <c:crosses val="autoZero"/>
        <c:crossBetween val="between"/>
        <c:majorUnit val="2"/>
      </c:valAx>
      <c:spPr>
        <a:noFill/>
        <a:ln>
          <a:noFill/>
        </a:ln>
        <a:effectLst/>
      </c:spPr>
    </c:plotArea>
    <c:legend>
      <c:legendPos val="t"/>
      <c:layout>
        <c:manualLayout>
          <c:xMode val="edge"/>
          <c:yMode val="edge"/>
          <c:x val="0.25965508568922074"/>
          <c:y val="1.2432385348318947E-2"/>
          <c:w val="0.52404376888276627"/>
          <c:h val="7.0129933972222794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sz="600"/>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833814745904068"/>
          <c:y val="2.9792806280605072E-2"/>
          <c:w val="0.6719136550182806"/>
          <c:h val="0.96424863246327397"/>
        </c:manualLayout>
      </c:layout>
      <c:doughnutChart>
        <c:varyColors val="1"/>
        <c:ser>
          <c:idx val="0"/>
          <c:order val="0"/>
          <c:tx>
            <c:strRef>
              <c:f>Sheet1!$B$5</c:f>
              <c:strCache>
                <c:ptCount val="1"/>
                <c:pt idx="0">
                  <c:v>Girls 15-19</c:v>
                </c:pt>
              </c:strCache>
            </c:strRef>
          </c:tx>
          <c:spPr>
            <a:solidFill>
              <a:schemeClr val="accent3">
                <a:lumMod val="60000"/>
                <a:lumOff val="40000"/>
              </a:schemeClr>
            </a:solidFill>
          </c:spPr>
          <c:dPt>
            <c:idx val="0"/>
            <c:bubble3D val="0"/>
            <c:spPr>
              <a:solidFill>
                <a:srgbClr val="87D5DD"/>
              </a:solidFill>
              <a:ln w="19050">
                <a:solidFill>
                  <a:schemeClr val="lt1"/>
                </a:solidFill>
              </a:ln>
              <a:effectLst/>
            </c:spPr>
            <c:extLst xmlns:c16r2="http://schemas.microsoft.com/office/drawing/2015/06/chart">
              <c:ext xmlns:c16="http://schemas.microsoft.com/office/drawing/2014/chart" uri="{C3380CC4-5D6E-409C-BE32-E72D297353CC}">
                <c16:uniqueId val="{00000001-634C-4CBE-AD28-0B7CF82B3BDD}"/>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3-634C-4CBE-AD28-0B7CF82B3BDD}"/>
              </c:ext>
            </c:extLst>
          </c:dPt>
          <c:dLbls>
            <c:dLbl>
              <c:idx val="0"/>
              <c:layout>
                <c:manualLayout>
                  <c:x val="4.1520812552493513E-2"/>
                  <c:y val="0.2502595727570826"/>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634C-4CBE-AD28-0B7CF82B3BDD}"/>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3-634C-4CBE-AD28-0B7CF82B3BDD}"/>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0.0</c:formatCode>
                <c:ptCount val="2"/>
                <c:pt idx="0">
                  <c:v>2.9928845094511023</c:v>
                </c:pt>
                <c:pt idx="1">
                  <c:v>97.007115490548898</c:v>
                </c:pt>
              </c:numCache>
            </c:numRef>
          </c:val>
          <c:extLst xmlns:c16r2="http://schemas.microsoft.com/office/drawing/2015/06/chart">
            <c:ext xmlns:c16="http://schemas.microsoft.com/office/drawing/2014/chart" uri="{C3380CC4-5D6E-409C-BE32-E72D297353CC}">
              <c16:uniqueId val="{00000004-634C-4CBE-AD28-0B7CF82B3BDD}"/>
            </c:ext>
          </c:extLst>
        </c:ser>
        <c:ser>
          <c:idx val="1"/>
          <c:order val="1"/>
          <c:tx>
            <c:strRef>
              <c:f>Sheet1!$C$5</c:f>
              <c:strCache>
                <c:ptCount val="1"/>
                <c:pt idx="0">
                  <c:v>Boys 15-19</c:v>
                </c:pt>
              </c:strCache>
            </c:strRef>
          </c:tx>
          <c:spPr>
            <a:solidFill>
              <a:srgbClr val="D0CECE"/>
            </a:solidFill>
          </c:spPr>
          <c:dPt>
            <c:idx val="0"/>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6-634C-4CBE-AD28-0B7CF82B3BDD}"/>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8-634C-4CBE-AD28-0B7CF82B3BDD}"/>
              </c:ext>
            </c:extLst>
          </c:dPt>
          <c:dLbls>
            <c:dLbl>
              <c:idx val="0"/>
              <c:layout>
                <c:manualLayout>
                  <c:x val="-0.26988528159120834"/>
                  <c:y val="-5.9585612561210144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634C-4CBE-AD28-0B7CF82B3BDD}"/>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8-634C-4CBE-AD28-0B7CF82B3BDD}"/>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Sheet1!$C$6:$C$7</c:f>
              <c:numCache>
                <c:formatCode>0.0</c:formatCode>
                <c:ptCount val="2"/>
                <c:pt idx="0">
                  <c:v>0</c:v>
                </c:pt>
                <c:pt idx="1">
                  <c:v>100</c:v>
                </c:pt>
              </c:numCache>
            </c:numRef>
          </c:val>
          <c:extLst xmlns:c16r2="http://schemas.microsoft.com/office/drawing/2015/06/chart">
            <c:ext xmlns:c16="http://schemas.microsoft.com/office/drawing/2014/chart" uri="{C3380CC4-5D6E-409C-BE32-E72D297353CC}">
              <c16:uniqueId val="{00000009-634C-4CBE-AD28-0B7CF82B3BDD}"/>
            </c:ext>
          </c:extLst>
        </c:ser>
        <c:dLbls>
          <c:showLegendKey val="0"/>
          <c:showVal val="1"/>
          <c:showCatName val="0"/>
          <c:showSerName val="0"/>
          <c:showPercent val="0"/>
          <c:showBubbleSize val="0"/>
          <c:showLeaderLines val="1"/>
        </c:dLbls>
        <c:firstSliceAng val="0"/>
        <c:holeSize val="40"/>
      </c:doughnutChart>
      <c:spPr>
        <a:noFill/>
        <a:ln w="3175">
          <a:noFill/>
        </a:ln>
        <a:effectLst/>
      </c:spPr>
    </c:plotArea>
    <c:plotVisOnly val="1"/>
    <c:dispBlanksAs val="zero"/>
    <c:showDLblsOverMax val="0"/>
  </c:chart>
  <c:spPr>
    <a:noFill/>
    <a:ln w="3175">
      <a:noFill/>
    </a:ln>
    <a:effectLst/>
  </c:spPr>
  <c:txPr>
    <a:bodyPr/>
    <a:lstStyle/>
    <a:p>
      <a:pPr>
        <a:defRPr/>
      </a:pPr>
      <a:endParaRPr lang="en-US"/>
    </a:p>
  </c:txPr>
  <c:externalData r:id="rId3">
    <c:autoUpdate val="0"/>
  </c:externalData>
  <c:userShapes r:id="rId4"/>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1850638394428557E-2"/>
          <c:y val="1.7542845703243999E-2"/>
          <c:w val="0.9340568340306834"/>
          <c:h val="0.84709334085560584"/>
        </c:manualLayout>
      </c:layout>
      <c:barChart>
        <c:barDir val="col"/>
        <c:grouping val="clustered"/>
        <c:varyColors val="0"/>
        <c:ser>
          <c:idx val="0"/>
          <c:order val="0"/>
          <c:tx>
            <c:strRef>
              <c:f>chart!$A$7</c:f>
              <c:strCache>
                <c:ptCount val="1"/>
                <c:pt idx="0">
                  <c:v>Girls</c:v>
                </c:pt>
              </c:strCache>
            </c:strRef>
          </c:tx>
          <c:spPr>
            <a:solidFill>
              <a:srgbClr val="FCB040"/>
            </a:solidFill>
            <a:ln>
              <a:noFill/>
            </a:ln>
            <a:effectLst/>
          </c:spPr>
          <c:invertIfNegative val="0"/>
          <c:dLbls>
            <c:dLbl>
              <c:idx val="0"/>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1"/>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2"/>
              <c:numFmt formatCode="\&lt;\1"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3"/>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4"/>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5"/>
              <c:numFmt formatCode="\&lt;\1"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6"/>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7"/>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numFmt formatCode="#,##0.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chart!$B$6:$I$6</c:f>
              <c:strCache>
                <c:ptCount val="8"/>
                <c:pt idx="0">
                  <c:v>Ethnic or immigration origin</c:v>
                </c:pt>
                <c:pt idx="1">
                  <c:v>Sex</c:v>
                </c:pt>
                <c:pt idx="2">
                  <c:v>Sexual orientation</c:v>
                </c:pt>
                <c:pt idx="3">
                  <c:v>Age</c:v>
                </c:pt>
                <c:pt idx="4">
                  <c:v>Religion or belief</c:v>
                </c:pt>
                <c:pt idx="5">
                  <c:v>Disability</c:v>
                </c:pt>
                <c:pt idx="6">
                  <c:v>Other reason</c:v>
                </c:pt>
                <c:pt idx="7">
                  <c:v>Any reason</c:v>
                </c:pt>
              </c:strCache>
            </c:strRef>
          </c:cat>
          <c:val>
            <c:numRef>
              <c:f>chart!$B$7:$I$7</c:f>
              <c:numCache>
                <c:formatCode>0.0</c:formatCode>
                <c:ptCount val="8"/>
                <c:pt idx="0">
                  <c:v>1.4148910261082202</c:v>
                </c:pt>
                <c:pt idx="1">
                  <c:v>2.9928845094511023</c:v>
                </c:pt>
                <c:pt idx="2">
                  <c:v>0.79211935024538505</c:v>
                </c:pt>
                <c:pt idx="3">
                  <c:v>3.0561509595554619</c:v>
                </c:pt>
                <c:pt idx="4">
                  <c:v>3.4814792694830685</c:v>
                </c:pt>
                <c:pt idx="5">
                  <c:v>0.23933498947725873</c:v>
                </c:pt>
                <c:pt idx="6">
                  <c:v>1.5958549025057132</c:v>
                </c:pt>
                <c:pt idx="7">
                  <c:v>7.4952114867725648</c:v>
                </c:pt>
              </c:numCache>
            </c:numRef>
          </c:val>
          <c:extLst xmlns:c16r2="http://schemas.microsoft.com/office/drawing/2015/06/chart">
            <c:ext xmlns:c16="http://schemas.microsoft.com/office/drawing/2014/chart" uri="{C3380CC4-5D6E-409C-BE32-E72D297353CC}">
              <c16:uniqueId val="{00000000-715E-4DF7-94CB-8817B267AFB4}"/>
            </c:ext>
          </c:extLst>
        </c:ser>
        <c:ser>
          <c:idx val="1"/>
          <c:order val="1"/>
          <c:tx>
            <c:strRef>
              <c:f>chart!$A$8</c:f>
              <c:strCache>
                <c:ptCount val="1"/>
                <c:pt idx="0">
                  <c:v>Boys</c:v>
                </c:pt>
              </c:strCache>
            </c:strRef>
          </c:tx>
          <c:spPr>
            <a:solidFill>
              <a:srgbClr val="684FA1"/>
            </a:solidFill>
            <a:ln>
              <a:noFill/>
            </a:ln>
            <a:effectLst/>
          </c:spPr>
          <c:invertIfNegative val="0"/>
          <c:dLbls>
            <c:dLbl>
              <c:idx val="0"/>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1"/>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2"/>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3"/>
              <c:numFmt formatCode="\&lt;\1"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4"/>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5"/>
              <c:numFmt formatCode="\&lt;\1"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6"/>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7"/>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numFmt formatCode="#,##0.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chart!$B$6:$I$6</c:f>
              <c:strCache>
                <c:ptCount val="8"/>
                <c:pt idx="0">
                  <c:v>Ethnic or immigration origin</c:v>
                </c:pt>
                <c:pt idx="1">
                  <c:v>Sex</c:v>
                </c:pt>
                <c:pt idx="2">
                  <c:v>Sexual orientation</c:v>
                </c:pt>
                <c:pt idx="3">
                  <c:v>Age</c:v>
                </c:pt>
                <c:pt idx="4">
                  <c:v>Religion or belief</c:v>
                </c:pt>
                <c:pt idx="5">
                  <c:v>Disability</c:v>
                </c:pt>
                <c:pt idx="6">
                  <c:v>Other reason</c:v>
                </c:pt>
                <c:pt idx="7">
                  <c:v>Any reason</c:v>
                </c:pt>
              </c:strCache>
            </c:strRef>
          </c:cat>
          <c:val>
            <c:numRef>
              <c:f>chart!$B$8:$I$8</c:f>
              <c:numCache>
                <c:formatCode>0.0</c:formatCode>
                <c:ptCount val="8"/>
                <c:pt idx="0">
                  <c:v>1.6162222461581766</c:v>
                </c:pt>
                <c:pt idx="1">
                  <c:v>0</c:v>
                </c:pt>
                <c:pt idx="2" formatCode="0.0000000">
                  <c:v>0</c:v>
                </c:pt>
                <c:pt idx="3">
                  <c:v>0.39305094861824508</c:v>
                </c:pt>
                <c:pt idx="4">
                  <c:v>2.1807378886208104</c:v>
                </c:pt>
                <c:pt idx="5">
                  <c:v>0.27793802152207658</c:v>
                </c:pt>
                <c:pt idx="6">
                  <c:v>0</c:v>
                </c:pt>
                <c:pt idx="7">
                  <c:v>4.4679491049193034</c:v>
                </c:pt>
              </c:numCache>
            </c:numRef>
          </c:val>
          <c:extLst xmlns:c16r2="http://schemas.microsoft.com/office/drawing/2015/06/chart">
            <c:ext xmlns:c16="http://schemas.microsoft.com/office/drawing/2014/chart" uri="{C3380CC4-5D6E-409C-BE32-E72D297353CC}">
              <c16:uniqueId val="{00000001-715E-4DF7-94CB-8817B267AFB4}"/>
            </c:ext>
          </c:extLst>
        </c:ser>
        <c:dLbls>
          <c:showLegendKey val="0"/>
          <c:showVal val="0"/>
          <c:showCatName val="0"/>
          <c:showSerName val="0"/>
          <c:showPercent val="0"/>
          <c:showBubbleSize val="0"/>
        </c:dLbls>
        <c:gapWidth val="170"/>
        <c:axId val="355610288"/>
        <c:axId val="355610848"/>
      </c:barChart>
      <c:catAx>
        <c:axId val="355610288"/>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0" spcFirstLastPara="1" vertOverflow="ellipsis" wrap="square" anchor="b" anchorCtr="0"/>
          <a:lstStyle/>
          <a:p>
            <a:pPr algn="ctr">
              <a:defRPr lang="en-US" sz="700" b="0" i="0" u="none" strike="noStrike" kern="1200" baseline="0">
                <a:solidFill>
                  <a:schemeClr val="tx1">
                    <a:lumMod val="65000"/>
                    <a:lumOff val="35000"/>
                  </a:schemeClr>
                </a:solidFill>
                <a:latin typeface="+mn-lt"/>
                <a:ea typeface="+mn-ea"/>
                <a:cs typeface="+mn-cs"/>
              </a:defRPr>
            </a:pPr>
            <a:endParaRPr lang="en-US"/>
          </a:p>
        </c:txPr>
        <c:crossAx val="355610848"/>
        <c:crosses val="autoZero"/>
        <c:auto val="0"/>
        <c:lblAlgn val="ctr"/>
        <c:lblOffset val="100"/>
        <c:noMultiLvlLbl val="0"/>
      </c:catAx>
      <c:valAx>
        <c:axId val="355610848"/>
        <c:scaling>
          <c:orientation val="minMax"/>
          <c:max val="1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8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endParaRPr lang="en-US" sz="800" b="0" i="0" u="none" strike="noStrike" kern="1200" baseline="0" dirty="0">
                  <a:solidFill>
                    <a:schemeClr val="bg2">
                      <a:lumMod val="75000"/>
                    </a:schemeClr>
                  </a:solidFill>
                  <a:latin typeface="+mn-lt"/>
                  <a:ea typeface="+mn-ea"/>
                  <a:cs typeface="+mn-cs"/>
                </a:endParaRPr>
              </a:p>
            </c:rich>
          </c:tx>
          <c:layout>
            <c:manualLayout>
              <c:xMode val="edge"/>
              <c:yMode val="edge"/>
              <c:x val="1.274059716866756E-2"/>
              <c:y val="0.35975767319091667"/>
            </c:manualLayout>
          </c:layout>
          <c:overlay val="0"/>
          <c:spPr>
            <a:noFill/>
            <a:ln>
              <a:noFill/>
            </a:ln>
            <a:effectLst/>
          </c:spPr>
          <c:txPr>
            <a:bodyPr rot="-5400000" spcFirstLastPara="1" vertOverflow="ellipsis" vert="horz" wrap="square" anchor="ctr" anchorCtr="1"/>
            <a:lstStyle/>
            <a:p>
              <a:pPr algn="ctr" rtl="0">
                <a:defRPr lang="en-US" sz="8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lgn="ctr">
              <a:defRPr lang="en-US" sz="600" b="0" i="0" u="none" strike="noStrike" kern="1200" baseline="0">
                <a:solidFill>
                  <a:schemeClr val="tx1">
                    <a:lumMod val="65000"/>
                    <a:lumOff val="35000"/>
                  </a:schemeClr>
                </a:solidFill>
                <a:latin typeface="+mn-lt"/>
                <a:ea typeface="+mn-ea"/>
                <a:cs typeface="+mn-cs"/>
              </a:defRPr>
            </a:pPr>
            <a:endParaRPr lang="en-US"/>
          </a:p>
        </c:txPr>
        <c:crossAx val="355610288"/>
        <c:crosses val="autoZero"/>
        <c:crossBetween val="between"/>
        <c:majorUnit val="2"/>
      </c:valAx>
      <c:spPr>
        <a:noFill/>
        <a:ln>
          <a:noFill/>
        </a:ln>
        <a:effectLst/>
      </c:spPr>
    </c:plotArea>
    <c:legend>
      <c:legendPos val="t"/>
      <c:layout>
        <c:manualLayout>
          <c:xMode val="edge"/>
          <c:yMode val="edge"/>
          <c:x val="0.33029008441935986"/>
          <c:y val="2.6529955000043525E-2"/>
          <c:w val="0.23669898122503732"/>
          <c:h val="6.1264698970310477E-2"/>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690825428732962"/>
          <c:y val="6.5431062920413632E-2"/>
          <c:w val="0.85422438760699715"/>
          <c:h val="0.82982444817348655"/>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1-CD9A-4EFA-B122-C5E35EFCC3D0}"/>
              </c:ext>
            </c:extLst>
          </c:dPt>
          <c:dPt>
            <c:idx val="1"/>
            <c:invertIfNegative val="0"/>
            <c:bubble3D val="0"/>
            <c:spPr>
              <a:solidFill>
                <a:srgbClr val="FCB040"/>
              </a:solidFill>
              <a:ln>
                <a:noFill/>
              </a:ln>
              <a:effectLst/>
            </c:spPr>
            <c:extLst xmlns:c16r2="http://schemas.microsoft.com/office/drawing/2015/06/chart">
              <c:ext xmlns:c16="http://schemas.microsoft.com/office/drawing/2014/chart" uri="{C3380CC4-5D6E-409C-BE32-E72D297353CC}">
                <c16:uniqueId val="{00000003-CD9A-4EFA-B122-C5E35EFCC3D0}"/>
              </c:ext>
            </c:extLst>
          </c:dPt>
          <c:dPt>
            <c:idx val="2"/>
            <c:invertIfNegative val="0"/>
            <c:bubble3D val="0"/>
            <c:spPr>
              <a:solidFill>
                <a:srgbClr val="684FA1"/>
              </a:solidFill>
              <a:ln>
                <a:noFill/>
              </a:ln>
              <a:effectLst/>
            </c:spPr>
            <c:extLst xmlns:c16r2="http://schemas.microsoft.com/office/drawing/2015/06/chart">
              <c:ext xmlns:c16="http://schemas.microsoft.com/office/drawing/2014/chart" uri="{C3380CC4-5D6E-409C-BE32-E72D297353CC}">
                <c16:uniqueId val="{00000005-CD9A-4EFA-B122-C5E35EFCC3D0}"/>
              </c:ext>
            </c:extLst>
          </c:dPt>
          <c:dPt>
            <c:idx val="3"/>
            <c:invertIfNegative val="0"/>
            <c:bubble3D val="0"/>
            <c:spPr>
              <a:solidFill>
                <a:srgbClr val="6C1608"/>
              </a:solidFill>
              <a:ln>
                <a:noFill/>
              </a:ln>
              <a:effectLst/>
            </c:spPr>
            <c:extLst xmlns:c16r2="http://schemas.microsoft.com/office/drawing/2015/06/chart">
              <c:ext xmlns:c16="http://schemas.microsoft.com/office/drawing/2014/chart" uri="{C3380CC4-5D6E-409C-BE32-E72D297353CC}">
                <c16:uniqueId val="{00000007-CD9A-4EFA-B122-C5E35EFCC3D0}"/>
              </c:ext>
            </c:extLst>
          </c:dPt>
          <c:dPt>
            <c:idx val="4"/>
            <c:invertIfNegative val="0"/>
            <c:bubble3D val="0"/>
            <c:spPr>
              <a:solidFill>
                <a:srgbClr val="FAC7BE"/>
              </a:solidFill>
              <a:ln>
                <a:noFill/>
              </a:ln>
              <a:effectLst/>
            </c:spPr>
            <c:extLst xmlns:c16r2="http://schemas.microsoft.com/office/drawing/2015/06/chart">
              <c:ext xmlns:c16="http://schemas.microsoft.com/office/drawing/2014/chart" uri="{C3380CC4-5D6E-409C-BE32-E72D297353CC}">
                <c16:uniqueId val="{00000009-CD9A-4EFA-B122-C5E35EFCC3D0}"/>
              </c:ext>
            </c:extLst>
          </c:dPt>
          <c:dLbls>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2'!$A$5:$A$9</c:f>
              <c:strCache>
                <c:ptCount val="5"/>
                <c:pt idx="0">
                  <c:v>Total</c:v>
                </c:pt>
                <c:pt idx="1">
                  <c:v>Girls</c:v>
                </c:pt>
                <c:pt idx="2">
                  <c:v>Boys</c:v>
                </c:pt>
                <c:pt idx="3">
                  <c:v>Urban</c:v>
                </c:pt>
                <c:pt idx="4">
                  <c:v>Rural</c:v>
                </c:pt>
              </c:strCache>
            </c:strRef>
          </c:cat>
          <c:val>
            <c:numRef>
              <c:f>'chart 2'!$B$5:$B$9</c:f>
              <c:numCache>
                <c:formatCode>0.0</c:formatCode>
                <c:ptCount val="5"/>
                <c:pt idx="0">
                  <c:v>97.703552134801669</c:v>
                </c:pt>
                <c:pt idx="1">
                  <c:v>97.781189955980295</c:v>
                </c:pt>
                <c:pt idx="2">
                  <c:v>97.64931538712645</c:v>
                </c:pt>
                <c:pt idx="3">
                  <c:v>99.096657410020327</c:v>
                </c:pt>
                <c:pt idx="4">
                  <c:v>95.138232376347361</c:v>
                </c:pt>
              </c:numCache>
            </c:numRef>
          </c:val>
          <c:extLst xmlns:c16r2="http://schemas.microsoft.com/office/drawing/2015/06/chart">
            <c:ext xmlns:c16="http://schemas.microsoft.com/office/drawing/2014/chart" uri="{C3380CC4-5D6E-409C-BE32-E72D297353CC}">
              <c16:uniqueId val="{0000000A-CD9A-4EFA-B122-C5E35EFCC3D0}"/>
            </c:ext>
          </c:extLst>
        </c:ser>
        <c:dLbls>
          <c:showLegendKey val="0"/>
          <c:showVal val="0"/>
          <c:showCatName val="0"/>
          <c:showSerName val="0"/>
          <c:showPercent val="0"/>
          <c:showBubbleSize val="0"/>
        </c:dLbls>
        <c:gapWidth val="150"/>
        <c:axId val="355613088"/>
        <c:axId val="355613648"/>
      </c:barChart>
      <c:catAx>
        <c:axId val="355613088"/>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55613648"/>
        <c:crosses val="autoZero"/>
        <c:auto val="1"/>
        <c:lblAlgn val="ctr"/>
        <c:lblOffset val="100"/>
        <c:noMultiLvlLbl val="0"/>
      </c:catAx>
      <c:valAx>
        <c:axId val="355613648"/>
        <c:scaling>
          <c:orientation val="minMax"/>
          <c:max val="10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55613088"/>
        <c:crosses val="autoZero"/>
        <c:crossBetween val="between"/>
        <c:majorUnit val="20"/>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3175">
      <a:noFill/>
    </a:ln>
    <a:effectLst/>
  </c:spPr>
  <c:txPr>
    <a:bodyPr/>
    <a:lstStyle/>
    <a:p>
      <a:pPr>
        <a:defRPr sz="700"/>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628446818807049"/>
          <c:y val="6.7522194971530197E-2"/>
          <c:w val="0.85422432720433095"/>
          <c:h val="0.82863366464437849"/>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1-95EC-4FCD-912E-39EAA0FBE3D2}"/>
              </c:ext>
            </c:extLst>
          </c:dPt>
          <c:dPt>
            <c:idx val="1"/>
            <c:invertIfNegative val="0"/>
            <c:bubble3D val="0"/>
            <c:spPr>
              <a:solidFill>
                <a:srgbClr val="FCB040"/>
              </a:solidFill>
              <a:ln>
                <a:noFill/>
              </a:ln>
              <a:effectLst/>
            </c:spPr>
            <c:extLst xmlns:c16r2="http://schemas.microsoft.com/office/drawing/2015/06/chart">
              <c:ext xmlns:c16="http://schemas.microsoft.com/office/drawing/2014/chart" uri="{C3380CC4-5D6E-409C-BE32-E72D297353CC}">
                <c16:uniqueId val="{00000003-95EC-4FCD-912E-39EAA0FBE3D2}"/>
              </c:ext>
            </c:extLst>
          </c:dPt>
          <c:dPt>
            <c:idx val="2"/>
            <c:invertIfNegative val="0"/>
            <c:bubble3D val="0"/>
            <c:spPr>
              <a:solidFill>
                <a:srgbClr val="684FA1"/>
              </a:solidFill>
              <a:ln>
                <a:noFill/>
              </a:ln>
              <a:effectLst/>
            </c:spPr>
            <c:extLst xmlns:c16r2="http://schemas.microsoft.com/office/drawing/2015/06/chart">
              <c:ext xmlns:c16="http://schemas.microsoft.com/office/drawing/2014/chart" uri="{C3380CC4-5D6E-409C-BE32-E72D297353CC}">
                <c16:uniqueId val="{00000005-95EC-4FCD-912E-39EAA0FBE3D2}"/>
              </c:ext>
            </c:extLst>
          </c:dPt>
          <c:dPt>
            <c:idx val="3"/>
            <c:invertIfNegative val="0"/>
            <c:bubble3D val="0"/>
            <c:spPr>
              <a:solidFill>
                <a:srgbClr val="6C1608"/>
              </a:solidFill>
              <a:ln>
                <a:noFill/>
              </a:ln>
              <a:effectLst/>
            </c:spPr>
            <c:extLst xmlns:c16r2="http://schemas.microsoft.com/office/drawing/2015/06/chart">
              <c:ext xmlns:c16="http://schemas.microsoft.com/office/drawing/2014/chart" uri="{C3380CC4-5D6E-409C-BE32-E72D297353CC}">
                <c16:uniqueId val="{00000007-95EC-4FCD-912E-39EAA0FBE3D2}"/>
              </c:ext>
            </c:extLst>
          </c:dPt>
          <c:dPt>
            <c:idx val="4"/>
            <c:invertIfNegative val="0"/>
            <c:bubble3D val="0"/>
            <c:spPr>
              <a:solidFill>
                <a:srgbClr val="FAC7BE"/>
              </a:solidFill>
              <a:ln>
                <a:noFill/>
              </a:ln>
              <a:effectLst/>
            </c:spPr>
            <c:extLst xmlns:c16r2="http://schemas.microsoft.com/office/drawing/2015/06/chart">
              <c:ext xmlns:c16="http://schemas.microsoft.com/office/drawing/2014/chart" uri="{C3380CC4-5D6E-409C-BE32-E72D297353CC}">
                <c16:uniqueId val="{00000009-95EC-4FCD-912E-39EAA0FBE3D2}"/>
              </c:ext>
            </c:extLst>
          </c:dPt>
          <c:dLbls>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2'!$A$4:$A$8</c:f>
              <c:strCache>
                <c:ptCount val="5"/>
                <c:pt idx="0">
                  <c:v>Total</c:v>
                </c:pt>
                <c:pt idx="1">
                  <c:v>Girls</c:v>
                </c:pt>
                <c:pt idx="2">
                  <c:v>Boys</c:v>
                </c:pt>
                <c:pt idx="3">
                  <c:v>Urban</c:v>
                </c:pt>
                <c:pt idx="4">
                  <c:v>Rural</c:v>
                </c:pt>
              </c:strCache>
            </c:strRef>
          </c:cat>
          <c:val>
            <c:numRef>
              <c:f>'chart 2'!$B$4:$B$8</c:f>
              <c:numCache>
                <c:formatCode>0.0</c:formatCode>
                <c:ptCount val="5"/>
                <c:pt idx="0">
                  <c:v>80.899462892360617</c:v>
                </c:pt>
                <c:pt idx="1">
                  <c:v>82.907116236060702</c:v>
                </c:pt>
                <c:pt idx="2">
                  <c:v>79.081384399480541</c:v>
                </c:pt>
                <c:pt idx="3">
                  <c:v>87.692098876557111</c:v>
                </c:pt>
                <c:pt idx="4">
                  <c:v>68.346689592102322</c:v>
                </c:pt>
              </c:numCache>
            </c:numRef>
          </c:val>
          <c:extLst xmlns:c16r2="http://schemas.microsoft.com/office/drawing/2015/06/chart">
            <c:ext xmlns:c16="http://schemas.microsoft.com/office/drawing/2014/chart" uri="{C3380CC4-5D6E-409C-BE32-E72D297353CC}">
              <c16:uniqueId val="{0000000A-95EC-4FCD-912E-39EAA0FBE3D2}"/>
            </c:ext>
          </c:extLst>
        </c:ser>
        <c:dLbls>
          <c:showLegendKey val="0"/>
          <c:showVal val="0"/>
          <c:showCatName val="0"/>
          <c:showSerName val="0"/>
          <c:showPercent val="0"/>
          <c:showBubbleSize val="0"/>
        </c:dLbls>
        <c:gapWidth val="150"/>
        <c:axId val="355615888"/>
        <c:axId val="382897136"/>
      </c:barChart>
      <c:catAx>
        <c:axId val="355615888"/>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82897136"/>
        <c:crosses val="autoZero"/>
        <c:auto val="1"/>
        <c:lblAlgn val="ctr"/>
        <c:lblOffset val="100"/>
        <c:noMultiLvlLbl val="0"/>
      </c:catAx>
      <c:valAx>
        <c:axId val="382897136"/>
        <c:scaling>
          <c:orientation val="minMax"/>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55615888"/>
        <c:crosses val="autoZero"/>
        <c:crossBetween val="between"/>
        <c:majorUnit val="20"/>
      </c:valAx>
      <c:spPr>
        <a:noFill/>
        <a:ln w="3175">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3175">
      <a:noFill/>
    </a:ln>
    <a:effectLst/>
  </c:spPr>
  <c:txPr>
    <a:bodyPr/>
    <a:lstStyle/>
    <a:p>
      <a:pPr>
        <a:defRPr sz="600"/>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9878078589969254E-2"/>
          <c:y val="5.6421594070412945E-2"/>
          <c:w val="0.87086864639687123"/>
          <c:h val="0.83217379279132042"/>
        </c:manualLayout>
      </c:layout>
      <c:stockChart>
        <c:ser>
          <c:idx val="0"/>
          <c:order val="0"/>
          <c:tx>
            <c:strRef>
              <c:f>Sheet1!$B$6</c:f>
              <c:strCache>
                <c:ptCount val="1"/>
                <c:pt idx="0">
                  <c:v>Lowest</c:v>
                </c:pt>
              </c:strCache>
            </c:strRef>
          </c:tx>
          <c:spPr>
            <a:ln w="25400" cap="rnd">
              <a:noFill/>
              <a:round/>
            </a:ln>
            <a:effectLst/>
          </c:spPr>
          <c:marker>
            <c:symbol val="circle"/>
            <c:size val="6"/>
            <c:spPr>
              <a:solidFill>
                <a:schemeClr val="bg1"/>
              </a:solidFill>
              <a:ln w="22225">
                <a:solidFill>
                  <a:srgbClr val="F15A40"/>
                </a:solidFill>
                <a:round/>
              </a:ln>
              <a:effectLst/>
            </c:spPr>
          </c:marker>
          <c:dLbls>
            <c:dLbl>
              <c:idx val="0"/>
              <c:layout/>
              <c:tx>
                <c:rich>
                  <a:bodyPr/>
                  <a:lstStyle/>
                  <a:p>
                    <a:fld id="{D5CC683B-97B2-430D-A9F0-E7EB4E93D1CC}" type="CELLRANGE">
                      <a:rPr lang="en-US"/>
                      <a:pPr/>
                      <a:t>[CELLRANGE]</a:t>
                    </a:fld>
                    <a:r>
                      <a:rPr lang="en-US" baseline="0"/>
                      <a:t>, </a:t>
                    </a:r>
                    <a:fld id="{90901403-3DAB-4CF4-8B7C-C7FDBD31A157}"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F2FC8E50-A3F8-454C-8D10-916F0C196D23}" type="CELLRANGE">
                      <a:rPr lang="en-US"/>
                      <a:pPr/>
                      <a:t>[CELLRANGE]</a:t>
                    </a:fld>
                    <a:r>
                      <a:rPr lang="en-US" baseline="0"/>
                      <a:t>, </a:t>
                    </a:r>
                    <a:fld id="{5A9B13CE-84D2-4C68-8899-FE55FC0CB066}"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88DF79AF-14F3-4C6A-B4A8-D191F2A1F855}" type="CELLRANGE">
                      <a:rPr lang="en-US"/>
                      <a:pPr/>
                      <a:t>[CELLRANGE]</a:t>
                    </a:fld>
                    <a:r>
                      <a:rPr lang="en-US" baseline="0"/>
                      <a:t>, </a:t>
                    </a:r>
                    <a:fld id="{9EC105DD-BE47-4D05-8916-FAB91E0E1007}"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F8A1844C-FE50-4F28-AA0D-5721A6800E4D}" type="CELLRANGE">
                      <a:rPr lang="en-US"/>
                      <a:pPr/>
                      <a:t>[CELLRANGE]</a:t>
                    </a:fld>
                    <a:r>
                      <a:rPr lang="en-US" baseline="0"/>
                      <a:t>, </a:t>
                    </a:r>
                    <a:fld id="{59E08B08-A9A3-465A-95D4-154D7592D817}"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a:lstStyle/>
                  <a:p>
                    <a:fld id="{0A7B34DB-D075-4342-8AD6-C81B6A8C2DB7}" type="CELLRANGE">
                      <a:rPr lang="en-US"/>
                      <a:pPr/>
                      <a:t>[CELLRANGE]</a:t>
                    </a:fld>
                    <a:r>
                      <a:rPr lang="en-US" baseline="0"/>
                      <a:t>, </a:t>
                    </a:r>
                    <a:fld id="{54611A40-38AA-4175-9BEC-E98E8DD3E699}"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Sheet1!$A$7:$A$11</c:f>
              <c:strCache>
                <c:ptCount val="5"/>
                <c:pt idx="0">
                  <c:v>Total</c:v>
                </c:pt>
                <c:pt idx="1">
                  <c:v>Poorest</c:v>
                </c:pt>
                <c:pt idx="2">
                  <c:v>Richest</c:v>
                </c:pt>
                <c:pt idx="3">
                  <c:v>Rural</c:v>
                </c:pt>
                <c:pt idx="4">
                  <c:v>Urban</c:v>
                </c:pt>
              </c:strCache>
            </c:strRef>
          </c:cat>
          <c:val>
            <c:numRef>
              <c:f>Sheet1!$B$7:$B$11</c:f>
              <c:numCache>
                <c:formatCode>0.0</c:formatCode>
                <c:ptCount val="5"/>
                <c:pt idx="0">
                  <c:v>95.994034731017493</c:v>
                </c:pt>
                <c:pt idx="1">
                  <c:v>93.513687423347335</c:v>
                </c:pt>
                <c:pt idx="2">
                  <c:v>99.472747106905501</c:v>
                </c:pt>
                <c:pt idx="3">
                  <c:v>94.656328991527829</c:v>
                </c:pt>
                <c:pt idx="4">
                  <c:v>94.160372359360878</c:v>
                </c:pt>
              </c:numCache>
            </c:numRef>
          </c:val>
          <c:smooth val="0"/>
          <c:extLst xmlns:c16r2="http://schemas.microsoft.com/office/drawing/2015/06/chart">
            <c:ext xmlns:c16="http://schemas.microsoft.com/office/drawing/2014/chart" uri="{C3380CC4-5D6E-409C-BE32-E72D297353CC}">
              <c16:uniqueId val="{00000005-0115-4A5D-AC01-2255BA72D0E1}"/>
            </c:ext>
            <c:ext xmlns:c15="http://schemas.microsoft.com/office/drawing/2012/chart" uri="{02D57815-91ED-43cb-92C2-25804820EDAC}">
              <c15:datalabelsRange>
                <c15:f>Sheet1!$F$7:$F$11</c15:f>
                <c15:dlblRangeCache>
                  <c:ptCount val="5"/>
                  <c:pt idx="0">
                    <c:v>Girls</c:v>
                  </c:pt>
                  <c:pt idx="1">
                    <c:v>Boys</c:v>
                  </c:pt>
                  <c:pt idx="2">
                    <c:v>Boys</c:v>
                  </c:pt>
                  <c:pt idx="3">
                    <c:v>Boys</c:v>
                  </c:pt>
                  <c:pt idx="4">
                    <c:v>Girls</c:v>
                  </c:pt>
                </c15:dlblRangeCache>
              </c15:datalabelsRange>
            </c:ext>
          </c:extLst>
        </c:ser>
        <c:ser>
          <c:idx val="1"/>
          <c:order val="1"/>
          <c:tx>
            <c:strRef>
              <c:f>Sheet1!$C$6</c:f>
              <c:strCache>
                <c:ptCount val="1"/>
                <c:pt idx="0">
                  <c:v>Highest</c:v>
                </c:pt>
              </c:strCache>
            </c:strRef>
          </c:tx>
          <c:spPr>
            <a:ln w="25400" cap="rnd">
              <a:noFill/>
              <a:round/>
            </a:ln>
            <a:effectLst/>
          </c:spPr>
          <c:marker>
            <c:symbol val="circle"/>
            <c:size val="6"/>
            <c:spPr>
              <a:solidFill>
                <a:srgbClr val="F15A40"/>
              </a:solidFill>
              <a:ln w="22225">
                <a:solidFill>
                  <a:srgbClr val="F15A40"/>
                </a:solidFill>
                <a:round/>
              </a:ln>
              <a:effectLst/>
            </c:spPr>
          </c:marker>
          <c:dLbls>
            <c:dLbl>
              <c:idx val="0"/>
              <c:layout/>
              <c:tx>
                <c:rich>
                  <a:bodyPr/>
                  <a:lstStyle/>
                  <a:p>
                    <a:fld id="{042A571C-E6F3-4C69-9A2D-EE17B7DA3F9F}" type="CELLRANGE">
                      <a:rPr lang="en-US"/>
                      <a:pPr/>
                      <a:t>[CELLRANGE]</a:t>
                    </a:fld>
                    <a:r>
                      <a:rPr lang="en-US" baseline="0"/>
                      <a:t>, </a:t>
                    </a:r>
                    <a:fld id="{18AE8FA1-3F3E-49D2-8BD2-F6633EAF36CA}"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6069F333-6CAF-4781-97E0-202DF29C0308}" type="CELLRANGE">
                      <a:rPr lang="en-US"/>
                      <a:pPr/>
                      <a:t>[CELLRANGE]</a:t>
                    </a:fld>
                    <a:r>
                      <a:rPr lang="en-US" baseline="0"/>
                      <a:t>, </a:t>
                    </a:r>
                    <a:fld id="{73ADFDEF-7D4F-449E-AD58-E672BFB34189}"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F977EA1E-E61C-4083-9B8E-43F3BC5CF689}" type="CELLRANGE">
                      <a:rPr lang="en-US"/>
                      <a:pPr/>
                      <a:t>[CELLRANGE]</a:t>
                    </a:fld>
                    <a:r>
                      <a:rPr lang="en-US" baseline="0"/>
                      <a:t>, </a:t>
                    </a:r>
                    <a:fld id="{22B2880D-9019-4F06-B558-FCB09DDB790C}"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271E1652-74E7-4C8C-A3B1-001DCD82B872}" type="CELLRANGE">
                      <a:rPr lang="en-US"/>
                      <a:pPr/>
                      <a:t>[CELLRANGE]</a:t>
                    </a:fld>
                    <a:r>
                      <a:rPr lang="en-US" baseline="0"/>
                      <a:t>, </a:t>
                    </a:r>
                    <a:fld id="{6AD475D4-0C68-442B-8BD2-55D83C748F01}"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a:lstStyle/>
                  <a:p>
                    <a:fld id="{4625A318-B053-417A-9782-D3EE0F1D425C}" type="CELLRANGE">
                      <a:rPr lang="en-US"/>
                      <a:pPr/>
                      <a:t>[CELLRANGE]</a:t>
                    </a:fld>
                    <a:r>
                      <a:rPr lang="en-US" baseline="0"/>
                      <a:t>, </a:t>
                    </a:r>
                    <a:fld id="{A415F522-355E-4BEA-B672-D859A40CB2FA}"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Sheet1!$A$7:$A$11</c:f>
              <c:strCache>
                <c:ptCount val="5"/>
                <c:pt idx="0">
                  <c:v>Total</c:v>
                </c:pt>
                <c:pt idx="1">
                  <c:v>Poorest</c:v>
                </c:pt>
                <c:pt idx="2">
                  <c:v>Richest</c:v>
                </c:pt>
                <c:pt idx="3">
                  <c:v>Rural</c:v>
                </c:pt>
                <c:pt idx="4">
                  <c:v>Urban</c:v>
                </c:pt>
              </c:strCache>
            </c:strRef>
          </c:cat>
          <c:val>
            <c:numRef>
              <c:f>Sheet1!$C$7:$C$11</c:f>
              <c:numCache>
                <c:formatCode>0.0</c:formatCode>
                <c:ptCount val="5"/>
                <c:pt idx="0">
                  <c:v>96.067484417714425</c:v>
                </c:pt>
                <c:pt idx="1">
                  <c:v>96.833952701786657</c:v>
                </c:pt>
                <c:pt idx="2">
                  <c:v>99.565561874774914</c:v>
                </c:pt>
                <c:pt idx="3">
                  <c:v>98.590592609178131</c:v>
                </c:pt>
                <c:pt idx="4">
                  <c:v>97.003412346045167</c:v>
                </c:pt>
              </c:numCache>
            </c:numRef>
          </c:val>
          <c:smooth val="0"/>
          <c:extLst xmlns:c16r2="http://schemas.microsoft.com/office/drawing/2015/06/chart">
            <c:ext xmlns:c16="http://schemas.microsoft.com/office/drawing/2014/chart" uri="{C3380CC4-5D6E-409C-BE32-E72D297353CC}">
              <c16:uniqueId val="{0000000B-0115-4A5D-AC01-2255BA72D0E1}"/>
            </c:ext>
            <c:ext xmlns:c15="http://schemas.microsoft.com/office/drawing/2012/chart" uri="{02D57815-91ED-43cb-92C2-25804820EDAC}">
              <c15:datalabelsRange>
                <c15:f>Sheet1!$G$7:$G$11</c15:f>
                <c15:dlblRangeCache>
                  <c:ptCount val="5"/>
                  <c:pt idx="0">
                    <c:v>Boys</c:v>
                  </c:pt>
                  <c:pt idx="1">
                    <c:v>Girls</c:v>
                  </c:pt>
                  <c:pt idx="2">
                    <c:v>Girls</c:v>
                  </c:pt>
                  <c:pt idx="3">
                    <c:v>Girls</c:v>
                  </c:pt>
                  <c:pt idx="4">
                    <c:v>Boys</c:v>
                  </c:pt>
                </c15:dlblRangeCache>
              </c15:datalabelsRange>
            </c:ext>
          </c:extLst>
        </c:ser>
        <c:ser>
          <c:idx val="2"/>
          <c:order val="2"/>
          <c:tx>
            <c:strRef>
              <c:f>Sheet1!$D$6</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Sheet1!$A$7:$A$11</c:f>
              <c:strCache>
                <c:ptCount val="5"/>
                <c:pt idx="0">
                  <c:v>Total</c:v>
                </c:pt>
                <c:pt idx="1">
                  <c:v>Poorest</c:v>
                </c:pt>
                <c:pt idx="2">
                  <c:v>Richest</c:v>
                </c:pt>
                <c:pt idx="3">
                  <c:v>Rural</c:v>
                </c:pt>
                <c:pt idx="4">
                  <c:v>Urban</c:v>
                </c:pt>
              </c:strCache>
            </c:strRef>
          </c:cat>
          <c:val>
            <c:numRef>
              <c:f>Sheet1!$D$7:$D$11</c:f>
              <c:numCache>
                <c:formatCode>0.0</c:formatCode>
                <c:ptCount val="5"/>
                <c:pt idx="0">
                  <c:v>96.033061925170131</c:v>
                </c:pt>
                <c:pt idx="1">
                  <c:v>96.033061925170131</c:v>
                </c:pt>
                <c:pt idx="2">
                  <c:v>96.033061925170131</c:v>
                </c:pt>
                <c:pt idx="3">
                  <c:v>96.033061925170131</c:v>
                </c:pt>
                <c:pt idx="4">
                  <c:v>96.033061925170131</c:v>
                </c:pt>
              </c:numCache>
            </c:numRef>
          </c:val>
          <c:smooth val="0"/>
          <c:extLst xmlns:c16r2="http://schemas.microsoft.com/office/drawing/2015/06/chart">
            <c:ext xmlns:c16="http://schemas.microsoft.com/office/drawing/2014/chart" uri="{C3380CC4-5D6E-409C-BE32-E72D297353CC}">
              <c16:uniqueId val="{0000000C-0115-4A5D-AC01-2255BA72D0E1}"/>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382900496"/>
        <c:axId val="382901056"/>
      </c:stockChart>
      <c:catAx>
        <c:axId val="382900496"/>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382901056"/>
        <c:crosses val="autoZero"/>
        <c:auto val="1"/>
        <c:lblAlgn val="ctr"/>
        <c:lblOffset val="250"/>
        <c:noMultiLvlLbl val="0"/>
      </c:catAx>
      <c:valAx>
        <c:axId val="382901056"/>
        <c:scaling>
          <c:orientation val="minMax"/>
          <c:max val="100"/>
          <c:min val="6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0"/>
              <c:y val="0.4066644861046555"/>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82900496"/>
        <c:crosses val="autoZero"/>
        <c:crossBetween val="between"/>
        <c:majorUnit val="10"/>
      </c:valAx>
      <c:spPr>
        <a:noFill/>
        <a:ln w="3175">
          <a:noFill/>
        </a:ln>
        <a:effectLst/>
      </c:spPr>
    </c:plotArea>
    <c:legend>
      <c:legendPos val="r"/>
      <c:legendEntry>
        <c:idx val="0"/>
        <c:delete val="1"/>
      </c:legendEntry>
      <c:legendEntry>
        <c:idx val="1"/>
        <c:delete val="1"/>
      </c:legendEntry>
      <c:layout>
        <c:manualLayout>
          <c:xMode val="edge"/>
          <c:yMode val="edge"/>
          <c:x val="0.82846160710705985"/>
          <c:y val="6.5787285144490032E-3"/>
          <c:w val="0.1494798261258686"/>
          <c:h val="3.8112398407807183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0148302306898284E-2"/>
          <c:y val="5.639781707614417E-2"/>
          <c:w val="0.87357264095394072"/>
          <c:h val="0.8273213286863732"/>
        </c:manualLayout>
      </c:layout>
      <c:stockChart>
        <c:ser>
          <c:idx val="0"/>
          <c:order val="0"/>
          <c:tx>
            <c:strRef>
              <c:f>Sheet1!$B$6</c:f>
              <c:strCache>
                <c:ptCount val="1"/>
                <c:pt idx="0">
                  <c:v>Lowest</c:v>
                </c:pt>
              </c:strCache>
            </c:strRef>
          </c:tx>
          <c:spPr>
            <a:ln w="25400" cap="rnd">
              <a:noFill/>
              <a:round/>
            </a:ln>
            <a:effectLst/>
          </c:spPr>
          <c:marker>
            <c:symbol val="circle"/>
            <c:size val="6"/>
            <c:spPr>
              <a:solidFill>
                <a:schemeClr val="bg1"/>
              </a:solidFill>
              <a:ln w="22225">
                <a:solidFill>
                  <a:srgbClr val="A9D18E"/>
                </a:solidFill>
                <a:round/>
              </a:ln>
              <a:effectLst/>
            </c:spPr>
          </c:marker>
          <c:dLbls>
            <c:dLbl>
              <c:idx val="0"/>
              <c:layout/>
              <c:tx>
                <c:rich>
                  <a:bodyPr/>
                  <a:lstStyle/>
                  <a:p>
                    <a:fld id="{D27FB273-1CFA-4422-9499-A04A00972936}" type="CELLRANGE">
                      <a:rPr lang="en-US"/>
                      <a:pPr/>
                      <a:t>[CELLRANGE]</a:t>
                    </a:fld>
                    <a:r>
                      <a:rPr lang="en-US" baseline="0"/>
                      <a:t>, </a:t>
                    </a:r>
                    <a:fld id="{F61C1C65-F4CC-4F53-B5CA-D59BF92EB2B3}"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3C859872-7178-45D5-B04B-1FF020923903}" type="CELLRANGE">
                      <a:rPr lang="en-US"/>
                      <a:pPr/>
                      <a:t>[CELLRANGE]</a:t>
                    </a:fld>
                    <a:r>
                      <a:rPr lang="en-US" baseline="0"/>
                      <a:t>, </a:t>
                    </a:r>
                    <a:fld id="{B9361C5F-4223-4B23-AFC5-70AC9B070A85}"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938D8B40-8CF9-4D5F-B336-8BA199A59B2F}" type="CELLRANGE">
                      <a:rPr lang="en-US"/>
                      <a:pPr/>
                      <a:t>[CELLRANGE]</a:t>
                    </a:fld>
                    <a:r>
                      <a:rPr lang="en-US" baseline="0"/>
                      <a:t>, </a:t>
                    </a:r>
                    <a:fld id="{E758F205-0909-475F-AD45-3605DCC9FC4F}"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8BEFCB59-51CC-498F-9888-71EC056F4CEC}" type="CELLRANGE">
                      <a:rPr lang="en-US"/>
                      <a:pPr/>
                      <a:t>[CELLRANGE]</a:t>
                    </a:fld>
                    <a:r>
                      <a:rPr lang="en-US" baseline="0"/>
                      <a:t>, </a:t>
                    </a:r>
                    <a:fld id="{A91C2E75-239B-491F-9C2D-489187D82087}"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a:lstStyle/>
                  <a:p>
                    <a:fld id="{2CFEF8D0-7E2E-47CF-A14C-CCAEFC0B6464}" type="CELLRANGE">
                      <a:rPr lang="en-US"/>
                      <a:pPr/>
                      <a:t>[CELLRANGE]</a:t>
                    </a:fld>
                    <a:r>
                      <a:rPr lang="en-US" baseline="0"/>
                      <a:t>, </a:t>
                    </a:r>
                    <a:fld id="{DA5A1F16-41E0-4C79-A00F-F10202D1A26E}"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Sheet1!$A$7:$A$11</c:f>
              <c:strCache>
                <c:ptCount val="5"/>
                <c:pt idx="0">
                  <c:v>Total</c:v>
                </c:pt>
                <c:pt idx="1">
                  <c:v>Poorest</c:v>
                </c:pt>
                <c:pt idx="2">
                  <c:v>Richest</c:v>
                </c:pt>
                <c:pt idx="3">
                  <c:v>Rural</c:v>
                </c:pt>
                <c:pt idx="4">
                  <c:v>Urban</c:v>
                </c:pt>
              </c:strCache>
            </c:strRef>
          </c:cat>
          <c:val>
            <c:numRef>
              <c:f>Sheet1!$B$7:$B$11</c:f>
              <c:numCache>
                <c:formatCode>0.0</c:formatCode>
                <c:ptCount val="5"/>
                <c:pt idx="0">
                  <c:v>82.929376902515173</c:v>
                </c:pt>
                <c:pt idx="1">
                  <c:v>70.32177778721011</c:v>
                </c:pt>
                <c:pt idx="2">
                  <c:v>90.84758949680463</c:v>
                </c:pt>
                <c:pt idx="3">
                  <c:v>79.914875528143781</c:v>
                </c:pt>
                <c:pt idx="4">
                  <c:v>84.805361007427152</c:v>
                </c:pt>
              </c:numCache>
            </c:numRef>
          </c:val>
          <c:smooth val="0"/>
          <c:extLst xmlns:c16r2="http://schemas.microsoft.com/office/drawing/2015/06/chart">
            <c:ext xmlns:c16="http://schemas.microsoft.com/office/drawing/2014/chart" uri="{C3380CC4-5D6E-409C-BE32-E72D297353CC}">
              <c16:uniqueId val="{00000005-AD20-4B20-9B37-D4797F136E70}"/>
            </c:ext>
            <c:ext xmlns:c15="http://schemas.microsoft.com/office/drawing/2012/chart" uri="{02D57815-91ED-43cb-92C2-25804820EDAC}">
              <c15:datalabelsRange>
                <c15:f>Sheet1!$F$7:$F$11</c15:f>
                <c15:dlblRangeCache>
                  <c:ptCount val="5"/>
                  <c:pt idx="0">
                    <c:v>Boys</c:v>
                  </c:pt>
                  <c:pt idx="1">
                    <c:v>Boys</c:v>
                  </c:pt>
                  <c:pt idx="2">
                    <c:v>Boys</c:v>
                  </c:pt>
                  <c:pt idx="3">
                    <c:v>Boys</c:v>
                  </c:pt>
                  <c:pt idx="4">
                    <c:v>Boys</c:v>
                  </c:pt>
                </c15:dlblRangeCache>
              </c15:datalabelsRange>
            </c:ext>
          </c:extLst>
        </c:ser>
        <c:ser>
          <c:idx val="1"/>
          <c:order val="1"/>
          <c:tx>
            <c:strRef>
              <c:f>Sheet1!$C$6</c:f>
              <c:strCache>
                <c:ptCount val="1"/>
                <c:pt idx="0">
                  <c:v>Highest</c:v>
                </c:pt>
              </c:strCache>
            </c:strRef>
          </c:tx>
          <c:spPr>
            <a:ln w="25400" cap="rnd">
              <a:noFill/>
              <a:round/>
            </a:ln>
            <a:effectLst/>
          </c:spPr>
          <c:marker>
            <c:symbol val="circle"/>
            <c:size val="6"/>
            <c:spPr>
              <a:solidFill>
                <a:srgbClr val="A9D18E"/>
              </a:solidFill>
              <a:ln w="22225">
                <a:solidFill>
                  <a:srgbClr val="A9D18E"/>
                </a:solidFill>
                <a:round/>
              </a:ln>
              <a:effectLst/>
            </c:spPr>
          </c:marker>
          <c:dLbls>
            <c:dLbl>
              <c:idx val="0"/>
              <c:layout/>
              <c:tx>
                <c:rich>
                  <a:bodyPr/>
                  <a:lstStyle/>
                  <a:p>
                    <a:fld id="{E47F5241-8E80-453B-98B5-20AD9D7318BD}" type="CELLRANGE">
                      <a:rPr lang="en-US"/>
                      <a:pPr/>
                      <a:t>[CELLRANGE]</a:t>
                    </a:fld>
                    <a:r>
                      <a:rPr lang="en-US" baseline="0"/>
                      <a:t>, </a:t>
                    </a:r>
                    <a:fld id="{18D30C1C-E581-4ED2-9F81-3FAD8379F056}"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50AC909C-AFDD-4D1A-8933-8A8FCB40F3D4}" type="CELLRANGE">
                      <a:rPr lang="en-US"/>
                      <a:pPr/>
                      <a:t>[CELLRANGE]</a:t>
                    </a:fld>
                    <a:r>
                      <a:rPr lang="en-US" baseline="0"/>
                      <a:t>, </a:t>
                    </a:r>
                    <a:fld id="{E9725359-E42E-4866-8568-9F42F1B737F5}"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77D350FB-D8DF-4E1A-A94C-B4FF04F7D11D}" type="CELLRANGE">
                      <a:rPr lang="en-US"/>
                      <a:pPr/>
                      <a:t>[CELLRANGE]</a:t>
                    </a:fld>
                    <a:r>
                      <a:rPr lang="en-US" baseline="0"/>
                      <a:t>, </a:t>
                    </a:r>
                    <a:fld id="{C3247B4A-9038-43E5-A380-BFA1504D98AF}"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1C387003-0479-44B8-99ED-09099F574374}" type="CELLRANGE">
                      <a:rPr lang="en-US"/>
                      <a:pPr/>
                      <a:t>[CELLRANGE]</a:t>
                    </a:fld>
                    <a:r>
                      <a:rPr lang="en-US" baseline="0"/>
                      <a:t>, </a:t>
                    </a:r>
                    <a:fld id="{3D4A3158-D5D5-4CA8-8DC3-5327B5AD76FB}"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a:lstStyle/>
                  <a:p>
                    <a:fld id="{3D116971-1B3A-423B-96C0-14AB86BB8706}" type="CELLRANGE">
                      <a:rPr lang="en-US"/>
                      <a:pPr/>
                      <a:t>[CELLRANGE]</a:t>
                    </a:fld>
                    <a:r>
                      <a:rPr lang="en-US" baseline="0"/>
                      <a:t>, </a:t>
                    </a:r>
                    <a:fld id="{681B376B-7A92-429C-9FCF-A56761ED475D}"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Sheet1!$A$7:$A$11</c:f>
              <c:strCache>
                <c:ptCount val="5"/>
                <c:pt idx="0">
                  <c:v>Total</c:v>
                </c:pt>
                <c:pt idx="1">
                  <c:v>Poorest</c:v>
                </c:pt>
                <c:pt idx="2">
                  <c:v>Richest</c:v>
                </c:pt>
                <c:pt idx="3">
                  <c:v>Rural</c:v>
                </c:pt>
                <c:pt idx="4">
                  <c:v>Urban</c:v>
                </c:pt>
              </c:strCache>
            </c:strRef>
          </c:cat>
          <c:val>
            <c:numRef>
              <c:f>Sheet1!$C$7:$C$11</c:f>
              <c:numCache>
                <c:formatCode>0.0</c:formatCode>
                <c:ptCount val="5"/>
                <c:pt idx="0">
                  <c:v>86.782301784238399</c:v>
                </c:pt>
                <c:pt idx="1">
                  <c:v>77.872840500472506</c:v>
                </c:pt>
                <c:pt idx="2">
                  <c:v>97.738485757893997</c:v>
                </c:pt>
                <c:pt idx="3">
                  <c:v>86.152487144291996</c:v>
                </c:pt>
                <c:pt idx="4">
                  <c:v>87.176637486672632</c:v>
                </c:pt>
              </c:numCache>
            </c:numRef>
          </c:val>
          <c:smooth val="0"/>
          <c:extLst xmlns:c16r2="http://schemas.microsoft.com/office/drawing/2015/06/chart">
            <c:ext xmlns:c16="http://schemas.microsoft.com/office/drawing/2014/chart" uri="{C3380CC4-5D6E-409C-BE32-E72D297353CC}">
              <c16:uniqueId val="{0000000B-AD20-4B20-9B37-D4797F136E70}"/>
            </c:ext>
            <c:ext xmlns:c15="http://schemas.microsoft.com/office/drawing/2012/chart" uri="{02D57815-91ED-43cb-92C2-25804820EDAC}">
              <c15:datalabelsRange>
                <c15:f>Sheet1!$G$7:$G$11</c15:f>
                <c15:dlblRangeCache>
                  <c:ptCount val="5"/>
                  <c:pt idx="0">
                    <c:v>Girls</c:v>
                  </c:pt>
                  <c:pt idx="1">
                    <c:v>Girls</c:v>
                  </c:pt>
                  <c:pt idx="2">
                    <c:v>Girls</c:v>
                  </c:pt>
                  <c:pt idx="3">
                    <c:v>Girls</c:v>
                  </c:pt>
                  <c:pt idx="4">
                    <c:v>Girls</c:v>
                  </c:pt>
                </c15:dlblRangeCache>
              </c15:datalabelsRange>
            </c:ext>
          </c:extLst>
        </c:ser>
        <c:ser>
          <c:idx val="2"/>
          <c:order val="2"/>
          <c:tx>
            <c:strRef>
              <c:f>Sheet1!$D$6</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Sheet1!$A$7:$A$11</c:f>
              <c:strCache>
                <c:ptCount val="5"/>
                <c:pt idx="0">
                  <c:v>Total</c:v>
                </c:pt>
                <c:pt idx="1">
                  <c:v>Poorest</c:v>
                </c:pt>
                <c:pt idx="2">
                  <c:v>Richest</c:v>
                </c:pt>
                <c:pt idx="3">
                  <c:v>Rural</c:v>
                </c:pt>
                <c:pt idx="4">
                  <c:v>Urban</c:v>
                </c:pt>
              </c:strCache>
            </c:strRef>
          </c:cat>
          <c:val>
            <c:numRef>
              <c:f>Sheet1!$D$7:$D$11</c:f>
              <c:numCache>
                <c:formatCode>0.0</c:formatCode>
                <c:ptCount val="5"/>
                <c:pt idx="0">
                  <c:v>84.620384653362891</c:v>
                </c:pt>
                <c:pt idx="1">
                  <c:v>84.620384653362891</c:v>
                </c:pt>
                <c:pt idx="2">
                  <c:v>84.620384653362891</c:v>
                </c:pt>
                <c:pt idx="3">
                  <c:v>84.620384653362891</c:v>
                </c:pt>
                <c:pt idx="4">
                  <c:v>84.620384653362891</c:v>
                </c:pt>
              </c:numCache>
            </c:numRef>
          </c:val>
          <c:smooth val="0"/>
          <c:extLst xmlns:c16r2="http://schemas.microsoft.com/office/drawing/2015/06/chart">
            <c:ext xmlns:c16="http://schemas.microsoft.com/office/drawing/2014/chart" uri="{C3380CC4-5D6E-409C-BE32-E72D297353CC}">
              <c16:uniqueId val="{0000000C-AD20-4B20-9B37-D4797F136E70}"/>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382904416"/>
        <c:axId val="355616800"/>
      </c:stockChart>
      <c:catAx>
        <c:axId val="382904416"/>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355616800"/>
        <c:crosses val="autoZero"/>
        <c:auto val="1"/>
        <c:lblAlgn val="ctr"/>
        <c:lblOffset val="250"/>
        <c:noMultiLvlLbl val="0"/>
      </c:catAx>
      <c:valAx>
        <c:axId val="355616800"/>
        <c:scaling>
          <c:orientation val="minMax"/>
          <c:max val="100"/>
          <c:min val="6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0"/>
              <c:y val="0.41638140200985202"/>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82904416"/>
        <c:crosses val="autoZero"/>
        <c:crossBetween val="between"/>
        <c:majorUnit val="10"/>
      </c:valAx>
      <c:spPr>
        <a:noFill/>
        <a:ln w="3175">
          <a:noFill/>
        </a:ln>
        <a:effectLst/>
      </c:spPr>
    </c:plotArea>
    <c:legend>
      <c:legendPos val="r"/>
      <c:legendEntry>
        <c:idx val="0"/>
        <c:delete val="1"/>
      </c:legendEntry>
      <c:legendEntry>
        <c:idx val="1"/>
        <c:delete val="1"/>
      </c:legendEntry>
      <c:layout>
        <c:manualLayout>
          <c:xMode val="edge"/>
          <c:yMode val="edge"/>
          <c:x val="0.83289856771596615"/>
          <c:y val="6.5787285144490032E-3"/>
          <c:w val="0.1459507890148263"/>
          <c:h val="3.8112383827734145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592864389192342E-2"/>
          <c:y val="7.6745623006766614E-2"/>
          <c:w val="0.96407135610807693"/>
          <c:h val="0.82361320886370626"/>
        </c:manualLayout>
      </c:layout>
      <c:stockChart>
        <c:ser>
          <c:idx val="0"/>
          <c:order val="0"/>
          <c:tx>
            <c:strRef>
              <c:f>Sheet1!$B$5</c:f>
              <c:strCache>
                <c:ptCount val="1"/>
                <c:pt idx="0">
                  <c:v>Lowest</c:v>
                </c:pt>
              </c:strCache>
            </c:strRef>
          </c:tx>
          <c:spPr>
            <a:ln w="25400" cap="rnd">
              <a:noFill/>
              <a:round/>
            </a:ln>
            <a:effectLst/>
          </c:spPr>
          <c:marker>
            <c:symbol val="circle"/>
            <c:size val="6"/>
            <c:spPr>
              <a:solidFill>
                <a:schemeClr val="bg1"/>
              </a:solidFill>
              <a:ln w="22225">
                <a:solidFill>
                  <a:srgbClr val="F15A40"/>
                </a:solidFill>
                <a:round/>
              </a:ln>
              <a:effectLst/>
            </c:spPr>
          </c:marker>
          <c:dLbls>
            <c:dLbl>
              <c:idx val="0"/>
              <c:layout/>
              <c:tx>
                <c:rich>
                  <a:bodyPr rot="0" spcFirstLastPara="1" vertOverflow="ellipsis" vert="horz" wrap="square" lIns="38100" tIns="19050" rIns="38100" bIns="19050" anchor="ctr" anchorCtr="0">
                    <a:spAutoFit/>
                  </a:bodyPr>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Girls,&lt;1</a:t>
                    </a:r>
                  </a:p>
                </c:rich>
              </c:tx>
              <c:numFmt formatCode="\&lt;\1" sourceLinked="0"/>
              <c:spPr>
                <a:noFill/>
                <a:ln>
                  <a:noFill/>
                </a:ln>
                <a:effectLst/>
              </c:spPr>
              <c:dLblPos val="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AE9D-4620-8DF1-08A1FD584F4A}"/>
                </c:ext>
                <c:ext xmlns:c15="http://schemas.microsoft.com/office/drawing/2012/chart" uri="{CE6537A1-D6FC-4f65-9D91-7224C49458BB}">
                  <c15:layout/>
                </c:ext>
              </c:extLst>
            </c:dLbl>
            <c:dLbl>
              <c:idx val="1"/>
              <c:layout/>
              <c:tx>
                <c:rich>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EA94987F-3800-4FD6-97B5-D1F79FCE022F}"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AE9EC96A-91B5-492C-B8BC-5AE77BE7DB62}"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0"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874CF21E-07A0-427E-89BB-FA759D425DC3}"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6442E125-952A-4032-8FC6-FE72A3F8EA7F}"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0"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D2613D08-3E82-4D41-A6C5-4199C15F4DD6}"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ABCF0AA1-DE59-4CCC-A321-5CC70237002A}"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lt;\1"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76A15D88-89A5-45E9-8CD9-505E37E898D1}"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480EB9B4-1FBF-4D6A-881C-ED05B75A9993}"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lt;\1"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5"/>
              <c:numFmt formatCode="\&lt;\1" sourceLinked="0"/>
              <c:spPr>
                <a:noFill/>
                <a:ln>
                  <a:noFill/>
                </a:ln>
                <a:effectLst/>
              </c:spPr>
              <c:txPr>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endParaRPr lang="en-US"/>
                </a:p>
              </c:txPr>
              <c:dLblPos val="t"/>
              <c:showLegendKey val="0"/>
              <c:showVal val="1"/>
              <c:showCatName val="0"/>
              <c:showSerName val="0"/>
              <c:showPercent val="0"/>
              <c:showBubbleSize val="0"/>
              <c:extLst>
                <c:ext xmlns:c15="http://schemas.microsoft.com/office/drawing/2012/chart" uri="{CE6537A1-D6FC-4f65-9D91-7224C49458BB}"/>
              </c:extLst>
            </c:dLbl>
            <c:numFmt formatCode="#,##0.00" sourceLinked="0"/>
            <c:spPr>
              <a:noFill/>
              <a:ln>
                <a:noFill/>
              </a:ln>
              <a:effectLst/>
            </c:spPr>
            <c:txPr>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Total</c:v>
                </c:pt>
                <c:pt idx="1">
                  <c:v>Poorest</c:v>
                </c:pt>
                <c:pt idx="2">
                  <c:v>Richest</c:v>
                </c:pt>
                <c:pt idx="3">
                  <c:v>Rural</c:v>
                </c:pt>
                <c:pt idx="4">
                  <c:v>Urban</c:v>
                </c:pt>
              </c:strCache>
            </c:strRef>
          </c:cat>
          <c:val>
            <c:numRef>
              <c:f>Sheet1!$B$6:$B$10</c:f>
              <c:numCache>
                <c:formatCode>0.0</c:formatCode>
                <c:ptCount val="5"/>
                <c:pt idx="0">
                  <c:v>0.78331190551295671</c:v>
                </c:pt>
                <c:pt idx="1">
                  <c:v>1.6564977698261438</c:v>
                </c:pt>
                <c:pt idx="2">
                  <c:v>0</c:v>
                </c:pt>
                <c:pt idx="3">
                  <c:v>0.73741166185050677</c:v>
                </c:pt>
                <c:pt idx="4">
                  <c:v>0.81572618380099626</c:v>
                </c:pt>
              </c:numCache>
            </c:numRef>
          </c:val>
          <c:smooth val="0"/>
          <c:extLst xmlns:c16r2="http://schemas.microsoft.com/office/drawing/2015/06/chart">
            <c:ext xmlns:c16="http://schemas.microsoft.com/office/drawing/2014/chart" uri="{C3380CC4-5D6E-409C-BE32-E72D297353CC}">
              <c16:uniqueId val="{00000005-1C90-404C-A0BA-B62DAD16A68D}"/>
            </c:ext>
            <c:ext xmlns:c15="http://schemas.microsoft.com/office/drawing/2012/chart" uri="{02D57815-91ED-43cb-92C2-25804820EDAC}">
              <c15:datalabelsRange>
                <c15:f>Sheet1!$F$6:$F$11</c15:f>
                <c15:dlblRangeCache>
                  <c:ptCount val="6"/>
                  <c:pt idx="0">
                    <c:v>Girls</c:v>
                  </c:pt>
                  <c:pt idx="1">
                    <c:v>Girls</c:v>
                  </c:pt>
                  <c:pt idx="2">
                    <c:v>Boys</c:v>
                  </c:pt>
                  <c:pt idx="3">
                    <c:v>Girls</c:v>
                  </c:pt>
                  <c:pt idx="4">
                    <c:v>Girls</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F15A40"/>
              </a:solidFill>
              <a:ln w="22225">
                <a:solidFill>
                  <a:srgbClr val="F15A40"/>
                </a:solidFill>
                <a:round/>
              </a:ln>
              <a:effectLst/>
            </c:spPr>
          </c:marker>
          <c:dLbls>
            <c:dLbl>
              <c:idx val="0"/>
              <c:layout/>
              <c:tx>
                <c:rich>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0209CC01-C1A6-40B7-931C-5B22322DB399}"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435F8972-C269-4847-9BA0-E4FF5ABDBF8D}"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0"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43DB5CB1-446D-4D52-91DB-C67F6DE85651}"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C1BA7677-FE8B-4086-90EE-A5DB67605B70}"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0"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74ED9D93-6E46-4093-ADE1-EECE0EA539FA}"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C3BA3EE2-8FA9-4189-AEB3-5B34FCBAE55F}"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lt;\1"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300A42EA-52EF-43E0-87B2-C9F99D859913}"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19F1E452-CF7F-4269-A3B3-1FE6D05794A2}"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0"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DBB6B8BB-CB1A-473B-B54E-4E87CB3C02E4}"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A26A20D0-313F-44C1-A744-417CDD3D5808}"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0"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5"/>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endParaRPr lang="en-US"/>
                </a:p>
              </c:txPr>
              <c:dLblPos val="t"/>
              <c:showLegendKey val="0"/>
              <c:showVal val="1"/>
              <c:showCatName val="0"/>
              <c:showSerName val="0"/>
              <c:showPercent val="0"/>
              <c:showBubbleSize val="0"/>
              <c:extLst>
                <c:ext xmlns:c15="http://schemas.microsoft.com/office/drawing/2012/chart" uri="{CE6537A1-D6FC-4f65-9D91-7224C49458BB}"/>
              </c:extLst>
            </c:dLbl>
            <c:numFmt formatCode="#,##0.0" sourceLinked="0"/>
            <c:spPr>
              <a:noFill/>
              <a:ln>
                <a:noFill/>
              </a:ln>
              <a:effectLst/>
            </c:spPr>
            <c:txPr>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Total</c:v>
                </c:pt>
                <c:pt idx="1">
                  <c:v>Poorest</c:v>
                </c:pt>
                <c:pt idx="2">
                  <c:v>Richest</c:v>
                </c:pt>
                <c:pt idx="3">
                  <c:v>Rural</c:v>
                </c:pt>
                <c:pt idx="4">
                  <c:v>Urban</c:v>
                </c:pt>
              </c:strCache>
            </c:strRef>
          </c:cat>
          <c:val>
            <c:numRef>
              <c:f>Sheet1!$C$6:$C$10</c:f>
              <c:numCache>
                <c:formatCode>0.0</c:formatCode>
                <c:ptCount val="5"/>
                <c:pt idx="0">
                  <c:v>1.5124323871757603</c:v>
                </c:pt>
                <c:pt idx="1">
                  <c:v>3.1094258043323078</c:v>
                </c:pt>
                <c:pt idx="2">
                  <c:v>0.43443812522509334</c:v>
                </c:pt>
                <c:pt idx="3">
                  <c:v>1.6077706222676085</c:v>
                </c:pt>
                <c:pt idx="4">
                  <c:v>1.4492007153100164</c:v>
                </c:pt>
              </c:numCache>
            </c:numRef>
          </c:val>
          <c:smooth val="0"/>
          <c:extLst xmlns:c16r2="http://schemas.microsoft.com/office/drawing/2015/06/chart">
            <c:ext xmlns:c16="http://schemas.microsoft.com/office/drawing/2014/chart" uri="{C3380CC4-5D6E-409C-BE32-E72D297353CC}">
              <c16:uniqueId val="{0000000B-1C90-404C-A0BA-B62DAD16A68D}"/>
            </c:ext>
            <c:ext xmlns:c15="http://schemas.microsoft.com/office/drawing/2012/chart" uri="{02D57815-91ED-43cb-92C2-25804820EDAC}">
              <c15:datalabelsRange>
                <c15:f>Sheet1!$G$6:$G$11</c15:f>
                <c15:dlblRangeCache>
                  <c:ptCount val="6"/>
                  <c:pt idx="0">
                    <c:v>Boys</c:v>
                  </c:pt>
                  <c:pt idx="1">
                    <c:v>Boys</c:v>
                  </c:pt>
                  <c:pt idx="2">
                    <c:v>Girls</c:v>
                  </c:pt>
                  <c:pt idx="3">
                    <c:v>Boys</c:v>
                  </c:pt>
                  <c:pt idx="4">
                    <c:v>Boys</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Sheet1!$A$6:$A$10</c:f>
              <c:strCache>
                <c:ptCount val="5"/>
                <c:pt idx="0">
                  <c:v>Total</c:v>
                </c:pt>
                <c:pt idx="1">
                  <c:v>Poorest</c:v>
                </c:pt>
                <c:pt idx="2">
                  <c:v>Richest</c:v>
                </c:pt>
                <c:pt idx="3">
                  <c:v>Rural</c:v>
                </c:pt>
                <c:pt idx="4">
                  <c:v>Urban</c:v>
                </c:pt>
              </c:strCache>
            </c:strRef>
          </c:cat>
          <c:val>
            <c:numRef>
              <c:f>Sheet1!$D$6:$D$10</c:f>
              <c:numCache>
                <c:formatCode>0.0</c:formatCode>
                <c:ptCount val="5"/>
                <c:pt idx="0">
                  <c:v>1.1707271264361752</c:v>
                </c:pt>
                <c:pt idx="1">
                  <c:v>1.1707271264361752</c:v>
                </c:pt>
                <c:pt idx="2">
                  <c:v>1.1707271264361752</c:v>
                </c:pt>
                <c:pt idx="3">
                  <c:v>1.1707271264361752</c:v>
                </c:pt>
                <c:pt idx="4">
                  <c:v>1.1707271264361752</c:v>
                </c:pt>
              </c:numCache>
            </c:numRef>
          </c:val>
          <c:smooth val="0"/>
          <c:extLst xmlns:c16r2="http://schemas.microsoft.com/office/drawing/2015/06/chart">
            <c:ext xmlns:c16="http://schemas.microsoft.com/office/drawing/2014/chart" uri="{C3380CC4-5D6E-409C-BE32-E72D297353CC}">
              <c16:uniqueId val="{0000000C-1C90-404C-A0BA-B62DAD16A68D}"/>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355620160"/>
        <c:axId val="355620720"/>
      </c:stockChart>
      <c:catAx>
        <c:axId val="355620160"/>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355620720"/>
        <c:crosses val="autoZero"/>
        <c:auto val="1"/>
        <c:lblAlgn val="ctr"/>
        <c:lblOffset val="250"/>
        <c:noMultiLvlLbl val="0"/>
      </c:catAx>
      <c:valAx>
        <c:axId val="355620720"/>
        <c:scaling>
          <c:orientation val="minMax"/>
          <c:max val="4"/>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6.1057814062047801E-3"/>
              <c:y val="0.33322476163984494"/>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55620160"/>
        <c:crosses val="autoZero"/>
        <c:crossBetween val="between"/>
        <c:majorUnit val="1"/>
      </c:valAx>
      <c:spPr>
        <a:noFill/>
        <a:ln w="3175">
          <a:noFill/>
        </a:ln>
        <a:effectLst/>
      </c:spPr>
    </c:plotArea>
    <c:legend>
      <c:legendPos val="r"/>
      <c:legendEntry>
        <c:idx val="0"/>
        <c:delete val="1"/>
      </c:legendEntry>
      <c:legendEntry>
        <c:idx val="1"/>
        <c:delete val="1"/>
      </c:legendEntry>
      <c:layout>
        <c:manualLayout>
          <c:xMode val="edge"/>
          <c:yMode val="edge"/>
          <c:x val="0.86717641543145552"/>
          <c:y val="1.1119362242006664E-2"/>
          <c:w val="0.12961366301274888"/>
          <c:h val="5.8181794779477297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043903156374916"/>
          <c:y val="2.4653235098003646E-2"/>
          <c:w val="0.86407721821900774"/>
          <c:h val="0.88039406416342858"/>
        </c:manualLayout>
      </c:layout>
      <c:stockChart>
        <c:ser>
          <c:idx val="0"/>
          <c:order val="0"/>
          <c:tx>
            <c:strRef>
              <c:f>Sheet1!$B$5</c:f>
              <c:strCache>
                <c:ptCount val="1"/>
                <c:pt idx="0">
                  <c:v>Lowest</c:v>
                </c:pt>
              </c:strCache>
            </c:strRef>
          </c:tx>
          <c:spPr>
            <a:ln w="25400" cap="rnd">
              <a:noFill/>
              <a:round/>
            </a:ln>
            <a:effectLst/>
          </c:spPr>
          <c:marker>
            <c:symbol val="circle"/>
            <c:size val="6"/>
            <c:spPr>
              <a:solidFill>
                <a:schemeClr val="bg1"/>
              </a:solidFill>
              <a:ln w="22225">
                <a:solidFill>
                  <a:srgbClr val="A9D18E"/>
                </a:solidFill>
                <a:round/>
              </a:ln>
              <a:effectLst/>
            </c:spPr>
          </c:marker>
          <c:dLbls>
            <c:dLbl>
              <c:idx val="0"/>
              <c:layout/>
              <c:tx>
                <c:rich>
                  <a:bodyPr/>
                  <a:lstStyle/>
                  <a:p>
                    <a:fld id="{E78AF52A-8715-4C55-8AE7-B44222922E22}" type="CELLRANGE">
                      <a:rPr lang="en-US"/>
                      <a:pPr/>
                      <a:t>[CELLRANGE]</a:t>
                    </a:fld>
                    <a:r>
                      <a:rPr lang="en-US" baseline="0"/>
                      <a:t>, </a:t>
                    </a:r>
                    <a:fld id="{F80D7175-EF1A-4FB0-B5C0-8F1FF4C916E6}"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65C3F77E-D45A-455C-B084-20AE4EA0FD0B}" type="CELLRANGE">
                      <a:rPr lang="en-US"/>
                      <a:pPr/>
                      <a:t>[CELLRANGE]</a:t>
                    </a:fld>
                    <a:r>
                      <a:rPr lang="en-US" baseline="0"/>
                      <a:t>, </a:t>
                    </a:r>
                    <a:fld id="{9538C2CA-294A-43FA-AEB0-FD082483C645}"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DFDCAA62-78EC-4A2E-86BD-29850E3E9520}" type="CELLRANGE">
                      <a:rPr lang="en-US"/>
                      <a:pPr/>
                      <a:t>[CELLRANGE]</a:t>
                    </a:fld>
                    <a:r>
                      <a:rPr lang="en-US" baseline="0"/>
                      <a:t>, </a:t>
                    </a:r>
                    <a:fld id="{86D2D399-E66F-4D70-B3ED-685D442278D8}"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A2D8F3F2-4C46-42A7-A4D3-F807963055F0}" type="CELLRANGE">
                      <a:rPr lang="en-US"/>
                      <a:pPr/>
                      <a:t>[CELLRANGE]</a:t>
                    </a:fld>
                    <a:r>
                      <a:rPr lang="en-US" baseline="0"/>
                      <a:t>, </a:t>
                    </a:r>
                    <a:fld id="{0C0665D3-84A9-4877-8642-799D1BD6FD8E}"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a:lstStyle/>
                  <a:p>
                    <a:fld id="{A1CC8D73-CAC6-446E-B1D3-C14155EDF343}" type="CELLRANGE">
                      <a:rPr lang="en-US"/>
                      <a:pPr/>
                      <a:t>[CELLRANGE]</a:t>
                    </a:fld>
                    <a:r>
                      <a:rPr lang="en-US" baseline="0"/>
                      <a:t>, </a:t>
                    </a:r>
                    <a:fld id="{9F6A2C7C-274A-4F63-8A70-A5C59F80CDDE}"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Total</c:v>
                </c:pt>
                <c:pt idx="1">
                  <c:v>Poorest</c:v>
                </c:pt>
                <c:pt idx="2">
                  <c:v>Richest</c:v>
                </c:pt>
                <c:pt idx="3">
                  <c:v>Rural</c:v>
                </c:pt>
                <c:pt idx="4">
                  <c:v>Urban</c:v>
                </c:pt>
              </c:strCache>
            </c:strRef>
          </c:cat>
          <c:val>
            <c:numRef>
              <c:f>Sheet1!$B$6:$B$10</c:f>
              <c:numCache>
                <c:formatCode>0.0</c:formatCode>
                <c:ptCount val="5"/>
                <c:pt idx="0">
                  <c:v>92.753466431046732</c:v>
                </c:pt>
                <c:pt idx="1">
                  <c:v>89.394650299643061</c:v>
                </c:pt>
                <c:pt idx="2">
                  <c:v>94.496217601511034</c:v>
                </c:pt>
                <c:pt idx="3">
                  <c:v>92.028376647055779</c:v>
                </c:pt>
                <c:pt idx="4">
                  <c:v>93.212193916902493</c:v>
                </c:pt>
              </c:numCache>
            </c:numRef>
          </c:val>
          <c:smooth val="0"/>
          <c:extLst xmlns:c16r2="http://schemas.microsoft.com/office/drawing/2015/06/chart">
            <c:ext xmlns:c16="http://schemas.microsoft.com/office/drawing/2014/chart" uri="{C3380CC4-5D6E-409C-BE32-E72D297353CC}">
              <c16:uniqueId val="{00000005-9BDE-4F14-84D9-3DE2F3A939B8}"/>
            </c:ext>
            <c:ext xmlns:c15="http://schemas.microsoft.com/office/drawing/2012/chart" uri="{02D57815-91ED-43cb-92C2-25804820EDAC}">
              <c15:datalabelsRange>
                <c15:f>Sheet1!$F$6:$F$10</c15:f>
                <c15:dlblRangeCache>
                  <c:ptCount val="5"/>
                  <c:pt idx="0">
                    <c:v>Men</c:v>
                  </c:pt>
                  <c:pt idx="1">
                    <c:v>Men</c:v>
                  </c:pt>
                  <c:pt idx="2">
                    <c:v>Men</c:v>
                  </c:pt>
                  <c:pt idx="3">
                    <c:v>Men</c:v>
                  </c:pt>
                  <c:pt idx="4">
                    <c:v>Men</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A9D18E"/>
              </a:solidFill>
              <a:ln w="22225">
                <a:solidFill>
                  <a:srgbClr val="A9D18E"/>
                </a:solidFill>
                <a:round/>
              </a:ln>
              <a:effectLst/>
            </c:spPr>
          </c:marker>
          <c:dLbls>
            <c:dLbl>
              <c:idx val="0"/>
              <c:layout/>
              <c:tx>
                <c:rich>
                  <a:bodyPr/>
                  <a:lstStyle/>
                  <a:p>
                    <a:fld id="{30490BAC-B48F-4C2C-B02D-C997B3A36556}" type="CELLRANGE">
                      <a:rPr lang="en-US"/>
                      <a:pPr/>
                      <a:t>[CELLRANGE]</a:t>
                    </a:fld>
                    <a:r>
                      <a:rPr lang="en-US" baseline="0"/>
                      <a:t>, </a:t>
                    </a:r>
                    <a:fld id="{1C9B01E8-D468-47B8-AFDF-5C7F2E92830C}"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24D8616F-DCFC-4048-8F2C-44CD7A6AFFEA}" type="CELLRANGE">
                      <a:rPr lang="en-US"/>
                      <a:pPr/>
                      <a:t>[CELLRANGE]</a:t>
                    </a:fld>
                    <a:r>
                      <a:rPr lang="en-US" baseline="0"/>
                      <a:t>, </a:t>
                    </a:r>
                    <a:fld id="{C93DE715-51FB-41BC-8BE0-5C8953910E51}"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61364BD9-D3B7-4248-A66B-F48C57D08D21}" type="CELLRANGE">
                      <a:rPr lang="en-US"/>
                      <a:pPr/>
                      <a:t>[CELLRANGE]</a:t>
                    </a:fld>
                    <a:r>
                      <a:rPr lang="en-US" baseline="0"/>
                      <a:t>, </a:t>
                    </a:r>
                    <a:fld id="{51AD9402-7132-42FF-8CE6-1892774CEA28}"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EE7F7F37-B626-4DD4-A2B6-8C56FCE26ED3}" type="CELLRANGE">
                      <a:rPr lang="en-US"/>
                      <a:pPr/>
                      <a:t>[CELLRANGE]</a:t>
                    </a:fld>
                    <a:r>
                      <a:rPr lang="en-US" baseline="0"/>
                      <a:t>, </a:t>
                    </a:r>
                    <a:fld id="{658D808B-7821-431C-85B4-8460C762BF69}"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a:lstStyle/>
                  <a:p>
                    <a:fld id="{D875E308-993A-4767-B838-E883D7FBD3C4}" type="CELLRANGE">
                      <a:rPr lang="en-US"/>
                      <a:pPr/>
                      <a:t>[CELLRANGE]</a:t>
                    </a:fld>
                    <a:r>
                      <a:rPr lang="en-US" baseline="0"/>
                      <a:t>, </a:t>
                    </a:r>
                    <a:fld id="{B4DE9611-41B2-4A64-8E99-BE05608A355E}"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Total</c:v>
                </c:pt>
                <c:pt idx="1">
                  <c:v>Poorest</c:v>
                </c:pt>
                <c:pt idx="2">
                  <c:v>Richest</c:v>
                </c:pt>
                <c:pt idx="3">
                  <c:v>Rural</c:v>
                </c:pt>
                <c:pt idx="4">
                  <c:v>Urban</c:v>
                </c:pt>
              </c:strCache>
            </c:strRef>
          </c:cat>
          <c:val>
            <c:numRef>
              <c:f>Sheet1!$C$6:$C$10</c:f>
              <c:numCache>
                <c:formatCode>0.0</c:formatCode>
                <c:ptCount val="5"/>
                <c:pt idx="0">
                  <c:v>94.500857478637897</c:v>
                </c:pt>
                <c:pt idx="1">
                  <c:v>91.654861565851874</c:v>
                </c:pt>
                <c:pt idx="2">
                  <c:v>96.005144680134862</c:v>
                </c:pt>
                <c:pt idx="3">
                  <c:v>92.888763157806252</c:v>
                </c:pt>
                <c:pt idx="4">
                  <c:v>95.389035706777562</c:v>
                </c:pt>
              </c:numCache>
            </c:numRef>
          </c:val>
          <c:smooth val="0"/>
          <c:extLst xmlns:c16r2="http://schemas.microsoft.com/office/drawing/2015/06/chart">
            <c:ext xmlns:c16="http://schemas.microsoft.com/office/drawing/2014/chart" uri="{C3380CC4-5D6E-409C-BE32-E72D297353CC}">
              <c16:uniqueId val="{0000000B-9BDE-4F14-84D9-3DE2F3A939B8}"/>
            </c:ext>
            <c:ext xmlns:c15="http://schemas.microsoft.com/office/drawing/2012/chart" uri="{02D57815-91ED-43cb-92C2-25804820EDAC}">
              <c15:datalabelsRange>
                <c15:f>Sheet1!$G$6:$G$10</c15:f>
                <c15:dlblRangeCache>
                  <c:ptCount val="5"/>
                  <c:pt idx="0">
                    <c:v>Women</c:v>
                  </c:pt>
                  <c:pt idx="1">
                    <c:v>Women</c:v>
                  </c:pt>
                  <c:pt idx="2">
                    <c:v>Women</c:v>
                  </c:pt>
                  <c:pt idx="3">
                    <c:v>Women</c:v>
                  </c:pt>
                  <c:pt idx="4">
                    <c:v>Women</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Sheet1!$A$6:$A$10</c:f>
              <c:strCache>
                <c:ptCount val="5"/>
                <c:pt idx="0">
                  <c:v>Total</c:v>
                </c:pt>
                <c:pt idx="1">
                  <c:v>Poorest</c:v>
                </c:pt>
                <c:pt idx="2">
                  <c:v>Richest</c:v>
                </c:pt>
                <c:pt idx="3">
                  <c:v>Rural</c:v>
                </c:pt>
                <c:pt idx="4">
                  <c:v>Urban</c:v>
                </c:pt>
              </c:strCache>
            </c:strRef>
          </c:cat>
          <c:val>
            <c:numRef>
              <c:f>Sheet1!$D$6:$D$10</c:f>
              <c:numCache>
                <c:formatCode>0.0</c:formatCode>
                <c:ptCount val="5"/>
                <c:pt idx="0">
                  <c:v>94.005251878117278</c:v>
                </c:pt>
                <c:pt idx="1">
                  <c:v>94.005251878117278</c:v>
                </c:pt>
                <c:pt idx="2">
                  <c:v>94.005251878117278</c:v>
                </c:pt>
                <c:pt idx="3">
                  <c:v>94.005251878117278</c:v>
                </c:pt>
                <c:pt idx="4">
                  <c:v>94.005251878117278</c:v>
                </c:pt>
              </c:numCache>
            </c:numRef>
          </c:val>
          <c:smooth val="0"/>
          <c:extLst xmlns:c16r2="http://schemas.microsoft.com/office/drawing/2015/06/chart">
            <c:ext xmlns:c16="http://schemas.microsoft.com/office/drawing/2014/chart" uri="{C3380CC4-5D6E-409C-BE32-E72D297353CC}">
              <c16:uniqueId val="{0000000C-9BDE-4F14-84D9-3DE2F3A939B8}"/>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355624080"/>
        <c:axId val="357235408"/>
      </c:stockChart>
      <c:catAx>
        <c:axId val="355624080"/>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357235408"/>
        <c:crosses val="autoZero"/>
        <c:auto val="1"/>
        <c:lblAlgn val="ctr"/>
        <c:lblOffset val="250"/>
        <c:noMultiLvlLbl val="0"/>
      </c:catAx>
      <c:valAx>
        <c:axId val="357235408"/>
        <c:scaling>
          <c:orientation val="minMax"/>
          <c:max val="100"/>
          <c:min val="85"/>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3.9133256949260023E-2"/>
              <c:y val="0.39122315762430365"/>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55624080"/>
        <c:crosses val="autoZero"/>
        <c:crossBetween val="between"/>
        <c:majorUnit val="5"/>
      </c:valAx>
      <c:spPr>
        <a:noFill/>
        <a:ln w="3175">
          <a:noFill/>
        </a:ln>
        <a:effectLst/>
      </c:spPr>
    </c:plotArea>
    <c:legend>
      <c:legendPos val="r"/>
      <c:legendEntry>
        <c:idx val="0"/>
        <c:delete val="1"/>
      </c:legendEntry>
      <c:legendEntry>
        <c:idx val="1"/>
        <c:delete val="1"/>
      </c:legendEntry>
      <c:layout>
        <c:manualLayout>
          <c:xMode val="edge"/>
          <c:yMode val="edge"/>
          <c:x val="0.78736469673850629"/>
          <c:y val="6.5787285144490032E-3"/>
          <c:w val="0.19360767575637339"/>
          <c:h val="6.7263039363425592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3192560472779157E-2"/>
          <c:y val="4.8688033121171093E-2"/>
          <c:w val="0.88575746999284199"/>
          <c:h val="0.84772643636946976"/>
        </c:manualLayout>
      </c:layout>
      <c:stockChart>
        <c:ser>
          <c:idx val="0"/>
          <c:order val="0"/>
          <c:tx>
            <c:strRef>
              <c:f>Sheet1!$B$5</c:f>
              <c:strCache>
                <c:ptCount val="1"/>
                <c:pt idx="0">
                  <c:v>Lowest</c:v>
                </c:pt>
              </c:strCache>
            </c:strRef>
          </c:tx>
          <c:spPr>
            <a:ln w="25400" cap="rnd">
              <a:noFill/>
              <a:round/>
            </a:ln>
            <a:effectLst/>
          </c:spPr>
          <c:marker>
            <c:symbol val="circle"/>
            <c:size val="6"/>
            <c:spPr>
              <a:solidFill>
                <a:schemeClr val="bg1"/>
              </a:solidFill>
              <a:ln w="22225">
                <a:solidFill>
                  <a:srgbClr val="A9D18E"/>
                </a:solidFill>
                <a:round/>
              </a:ln>
              <a:effectLst/>
            </c:spPr>
          </c:marker>
          <c:dLbls>
            <c:dLbl>
              <c:idx val="0"/>
              <c:layout/>
              <c:tx>
                <c:rich>
                  <a:bodyPr/>
                  <a:lstStyle/>
                  <a:p>
                    <a:fld id="{8C5B725C-1559-425B-B1C0-107D54BF6A9B}" type="CELLRANGE">
                      <a:rPr lang="en-US"/>
                      <a:pPr/>
                      <a:t>[CELLRANGE]</a:t>
                    </a:fld>
                    <a:r>
                      <a:rPr lang="en-US" baseline="0"/>
                      <a:t>, </a:t>
                    </a:r>
                    <a:fld id="{44EBD54E-92AB-4D67-A723-2EE4E7359B88}"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357FA562-933B-4870-9C31-F0936D2B17C4}" type="CELLRANGE">
                      <a:rPr lang="en-US"/>
                      <a:pPr/>
                      <a:t>[CELLRANGE]</a:t>
                    </a:fld>
                    <a:r>
                      <a:rPr lang="en-US" baseline="0"/>
                      <a:t>, </a:t>
                    </a:r>
                    <a:fld id="{F1FFAC89-4791-492F-9396-5F140A85E383}"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9DA0D061-5117-431D-B87B-6644E7117B92}" type="CELLRANGE">
                      <a:rPr lang="en-US"/>
                      <a:pPr/>
                      <a:t>[CELLRANGE]</a:t>
                    </a:fld>
                    <a:r>
                      <a:rPr lang="en-US" baseline="0"/>
                      <a:t>, </a:t>
                    </a:r>
                    <a:fld id="{E887B05F-44A7-4480-99A8-3A1311311459}"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90AD6462-15DF-43A4-85AA-566437CF56DE}" type="CELLRANGE">
                      <a:rPr lang="en-US"/>
                      <a:pPr/>
                      <a:t>[CELLRANGE]</a:t>
                    </a:fld>
                    <a:r>
                      <a:rPr lang="en-US" baseline="0"/>
                      <a:t>, </a:t>
                    </a:r>
                    <a:fld id="{D94DC20B-D728-42C1-A16B-249F6FE2F921}"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solidFill>
                <a:schemeClr val="lt1"/>
              </a:solidFill>
              <a:ln>
                <a:noFill/>
              </a:ln>
              <a:effectLst/>
            </c:spPr>
            <c:txPr>
              <a:bodyPr rot="0" spcFirstLastPara="1" vertOverflow="clip" horzOverflow="clip" vert="horz" wrap="square" lIns="38100" tIns="19050" rIns="38100" bIns="19050" anchor="ctr" anchorCtr="0">
                <a:spAutoFit/>
              </a:bodyPr>
              <a:lstStyle/>
              <a:p>
                <a:pPr algn="ctr">
                  <a:defRPr lang="en-US" sz="600" b="0"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c15:spPr>
                <c15:layout/>
                <c15:showDataLabelsRange val="1"/>
                <c15:showLeaderLines val="0"/>
              </c:ext>
            </c:extLst>
          </c:dLbls>
          <c:cat>
            <c:strRef>
              <c:f>Sheet1!$A$6:$A$9</c:f>
              <c:strCache>
                <c:ptCount val="4"/>
                <c:pt idx="0">
                  <c:v>Sex</c:v>
                </c:pt>
                <c:pt idx="1">
                  <c:v>Mother's Education</c:v>
                </c:pt>
                <c:pt idx="2">
                  <c:v>Age of Mother at Birth</c:v>
                </c:pt>
                <c:pt idx="3">
                  <c:v>Area</c:v>
                </c:pt>
              </c:strCache>
            </c:strRef>
          </c:cat>
          <c:val>
            <c:numRef>
              <c:f>Sheet1!$B$6:$B$9</c:f>
              <c:numCache>
                <c:formatCode>0.0</c:formatCode>
                <c:ptCount val="4"/>
                <c:pt idx="0">
                  <c:v>4.8008748483837937</c:v>
                </c:pt>
                <c:pt idx="1">
                  <c:v>4.1908196316258168</c:v>
                </c:pt>
                <c:pt idx="2">
                  <c:v>4.8493290209816546</c:v>
                </c:pt>
                <c:pt idx="3">
                  <c:v>5.620649052337872</c:v>
                </c:pt>
              </c:numCache>
            </c:numRef>
          </c:val>
          <c:smooth val="0"/>
          <c:extLst xmlns:c16r2="http://schemas.microsoft.com/office/drawing/2015/06/chart">
            <c:ext xmlns:c16="http://schemas.microsoft.com/office/drawing/2014/chart" uri="{C3380CC4-5D6E-409C-BE32-E72D297353CC}">
              <c16:uniqueId val="{00000003-3771-4B15-8641-1D27C41C231C}"/>
            </c:ext>
            <c:ext xmlns:c15="http://schemas.microsoft.com/office/drawing/2012/chart" uri="{02D57815-91ED-43cb-92C2-25804820EDAC}">
              <c15:datalabelsRange>
                <c15:f>Sheet1!$F$6:$F$10</c15:f>
                <c15:dlblRangeCache>
                  <c:ptCount val="5"/>
                  <c:pt idx="0">
                    <c:v>Girl</c:v>
                  </c:pt>
                  <c:pt idx="1">
                    <c:v>Upper Secondery</c:v>
                  </c:pt>
                  <c:pt idx="2">
                    <c:v>&lt;20 years</c:v>
                  </c:pt>
                  <c:pt idx="3">
                    <c:v>Urban</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A9D18E"/>
              </a:solidFill>
              <a:ln w="22225">
                <a:solidFill>
                  <a:srgbClr val="A9D18E"/>
                </a:solidFill>
                <a:round/>
              </a:ln>
              <a:effectLst/>
            </c:spPr>
          </c:marker>
          <c:dLbls>
            <c:dLbl>
              <c:idx val="0"/>
              <c:layout/>
              <c:tx>
                <c:rich>
                  <a:bodyPr/>
                  <a:lstStyle/>
                  <a:p>
                    <a:fld id="{75853453-4C0D-4D00-A381-A99C61285ADE}" type="CELLRANGE">
                      <a:rPr lang="en-US"/>
                      <a:pPr/>
                      <a:t>[CELLRANGE]</a:t>
                    </a:fld>
                    <a:r>
                      <a:rPr lang="en-US" baseline="0"/>
                      <a:t>, </a:t>
                    </a:r>
                    <a:fld id="{7D5009A5-8E2F-4CF2-B14A-B32C9AFF4C68}"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DE7A9118-AEE4-4395-9BF3-23F1094BCA45}" type="CELLRANGE">
                      <a:rPr lang="en-US"/>
                      <a:pPr/>
                      <a:t>[CELLRANGE]</a:t>
                    </a:fld>
                    <a:r>
                      <a:rPr lang="en-US" baseline="0"/>
                      <a:t>, </a:t>
                    </a:r>
                    <a:fld id="{14ABCCE6-9522-48F0-A127-C217EECD9429}"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833B8AC7-7AC7-4DA3-AD34-5B5F9EF99ED2}" type="CELLRANGE">
                      <a:rPr lang="en-US"/>
                      <a:pPr/>
                      <a:t>[CELLRANGE]</a:t>
                    </a:fld>
                    <a:r>
                      <a:rPr lang="en-US" baseline="0"/>
                      <a:t>, </a:t>
                    </a:r>
                    <a:fld id="{FCC60976-6140-4304-968B-FE7D451850EC}"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DD59610A-B59A-4511-8B98-10A40CA6CE7C}" type="CELLRANGE">
                      <a:rPr lang="en-US"/>
                      <a:pPr/>
                      <a:t>[CELLRANGE]</a:t>
                    </a:fld>
                    <a:r>
                      <a:rPr lang="en-US" baseline="0"/>
                      <a:t>, </a:t>
                    </a:r>
                    <a:fld id="{BBD9C434-3819-492E-BE96-49EF27D49B55}"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0"/>
              </c:ext>
            </c:extLst>
          </c:dLbls>
          <c:cat>
            <c:strRef>
              <c:f>Sheet1!$A$6:$A$9</c:f>
              <c:strCache>
                <c:ptCount val="4"/>
                <c:pt idx="0">
                  <c:v>Sex</c:v>
                </c:pt>
                <c:pt idx="1">
                  <c:v>Mother's Education</c:v>
                </c:pt>
                <c:pt idx="2">
                  <c:v>Age of Mother at Birth</c:v>
                </c:pt>
                <c:pt idx="3">
                  <c:v>Area</c:v>
                </c:pt>
              </c:strCache>
            </c:strRef>
          </c:cat>
          <c:val>
            <c:numRef>
              <c:f>Sheet1!$C$6:$C$9</c:f>
              <c:numCache>
                <c:formatCode>0.0</c:formatCode>
                <c:ptCount val="4"/>
                <c:pt idx="0">
                  <c:v>7.1959209546755227</c:v>
                </c:pt>
                <c:pt idx="1">
                  <c:v>7.2351530700594004</c:v>
                </c:pt>
                <c:pt idx="2">
                  <c:v>7.4205938742768129</c:v>
                </c:pt>
                <c:pt idx="3">
                  <c:v>6.583834686613554</c:v>
                </c:pt>
              </c:numCache>
            </c:numRef>
          </c:val>
          <c:smooth val="0"/>
          <c:extLst xmlns:c16r2="http://schemas.microsoft.com/office/drawing/2015/06/chart">
            <c:ext xmlns:c16="http://schemas.microsoft.com/office/drawing/2014/chart" uri="{C3380CC4-5D6E-409C-BE32-E72D297353CC}">
              <c16:uniqueId val="{00000007-3771-4B15-8641-1D27C41C231C}"/>
            </c:ext>
            <c:ext xmlns:c15="http://schemas.microsoft.com/office/drawing/2012/chart" uri="{02D57815-91ED-43cb-92C2-25804820EDAC}">
              <c15:datalabelsRange>
                <c15:f>Sheet1!$G$6:$G$9</c15:f>
                <c15:dlblRangeCache>
                  <c:ptCount val="4"/>
                  <c:pt idx="0">
                    <c:v>Boy</c:v>
                  </c:pt>
                  <c:pt idx="1">
                    <c:v>Vocational Education</c:v>
                  </c:pt>
                  <c:pt idx="2">
                    <c:v>35-49 years</c:v>
                  </c:pt>
                  <c:pt idx="3">
                    <c:v>Rural</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Sheet1!$A$6:$A$9</c:f>
              <c:strCache>
                <c:ptCount val="4"/>
                <c:pt idx="0">
                  <c:v>Sex</c:v>
                </c:pt>
                <c:pt idx="1">
                  <c:v>Mother's Education</c:v>
                </c:pt>
                <c:pt idx="2">
                  <c:v>Age of Mother at Birth</c:v>
                </c:pt>
                <c:pt idx="3">
                  <c:v>Area</c:v>
                </c:pt>
              </c:strCache>
            </c:strRef>
          </c:cat>
          <c:val>
            <c:numRef>
              <c:f>Sheet1!$D$6:$D$9</c:f>
              <c:numCache>
                <c:formatCode>0.0</c:formatCode>
                <c:ptCount val="4"/>
                <c:pt idx="0">
                  <c:v>6.0051471046252223</c:v>
                </c:pt>
                <c:pt idx="1">
                  <c:v>6.0051471046252223</c:v>
                </c:pt>
                <c:pt idx="2">
                  <c:v>6.0051471046252223</c:v>
                </c:pt>
                <c:pt idx="3">
                  <c:v>6.0051471046252223</c:v>
                </c:pt>
              </c:numCache>
            </c:numRef>
          </c:val>
          <c:smooth val="0"/>
          <c:extLst xmlns:c16r2="http://schemas.microsoft.com/office/drawing/2015/06/chart">
            <c:ext xmlns:c16="http://schemas.microsoft.com/office/drawing/2014/chart" uri="{C3380CC4-5D6E-409C-BE32-E72D297353CC}">
              <c16:uniqueId val="{00000008-3771-4B15-8641-1D27C41C231C}"/>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298695104"/>
        <c:axId val="298695664"/>
      </c:stockChart>
      <c:catAx>
        <c:axId val="298695104"/>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298695664"/>
        <c:crosses val="autoZero"/>
        <c:auto val="1"/>
        <c:lblAlgn val="ctr"/>
        <c:lblOffset val="250"/>
        <c:noMultiLvlLbl val="0"/>
      </c:catAx>
      <c:valAx>
        <c:axId val="298695664"/>
        <c:scaling>
          <c:orientation val="minMax"/>
          <c:max val="15"/>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7.5128813378844425E-3"/>
              <c:y val="0.37259228078324363"/>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98695104"/>
        <c:crosses val="autoZero"/>
        <c:crossBetween val="between"/>
        <c:majorUnit val="5"/>
      </c:valAx>
      <c:spPr>
        <a:noFill/>
        <a:ln w="3175">
          <a:noFill/>
        </a:ln>
        <a:effectLst/>
      </c:spPr>
    </c:plotArea>
    <c:legend>
      <c:legendPos val="r"/>
      <c:legendEntry>
        <c:idx val="0"/>
        <c:delete val="1"/>
      </c:legendEntry>
      <c:legendEntry>
        <c:idx val="1"/>
        <c:delete val="1"/>
      </c:legendEntry>
      <c:layout>
        <c:manualLayout>
          <c:xMode val="edge"/>
          <c:yMode val="edge"/>
          <c:x val="0.84120545462859442"/>
          <c:y val="4.3585286984640266E-2"/>
          <c:w val="0.12540773649308168"/>
          <c:h val="6.7263039363425592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055405369969081"/>
          <c:y val="7.7413479052823309E-2"/>
          <c:w val="0.69753189059814391"/>
          <c:h val="0.83932525852301254"/>
        </c:manualLayout>
      </c:layout>
      <c:doughnutChart>
        <c:varyColors val="1"/>
        <c:ser>
          <c:idx val="0"/>
          <c:order val="0"/>
          <c:tx>
            <c:strRef>
              <c:f>Sheet1!$B$5</c:f>
              <c:strCache>
                <c:ptCount val="1"/>
                <c:pt idx="0">
                  <c:v>Women</c:v>
                </c:pt>
              </c:strCache>
            </c:strRef>
          </c:tx>
          <c:dPt>
            <c:idx val="0"/>
            <c:bubble3D val="0"/>
            <c:spPr>
              <a:solidFill>
                <a:srgbClr val="87D5DD"/>
              </a:solidFill>
              <a:ln w="19050">
                <a:solidFill>
                  <a:schemeClr val="lt1"/>
                </a:solidFill>
              </a:ln>
              <a:effectLst/>
            </c:spPr>
            <c:extLst xmlns:c16r2="http://schemas.microsoft.com/office/drawing/2015/06/chart">
              <c:ext xmlns:c16="http://schemas.microsoft.com/office/drawing/2014/chart" uri="{C3380CC4-5D6E-409C-BE32-E72D297353CC}">
                <c16:uniqueId val="{00000001-B040-4BB0-BF39-9510B1174F3A}"/>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3-B040-4BB0-BF39-9510B1174F3A}"/>
              </c:ext>
            </c:extLst>
          </c:dPt>
          <c:dLbls>
            <c:dLbl>
              <c:idx val="0"/>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B040-4BB0-BF39-9510B1174F3A}"/>
                </c:ext>
                <c:ext xmlns:c15="http://schemas.microsoft.com/office/drawing/2012/chart" uri="{CE6537A1-D6FC-4f65-9D91-7224C49458BB}">
                  <c15:layout/>
                </c:ext>
              </c:extLst>
            </c:dLbl>
            <c:dLbl>
              <c:idx val="1"/>
              <c:layout>
                <c:manualLayout>
                  <c:x val="0.29031790593439188"/>
                  <c:y val="-0.10264259693002929"/>
                </c:manualLayout>
              </c:layout>
              <c:numFmt formatCode="\&lt;\1"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B040-4BB0-BF39-9510B1174F3A}"/>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0.0</c:formatCode>
                <c:ptCount val="2"/>
                <c:pt idx="0">
                  <c:v>99.423809138949395</c:v>
                </c:pt>
                <c:pt idx="1">
                  <c:v>0.57619086105060546</c:v>
                </c:pt>
              </c:numCache>
            </c:numRef>
          </c:val>
          <c:extLst xmlns:c16r2="http://schemas.microsoft.com/office/drawing/2015/06/chart">
            <c:ext xmlns:c16="http://schemas.microsoft.com/office/drawing/2014/chart" uri="{C3380CC4-5D6E-409C-BE32-E72D297353CC}">
              <c16:uniqueId val="{00000004-B040-4BB0-BF39-9510B1174F3A}"/>
            </c:ext>
          </c:extLst>
        </c:ser>
        <c:ser>
          <c:idx val="1"/>
          <c:order val="1"/>
          <c:tx>
            <c:strRef>
              <c:f>Sheet1!$C$5</c:f>
              <c:strCache>
                <c:ptCount val="1"/>
                <c:pt idx="0">
                  <c:v>Men</c:v>
                </c:pt>
              </c:strCache>
            </c:strRef>
          </c:tx>
          <c:spPr>
            <a:solidFill>
              <a:srgbClr val="D0CECE"/>
            </a:solidFill>
          </c:spPr>
          <c:dPt>
            <c:idx val="0"/>
            <c:bubble3D val="0"/>
            <c:spPr>
              <a:solidFill>
                <a:srgbClr val="3AB9C6"/>
              </a:solidFill>
              <a:ln w="19050">
                <a:solidFill>
                  <a:schemeClr val="lt1"/>
                </a:solidFill>
              </a:ln>
              <a:effectLst/>
            </c:spPr>
            <c:extLst xmlns:c16r2="http://schemas.microsoft.com/office/drawing/2015/06/chart">
              <c:ext xmlns:c16="http://schemas.microsoft.com/office/drawing/2014/chart" uri="{C3380CC4-5D6E-409C-BE32-E72D297353CC}">
                <c16:uniqueId val="{00000006-B040-4BB0-BF39-9510B1174F3A}"/>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8-B040-4BB0-BF39-9510B1174F3A}"/>
              </c:ext>
            </c:extLst>
          </c:dPt>
          <c:dLbls>
            <c:dLbl>
              <c:idx val="0"/>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B040-4BB0-BF39-9510B1174F3A}"/>
                </c:ext>
                <c:ext xmlns:c15="http://schemas.microsoft.com/office/drawing/2012/chart" uri="{CE6537A1-D6FC-4f65-9D91-7224C49458BB}">
                  <c15:layout/>
                </c:ext>
              </c:extLst>
            </c:dLbl>
            <c:dLbl>
              <c:idx val="1"/>
              <c:layout>
                <c:manualLayout>
                  <c:x val="-0.25401338455141675"/>
                  <c:y val="-1.855913862215202E-2"/>
                </c:manualLayout>
              </c:layout>
              <c:numFmt formatCode="\&lt;\1" sourceLinked="0"/>
              <c:spPr>
                <a:noFill/>
                <a:ln>
                  <a:noFill/>
                </a:ln>
                <a:effectLst/>
              </c:spPr>
              <c:txPr>
                <a:bodyPr rot="0" spcFirstLastPara="1" vertOverflow="ellipsis" vert="horz" wrap="square" lIns="38100" tIns="19050" rIns="38100" bIns="19050" anchor="ctr" anchorCtr="0">
                  <a:spAutoFit/>
                </a:bodyPr>
                <a:lstStyle/>
                <a:p>
                  <a:pPr algn="ctr">
                    <a:defRPr lang="en-US"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B040-4BB0-BF39-9510B1174F3A}"/>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Sheet1!$C$6:$C$7</c:f>
              <c:numCache>
                <c:formatCode>0.0</c:formatCode>
                <c:ptCount val="2"/>
                <c:pt idx="0">
                  <c:v>99.468533980779497</c:v>
                </c:pt>
                <c:pt idx="1">
                  <c:v>0.53146601922050252</c:v>
                </c:pt>
              </c:numCache>
            </c:numRef>
          </c:val>
          <c:extLst xmlns:c16r2="http://schemas.microsoft.com/office/drawing/2015/06/chart">
            <c:ext xmlns:c16="http://schemas.microsoft.com/office/drawing/2014/chart" uri="{C3380CC4-5D6E-409C-BE32-E72D297353CC}">
              <c16:uniqueId val="{00000009-B040-4BB0-BF39-9510B1174F3A}"/>
            </c:ext>
          </c:extLst>
        </c:ser>
        <c:dLbls>
          <c:showLegendKey val="0"/>
          <c:showVal val="0"/>
          <c:showCatName val="0"/>
          <c:showSerName val="0"/>
          <c:showPercent val="0"/>
          <c:showBubbleSize val="0"/>
          <c:showLeaderLines val="1"/>
        </c:dLbls>
        <c:firstSliceAng val="0"/>
        <c:holeSize val="40"/>
      </c:doughnutChart>
      <c:spPr>
        <a:noFill/>
        <a:ln w="3175">
          <a:noFill/>
        </a:ln>
        <a:effectLst/>
      </c:spPr>
    </c:plotArea>
    <c:plotVisOnly val="1"/>
    <c:dispBlanksAs val="zero"/>
    <c:showDLblsOverMax val="0"/>
  </c:chart>
  <c:spPr>
    <a:noFill/>
    <a:ln w="3175">
      <a:noFill/>
    </a:ln>
    <a:effectLst/>
  </c:spPr>
  <c:txPr>
    <a:bodyPr/>
    <a:lstStyle/>
    <a:p>
      <a:pPr>
        <a:defRPr/>
      </a:pPr>
      <a:endParaRPr lang="en-US"/>
    </a:p>
  </c:txPr>
  <c:externalData r:id="rId3">
    <c:autoUpdate val="0"/>
  </c:externalData>
  <c:userShapes r:id="rId4"/>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6.3839825775502956E-2"/>
          <c:w val="0.77105997634864099"/>
          <c:h val="0.84980016986609064"/>
        </c:manualLayout>
      </c:layout>
      <c:pieChart>
        <c:varyColors val="1"/>
        <c:ser>
          <c:idx val="0"/>
          <c:order val="0"/>
          <c:tx>
            <c:strRef>
              <c:f>Sheet1!$B$5</c:f>
              <c:strCache>
                <c:ptCount val="1"/>
                <c:pt idx="0">
                  <c:v>Column1</c:v>
                </c:pt>
              </c:strCache>
            </c:strRef>
          </c:tx>
          <c:spPr>
            <a:solidFill>
              <a:srgbClr val="FCB040"/>
            </a:solidFill>
          </c:spPr>
          <c:dPt>
            <c:idx val="0"/>
            <c:bubble3D val="0"/>
            <c:spPr>
              <a:solidFill>
                <a:srgbClr val="FCB040"/>
              </a:solidFill>
              <a:ln w="9525">
                <a:solidFill>
                  <a:schemeClr val="lt1"/>
                </a:solidFill>
              </a:ln>
              <a:effectLst/>
            </c:spPr>
            <c:extLst xmlns:c16r2="http://schemas.microsoft.com/office/drawing/2015/06/chart">
              <c:ext xmlns:c16="http://schemas.microsoft.com/office/drawing/2014/chart" uri="{C3380CC4-5D6E-409C-BE32-E72D297353CC}">
                <c16:uniqueId val="{00000001-E8E4-48A7-86D5-F02D7398BA38}"/>
              </c:ext>
            </c:extLst>
          </c:dPt>
          <c:dPt>
            <c:idx val="1"/>
            <c:bubble3D val="0"/>
            <c:spPr>
              <a:solidFill>
                <a:srgbClr val="FEDEB0"/>
              </a:solidFill>
              <a:ln w="19050">
                <a:solidFill>
                  <a:schemeClr val="lt1"/>
                </a:solidFill>
              </a:ln>
              <a:effectLst/>
            </c:spPr>
            <c:extLst xmlns:c16r2="http://schemas.microsoft.com/office/drawing/2015/06/chart">
              <c:ext xmlns:c16="http://schemas.microsoft.com/office/drawing/2014/chart" uri="{C3380CC4-5D6E-409C-BE32-E72D297353CC}">
                <c16:uniqueId val="{00000003-E8E4-48A7-86D5-F02D7398BA38}"/>
              </c:ext>
            </c:extLst>
          </c:dPt>
          <c:dPt>
            <c:idx val="2"/>
            <c:bubble3D val="0"/>
            <c:spPr>
              <a:solidFill>
                <a:srgbClr val="684FA1"/>
              </a:solidFill>
              <a:ln w="19050">
                <a:solidFill>
                  <a:schemeClr val="lt1"/>
                </a:solidFill>
              </a:ln>
              <a:effectLst/>
            </c:spPr>
            <c:extLst xmlns:c16r2="http://schemas.microsoft.com/office/drawing/2015/06/chart">
              <c:ext xmlns:c16="http://schemas.microsoft.com/office/drawing/2014/chart" uri="{C3380CC4-5D6E-409C-BE32-E72D297353CC}">
                <c16:uniqueId val="{00000005-E8E4-48A7-86D5-F02D7398BA38}"/>
              </c:ext>
            </c:extLst>
          </c:dPt>
          <c:dPt>
            <c:idx val="3"/>
            <c:bubble3D val="0"/>
            <c:spPr>
              <a:solidFill>
                <a:srgbClr val="BAADD7"/>
              </a:solidFill>
              <a:ln w="19050">
                <a:solidFill>
                  <a:schemeClr val="lt1"/>
                </a:solidFill>
              </a:ln>
              <a:effectLst/>
            </c:spPr>
            <c:extLst xmlns:c16r2="http://schemas.microsoft.com/office/drawing/2015/06/chart">
              <c:ext xmlns:c16="http://schemas.microsoft.com/office/drawing/2014/chart" uri="{C3380CC4-5D6E-409C-BE32-E72D297353CC}">
                <c16:uniqueId val="{00000007-E8E4-48A7-86D5-F02D7398BA38}"/>
              </c:ext>
            </c:extLst>
          </c:dPt>
          <c:dPt>
            <c:idx val="4"/>
            <c:bubble3D val="0"/>
            <c:spPr>
              <a:solidFill>
                <a:srgbClr val="D9D9D9"/>
              </a:solidFill>
              <a:ln w="19050">
                <a:solidFill>
                  <a:schemeClr val="lt1"/>
                </a:solidFill>
              </a:ln>
              <a:effectLst/>
            </c:spPr>
            <c:extLst xmlns:c16r2="http://schemas.microsoft.com/office/drawing/2015/06/chart">
              <c:ext xmlns:c16="http://schemas.microsoft.com/office/drawing/2014/chart" uri="{C3380CC4-5D6E-409C-BE32-E72D297353CC}">
                <c16:uniqueId val="{00000009-B76A-4FB7-AAF8-87F63BBFBFBC}"/>
              </c:ext>
            </c:extLst>
          </c:dPt>
          <c:dLbls>
            <c:dLbl>
              <c:idx val="0"/>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E8E4-48A7-86D5-F02D7398BA38}"/>
                </c:ext>
                <c:ext xmlns:c15="http://schemas.microsoft.com/office/drawing/2012/chart" uri="{CE6537A1-D6FC-4f65-9D91-7224C49458BB}">
                  <c15:layout/>
                </c:ext>
              </c:extLst>
            </c:dLbl>
            <c:dLbl>
              <c:idx val="1"/>
              <c:layout>
                <c:manualLayout>
                  <c:x val="2.9856587855164561E-2"/>
                  <c:y val="6.1593919464474796E-2"/>
                </c:manualLayout>
              </c:layout>
              <c:dLblPos val="bestFi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E8E4-48A7-86D5-F02D7398BA38}"/>
                </c:ext>
                <c:ext xmlns:c15="http://schemas.microsoft.com/office/drawing/2012/chart" uri="{CE6537A1-D6FC-4f65-9D91-7224C49458BB}">
                  <c15:layout/>
                </c:ext>
              </c:extLst>
            </c:dLbl>
            <c:dLbl>
              <c:idx val="2"/>
              <c:layout>
                <c:manualLayout>
                  <c:x val="0.19288388552672073"/>
                  <c:y val="-7.9838110351494379E-2"/>
                </c:manualLayout>
              </c:layout>
              <c:dLblPos val="bestFi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E8E4-48A7-86D5-F02D7398BA38}"/>
                </c:ext>
                <c:ext xmlns:c15="http://schemas.microsoft.com/office/drawing/2012/chart" uri="{CE6537A1-D6FC-4f65-9D91-7224C49458BB}">
                  <c15:layout/>
                </c:ext>
              </c:extLst>
            </c:dLbl>
            <c:dLbl>
              <c:idx val="3"/>
              <c:layout>
                <c:manualLayout>
                  <c:x val="-9.1916457213981423E-2"/>
                  <c:y val="1.3305711467916823E-2"/>
                </c:manualLayout>
              </c:layout>
              <c:dLblPos val="bestFi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E8E4-48A7-86D5-F02D7398BA38}"/>
                </c:ext>
                <c:ext xmlns:c15="http://schemas.microsoft.com/office/drawing/2012/chart" uri="{CE6537A1-D6FC-4f65-9D91-7224C49458BB}">
                  <c15:layout/>
                </c:ext>
              </c:extLst>
            </c:dLbl>
            <c:dLbl>
              <c:idx val="4"/>
              <c:layout>
                <c:manualLayout>
                  <c:x val="8.5867362265054967E-2"/>
                  <c:y val="0"/>
                </c:manualLayout>
              </c:layout>
              <c:dLblPos val="bestFi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B76A-4FB7-AAF8-87F63BBFBFBC}"/>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Sheet1!$A$6:$A$10</c:f>
              <c:strCache>
                <c:ptCount val="5"/>
                <c:pt idx="0">
                  <c:v>Women 15+</c:v>
                </c:pt>
                <c:pt idx="1">
                  <c:v>Girls &lt;15</c:v>
                </c:pt>
                <c:pt idx="2">
                  <c:v>Men 15+</c:v>
                </c:pt>
                <c:pt idx="3">
                  <c:v>Boys &lt;15</c:v>
                </c:pt>
                <c:pt idx="4">
                  <c:v>DK/Missing/Members do not collect</c:v>
                </c:pt>
              </c:strCache>
            </c:strRef>
          </c:cat>
          <c:val>
            <c:numRef>
              <c:f>Sheet1!$B$6:$B$10</c:f>
              <c:numCache>
                <c:formatCode>0.0</c:formatCode>
                <c:ptCount val="5"/>
                <c:pt idx="0">
                  <c:v>42.695382796989719</c:v>
                </c:pt>
                <c:pt idx="1">
                  <c:v>1.1372989461528809</c:v>
                </c:pt>
                <c:pt idx="2">
                  <c:v>51.838835623787837</c:v>
                </c:pt>
                <c:pt idx="3">
                  <c:v>1.7552165900700234</c:v>
                </c:pt>
                <c:pt idx="4">
                  <c:v>2.5732660429994283</c:v>
                </c:pt>
              </c:numCache>
            </c:numRef>
          </c:val>
          <c:extLst xmlns:c16r2="http://schemas.microsoft.com/office/drawing/2015/06/chart">
            <c:ext xmlns:c16="http://schemas.microsoft.com/office/drawing/2014/chart" uri="{C3380CC4-5D6E-409C-BE32-E72D297353CC}">
              <c16:uniqueId val="{00000008-E8E4-48A7-86D5-F02D7398BA38}"/>
            </c:ext>
          </c:extLst>
        </c:ser>
        <c:dLbls>
          <c:showLegendKey val="0"/>
          <c:showVal val="0"/>
          <c:showCatName val="0"/>
          <c:showSerName val="0"/>
          <c:showPercent val="0"/>
          <c:showBubbleSize val="0"/>
          <c:showLeaderLines val="1"/>
        </c:dLbls>
        <c:firstSliceAng val="0"/>
      </c:pieChart>
      <c:spPr>
        <a:noFill/>
        <a:ln>
          <a:noFill/>
        </a:ln>
        <a:effectLst/>
      </c:spPr>
    </c:plotArea>
    <c:legend>
      <c:legendPos val="r"/>
      <c:layout>
        <c:manualLayout>
          <c:xMode val="edge"/>
          <c:yMode val="edge"/>
          <c:x val="0.77126847841655066"/>
          <c:y val="0.45511365382519992"/>
          <c:w val="0.21263440144696638"/>
          <c:h val="0.4983844561351554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w="3175">
      <a:noFill/>
    </a:ln>
    <a:effectLst/>
  </c:spPr>
  <c:txPr>
    <a:bodyPr/>
    <a:lstStyle/>
    <a:p>
      <a:pPr>
        <a:defRPr/>
      </a:pPr>
      <a:endParaRPr lang="en-US"/>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144917548717954"/>
          <c:y val="2.5235575061314058E-2"/>
          <c:w val="0.71146268811412561"/>
          <c:h val="0.90257877601365399"/>
        </c:manualLayout>
      </c:layout>
      <c:barChart>
        <c:barDir val="col"/>
        <c:grouping val="stacked"/>
        <c:varyColors val="0"/>
        <c:ser>
          <c:idx val="0"/>
          <c:order val="0"/>
          <c:tx>
            <c:strRef>
              <c:f>Sheet1!$B$6</c:f>
              <c:strCache>
                <c:ptCount val="1"/>
                <c:pt idx="0">
                  <c:v>Up to 30 minutes</c:v>
                </c:pt>
              </c:strCache>
            </c:strRef>
          </c:tx>
          <c:spPr>
            <a:solidFill>
              <a:srgbClr val="3BB8C5"/>
            </a:solidFill>
            <a:ln>
              <a:noFill/>
            </a:ln>
            <a:effectLst/>
          </c:spPr>
          <c:invertIfNegative val="0"/>
          <c:dLbls>
            <c:numFmt formatCode="#,##0" sourceLinked="0"/>
            <c:spPr>
              <a:noFill/>
              <a:ln>
                <a:noFill/>
              </a:ln>
              <a:effectLst/>
            </c:spPr>
            <c:txPr>
              <a:bodyPr rot="0" spcFirstLastPara="1" vertOverflow="ellipsis" vert="horz" wrap="square" anchor="ctr" anchorCtr="1"/>
              <a:lstStyle/>
              <a:p>
                <a:pPr algn="ctr">
                  <a:defRPr sz="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Sheet1!$A$7:$A$8</c:f>
              <c:strCache>
                <c:ptCount val="2"/>
                <c:pt idx="0">
                  <c:v>Women</c:v>
                </c:pt>
                <c:pt idx="1">
                  <c:v>Men</c:v>
                </c:pt>
              </c:strCache>
            </c:strRef>
          </c:cat>
          <c:val>
            <c:numRef>
              <c:f>Sheet1!$B$7:$B$8</c:f>
              <c:numCache>
                <c:formatCode>0.0</c:formatCode>
                <c:ptCount val="2"/>
                <c:pt idx="0">
                  <c:v>82.953545481834411</c:v>
                </c:pt>
                <c:pt idx="1">
                  <c:v>84.577224493937592</c:v>
                </c:pt>
              </c:numCache>
            </c:numRef>
          </c:val>
          <c:extLst xmlns:c16r2="http://schemas.microsoft.com/office/drawing/2015/06/chart">
            <c:ext xmlns:c16="http://schemas.microsoft.com/office/drawing/2014/chart" uri="{C3380CC4-5D6E-409C-BE32-E72D297353CC}">
              <c16:uniqueId val="{00000000-E1F5-4CE6-893F-73EF1FE624C5}"/>
            </c:ext>
          </c:extLst>
        </c:ser>
        <c:ser>
          <c:idx val="1"/>
          <c:order val="1"/>
          <c:tx>
            <c:strRef>
              <c:f>Sheet1!$C$6</c:f>
              <c:strCache>
                <c:ptCount val="1"/>
                <c:pt idx="0">
                  <c:v>31 mins to 1 hour</c:v>
                </c:pt>
              </c:strCache>
            </c:strRef>
          </c:tx>
          <c:spPr>
            <a:solidFill>
              <a:srgbClr val="8EDECF"/>
            </a:solidFill>
            <a:ln>
              <a:noFill/>
            </a:ln>
            <a:effectLst/>
          </c:spPr>
          <c:invertIfNegative val="0"/>
          <c:dLbls>
            <c:numFmt formatCode="#,##0" sourceLinked="0"/>
            <c:spPr>
              <a:noFill/>
              <a:ln>
                <a:noFill/>
              </a:ln>
              <a:effectLst/>
            </c:spPr>
            <c:txPr>
              <a:bodyPr rot="0" spcFirstLastPara="1" vertOverflow="ellipsis" vert="horz" wrap="square" anchor="ctr" anchorCtr="1"/>
              <a:lstStyle/>
              <a:p>
                <a:pPr algn="ctr">
                  <a:defRPr sz="6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Sheet1!$A$7:$A$8</c:f>
              <c:strCache>
                <c:ptCount val="2"/>
                <c:pt idx="0">
                  <c:v>Women</c:v>
                </c:pt>
                <c:pt idx="1">
                  <c:v>Men</c:v>
                </c:pt>
              </c:strCache>
            </c:strRef>
          </c:cat>
          <c:val>
            <c:numRef>
              <c:f>Sheet1!$C$7:$C$8</c:f>
              <c:numCache>
                <c:formatCode>0.0</c:formatCode>
                <c:ptCount val="2"/>
                <c:pt idx="0">
                  <c:v>6.8186343005953347</c:v>
                </c:pt>
                <c:pt idx="1">
                  <c:v>7.2683753752426066</c:v>
                </c:pt>
              </c:numCache>
            </c:numRef>
          </c:val>
          <c:extLst xmlns:c16r2="http://schemas.microsoft.com/office/drawing/2015/06/chart">
            <c:ext xmlns:c16="http://schemas.microsoft.com/office/drawing/2014/chart" uri="{C3380CC4-5D6E-409C-BE32-E72D297353CC}">
              <c16:uniqueId val="{00000001-E1F5-4CE6-893F-73EF1FE624C5}"/>
            </c:ext>
          </c:extLst>
        </c:ser>
        <c:ser>
          <c:idx val="2"/>
          <c:order val="2"/>
          <c:tx>
            <c:strRef>
              <c:f>Sheet1!$D$6</c:f>
              <c:strCache>
                <c:ptCount val="1"/>
                <c:pt idx="0">
                  <c:v>Over 1 hour to 3 hours</c:v>
                </c:pt>
              </c:strCache>
            </c:strRef>
          </c:tx>
          <c:spPr>
            <a:solidFill>
              <a:srgbClr val="FCB040"/>
            </a:solidFill>
            <a:ln>
              <a:noFill/>
            </a:ln>
            <a:effectLst/>
          </c:spPr>
          <c:invertIfNegative val="0"/>
          <c:dLbls>
            <c:numFmt formatCode="#,##0" sourceLinked="0"/>
            <c:spPr>
              <a:noFill/>
              <a:ln>
                <a:noFill/>
              </a:ln>
              <a:effectLst/>
            </c:spPr>
            <c:txPr>
              <a:bodyPr rot="0" spcFirstLastPara="1" vertOverflow="ellipsis" vert="horz" wrap="square" anchor="ctr" anchorCtr="1"/>
              <a:lstStyle/>
              <a:p>
                <a:pPr algn="ct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Sheet1!$A$7:$A$8</c:f>
              <c:strCache>
                <c:ptCount val="2"/>
                <c:pt idx="0">
                  <c:v>Women</c:v>
                </c:pt>
                <c:pt idx="1">
                  <c:v>Men</c:v>
                </c:pt>
              </c:strCache>
            </c:strRef>
          </c:cat>
          <c:val>
            <c:numRef>
              <c:f>Sheet1!$D$7:$D$8</c:f>
              <c:numCache>
                <c:formatCode>0.0</c:formatCode>
                <c:ptCount val="2"/>
                <c:pt idx="0">
                  <c:v>2.8967515612141654</c:v>
                </c:pt>
                <c:pt idx="1">
                  <c:v>2.8433251273586264</c:v>
                </c:pt>
              </c:numCache>
            </c:numRef>
          </c:val>
          <c:extLst xmlns:c16r2="http://schemas.microsoft.com/office/drawing/2015/06/chart">
            <c:ext xmlns:c16="http://schemas.microsoft.com/office/drawing/2014/chart" uri="{C3380CC4-5D6E-409C-BE32-E72D297353CC}">
              <c16:uniqueId val="{00000002-E1F5-4CE6-893F-73EF1FE624C5}"/>
            </c:ext>
          </c:extLst>
        </c:ser>
        <c:ser>
          <c:idx val="3"/>
          <c:order val="3"/>
          <c:tx>
            <c:strRef>
              <c:f>Sheet1!$E$6</c:f>
              <c:strCache>
                <c:ptCount val="1"/>
                <c:pt idx="0">
                  <c:v>Over 3 hours</c:v>
                </c:pt>
              </c:strCache>
            </c:strRef>
          </c:tx>
          <c:spPr>
            <a:solidFill>
              <a:schemeClr val="accent1">
                <a:lumMod val="40000"/>
                <a:lumOff val="60000"/>
              </a:schemeClr>
            </a:solidFill>
            <a:ln>
              <a:noFill/>
            </a:ln>
            <a:effectLst/>
          </c:spPr>
          <c:invertIfNegative val="0"/>
          <c:dLbls>
            <c:dLbl>
              <c:idx val="0"/>
              <c:numFmt formatCode="\&lt;\1" sourceLinked="0"/>
              <c:spPr>
                <a:noFill/>
                <a:ln>
                  <a:noFill/>
                </a:ln>
                <a:effectLst/>
              </c:spPr>
              <c:txPr>
                <a:bodyPr rot="0" spcFirstLastPara="1" vertOverflow="ellipsis" vert="horz" wrap="square" anchor="ctr" anchorCtr="1"/>
                <a:lstStyle/>
                <a:p>
                  <a:pPr algn="ct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dLbl>
            <c:dLbl>
              <c:idx val="1"/>
              <c:numFmt formatCode="\&lt;\1" sourceLinked="0"/>
              <c:spPr>
                <a:noFill/>
                <a:ln>
                  <a:noFill/>
                </a:ln>
                <a:effectLst/>
              </c:spPr>
              <c:txPr>
                <a:bodyPr rot="0" spcFirstLastPara="1" vertOverflow="ellipsis" vert="horz" wrap="square" anchor="ctr" anchorCtr="1"/>
                <a:lstStyle/>
                <a:p>
                  <a:pPr algn="ct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dLbl>
            <c:numFmt formatCode="#,##0" sourceLinked="0"/>
            <c:spPr>
              <a:noFill/>
              <a:ln>
                <a:noFill/>
              </a:ln>
              <a:effectLst/>
            </c:spPr>
            <c:txPr>
              <a:bodyPr rot="0" spcFirstLastPara="1" vertOverflow="ellipsis" vert="horz" wrap="square" anchor="ctr" anchorCtr="1"/>
              <a:lstStyle/>
              <a:p>
                <a:pPr algn="ctr">
                  <a:defRPr sz="6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Sheet1!$A$7:$A$8</c:f>
              <c:strCache>
                <c:ptCount val="2"/>
                <c:pt idx="0">
                  <c:v>Women</c:v>
                </c:pt>
                <c:pt idx="1">
                  <c:v>Men</c:v>
                </c:pt>
              </c:strCache>
            </c:strRef>
          </c:cat>
          <c:val>
            <c:numRef>
              <c:f>Sheet1!$E$7:$E$8</c:f>
              <c:numCache>
                <c:formatCode>0.0</c:formatCode>
                <c:ptCount val="2"/>
                <c:pt idx="0">
                  <c:v>0.72899362383056976</c:v>
                </c:pt>
                <c:pt idx="1">
                  <c:v>0.25177844310706254</c:v>
                </c:pt>
              </c:numCache>
            </c:numRef>
          </c:val>
          <c:extLst xmlns:c16r2="http://schemas.microsoft.com/office/drawing/2015/06/chart">
            <c:ext xmlns:c16="http://schemas.microsoft.com/office/drawing/2014/chart" uri="{C3380CC4-5D6E-409C-BE32-E72D297353CC}">
              <c16:uniqueId val="{00000003-E1F5-4CE6-893F-73EF1FE624C5}"/>
            </c:ext>
          </c:extLst>
        </c:ser>
        <c:ser>
          <c:idx val="4"/>
          <c:order val="4"/>
          <c:tx>
            <c:strRef>
              <c:f>Sheet1!$F$6</c:f>
              <c:strCache>
                <c:ptCount val="1"/>
                <c:pt idx="0">
                  <c:v>DK/Missing</c:v>
                </c:pt>
              </c:strCache>
            </c:strRef>
          </c:tx>
          <c:spPr>
            <a:solidFill>
              <a:schemeClr val="accent5"/>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Sheet1!$A$7:$A$8</c:f>
              <c:strCache>
                <c:ptCount val="2"/>
                <c:pt idx="0">
                  <c:v>Women</c:v>
                </c:pt>
                <c:pt idx="1">
                  <c:v>Men</c:v>
                </c:pt>
              </c:strCache>
            </c:strRef>
          </c:cat>
          <c:val>
            <c:numRef>
              <c:f>Sheet1!$F$7:$F$8</c:f>
              <c:numCache>
                <c:formatCode>0.0</c:formatCode>
                <c:ptCount val="2"/>
                <c:pt idx="0">
                  <c:v>6.6020750325254811</c:v>
                </c:pt>
                <c:pt idx="1">
                  <c:v>5.0592965603541016</c:v>
                </c:pt>
              </c:numCache>
            </c:numRef>
          </c:val>
          <c:extLst xmlns:c16r2="http://schemas.microsoft.com/office/drawing/2015/06/chart">
            <c:ext xmlns:c16="http://schemas.microsoft.com/office/drawing/2014/chart" uri="{C3380CC4-5D6E-409C-BE32-E72D297353CC}">
              <c16:uniqueId val="{00000000-4A86-4EC2-A44F-6AFF4717B7F7}"/>
            </c:ext>
          </c:extLst>
        </c:ser>
        <c:dLbls>
          <c:showLegendKey val="0"/>
          <c:showVal val="0"/>
          <c:showCatName val="0"/>
          <c:showSerName val="0"/>
          <c:showPercent val="0"/>
          <c:showBubbleSize val="0"/>
        </c:dLbls>
        <c:gapWidth val="50"/>
        <c:overlap val="100"/>
        <c:axId val="384463776"/>
        <c:axId val="384464336"/>
      </c:barChart>
      <c:catAx>
        <c:axId val="384463776"/>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84464336"/>
        <c:crosses val="autoZero"/>
        <c:auto val="1"/>
        <c:lblAlgn val="ctr"/>
        <c:lblOffset val="100"/>
        <c:noMultiLvlLbl val="0"/>
      </c:catAx>
      <c:valAx>
        <c:axId val="384464336"/>
        <c:scaling>
          <c:orientation val="minMax"/>
          <c:max val="10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84463776"/>
        <c:crosses val="autoZero"/>
        <c:crossBetween val="between"/>
        <c:majorUnit val="20"/>
      </c:valAx>
      <c:spPr>
        <a:noFill/>
        <a:ln>
          <a:noFill/>
        </a:ln>
        <a:effectLst/>
      </c:spPr>
    </c:plotArea>
    <c:legend>
      <c:legendPos val="r"/>
      <c:layout>
        <c:manualLayout>
          <c:xMode val="edge"/>
          <c:yMode val="edge"/>
          <c:x val="0.77484947638426604"/>
          <c:y val="6.0780161710734366E-2"/>
          <c:w val="0.22255719048979214"/>
          <c:h val="0.85432027841213931"/>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sz="600"/>
      </a:pPr>
      <a:endParaRPr lang="en-US"/>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562546337021224"/>
          <c:y val="4.6215457613670956E-2"/>
          <c:w val="0.7945762144173395"/>
          <c:h val="0.88439725925948387"/>
        </c:manualLayout>
      </c:layout>
      <c:barChart>
        <c:barDir val="col"/>
        <c:grouping val="clustered"/>
        <c:varyColors val="0"/>
        <c:ser>
          <c:idx val="0"/>
          <c:order val="0"/>
          <c:tx>
            <c:strRef>
              <c:f>chart!$A$7</c:f>
              <c:strCache>
                <c:ptCount val="1"/>
                <c:pt idx="0">
                  <c:v>Women</c:v>
                </c:pt>
              </c:strCache>
            </c:strRef>
          </c:tx>
          <c:spPr>
            <a:solidFill>
              <a:srgbClr val="FCB040"/>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chart!$B$6:$D$6</c:f>
              <c:strCache>
                <c:ptCount val="3"/>
                <c:pt idx="0">
                  <c:v>Total</c:v>
                </c:pt>
                <c:pt idx="1">
                  <c:v>Urban</c:v>
                </c:pt>
                <c:pt idx="2">
                  <c:v>Rural</c:v>
                </c:pt>
              </c:strCache>
            </c:strRef>
          </c:cat>
          <c:val>
            <c:numRef>
              <c:f>chart!$B$7:$D$7</c:f>
              <c:numCache>
                <c:formatCode>0.0</c:formatCode>
                <c:ptCount val="3"/>
                <c:pt idx="0">
                  <c:v>82.054758787551989</c:v>
                </c:pt>
                <c:pt idx="1">
                  <c:v>79.389636127236571</c:v>
                </c:pt>
                <c:pt idx="2">
                  <c:v>86.892108959953106</c:v>
                </c:pt>
              </c:numCache>
            </c:numRef>
          </c:val>
          <c:extLst xmlns:c16r2="http://schemas.microsoft.com/office/drawing/2015/06/chart">
            <c:ext xmlns:c16="http://schemas.microsoft.com/office/drawing/2014/chart" uri="{C3380CC4-5D6E-409C-BE32-E72D297353CC}">
              <c16:uniqueId val="{00000000-034B-4E3D-B27B-836860A9C3D1}"/>
            </c:ext>
          </c:extLst>
        </c:ser>
        <c:ser>
          <c:idx val="1"/>
          <c:order val="1"/>
          <c:tx>
            <c:strRef>
              <c:f>chart!$A$8</c:f>
              <c:strCache>
                <c:ptCount val="1"/>
                <c:pt idx="0">
                  <c:v>Men</c:v>
                </c:pt>
              </c:strCache>
            </c:strRef>
          </c:tx>
          <c:spPr>
            <a:solidFill>
              <a:srgbClr val="684FA1"/>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chart!$B$6:$D$6</c:f>
              <c:strCache>
                <c:ptCount val="3"/>
                <c:pt idx="0">
                  <c:v>Total</c:v>
                </c:pt>
                <c:pt idx="1">
                  <c:v>Urban</c:v>
                </c:pt>
                <c:pt idx="2">
                  <c:v>Rural</c:v>
                </c:pt>
              </c:strCache>
            </c:strRef>
          </c:cat>
          <c:val>
            <c:numRef>
              <c:f>chart!$B$8:$D$8</c:f>
              <c:numCache>
                <c:formatCode>0.0</c:formatCode>
                <c:ptCount val="3"/>
                <c:pt idx="0">
                  <c:v>97.492385266265188</c:v>
                </c:pt>
                <c:pt idx="1">
                  <c:v>96.985838979391033</c:v>
                </c:pt>
                <c:pt idx="2">
                  <c:v>98.293060065696466</c:v>
                </c:pt>
              </c:numCache>
            </c:numRef>
          </c:val>
          <c:extLst xmlns:c16r2="http://schemas.microsoft.com/office/drawing/2015/06/chart">
            <c:ext xmlns:c16="http://schemas.microsoft.com/office/drawing/2014/chart" uri="{C3380CC4-5D6E-409C-BE32-E72D297353CC}">
              <c16:uniqueId val="{00000001-034B-4E3D-B27B-836860A9C3D1}"/>
            </c:ext>
          </c:extLst>
        </c:ser>
        <c:dLbls>
          <c:showLegendKey val="0"/>
          <c:showVal val="0"/>
          <c:showCatName val="0"/>
          <c:showSerName val="0"/>
          <c:showPercent val="0"/>
          <c:showBubbleSize val="0"/>
        </c:dLbls>
        <c:gapWidth val="120"/>
        <c:axId val="384467136"/>
        <c:axId val="384467696"/>
      </c:barChart>
      <c:catAx>
        <c:axId val="384467136"/>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lgn="ctr">
              <a:defRPr sz="600" b="0" i="0" u="none" strike="noStrike" kern="1200" baseline="0">
                <a:solidFill>
                  <a:schemeClr val="tx1">
                    <a:lumMod val="65000"/>
                    <a:lumOff val="35000"/>
                  </a:schemeClr>
                </a:solidFill>
                <a:latin typeface="+mn-lt"/>
                <a:ea typeface="+mn-ea"/>
                <a:cs typeface="+mn-cs"/>
              </a:defRPr>
            </a:pPr>
            <a:endParaRPr lang="en-US"/>
          </a:p>
        </c:txPr>
        <c:crossAx val="384467696"/>
        <c:crosses val="autoZero"/>
        <c:auto val="1"/>
        <c:lblAlgn val="ctr"/>
        <c:lblOffset val="100"/>
        <c:noMultiLvlLbl val="0"/>
      </c:catAx>
      <c:valAx>
        <c:axId val="384467696"/>
        <c:scaling>
          <c:orientation val="minMax"/>
          <c:max val="10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lgn="ctr">
              <a:defRPr sz="600" b="0" i="0" u="none" strike="noStrike" kern="1200" baseline="0">
                <a:solidFill>
                  <a:schemeClr val="tx1">
                    <a:lumMod val="65000"/>
                    <a:lumOff val="35000"/>
                  </a:schemeClr>
                </a:solidFill>
                <a:latin typeface="+mn-lt"/>
                <a:ea typeface="+mn-ea"/>
                <a:cs typeface="+mn-cs"/>
              </a:defRPr>
            </a:pPr>
            <a:endParaRPr lang="en-US"/>
          </a:p>
        </c:txPr>
        <c:crossAx val="384467136"/>
        <c:crosses val="autoZero"/>
        <c:crossBetween val="between"/>
        <c:majorUnit val="20"/>
      </c:valAx>
      <c:spPr>
        <a:noFill/>
        <a:ln w="3175">
          <a:noFill/>
        </a:ln>
        <a:effectLst/>
      </c:spPr>
    </c:plotArea>
    <c:legend>
      <c:legendPos val="r"/>
      <c:layout>
        <c:manualLayout>
          <c:xMode val="edge"/>
          <c:yMode val="edge"/>
          <c:x val="0.88498849581217187"/>
          <c:y val="0.27008792942086474"/>
          <c:w val="0.11095326120366587"/>
          <c:h val="0.25735398013298749"/>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sz="600"/>
      </a:pPr>
      <a:endParaRPr lang="en-US"/>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544990608970639"/>
          <c:y val="4.6401624737967884E-2"/>
          <c:w val="0.79538553472551854"/>
          <c:h val="0.88867376407735432"/>
        </c:manualLayout>
      </c:layout>
      <c:barChart>
        <c:barDir val="col"/>
        <c:grouping val="clustered"/>
        <c:varyColors val="0"/>
        <c:ser>
          <c:idx val="0"/>
          <c:order val="0"/>
          <c:tx>
            <c:strRef>
              <c:f>chart!$A$7</c:f>
              <c:strCache>
                <c:ptCount val="1"/>
                <c:pt idx="0">
                  <c:v>Women</c:v>
                </c:pt>
              </c:strCache>
            </c:strRef>
          </c:tx>
          <c:spPr>
            <a:solidFill>
              <a:srgbClr val="FCB040"/>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chart!$B$6:$D$6</c:f>
              <c:strCache>
                <c:ptCount val="3"/>
                <c:pt idx="0">
                  <c:v>Total</c:v>
                </c:pt>
                <c:pt idx="1">
                  <c:v>Urban</c:v>
                </c:pt>
                <c:pt idx="2">
                  <c:v>Rural</c:v>
                </c:pt>
              </c:strCache>
            </c:strRef>
          </c:cat>
          <c:val>
            <c:numRef>
              <c:f>chart!$B$7:$D$7</c:f>
              <c:numCache>
                <c:formatCode>0.0</c:formatCode>
                <c:ptCount val="3"/>
                <c:pt idx="0">
                  <c:v>91.266185636500083</c:v>
                </c:pt>
                <c:pt idx="1">
                  <c:v>91.6404373366464</c:v>
                </c:pt>
                <c:pt idx="2">
                  <c:v>90.586897379647141</c:v>
                </c:pt>
              </c:numCache>
            </c:numRef>
          </c:val>
          <c:extLst xmlns:c16r2="http://schemas.microsoft.com/office/drawing/2015/06/chart">
            <c:ext xmlns:c16="http://schemas.microsoft.com/office/drawing/2014/chart" uri="{C3380CC4-5D6E-409C-BE32-E72D297353CC}">
              <c16:uniqueId val="{00000000-7633-429A-8D37-2E72220989E6}"/>
            </c:ext>
          </c:extLst>
        </c:ser>
        <c:ser>
          <c:idx val="1"/>
          <c:order val="1"/>
          <c:tx>
            <c:strRef>
              <c:f>chart!$A$8</c:f>
              <c:strCache>
                <c:ptCount val="1"/>
                <c:pt idx="0">
                  <c:v>Men</c:v>
                </c:pt>
              </c:strCache>
            </c:strRef>
          </c:tx>
          <c:spPr>
            <a:solidFill>
              <a:srgbClr val="684FA1"/>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chart!$B$6:$D$6</c:f>
              <c:strCache>
                <c:ptCount val="3"/>
                <c:pt idx="0">
                  <c:v>Total</c:v>
                </c:pt>
                <c:pt idx="1">
                  <c:v>Urban</c:v>
                </c:pt>
                <c:pt idx="2">
                  <c:v>Rural</c:v>
                </c:pt>
              </c:strCache>
            </c:strRef>
          </c:cat>
          <c:val>
            <c:numRef>
              <c:f>chart!$B$8:$D$8</c:f>
              <c:numCache>
                <c:formatCode>0.0</c:formatCode>
                <c:ptCount val="3"/>
                <c:pt idx="0">
                  <c:v>99.315573895379515</c:v>
                </c:pt>
                <c:pt idx="1">
                  <c:v>99.325719368994498</c:v>
                </c:pt>
                <c:pt idx="2">
                  <c:v>99.299537404218569</c:v>
                </c:pt>
              </c:numCache>
            </c:numRef>
          </c:val>
          <c:extLst xmlns:c16r2="http://schemas.microsoft.com/office/drawing/2015/06/chart">
            <c:ext xmlns:c16="http://schemas.microsoft.com/office/drawing/2014/chart" uri="{C3380CC4-5D6E-409C-BE32-E72D297353CC}">
              <c16:uniqueId val="{00000001-7633-429A-8D37-2E72220989E6}"/>
            </c:ext>
          </c:extLst>
        </c:ser>
        <c:dLbls>
          <c:showLegendKey val="0"/>
          <c:showVal val="0"/>
          <c:showCatName val="0"/>
          <c:showSerName val="0"/>
          <c:showPercent val="0"/>
          <c:showBubbleSize val="0"/>
        </c:dLbls>
        <c:gapWidth val="120"/>
        <c:axId val="384470496"/>
        <c:axId val="384471056"/>
      </c:barChart>
      <c:catAx>
        <c:axId val="384470496"/>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lgn="ctr">
              <a:defRPr sz="600" b="0" i="0" u="none" strike="noStrike" kern="1200" baseline="0">
                <a:solidFill>
                  <a:schemeClr val="tx1">
                    <a:lumMod val="65000"/>
                    <a:lumOff val="35000"/>
                  </a:schemeClr>
                </a:solidFill>
                <a:latin typeface="+mn-lt"/>
                <a:ea typeface="+mn-ea"/>
                <a:cs typeface="+mn-cs"/>
              </a:defRPr>
            </a:pPr>
            <a:endParaRPr lang="en-US"/>
          </a:p>
        </c:txPr>
        <c:crossAx val="384471056"/>
        <c:crosses val="autoZero"/>
        <c:auto val="1"/>
        <c:lblAlgn val="ctr"/>
        <c:lblOffset val="100"/>
        <c:noMultiLvlLbl val="0"/>
      </c:catAx>
      <c:valAx>
        <c:axId val="384471056"/>
        <c:scaling>
          <c:orientation val="minMax"/>
          <c:max val="10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lgn="ctr">
              <a:defRPr sz="600" b="0" i="0" u="none" strike="noStrike" kern="1200" baseline="0">
                <a:solidFill>
                  <a:schemeClr val="tx1">
                    <a:lumMod val="65000"/>
                    <a:lumOff val="35000"/>
                  </a:schemeClr>
                </a:solidFill>
                <a:latin typeface="+mn-lt"/>
                <a:ea typeface="+mn-ea"/>
                <a:cs typeface="+mn-cs"/>
              </a:defRPr>
            </a:pPr>
            <a:endParaRPr lang="en-US"/>
          </a:p>
        </c:txPr>
        <c:crossAx val="384470496"/>
        <c:crosses val="autoZero"/>
        <c:crossBetween val="between"/>
        <c:majorUnit val="20"/>
      </c:valAx>
      <c:spPr>
        <a:noFill/>
        <a:ln w="3175">
          <a:noFill/>
        </a:ln>
        <a:effectLst/>
      </c:spPr>
    </c:plotArea>
    <c:legend>
      <c:legendPos val="r"/>
      <c:layout>
        <c:manualLayout>
          <c:xMode val="edge"/>
          <c:yMode val="edge"/>
          <c:x val="0.88351498637602177"/>
          <c:y val="0.26663243181558827"/>
          <c:w val="0.11014414240454273"/>
          <c:h val="0.26413181800891489"/>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sz="600"/>
      </a:pPr>
      <a:endParaRPr lang="en-US"/>
    </a:p>
  </c:txPr>
  <c:externalData r:id="rId3">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9878191224968984E-2"/>
          <c:y val="2.4653297620561378E-2"/>
          <c:w val="0.87086853694317423"/>
          <c:h val="0.86394254236106283"/>
        </c:manualLayout>
      </c:layout>
      <c:stockChart>
        <c:ser>
          <c:idx val="0"/>
          <c:order val="0"/>
          <c:tx>
            <c:strRef>
              <c:f>Sheet1!$B$5</c:f>
              <c:strCache>
                <c:ptCount val="1"/>
                <c:pt idx="0">
                  <c:v>Lowest</c:v>
                </c:pt>
              </c:strCache>
            </c:strRef>
          </c:tx>
          <c:spPr>
            <a:ln w="25400" cap="rnd">
              <a:noFill/>
              <a:round/>
            </a:ln>
            <a:effectLst/>
          </c:spPr>
          <c:marker>
            <c:symbol val="circle"/>
            <c:size val="6"/>
            <c:spPr>
              <a:solidFill>
                <a:schemeClr val="bg1"/>
              </a:solidFill>
              <a:ln w="22225">
                <a:solidFill>
                  <a:srgbClr val="3BB8C5"/>
                </a:solidFill>
                <a:round/>
              </a:ln>
              <a:effectLst/>
            </c:spPr>
          </c:marker>
          <c:dLbls>
            <c:dLbl>
              <c:idx val="0"/>
              <c:layout/>
              <c:tx>
                <c:rich>
                  <a:bodyPr/>
                  <a:lstStyle/>
                  <a:p>
                    <a:fld id="{55A4E7EF-2D32-4613-927B-9A84772112BC}" type="CELLRANGE">
                      <a:rPr lang="en-US"/>
                      <a:pPr/>
                      <a:t>[CELLRANGE]</a:t>
                    </a:fld>
                    <a:r>
                      <a:rPr lang="en-US" baseline="0"/>
                      <a:t>, </a:t>
                    </a:r>
                    <a:fld id="{E36B4896-D60A-4CE9-83A1-714A559577AB}"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090078BF-E893-4A8C-BE80-3E68A4B81E29}" type="CELLRANGE">
                      <a:rPr lang="en-US"/>
                      <a:pPr/>
                      <a:t>[CELLRANGE]</a:t>
                    </a:fld>
                    <a:r>
                      <a:rPr lang="en-US" baseline="0"/>
                      <a:t>, </a:t>
                    </a:r>
                    <a:fld id="{870D3404-D029-4D54-8E93-C9E40E6E0675}"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C9E25506-44C8-47C3-AB1E-BD55FBB09DB6}" type="CELLRANGE">
                      <a:rPr lang="en-US"/>
                      <a:pPr/>
                      <a:t>[CELLRANGE]</a:t>
                    </a:fld>
                    <a:r>
                      <a:rPr lang="en-US" baseline="0"/>
                      <a:t>, </a:t>
                    </a:r>
                    <a:fld id="{30B9EFAE-884D-4B0B-B119-957F3C3FCCCC}"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B26928E9-02BF-4199-A326-0B180172754D}" type="CELLRANGE">
                      <a:rPr lang="en-US"/>
                      <a:pPr/>
                      <a:t>[CELLRANGE]</a:t>
                    </a:fld>
                    <a:r>
                      <a:rPr lang="en-US" baseline="0"/>
                      <a:t>, </a:t>
                    </a:r>
                    <a:fld id="{98BE7A78-E7C8-410F-B374-38F1CFA9CE9C}"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a:lstStyle/>
                  <a:p>
                    <a:fld id="{D003ABC1-5FE2-4690-A104-F1FD826305DD}" type="CELLRANGE">
                      <a:rPr lang="en-US"/>
                      <a:pPr/>
                      <a:t>[CELLRANGE]</a:t>
                    </a:fld>
                    <a:r>
                      <a:rPr lang="en-US" baseline="0"/>
                      <a:t>, </a:t>
                    </a:r>
                    <a:fld id="{49A5C122-7A13-4251-AD63-F4418EAA5015}"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lt;\1" sourceLinked="0"/>
            <c:spPr>
              <a:noFill/>
              <a:ln>
                <a:noFill/>
              </a:ln>
              <a:effectLst/>
            </c:spPr>
            <c:txPr>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Total</c:v>
                </c:pt>
                <c:pt idx="1">
                  <c:v>Richest</c:v>
                </c:pt>
                <c:pt idx="2">
                  <c:v>Poorest</c:v>
                </c:pt>
                <c:pt idx="3">
                  <c:v>Urban</c:v>
                </c:pt>
                <c:pt idx="4">
                  <c:v>Rural</c:v>
                </c:pt>
              </c:strCache>
            </c:strRef>
          </c:cat>
          <c:val>
            <c:numRef>
              <c:f>Sheet1!$B$6:$B$10</c:f>
              <c:numCache>
                <c:formatCode>0.0</c:formatCode>
                <c:ptCount val="5"/>
                <c:pt idx="0">
                  <c:v>0.59646869423386806</c:v>
                </c:pt>
                <c:pt idx="1">
                  <c:v>0.50587638763466469</c:v>
                </c:pt>
                <c:pt idx="2">
                  <c:v>0.90603925162315158</c:v>
                </c:pt>
                <c:pt idx="3">
                  <c:v>0.65736821502179799</c:v>
                </c:pt>
                <c:pt idx="4">
                  <c:v>0.50020757682793193</c:v>
                </c:pt>
              </c:numCache>
            </c:numRef>
          </c:val>
          <c:smooth val="0"/>
          <c:extLst xmlns:c16r2="http://schemas.microsoft.com/office/drawing/2015/06/chart">
            <c:ext xmlns:c16="http://schemas.microsoft.com/office/drawing/2014/chart" uri="{C3380CC4-5D6E-409C-BE32-E72D297353CC}">
              <c16:uniqueId val="{00000005-83D2-4C31-9960-DC4FE768B7AB}"/>
            </c:ext>
            <c:ext xmlns:c15="http://schemas.microsoft.com/office/drawing/2012/chart" uri="{02D57815-91ED-43cb-92C2-25804820EDAC}">
              <c15:datalabelsRange>
                <c15:f>Sheet1!$F$6:$F$10</c15:f>
                <c15:dlblRangeCache>
                  <c:ptCount val="5"/>
                  <c:pt idx="0">
                    <c:v>Men</c:v>
                  </c:pt>
                  <c:pt idx="1">
                    <c:v>Men</c:v>
                  </c:pt>
                  <c:pt idx="2">
                    <c:v>Men</c:v>
                  </c:pt>
                  <c:pt idx="3">
                    <c:v>Men</c:v>
                  </c:pt>
                  <c:pt idx="4">
                    <c:v>Men</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3BB8C5"/>
              </a:solidFill>
              <a:ln w="22225">
                <a:solidFill>
                  <a:srgbClr val="3BB8C5"/>
                </a:solidFill>
                <a:round/>
              </a:ln>
              <a:effectLst/>
            </c:spPr>
          </c:marker>
          <c:dLbls>
            <c:dLbl>
              <c:idx val="0"/>
              <c:layout/>
              <c:tx>
                <c:rich>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4931F2AC-9487-4196-A02F-1D959A0B329E}"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7F096EAF-CC28-4AAA-8D2D-5F56812B6B41}"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lt;\1"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4884A53F-E463-44A7-B5F0-31567A79A1F9}"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EADE71AC-E7BC-47E9-ACF7-921535F3F801}"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lt;\1"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50C30CA4-3B45-4B6F-8A0F-5FE645B32477}"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8FDE85EB-9EE0-4115-85E6-D09ADEB414D0}"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0"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788952FA-5EE9-4632-BC34-7C2F740706D3}"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F6B702E4-FA2C-4E04-B9B5-04CAE4F11E2D}"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0"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fld id="{2CF58903-E8E6-49C6-8601-FCE0CB7EADDE}" type="CELLRANGE">
                      <a:rPr lang="en-US"/>
                      <a:pPr algn="ctr" rtl="0">
                        <a:defRPr lang="en-US" sz="600" b="0" i="0" u="none" strike="noStrike" kern="1200" baseline="0">
                          <a:solidFill>
                            <a:schemeClr val="bg2">
                              <a:lumMod val="75000"/>
                            </a:schemeClr>
                          </a:solidFill>
                          <a:latin typeface="+mn-lt"/>
                          <a:ea typeface="+mn-ea"/>
                          <a:cs typeface="+mn-cs"/>
                        </a:defRPr>
                      </a:pPr>
                      <a:t>[CELLRANGE]</a:t>
                    </a:fld>
                    <a:r>
                      <a:rPr lang="en-US" baseline="0"/>
                      <a:t>, </a:t>
                    </a:r>
                    <a:fld id="{E126AC81-9F73-4C48-9A4A-8954737D8C72}" type="VALUE">
                      <a:rPr lang="en-US" baseline="0"/>
                      <a:pPr algn="ctr" rtl="0">
                        <a:defRPr lang="en-US" sz="600" b="0" i="0" u="none" strike="noStrike" kern="1200" baseline="0">
                          <a:solidFill>
                            <a:schemeClr val="bg2">
                              <a:lumMod val="75000"/>
                            </a:schemeClr>
                          </a:solidFill>
                          <a:latin typeface="+mn-lt"/>
                          <a:ea typeface="+mn-ea"/>
                          <a:cs typeface="+mn-cs"/>
                        </a:defRPr>
                      </a:pPr>
                      <a:t>[VALUE]</a:t>
                    </a:fld>
                    <a:endParaRPr lang="en-US" baseline="0"/>
                  </a:p>
                </c:rich>
              </c:tx>
              <c:numFmt formatCode="\&lt;\1"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0" sourceLinked="0"/>
            <c:spPr>
              <a:noFill/>
              <a:ln>
                <a:noFill/>
              </a:ln>
              <a:effectLst/>
            </c:spPr>
            <c:txPr>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Total</c:v>
                </c:pt>
                <c:pt idx="1">
                  <c:v>Richest</c:v>
                </c:pt>
                <c:pt idx="2">
                  <c:v>Poorest</c:v>
                </c:pt>
                <c:pt idx="3">
                  <c:v>Urban</c:v>
                </c:pt>
                <c:pt idx="4">
                  <c:v>Rural</c:v>
                </c:pt>
              </c:strCache>
            </c:strRef>
          </c:cat>
          <c:val>
            <c:numRef>
              <c:f>Sheet1!$C$6:$C$10</c:f>
              <c:numCache>
                <c:formatCode>0.0</c:formatCode>
                <c:ptCount val="5"/>
                <c:pt idx="0">
                  <c:v>0.94048036726893458</c:v>
                </c:pt>
                <c:pt idx="1">
                  <c:v>0.57598272551434015</c:v>
                </c:pt>
                <c:pt idx="2">
                  <c:v>1.1525724016278123</c:v>
                </c:pt>
                <c:pt idx="3">
                  <c:v>1.1523257940357563</c:v>
                </c:pt>
                <c:pt idx="4">
                  <c:v>0.55596879226638685</c:v>
                </c:pt>
              </c:numCache>
            </c:numRef>
          </c:val>
          <c:smooth val="0"/>
          <c:extLst xmlns:c16r2="http://schemas.microsoft.com/office/drawing/2015/06/chart">
            <c:ext xmlns:c16="http://schemas.microsoft.com/office/drawing/2014/chart" uri="{C3380CC4-5D6E-409C-BE32-E72D297353CC}">
              <c16:uniqueId val="{0000000B-83D2-4C31-9960-DC4FE768B7AB}"/>
            </c:ext>
            <c:ext xmlns:c15="http://schemas.microsoft.com/office/drawing/2012/chart" uri="{02D57815-91ED-43cb-92C2-25804820EDAC}">
              <c15:datalabelsRange>
                <c15:f>Sheet1!$G$6:$G$10</c15:f>
                <c15:dlblRangeCache>
                  <c:ptCount val="5"/>
                  <c:pt idx="0">
                    <c:v>Women</c:v>
                  </c:pt>
                  <c:pt idx="1">
                    <c:v>Women</c:v>
                  </c:pt>
                  <c:pt idx="2">
                    <c:v>Women</c:v>
                  </c:pt>
                  <c:pt idx="3">
                    <c:v>Women</c:v>
                  </c:pt>
                  <c:pt idx="4">
                    <c:v>Women</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Sheet1!$A$6:$A$10</c:f>
              <c:strCache>
                <c:ptCount val="5"/>
                <c:pt idx="0">
                  <c:v>Total</c:v>
                </c:pt>
                <c:pt idx="1">
                  <c:v>Richest</c:v>
                </c:pt>
                <c:pt idx="2">
                  <c:v>Poorest</c:v>
                </c:pt>
                <c:pt idx="3">
                  <c:v>Urban</c:v>
                </c:pt>
                <c:pt idx="4">
                  <c:v>Rural</c:v>
                </c:pt>
              </c:strCache>
            </c:strRef>
          </c:cat>
          <c:val>
            <c:numRef>
              <c:f>Sheet1!$D$6:$D$10</c:f>
              <c:numCache>
                <c:formatCode>0.0</c:formatCode>
                <c:ptCount val="5"/>
                <c:pt idx="0">
                  <c:v>0.84290969925173398</c:v>
                </c:pt>
                <c:pt idx="1">
                  <c:v>0.84290969925173398</c:v>
                </c:pt>
                <c:pt idx="2">
                  <c:v>0.84290969925173398</c:v>
                </c:pt>
                <c:pt idx="3">
                  <c:v>0.84290969925173398</c:v>
                </c:pt>
                <c:pt idx="4">
                  <c:v>0.84290969925173398</c:v>
                </c:pt>
              </c:numCache>
            </c:numRef>
          </c:val>
          <c:smooth val="0"/>
          <c:extLst xmlns:c16r2="http://schemas.microsoft.com/office/drawing/2015/06/chart">
            <c:ext xmlns:c16="http://schemas.microsoft.com/office/drawing/2014/chart" uri="{C3380CC4-5D6E-409C-BE32-E72D297353CC}">
              <c16:uniqueId val="{0000000C-83D2-4C31-9960-DC4FE768B7AB}"/>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384474416"/>
        <c:axId val="384474976"/>
      </c:stockChart>
      <c:catAx>
        <c:axId val="384474416"/>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384474976"/>
        <c:crosses val="autoZero"/>
        <c:auto val="1"/>
        <c:lblAlgn val="ctr"/>
        <c:lblOffset val="250"/>
        <c:noMultiLvlLbl val="0"/>
      </c:catAx>
      <c:valAx>
        <c:axId val="384474976"/>
        <c:scaling>
          <c:orientation val="minMax"/>
          <c:max val="2"/>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0"/>
              <c:y val="0.34954912719239101"/>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84474416"/>
        <c:crosses val="autoZero"/>
        <c:crossBetween val="between"/>
        <c:majorUnit val="1"/>
      </c:valAx>
      <c:spPr>
        <a:noFill/>
        <a:ln w="3175">
          <a:noFill/>
        </a:ln>
        <a:effectLst/>
      </c:spPr>
    </c:plotArea>
    <c:legend>
      <c:legendPos val="r"/>
      <c:legendEntry>
        <c:idx val="0"/>
        <c:delete val="1"/>
      </c:legendEntry>
      <c:legendEntry>
        <c:idx val="1"/>
        <c:delete val="1"/>
      </c:legendEntry>
      <c:layout>
        <c:manualLayout>
          <c:xMode val="edge"/>
          <c:yMode val="edge"/>
          <c:x val="0.8219504608666125"/>
          <c:y val="6.5787285144490032E-3"/>
          <c:w val="0.13135318071076815"/>
          <c:h val="6.7263039363425592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453959774101806"/>
          <c:y val="4.9572237264808298E-2"/>
          <c:w val="0.79668626230985429"/>
          <c:h val="0.87515474844300589"/>
        </c:manualLayout>
      </c:layout>
      <c:barChart>
        <c:barDir val="col"/>
        <c:grouping val="clustered"/>
        <c:varyColors val="0"/>
        <c:ser>
          <c:idx val="0"/>
          <c:order val="0"/>
          <c:tx>
            <c:strRef>
              <c:f>chart!$A$6</c:f>
              <c:strCache>
                <c:ptCount val="1"/>
                <c:pt idx="0">
                  <c:v>Women</c:v>
                </c:pt>
              </c:strCache>
            </c:strRef>
          </c:tx>
          <c:spPr>
            <a:solidFill>
              <a:srgbClr val="FCB040"/>
            </a:solidFill>
            <a:ln>
              <a:noFill/>
            </a:ln>
            <a:effectLst/>
          </c:spPr>
          <c:invertIfNegative val="0"/>
          <c:dLbls>
            <c:dLbl>
              <c:idx val="0"/>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1"/>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2"/>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numFmt formatCode="#,##0.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chart!$B$5:$D$5</c:f>
              <c:strCache>
                <c:ptCount val="3"/>
                <c:pt idx="0">
                  <c:v>Total</c:v>
                </c:pt>
                <c:pt idx="1">
                  <c:v>Urban</c:v>
                </c:pt>
                <c:pt idx="2">
                  <c:v>Rural</c:v>
                </c:pt>
              </c:strCache>
            </c:strRef>
          </c:cat>
          <c:val>
            <c:numRef>
              <c:f>chart!$B$6:$D$6</c:f>
              <c:numCache>
                <c:formatCode>0.0</c:formatCode>
                <c:ptCount val="3"/>
                <c:pt idx="0">
                  <c:v>1.7831147901623976</c:v>
                </c:pt>
                <c:pt idx="1">
                  <c:v>2.1836991822830698</c:v>
                </c:pt>
                <c:pt idx="2">
                  <c:v>1.056031190168975</c:v>
                </c:pt>
              </c:numCache>
            </c:numRef>
          </c:val>
          <c:extLst xmlns:c16r2="http://schemas.microsoft.com/office/drawing/2015/06/chart">
            <c:ext xmlns:c16="http://schemas.microsoft.com/office/drawing/2014/chart" uri="{C3380CC4-5D6E-409C-BE32-E72D297353CC}">
              <c16:uniqueId val="{00000000-8F3D-4BA5-BAC7-53FF34F9A9A7}"/>
            </c:ext>
          </c:extLst>
        </c:ser>
        <c:ser>
          <c:idx val="1"/>
          <c:order val="1"/>
          <c:tx>
            <c:strRef>
              <c:f>chart!$A$7</c:f>
              <c:strCache>
                <c:ptCount val="1"/>
                <c:pt idx="0">
                  <c:v>Men</c:v>
                </c:pt>
              </c:strCache>
            </c:strRef>
          </c:tx>
          <c:spPr>
            <a:solidFill>
              <a:srgbClr val="684FA1"/>
            </a:solidFill>
            <a:ln>
              <a:noFill/>
            </a:ln>
            <a:effectLst/>
          </c:spPr>
          <c:invertIfNegative val="0"/>
          <c:dLbls>
            <c:numFmt formatCode="\&lt;\1"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chart!$B$5:$D$5</c:f>
              <c:strCache>
                <c:ptCount val="3"/>
                <c:pt idx="0">
                  <c:v>Total</c:v>
                </c:pt>
                <c:pt idx="1">
                  <c:v>Urban</c:v>
                </c:pt>
                <c:pt idx="2">
                  <c:v>Rural</c:v>
                </c:pt>
              </c:strCache>
            </c:strRef>
          </c:cat>
          <c:val>
            <c:numRef>
              <c:f>chart!$B$7:$D$7</c:f>
              <c:numCache>
                <c:formatCode>0.0</c:formatCode>
                <c:ptCount val="3"/>
                <c:pt idx="0">
                  <c:v>0.37607461079987425</c:v>
                </c:pt>
                <c:pt idx="1">
                  <c:v>0.42995654440543341</c:v>
                </c:pt>
                <c:pt idx="2">
                  <c:v>0.2909058759764086</c:v>
                </c:pt>
              </c:numCache>
            </c:numRef>
          </c:val>
          <c:extLst xmlns:c16r2="http://schemas.microsoft.com/office/drawing/2015/06/chart">
            <c:ext xmlns:c16="http://schemas.microsoft.com/office/drawing/2014/chart" uri="{C3380CC4-5D6E-409C-BE32-E72D297353CC}">
              <c16:uniqueId val="{00000001-8F3D-4BA5-BAC7-53FF34F9A9A7}"/>
            </c:ext>
          </c:extLst>
        </c:ser>
        <c:dLbls>
          <c:showLegendKey val="0"/>
          <c:showVal val="0"/>
          <c:showCatName val="0"/>
          <c:showSerName val="0"/>
          <c:showPercent val="0"/>
          <c:showBubbleSize val="0"/>
        </c:dLbls>
        <c:gapWidth val="150"/>
        <c:axId val="384477776"/>
        <c:axId val="384478336"/>
      </c:barChart>
      <c:catAx>
        <c:axId val="384477776"/>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US" sz="700" b="0" i="0" u="none" strike="noStrike" kern="1200" baseline="0">
                <a:solidFill>
                  <a:schemeClr val="tx1">
                    <a:lumMod val="65000"/>
                    <a:lumOff val="35000"/>
                  </a:schemeClr>
                </a:solidFill>
                <a:latin typeface="+mn-lt"/>
                <a:ea typeface="+mn-ea"/>
                <a:cs typeface="+mn-cs"/>
              </a:defRPr>
            </a:pPr>
            <a:endParaRPr lang="en-US"/>
          </a:p>
        </c:txPr>
        <c:crossAx val="384478336"/>
        <c:crosses val="autoZero"/>
        <c:auto val="1"/>
        <c:lblAlgn val="ctr"/>
        <c:lblOffset val="100"/>
        <c:noMultiLvlLbl val="0"/>
      </c:catAx>
      <c:valAx>
        <c:axId val="384478336"/>
        <c:scaling>
          <c:orientation val="minMax"/>
          <c:max val="3"/>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8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endParaRPr lang="en-US" sz="800" b="0" i="0" u="none" strike="noStrike" kern="1200" baseline="0" dirty="0">
                  <a:solidFill>
                    <a:schemeClr val="bg2">
                      <a:lumMod val="75000"/>
                    </a:schemeClr>
                  </a:solidFill>
                  <a:latin typeface="+mn-lt"/>
                  <a:ea typeface="+mn-ea"/>
                  <a:cs typeface="+mn-cs"/>
                </a:endParaRPr>
              </a:p>
            </c:rich>
          </c:tx>
          <c:layout/>
          <c:overlay val="0"/>
          <c:spPr>
            <a:noFill/>
            <a:ln>
              <a:noFill/>
            </a:ln>
            <a:effectLst/>
          </c:spPr>
          <c:txPr>
            <a:bodyPr rot="-5400000" spcFirstLastPara="1" vertOverflow="ellipsis" vert="horz" wrap="square" anchor="ctr" anchorCtr="1"/>
            <a:lstStyle/>
            <a:p>
              <a:pPr algn="ctr" rtl="0">
                <a:defRPr lang="en-US" sz="8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lgn="ctr">
              <a:defRPr lang="en-US" sz="600" b="0" i="0" u="none" strike="noStrike" kern="1200" baseline="0">
                <a:solidFill>
                  <a:schemeClr val="tx1">
                    <a:lumMod val="65000"/>
                    <a:lumOff val="35000"/>
                  </a:schemeClr>
                </a:solidFill>
                <a:latin typeface="+mn-lt"/>
                <a:ea typeface="+mn-ea"/>
                <a:cs typeface="+mn-cs"/>
              </a:defRPr>
            </a:pPr>
            <a:endParaRPr lang="en-US"/>
          </a:p>
        </c:txPr>
        <c:crossAx val="384477776"/>
        <c:crosses val="autoZero"/>
        <c:crossBetween val="between"/>
        <c:majorUnit val="1"/>
      </c:valAx>
      <c:spPr>
        <a:noFill/>
        <a:ln w="3175">
          <a:noFill/>
        </a:ln>
        <a:effectLst/>
      </c:spPr>
    </c:plotArea>
    <c:legend>
      <c:legendPos val="r"/>
      <c:layout>
        <c:manualLayout>
          <c:xMode val="edge"/>
          <c:yMode val="edge"/>
          <c:x val="0.88607171719338895"/>
          <c:y val="0.26824000013832261"/>
          <c:w val="0.10986999411177145"/>
          <c:h val="0.26782157418069774"/>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900052684150175"/>
          <c:y val="6.3006390505534637E-2"/>
          <c:w val="0.59746806172389211"/>
          <c:h val="0.96338671889264527"/>
        </c:manualLayout>
      </c:layout>
      <c:doughnutChart>
        <c:varyColors val="1"/>
        <c:ser>
          <c:idx val="0"/>
          <c:order val="0"/>
          <c:tx>
            <c:strRef>
              <c:f>Sheet1!$B$5</c:f>
              <c:strCache>
                <c:ptCount val="1"/>
                <c:pt idx="0">
                  <c:v>Women</c:v>
                </c:pt>
              </c:strCache>
            </c:strRef>
          </c:tx>
          <c:dPt>
            <c:idx val="0"/>
            <c:bubble3D val="0"/>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01-B040-4BB0-BF39-9510B1174F3A}"/>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3-B040-4BB0-BF39-9510B1174F3A}"/>
              </c:ext>
            </c:extLst>
          </c:dPt>
          <c:dLbls>
            <c:dLbl>
              <c:idx val="0"/>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B040-4BB0-BF39-9510B1174F3A}"/>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0.0</c:formatCode>
                <c:ptCount val="2"/>
                <c:pt idx="0">
                  <c:v>18.903681134639374</c:v>
                </c:pt>
                <c:pt idx="1">
                  <c:v>81.09631886536063</c:v>
                </c:pt>
              </c:numCache>
            </c:numRef>
          </c:val>
          <c:extLst xmlns:c16r2="http://schemas.microsoft.com/office/drawing/2015/06/chart">
            <c:ext xmlns:c16="http://schemas.microsoft.com/office/drawing/2014/chart" uri="{C3380CC4-5D6E-409C-BE32-E72D297353CC}">
              <c16:uniqueId val="{00000004-B040-4BB0-BF39-9510B1174F3A}"/>
            </c:ext>
          </c:extLst>
        </c:ser>
        <c:dLbls>
          <c:showLegendKey val="0"/>
          <c:showVal val="0"/>
          <c:showCatName val="0"/>
          <c:showSerName val="0"/>
          <c:showPercent val="0"/>
          <c:showBubbleSize val="0"/>
          <c:showLeaderLines val="1"/>
        </c:dLbls>
        <c:firstSliceAng val="0"/>
        <c:holeSize val="40"/>
      </c:doughnutChart>
      <c:spPr>
        <a:noFill/>
        <a:ln w="3175">
          <a:noFill/>
        </a:ln>
        <a:effectLst/>
      </c:spPr>
    </c:plotArea>
    <c:plotVisOnly val="1"/>
    <c:dispBlanksAs val="zero"/>
    <c:showDLblsOverMax val="0"/>
  </c:chart>
  <c:spPr>
    <a:noFill/>
    <a:ln w="3175">
      <a:noFill/>
    </a:ln>
    <a:effectLst/>
  </c:spPr>
  <c:txPr>
    <a:bodyPr/>
    <a:lstStyle/>
    <a:p>
      <a:pPr>
        <a:defRPr/>
      </a:pPr>
      <a:endParaRPr lang="en-US"/>
    </a:p>
  </c:txPr>
  <c:externalData r:id="rId1">
    <c:autoUpdate val="0"/>
  </c:externalData>
  <c:userShapes r:id="rId2"/>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607876865837086"/>
          <c:y val="6.0862816487073736E-2"/>
          <c:w val="0.81676464488260492"/>
          <c:h val="0.83789444515753253"/>
        </c:manualLayout>
      </c:layout>
      <c:barChart>
        <c:barDir val="bar"/>
        <c:grouping val="clustered"/>
        <c:varyColors val="0"/>
        <c:ser>
          <c:idx val="0"/>
          <c:order val="0"/>
          <c:tx>
            <c:strRef>
              <c:f>chart!$B$5</c:f>
              <c:strCache>
                <c:ptCount val="1"/>
                <c:pt idx="0">
                  <c:v>Men</c:v>
                </c:pt>
              </c:strCache>
            </c:strRef>
          </c:tx>
          <c:spPr>
            <a:solidFill>
              <a:srgbClr val="684FA1"/>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chart!$A$6:$A$10</c:f>
              <c:strCache>
                <c:ptCount val="5"/>
                <c:pt idx="0">
                  <c:v>Never married</c:v>
                </c:pt>
                <c:pt idx="1">
                  <c:v>Ever married</c:v>
                </c:pt>
                <c:pt idx="2">
                  <c:v>Poorest</c:v>
                </c:pt>
                <c:pt idx="3">
                  <c:v>Richest</c:v>
                </c:pt>
                <c:pt idx="4">
                  <c:v>Total</c:v>
                </c:pt>
              </c:strCache>
            </c:strRef>
          </c:cat>
          <c:val>
            <c:numRef>
              <c:f>chart!$B$6:$B$10</c:f>
              <c:numCache>
                <c:formatCode>0.0</c:formatCode>
                <c:ptCount val="5"/>
                <c:pt idx="0">
                  <c:v>6.5347010401574757</c:v>
                </c:pt>
                <c:pt idx="1">
                  <c:v>6.4543793285161488</c:v>
                </c:pt>
                <c:pt idx="2">
                  <c:v>6.0025338751877415</c:v>
                </c:pt>
                <c:pt idx="3">
                  <c:v>6.9010773841183175</c:v>
                </c:pt>
                <c:pt idx="4">
                  <c:v>6.4865676060064876</c:v>
                </c:pt>
              </c:numCache>
            </c:numRef>
          </c:val>
          <c:extLst xmlns:c16r2="http://schemas.microsoft.com/office/drawing/2015/06/chart">
            <c:ext xmlns:c16="http://schemas.microsoft.com/office/drawing/2014/chart" uri="{C3380CC4-5D6E-409C-BE32-E72D297353CC}">
              <c16:uniqueId val="{00000000-E378-45E2-AA7C-DCB47B8F5617}"/>
            </c:ext>
          </c:extLst>
        </c:ser>
        <c:ser>
          <c:idx val="1"/>
          <c:order val="1"/>
          <c:tx>
            <c:strRef>
              <c:f>chart!$C$5</c:f>
              <c:strCache>
                <c:ptCount val="1"/>
                <c:pt idx="0">
                  <c:v>Women</c:v>
                </c:pt>
              </c:strCache>
            </c:strRef>
          </c:tx>
          <c:spPr>
            <a:solidFill>
              <a:srgbClr val="FCB04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chart!$A$6:$A$10</c:f>
              <c:strCache>
                <c:ptCount val="5"/>
                <c:pt idx="0">
                  <c:v>Never married</c:v>
                </c:pt>
                <c:pt idx="1">
                  <c:v>Ever married</c:v>
                </c:pt>
                <c:pt idx="2">
                  <c:v>Poorest</c:v>
                </c:pt>
                <c:pt idx="3">
                  <c:v>Richest</c:v>
                </c:pt>
                <c:pt idx="4">
                  <c:v>Total</c:v>
                </c:pt>
              </c:strCache>
            </c:strRef>
          </c:cat>
          <c:val>
            <c:numRef>
              <c:f>chart!$C$6:$C$10</c:f>
              <c:numCache>
                <c:formatCode>0.0</c:formatCode>
                <c:ptCount val="5"/>
                <c:pt idx="0">
                  <c:v>6.7656774492196625</c:v>
                </c:pt>
                <c:pt idx="1">
                  <c:v>7.0019473675779862</c:v>
                </c:pt>
                <c:pt idx="2">
                  <c:v>6.5912508037581832</c:v>
                </c:pt>
                <c:pt idx="3">
                  <c:v>7.1484183439873643</c:v>
                </c:pt>
                <c:pt idx="4">
                  <c:v>6.9559029818277329</c:v>
                </c:pt>
              </c:numCache>
            </c:numRef>
          </c:val>
          <c:extLst xmlns:c16r2="http://schemas.microsoft.com/office/drawing/2015/06/chart">
            <c:ext xmlns:c16="http://schemas.microsoft.com/office/drawing/2014/chart" uri="{C3380CC4-5D6E-409C-BE32-E72D297353CC}">
              <c16:uniqueId val="{00000001-E378-45E2-AA7C-DCB47B8F5617}"/>
            </c:ext>
          </c:extLst>
        </c:ser>
        <c:dLbls>
          <c:showLegendKey val="0"/>
          <c:showVal val="0"/>
          <c:showCatName val="0"/>
          <c:showSerName val="0"/>
          <c:showPercent val="0"/>
          <c:showBubbleSize val="0"/>
        </c:dLbls>
        <c:gapWidth val="100"/>
        <c:axId val="384300192"/>
        <c:axId val="384300752"/>
      </c:barChart>
      <c:catAx>
        <c:axId val="384300192"/>
        <c:scaling>
          <c:orientation val="minMax"/>
        </c:scaling>
        <c:delete val="0"/>
        <c:axPos val="l"/>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US" sz="700" b="0" i="0" u="none" strike="noStrike" kern="1200" baseline="0">
                <a:solidFill>
                  <a:schemeClr val="tx1">
                    <a:lumMod val="65000"/>
                    <a:lumOff val="35000"/>
                  </a:schemeClr>
                </a:solidFill>
                <a:latin typeface="+mn-lt"/>
                <a:ea typeface="+mn-ea"/>
                <a:cs typeface="+mn-cs"/>
              </a:defRPr>
            </a:pPr>
            <a:endParaRPr lang="en-US"/>
          </a:p>
        </c:txPr>
        <c:crossAx val="384300752"/>
        <c:crosses val="autoZero"/>
        <c:auto val="1"/>
        <c:lblAlgn val="ctr"/>
        <c:lblOffset val="100"/>
        <c:noMultiLvlLbl val="0"/>
      </c:catAx>
      <c:valAx>
        <c:axId val="384300752"/>
        <c:scaling>
          <c:orientation val="minMax"/>
          <c:max val="10"/>
        </c:scaling>
        <c:delete val="0"/>
        <c:axPos val="b"/>
        <c:majorGridlines>
          <c:spPr>
            <a:ln w="6350"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Score</a:t>
                </a:r>
              </a:p>
            </c:rich>
          </c:tx>
          <c:layout>
            <c:manualLayout>
              <c:xMode val="edge"/>
              <c:yMode val="edge"/>
              <c:x val="0.46877242354242499"/>
              <c:y val="0.94090221304304178"/>
            </c:manualLayout>
          </c:layout>
          <c:overlay val="0"/>
          <c:spPr>
            <a:noFill/>
            <a:ln>
              <a:noFill/>
            </a:ln>
            <a:effectLst/>
          </c:spPr>
          <c:txPr>
            <a:bodyPr rot="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lgn="ctr">
              <a:defRPr lang="en-US" sz="600" b="0" i="0" u="none" strike="noStrike" kern="1200" baseline="0">
                <a:solidFill>
                  <a:schemeClr val="tx1">
                    <a:lumMod val="65000"/>
                    <a:lumOff val="35000"/>
                  </a:schemeClr>
                </a:solidFill>
                <a:latin typeface="+mn-lt"/>
                <a:ea typeface="+mn-ea"/>
                <a:cs typeface="+mn-cs"/>
              </a:defRPr>
            </a:pPr>
            <a:endParaRPr lang="en-US"/>
          </a:p>
        </c:txPr>
        <c:crossAx val="384300192"/>
        <c:crosses val="autoZero"/>
        <c:crossBetween val="between"/>
        <c:majorUnit val="2"/>
      </c:valAx>
      <c:spPr>
        <a:noFill/>
        <a:ln w="3175">
          <a:noFill/>
        </a:ln>
        <a:effectLst/>
      </c:spPr>
    </c:plotArea>
    <c:legend>
      <c:legendPos val="t"/>
      <c:layout>
        <c:manualLayout>
          <c:xMode val="edge"/>
          <c:yMode val="edge"/>
          <c:x val="0.32126216682042807"/>
          <c:y val="0"/>
          <c:w val="0.37724980392437313"/>
          <c:h val="6.4559757899115083E-2"/>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4">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717710694882485"/>
          <c:y val="6.0663938237362318E-2"/>
          <c:w val="0.81285922365971286"/>
          <c:h val="0.83759232964731867"/>
        </c:manualLayout>
      </c:layout>
      <c:barChart>
        <c:barDir val="bar"/>
        <c:grouping val="clustered"/>
        <c:varyColors val="0"/>
        <c:ser>
          <c:idx val="0"/>
          <c:order val="0"/>
          <c:tx>
            <c:strRef>
              <c:f>chart!$B$5</c:f>
              <c:strCache>
                <c:ptCount val="1"/>
                <c:pt idx="0">
                  <c:v>Men</c:v>
                </c:pt>
              </c:strCache>
            </c:strRef>
          </c:tx>
          <c:spPr>
            <a:solidFill>
              <a:srgbClr val="684FA1"/>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chart!$A$6:$A$10</c:f>
              <c:strCache>
                <c:ptCount val="5"/>
                <c:pt idx="0">
                  <c:v>Never married</c:v>
                </c:pt>
                <c:pt idx="1">
                  <c:v>Ever married</c:v>
                </c:pt>
                <c:pt idx="2">
                  <c:v>Poorest</c:v>
                </c:pt>
                <c:pt idx="3">
                  <c:v>Richest</c:v>
                </c:pt>
                <c:pt idx="4">
                  <c:v>Total</c:v>
                </c:pt>
              </c:strCache>
            </c:strRef>
          </c:cat>
          <c:val>
            <c:numRef>
              <c:f>chart!$B$6:$B$10</c:f>
              <c:numCache>
                <c:formatCode>0.0</c:formatCode>
                <c:ptCount val="5"/>
                <c:pt idx="0">
                  <c:v>83.437884621187365</c:v>
                </c:pt>
                <c:pt idx="1">
                  <c:v>76.150354148300224</c:v>
                </c:pt>
                <c:pt idx="2">
                  <c:v>75.804563582677545</c:v>
                </c:pt>
                <c:pt idx="3">
                  <c:v>78.988621862520418</c:v>
                </c:pt>
                <c:pt idx="4">
                  <c:v>79.077099984628646</c:v>
                </c:pt>
              </c:numCache>
            </c:numRef>
          </c:val>
          <c:extLst xmlns:c16r2="http://schemas.microsoft.com/office/drawing/2015/06/chart">
            <c:ext xmlns:c16="http://schemas.microsoft.com/office/drawing/2014/chart" uri="{C3380CC4-5D6E-409C-BE32-E72D297353CC}">
              <c16:uniqueId val="{00000000-2187-48EE-B295-92F8E70211F6}"/>
            </c:ext>
          </c:extLst>
        </c:ser>
        <c:ser>
          <c:idx val="1"/>
          <c:order val="1"/>
          <c:tx>
            <c:strRef>
              <c:f>chart!$C$5</c:f>
              <c:strCache>
                <c:ptCount val="1"/>
                <c:pt idx="0">
                  <c:v>Women</c:v>
                </c:pt>
              </c:strCache>
            </c:strRef>
          </c:tx>
          <c:spPr>
            <a:solidFill>
              <a:srgbClr val="FCB04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chart!$A$6:$A$10</c:f>
              <c:strCache>
                <c:ptCount val="5"/>
                <c:pt idx="0">
                  <c:v>Never married</c:v>
                </c:pt>
                <c:pt idx="1">
                  <c:v>Ever married</c:v>
                </c:pt>
                <c:pt idx="2">
                  <c:v>Poorest</c:v>
                </c:pt>
                <c:pt idx="3">
                  <c:v>Richest</c:v>
                </c:pt>
                <c:pt idx="4">
                  <c:v>Total</c:v>
                </c:pt>
              </c:strCache>
            </c:strRef>
          </c:cat>
          <c:val>
            <c:numRef>
              <c:f>chart!$C$6:$C$10</c:f>
              <c:numCache>
                <c:formatCode>0.0</c:formatCode>
                <c:ptCount val="5"/>
                <c:pt idx="0">
                  <c:v>86.269723625640992</c:v>
                </c:pt>
                <c:pt idx="1">
                  <c:v>83.43692928963479</c:v>
                </c:pt>
                <c:pt idx="2">
                  <c:v>82.11107980664525</c:v>
                </c:pt>
                <c:pt idx="3">
                  <c:v>84.027508046135324</c:v>
                </c:pt>
                <c:pt idx="4">
                  <c:v>83.847569086705477</c:v>
                </c:pt>
              </c:numCache>
            </c:numRef>
          </c:val>
          <c:extLst xmlns:c16r2="http://schemas.microsoft.com/office/drawing/2015/06/chart">
            <c:ext xmlns:c16="http://schemas.microsoft.com/office/drawing/2014/chart" uri="{C3380CC4-5D6E-409C-BE32-E72D297353CC}">
              <c16:uniqueId val="{00000001-2187-48EE-B295-92F8E70211F6}"/>
            </c:ext>
          </c:extLst>
        </c:ser>
        <c:dLbls>
          <c:showLegendKey val="0"/>
          <c:showVal val="0"/>
          <c:showCatName val="0"/>
          <c:showSerName val="0"/>
          <c:showPercent val="0"/>
          <c:showBubbleSize val="0"/>
        </c:dLbls>
        <c:gapWidth val="100"/>
        <c:axId val="384303552"/>
        <c:axId val="384304112"/>
      </c:barChart>
      <c:catAx>
        <c:axId val="384303552"/>
        <c:scaling>
          <c:orientation val="minMax"/>
        </c:scaling>
        <c:delete val="0"/>
        <c:axPos val="l"/>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US" sz="700" b="0" i="0" u="none" strike="noStrike" kern="1200" baseline="0">
                <a:solidFill>
                  <a:schemeClr val="tx1">
                    <a:lumMod val="65000"/>
                    <a:lumOff val="35000"/>
                  </a:schemeClr>
                </a:solidFill>
                <a:latin typeface="+mn-lt"/>
                <a:ea typeface="+mn-ea"/>
                <a:cs typeface="+mn-cs"/>
              </a:defRPr>
            </a:pPr>
            <a:endParaRPr lang="en-US"/>
          </a:p>
        </c:txPr>
        <c:crossAx val="384304112"/>
        <c:crosses val="autoZero"/>
        <c:auto val="1"/>
        <c:lblAlgn val="ctr"/>
        <c:lblOffset val="100"/>
        <c:noMultiLvlLbl val="0"/>
      </c:catAx>
      <c:valAx>
        <c:axId val="384304112"/>
        <c:scaling>
          <c:orientation val="minMax"/>
          <c:max val="100"/>
          <c:min val="0"/>
        </c:scaling>
        <c:delete val="0"/>
        <c:axPos val="b"/>
        <c:majorGridlines>
          <c:spPr>
            <a:ln w="6350"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0.47527390990295149"/>
              <c:y val="0.93478479124535663"/>
            </c:manualLayout>
          </c:layout>
          <c:overlay val="0"/>
          <c:spPr>
            <a:noFill/>
            <a:ln>
              <a:noFill/>
            </a:ln>
            <a:effectLst/>
          </c:spPr>
          <c:txPr>
            <a:bodyPr rot="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lgn="ctr">
              <a:defRPr lang="en-US" sz="600" b="0" i="0" u="none" strike="noStrike" kern="1200" baseline="0">
                <a:solidFill>
                  <a:schemeClr val="tx1">
                    <a:lumMod val="65000"/>
                    <a:lumOff val="35000"/>
                  </a:schemeClr>
                </a:solidFill>
                <a:latin typeface="+mn-lt"/>
                <a:ea typeface="+mn-ea"/>
                <a:cs typeface="+mn-cs"/>
              </a:defRPr>
            </a:pPr>
            <a:endParaRPr lang="en-US"/>
          </a:p>
        </c:txPr>
        <c:crossAx val="384303552"/>
        <c:crosses val="autoZero"/>
        <c:crossBetween val="between"/>
        <c:majorUnit val="20"/>
      </c:valAx>
      <c:spPr>
        <a:noFill/>
        <a:ln w="3175">
          <a:noFill/>
        </a:ln>
        <a:effectLst/>
      </c:spPr>
    </c:plotArea>
    <c:legend>
      <c:legendPos val="t"/>
      <c:layout>
        <c:manualLayout>
          <c:xMode val="edge"/>
          <c:yMode val="edge"/>
          <c:x val="0.32218842626582789"/>
          <c:y val="0"/>
          <c:w val="0.37751919161732567"/>
          <c:h val="6.2711843667021525E-2"/>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409274794329176E-2"/>
          <c:y val="4.9429217982367588E-2"/>
          <c:w val="0.89913577730576588"/>
          <c:h val="0.7423899236153173"/>
        </c:manualLayout>
      </c:layout>
      <c:lineChart>
        <c:grouping val="standard"/>
        <c:varyColors val="0"/>
        <c:ser>
          <c:idx val="0"/>
          <c:order val="0"/>
          <c:tx>
            <c:strRef>
              <c:f>chart!$A$7</c:f>
              <c:strCache>
                <c:ptCount val="1"/>
                <c:pt idx="0">
                  <c:v>Stunting Girls</c:v>
                </c:pt>
              </c:strCache>
            </c:strRef>
          </c:tx>
          <c:spPr>
            <a:ln w="15875" cap="rnd">
              <a:solidFill>
                <a:schemeClr val="accent2">
                  <a:lumMod val="75000"/>
                </a:schemeClr>
              </a:solidFill>
              <a:round/>
            </a:ln>
            <a:effectLst/>
          </c:spPr>
          <c:marker>
            <c:symbol val="none"/>
          </c:marker>
          <c:cat>
            <c:strRef>
              <c:f>chart!$B$6:$H$6</c:f>
              <c:strCache>
                <c:ptCount val="7"/>
                <c:pt idx="0">
                  <c:v>0-5</c:v>
                </c:pt>
                <c:pt idx="1">
                  <c:v>6-11</c:v>
                </c:pt>
                <c:pt idx="2">
                  <c:v>12-17</c:v>
                </c:pt>
                <c:pt idx="3">
                  <c:v>18-23</c:v>
                </c:pt>
                <c:pt idx="4">
                  <c:v>24-35</c:v>
                </c:pt>
                <c:pt idx="5">
                  <c:v>36-47</c:v>
                </c:pt>
                <c:pt idx="6">
                  <c:v>48-59</c:v>
                </c:pt>
              </c:strCache>
            </c:strRef>
          </c:cat>
          <c:val>
            <c:numRef>
              <c:f>chart!$B$7:$H$7</c:f>
              <c:numCache>
                <c:formatCode>0.0</c:formatCode>
                <c:ptCount val="7"/>
                <c:pt idx="0">
                  <c:v>2.7779977561723892</c:v>
                </c:pt>
                <c:pt idx="1">
                  <c:v>0.87705725031108894</c:v>
                </c:pt>
                <c:pt idx="2">
                  <c:v>6.5707372040504142</c:v>
                </c:pt>
                <c:pt idx="3">
                  <c:v>4.5458476859402746</c:v>
                </c:pt>
                <c:pt idx="4">
                  <c:v>11.454474644264577</c:v>
                </c:pt>
                <c:pt idx="5">
                  <c:v>6.8039291961080393</c:v>
                </c:pt>
                <c:pt idx="6">
                  <c:v>6.5089408966997855</c:v>
                </c:pt>
              </c:numCache>
            </c:numRef>
          </c:val>
          <c:smooth val="0"/>
          <c:extLst xmlns:c16r2="http://schemas.microsoft.com/office/drawing/2015/06/chart">
            <c:ext xmlns:c16="http://schemas.microsoft.com/office/drawing/2014/chart" uri="{C3380CC4-5D6E-409C-BE32-E72D297353CC}">
              <c16:uniqueId val="{00000000-715E-4DF7-94CB-8817B267AFB4}"/>
            </c:ext>
          </c:extLst>
        </c:ser>
        <c:ser>
          <c:idx val="1"/>
          <c:order val="1"/>
          <c:tx>
            <c:strRef>
              <c:f>chart!$A$8</c:f>
              <c:strCache>
                <c:ptCount val="1"/>
                <c:pt idx="0">
                  <c:v>Stunting Boys</c:v>
                </c:pt>
              </c:strCache>
            </c:strRef>
          </c:tx>
          <c:spPr>
            <a:ln w="15875" cap="rnd">
              <a:solidFill>
                <a:schemeClr val="tx2"/>
              </a:solidFill>
              <a:prstDash val="sysDash"/>
              <a:round/>
            </a:ln>
            <a:effectLst/>
          </c:spPr>
          <c:marker>
            <c:symbol val="circle"/>
            <c:size val="5"/>
            <c:spPr>
              <a:solidFill>
                <a:schemeClr val="accent2"/>
              </a:solidFill>
              <a:ln w="9525">
                <a:solidFill>
                  <a:schemeClr val="tx2"/>
                </a:solidFill>
              </a:ln>
              <a:effectLst/>
            </c:spPr>
          </c:marker>
          <c:cat>
            <c:strRef>
              <c:f>chart!$B$6:$H$6</c:f>
              <c:strCache>
                <c:ptCount val="7"/>
                <c:pt idx="0">
                  <c:v>0-5</c:v>
                </c:pt>
                <c:pt idx="1">
                  <c:v>6-11</c:v>
                </c:pt>
                <c:pt idx="2">
                  <c:v>12-17</c:v>
                </c:pt>
                <c:pt idx="3">
                  <c:v>18-23</c:v>
                </c:pt>
                <c:pt idx="4">
                  <c:v>24-35</c:v>
                </c:pt>
                <c:pt idx="5">
                  <c:v>36-47</c:v>
                </c:pt>
                <c:pt idx="6">
                  <c:v>48-59</c:v>
                </c:pt>
              </c:strCache>
            </c:strRef>
          </c:cat>
          <c:val>
            <c:numRef>
              <c:f>chart!$B$8:$H$8</c:f>
              <c:numCache>
                <c:formatCode>0.0</c:formatCode>
                <c:ptCount val="7"/>
                <c:pt idx="0">
                  <c:v>2.0277192471734415</c:v>
                </c:pt>
                <c:pt idx="1">
                  <c:v>2.734702890301604</c:v>
                </c:pt>
                <c:pt idx="2">
                  <c:v>2.7110521234138143</c:v>
                </c:pt>
                <c:pt idx="3">
                  <c:v>6.6503859841167845</c:v>
                </c:pt>
                <c:pt idx="4">
                  <c:v>5.8774533246654803</c:v>
                </c:pt>
                <c:pt idx="5">
                  <c:v>8.0520658771552824</c:v>
                </c:pt>
                <c:pt idx="6">
                  <c:v>4.490683012452565</c:v>
                </c:pt>
              </c:numCache>
            </c:numRef>
          </c:val>
          <c:smooth val="0"/>
          <c:extLst xmlns:c16r2="http://schemas.microsoft.com/office/drawing/2015/06/chart">
            <c:ext xmlns:c16="http://schemas.microsoft.com/office/drawing/2014/chart" uri="{C3380CC4-5D6E-409C-BE32-E72D297353CC}">
              <c16:uniqueId val="{00000001-715E-4DF7-94CB-8817B267AFB4}"/>
            </c:ext>
          </c:extLst>
        </c:ser>
        <c:ser>
          <c:idx val="3"/>
          <c:order val="2"/>
          <c:tx>
            <c:strRef>
              <c:f>chart!$A$9</c:f>
              <c:strCache>
                <c:ptCount val="1"/>
                <c:pt idx="0">
                  <c:v>Overweight Girls</c:v>
                </c:pt>
              </c:strCache>
            </c:strRef>
          </c:tx>
          <c:spPr>
            <a:ln w="15875" cap="rnd">
              <a:solidFill>
                <a:srgbClr val="FCB040"/>
              </a:solidFill>
              <a:round/>
            </a:ln>
            <a:effectLst/>
          </c:spPr>
          <c:marker>
            <c:symbol val="none"/>
          </c:marker>
          <c:cat>
            <c:strRef>
              <c:f>chart!$B$6:$H$6</c:f>
              <c:strCache>
                <c:ptCount val="7"/>
                <c:pt idx="0">
                  <c:v>0-5</c:v>
                </c:pt>
                <c:pt idx="1">
                  <c:v>6-11</c:v>
                </c:pt>
                <c:pt idx="2">
                  <c:v>12-17</c:v>
                </c:pt>
                <c:pt idx="3">
                  <c:v>18-23</c:v>
                </c:pt>
                <c:pt idx="4">
                  <c:v>24-35</c:v>
                </c:pt>
                <c:pt idx="5">
                  <c:v>36-47</c:v>
                </c:pt>
                <c:pt idx="6">
                  <c:v>48-59</c:v>
                </c:pt>
              </c:strCache>
            </c:strRef>
          </c:cat>
          <c:val>
            <c:numRef>
              <c:f>chart!$B$9:$H$9</c:f>
              <c:numCache>
                <c:formatCode>0.0</c:formatCode>
                <c:ptCount val="7"/>
                <c:pt idx="0">
                  <c:v>0.66287928691555897</c:v>
                </c:pt>
                <c:pt idx="1">
                  <c:v>0.4500801829093537</c:v>
                </c:pt>
                <c:pt idx="2">
                  <c:v>7.3719847727041605</c:v>
                </c:pt>
                <c:pt idx="3">
                  <c:v>6.1380280567421259</c:v>
                </c:pt>
                <c:pt idx="4">
                  <c:v>5.6749895980508454</c:v>
                </c:pt>
                <c:pt idx="5">
                  <c:v>6.3152190373513442</c:v>
                </c:pt>
                <c:pt idx="6">
                  <c:v>4.5131465906323696</c:v>
                </c:pt>
              </c:numCache>
            </c:numRef>
          </c:val>
          <c:smooth val="0"/>
          <c:extLst xmlns:c16r2="http://schemas.microsoft.com/office/drawing/2015/06/chart">
            <c:ext xmlns:c16="http://schemas.microsoft.com/office/drawing/2014/chart" uri="{C3380CC4-5D6E-409C-BE32-E72D297353CC}">
              <c16:uniqueId val="{00000000-8E7C-48AF-AF6A-4376721FBB89}"/>
            </c:ext>
          </c:extLst>
        </c:ser>
        <c:ser>
          <c:idx val="4"/>
          <c:order val="3"/>
          <c:tx>
            <c:strRef>
              <c:f>chart!$A$10</c:f>
              <c:strCache>
                <c:ptCount val="1"/>
                <c:pt idx="0">
                  <c:v>Overweight Boys</c:v>
                </c:pt>
              </c:strCache>
            </c:strRef>
          </c:tx>
          <c:spPr>
            <a:ln w="15875" cap="rnd">
              <a:solidFill>
                <a:schemeClr val="accent1"/>
              </a:solidFill>
              <a:prstDash val="sysDash"/>
              <a:round/>
            </a:ln>
            <a:effectLst/>
          </c:spPr>
          <c:marker>
            <c:symbol val="circle"/>
            <c:size val="5"/>
            <c:spPr>
              <a:solidFill>
                <a:schemeClr val="accent5"/>
              </a:solidFill>
              <a:ln w="9525">
                <a:solidFill>
                  <a:schemeClr val="accent1"/>
                </a:solidFill>
              </a:ln>
              <a:effectLst/>
            </c:spPr>
          </c:marker>
          <c:cat>
            <c:strRef>
              <c:f>chart!$B$6:$H$6</c:f>
              <c:strCache>
                <c:ptCount val="7"/>
                <c:pt idx="0">
                  <c:v>0-5</c:v>
                </c:pt>
                <c:pt idx="1">
                  <c:v>6-11</c:v>
                </c:pt>
                <c:pt idx="2">
                  <c:v>12-17</c:v>
                </c:pt>
                <c:pt idx="3">
                  <c:v>18-23</c:v>
                </c:pt>
                <c:pt idx="4">
                  <c:v>24-35</c:v>
                </c:pt>
                <c:pt idx="5">
                  <c:v>36-47</c:v>
                </c:pt>
                <c:pt idx="6">
                  <c:v>48-59</c:v>
                </c:pt>
              </c:strCache>
            </c:strRef>
          </c:cat>
          <c:val>
            <c:numRef>
              <c:f>chart!$B$10:$H$10</c:f>
              <c:numCache>
                <c:formatCode>0.0</c:formatCode>
                <c:ptCount val="7"/>
                <c:pt idx="0">
                  <c:v>3.5975732359944419</c:v>
                </c:pt>
                <c:pt idx="1">
                  <c:v>4.7265692160331696</c:v>
                </c:pt>
                <c:pt idx="2">
                  <c:v>12.695292274970525</c:v>
                </c:pt>
                <c:pt idx="3">
                  <c:v>6.1025111074668965</c:v>
                </c:pt>
                <c:pt idx="4">
                  <c:v>8.8581054145674418</c:v>
                </c:pt>
                <c:pt idx="5">
                  <c:v>7.2092650598723154</c:v>
                </c:pt>
                <c:pt idx="6">
                  <c:v>6.1919591444151276</c:v>
                </c:pt>
              </c:numCache>
            </c:numRef>
          </c:val>
          <c:smooth val="0"/>
          <c:extLst xmlns:c16r2="http://schemas.microsoft.com/office/drawing/2015/06/chart">
            <c:ext xmlns:c16="http://schemas.microsoft.com/office/drawing/2014/chart" uri="{C3380CC4-5D6E-409C-BE32-E72D297353CC}">
              <c16:uniqueId val="{00000001-8E7C-48AF-AF6A-4376721FBB89}"/>
            </c:ext>
          </c:extLst>
        </c:ser>
        <c:dLbls>
          <c:showLegendKey val="0"/>
          <c:showVal val="0"/>
          <c:showCatName val="0"/>
          <c:showSerName val="0"/>
          <c:showPercent val="0"/>
          <c:showBubbleSize val="0"/>
        </c:dLbls>
        <c:smooth val="0"/>
        <c:axId val="169234080"/>
        <c:axId val="165864480"/>
      </c:lineChart>
      <c:catAx>
        <c:axId val="169234080"/>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0" spcFirstLastPara="1" vertOverflow="ellipsis" wrap="square" anchor="b" anchorCtr="0"/>
          <a:lstStyle/>
          <a:p>
            <a:pPr algn="ctr">
              <a:defRPr lang="en-US" sz="700" b="0" i="0" u="none" strike="noStrike" kern="1200" baseline="0">
                <a:solidFill>
                  <a:schemeClr val="tx1">
                    <a:lumMod val="65000"/>
                    <a:lumOff val="35000"/>
                  </a:schemeClr>
                </a:solidFill>
                <a:latin typeface="+mn-lt"/>
                <a:ea typeface="+mn-ea"/>
                <a:cs typeface="+mn-cs"/>
              </a:defRPr>
            </a:pPr>
            <a:endParaRPr lang="en-US"/>
          </a:p>
        </c:txPr>
        <c:crossAx val="165864480"/>
        <c:crosses val="autoZero"/>
        <c:auto val="0"/>
        <c:lblAlgn val="ctr"/>
        <c:lblOffset val="100"/>
        <c:noMultiLvlLbl val="0"/>
      </c:catAx>
      <c:valAx>
        <c:axId val="165864480"/>
        <c:scaling>
          <c:orientation val="minMax"/>
          <c:max val="15"/>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8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endParaRPr lang="en-US" sz="800" b="0" i="0" u="none" strike="noStrike" kern="1200" baseline="0" dirty="0">
                  <a:solidFill>
                    <a:schemeClr val="bg2">
                      <a:lumMod val="75000"/>
                    </a:schemeClr>
                  </a:solidFill>
                  <a:latin typeface="+mn-lt"/>
                  <a:ea typeface="+mn-ea"/>
                  <a:cs typeface="+mn-cs"/>
                </a:endParaRPr>
              </a:p>
            </c:rich>
          </c:tx>
          <c:layout/>
          <c:overlay val="0"/>
          <c:spPr>
            <a:noFill/>
            <a:ln>
              <a:noFill/>
            </a:ln>
            <a:effectLst/>
          </c:spPr>
          <c:txPr>
            <a:bodyPr rot="-5400000" spcFirstLastPara="1" vertOverflow="ellipsis" vert="horz" wrap="square" anchor="ctr" anchorCtr="1"/>
            <a:lstStyle/>
            <a:p>
              <a:pPr algn="ctr" rtl="0">
                <a:defRPr lang="en-US" sz="8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lgn="ctr">
              <a:defRPr lang="en-US" sz="600" b="0" i="0" u="none" strike="noStrike" kern="1200" baseline="0">
                <a:solidFill>
                  <a:schemeClr val="tx1">
                    <a:lumMod val="65000"/>
                    <a:lumOff val="35000"/>
                  </a:schemeClr>
                </a:solidFill>
                <a:latin typeface="+mn-lt"/>
                <a:ea typeface="+mn-ea"/>
                <a:cs typeface="+mn-cs"/>
              </a:defRPr>
            </a:pPr>
            <a:endParaRPr lang="en-US"/>
          </a:p>
        </c:txPr>
        <c:crossAx val="169234080"/>
        <c:crosses val="autoZero"/>
        <c:crossBetween val="between"/>
        <c:majorUnit val="5"/>
      </c:valAx>
      <c:spPr>
        <a:noFill/>
        <a:ln w="3175">
          <a:noFill/>
        </a:ln>
        <a:effectLst/>
      </c:spPr>
    </c:plotArea>
    <c:legend>
      <c:legendPos val="b"/>
      <c:layout>
        <c:manualLayout>
          <c:xMode val="edge"/>
          <c:yMode val="edge"/>
          <c:x val="6.2737980093338183E-2"/>
          <c:y val="0.90019884834107289"/>
          <c:w val="0.8999999665670253"/>
          <c:h val="9.9801151658927251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7793200806683954"/>
          <c:y val="2.7615739450557036E-2"/>
          <c:w val="0.4291201422699048"/>
          <c:h val="0.97238407062983157"/>
        </c:manualLayout>
      </c:layout>
      <c:doughnutChart>
        <c:varyColors val="1"/>
        <c:ser>
          <c:idx val="0"/>
          <c:order val="0"/>
          <c:tx>
            <c:strRef>
              <c:f>Sheet1!$B$5</c:f>
              <c:strCache>
                <c:ptCount val="1"/>
                <c:pt idx="0">
                  <c:v>Women</c:v>
                </c:pt>
              </c:strCache>
            </c:strRef>
          </c:tx>
          <c:spPr>
            <a:solidFill>
              <a:srgbClr val="87D5DD"/>
            </a:solidFill>
          </c:spPr>
          <c:dPt>
            <c:idx val="0"/>
            <c:bubble3D val="0"/>
            <c:spPr>
              <a:solidFill>
                <a:srgbClr val="87D5DD"/>
              </a:solidFill>
              <a:ln w="19050">
                <a:solidFill>
                  <a:schemeClr val="lt1"/>
                </a:solidFill>
              </a:ln>
              <a:effectLst/>
            </c:spPr>
            <c:extLst xmlns:c16r2="http://schemas.microsoft.com/office/drawing/2015/06/chart">
              <c:ext xmlns:c16="http://schemas.microsoft.com/office/drawing/2014/chart" uri="{C3380CC4-5D6E-409C-BE32-E72D297353CC}">
                <c16:uniqueId val="{00000001-8D7A-4EB9-B600-B4C00491F517}"/>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3-8D7A-4EB9-B600-B4C00491F517}"/>
              </c:ext>
            </c:extLst>
          </c:dPt>
          <c:dLbls>
            <c:dLbl>
              <c:idx val="1"/>
              <c:delete val="1"/>
              <c:extLst xmlns:c16r2="http://schemas.microsoft.com/office/drawing/2015/06/chart">
                <c:ext xmlns:c16="http://schemas.microsoft.com/office/drawing/2014/chart" uri="{C3380CC4-5D6E-409C-BE32-E72D297353CC}">
                  <c16:uniqueId val="{00000003-8D7A-4EB9-B600-B4C00491F517}"/>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Sheet1!$A$6:$A$7</c:f>
              <c:strCache>
                <c:ptCount val="2"/>
                <c:pt idx="0">
                  <c:v>Yes</c:v>
                </c:pt>
                <c:pt idx="1">
                  <c:v>No</c:v>
                </c:pt>
              </c:strCache>
            </c:strRef>
          </c:cat>
          <c:val>
            <c:numRef>
              <c:f>Sheet1!$B$6:$B$7</c:f>
              <c:numCache>
                <c:formatCode>0.0</c:formatCode>
                <c:ptCount val="2"/>
                <c:pt idx="0">
                  <c:v>8.1804088191404016</c:v>
                </c:pt>
                <c:pt idx="1">
                  <c:v>91.819591180859604</c:v>
                </c:pt>
              </c:numCache>
            </c:numRef>
          </c:val>
          <c:extLst xmlns:c16r2="http://schemas.microsoft.com/office/drawing/2015/06/chart">
            <c:ext xmlns:c16="http://schemas.microsoft.com/office/drawing/2014/chart" uri="{C3380CC4-5D6E-409C-BE32-E72D297353CC}">
              <c16:uniqueId val="{00000004-8D7A-4EB9-B600-B4C00491F517}"/>
            </c:ext>
          </c:extLst>
        </c:ser>
        <c:ser>
          <c:idx val="1"/>
          <c:order val="1"/>
          <c:tx>
            <c:strRef>
              <c:f>Sheet1!$C$5</c:f>
              <c:strCache>
                <c:ptCount val="1"/>
                <c:pt idx="0">
                  <c:v>Men</c:v>
                </c:pt>
              </c:strCache>
            </c:strRef>
          </c:tx>
          <c:spPr>
            <a:solidFill>
              <a:srgbClr val="D0CECE"/>
            </a:solidFill>
          </c:spPr>
          <c:dPt>
            <c:idx val="0"/>
            <c:bubble3D val="0"/>
            <c:spPr>
              <a:solidFill>
                <a:srgbClr val="3AB9C6"/>
              </a:solidFill>
              <a:ln w="19050">
                <a:solidFill>
                  <a:schemeClr val="lt1"/>
                </a:solidFill>
              </a:ln>
              <a:effectLst/>
            </c:spPr>
            <c:extLst xmlns:c16r2="http://schemas.microsoft.com/office/drawing/2015/06/chart">
              <c:ext xmlns:c16="http://schemas.microsoft.com/office/drawing/2014/chart" uri="{C3380CC4-5D6E-409C-BE32-E72D297353CC}">
                <c16:uniqueId val="{00000006-8D7A-4EB9-B600-B4C00491F517}"/>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8-8D7A-4EB9-B600-B4C00491F517}"/>
              </c:ext>
            </c:extLst>
          </c:dPt>
          <c:dLbls>
            <c:dLbl>
              <c:idx val="1"/>
              <c:delete val="1"/>
              <c:extLst xmlns:c16r2="http://schemas.microsoft.com/office/drawing/2015/06/chart">
                <c:ext xmlns:c16="http://schemas.microsoft.com/office/drawing/2014/chart" uri="{C3380CC4-5D6E-409C-BE32-E72D297353CC}">
                  <c16:uniqueId val="{00000008-8D7A-4EB9-B600-B4C00491F517}"/>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Sheet1!$A$6:$A$7</c:f>
              <c:strCache>
                <c:ptCount val="2"/>
                <c:pt idx="0">
                  <c:v>Yes</c:v>
                </c:pt>
                <c:pt idx="1">
                  <c:v>No</c:v>
                </c:pt>
              </c:strCache>
            </c:strRef>
          </c:cat>
          <c:val>
            <c:numRef>
              <c:f>Sheet1!$C$6:$C$7</c:f>
              <c:numCache>
                <c:formatCode>0.0</c:formatCode>
                <c:ptCount val="2"/>
                <c:pt idx="0">
                  <c:v>1.5999789156187043</c:v>
                </c:pt>
                <c:pt idx="1">
                  <c:v>98.400021084381294</c:v>
                </c:pt>
              </c:numCache>
            </c:numRef>
          </c:val>
          <c:extLst xmlns:c16r2="http://schemas.microsoft.com/office/drawing/2015/06/chart">
            <c:ext xmlns:c16="http://schemas.microsoft.com/office/drawing/2014/chart" uri="{C3380CC4-5D6E-409C-BE32-E72D297353CC}">
              <c16:uniqueId val="{00000009-8D7A-4EB9-B600-B4C00491F517}"/>
            </c:ext>
          </c:extLst>
        </c:ser>
        <c:ser>
          <c:idx val="2"/>
          <c:order val="2"/>
          <c:tx>
            <c:strRef>
              <c:f>Sheet1!$D$5</c:f>
              <c:strCache>
                <c:ptCount val="1"/>
                <c:pt idx="0">
                  <c:v>Total</c:v>
                </c:pt>
              </c:strCache>
            </c:strRef>
          </c:tx>
          <c:spPr>
            <a:solidFill>
              <a:srgbClr val="3AB9C6"/>
            </a:solidFill>
          </c:spPr>
          <c:dPt>
            <c:idx val="0"/>
            <c:bubble3D val="0"/>
            <c:spPr>
              <a:solidFill>
                <a:schemeClr val="accent5">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9-AFE7-4844-8452-6D5B92D1C761}"/>
              </c:ext>
            </c:extLst>
          </c:dPt>
          <c:dPt>
            <c:idx val="1"/>
            <c:bubble3D val="0"/>
            <c:spPr>
              <a:solidFill>
                <a:srgbClr val="D0D0CE"/>
              </a:solidFill>
              <a:ln w="19050">
                <a:solidFill>
                  <a:schemeClr val="lt1"/>
                </a:solidFill>
              </a:ln>
              <a:effectLst/>
            </c:spPr>
            <c:extLst xmlns:c16r2="http://schemas.microsoft.com/office/drawing/2015/06/chart">
              <c:ext xmlns:c16="http://schemas.microsoft.com/office/drawing/2014/chart" uri="{C3380CC4-5D6E-409C-BE32-E72D297353CC}">
                <c16:uniqueId val="{0000000B-AFE7-4844-8452-6D5B92D1C761}"/>
              </c:ext>
            </c:extLst>
          </c:dPt>
          <c:dLbls>
            <c:dLbl>
              <c:idx val="0"/>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AFE7-4844-8452-6D5B92D1C761}"/>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Sheet1!$D$6:$D$7</c:f>
              <c:numCache>
                <c:formatCode>0.0</c:formatCode>
                <c:ptCount val="2"/>
                <c:pt idx="0">
                  <c:v>8.0943948610050533</c:v>
                </c:pt>
                <c:pt idx="1">
                  <c:v>91.905605138994943</c:v>
                </c:pt>
              </c:numCache>
            </c:numRef>
          </c:val>
          <c:extLst xmlns:c16r2="http://schemas.microsoft.com/office/drawing/2015/06/chart">
            <c:ext xmlns:c16="http://schemas.microsoft.com/office/drawing/2014/chart" uri="{C3380CC4-5D6E-409C-BE32-E72D297353CC}">
              <c16:uniqueId val="{0000000C-AFE7-4844-8452-6D5B92D1C761}"/>
            </c:ext>
          </c:extLst>
        </c:ser>
        <c:dLbls>
          <c:showLegendKey val="0"/>
          <c:showVal val="0"/>
          <c:showCatName val="0"/>
          <c:showSerName val="0"/>
          <c:showPercent val="0"/>
          <c:showBubbleSize val="0"/>
          <c:showLeaderLines val="1"/>
        </c:dLbls>
        <c:firstSliceAng val="0"/>
        <c:holeSize val="25"/>
      </c:doughnutChart>
      <c:spPr>
        <a:noFill/>
        <a:ln w="3175">
          <a:noFill/>
        </a:ln>
        <a:effectLst/>
      </c:spPr>
    </c:plotArea>
    <c:plotVisOnly val="1"/>
    <c:dispBlanksAs val="zero"/>
    <c:showDLblsOverMax val="0"/>
  </c:chart>
  <c:spPr>
    <a:noFill/>
    <a:ln w="3175">
      <a:noFill/>
    </a:ln>
    <a:effectLst/>
  </c:spPr>
  <c:txPr>
    <a:bodyPr/>
    <a:lstStyle/>
    <a:p>
      <a:pPr>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83998447700846"/>
          <c:y val="8.4508881922675028E-2"/>
          <c:w val="0.74222551200173548"/>
          <c:h val="0.78374499817616838"/>
        </c:manualLayout>
      </c:layout>
      <c:barChart>
        <c:barDir val="bar"/>
        <c:grouping val="clustered"/>
        <c:varyColors val="0"/>
        <c:ser>
          <c:idx val="0"/>
          <c:order val="0"/>
          <c:tx>
            <c:strRef>
              <c:f>Sheet1!$B$6</c:f>
              <c:strCache>
                <c:ptCount val="1"/>
                <c:pt idx="0">
                  <c:v>Girls</c:v>
                </c:pt>
              </c:strCache>
            </c:strRef>
          </c:tx>
          <c:spPr>
            <a:solidFill>
              <a:srgbClr val="FCB04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Sheet1!$A$7:$A$10</c:f>
              <c:strCache>
                <c:ptCount val="4"/>
                <c:pt idx="0">
                  <c:v>Psychological aggression</c:v>
                </c:pt>
                <c:pt idx="1">
                  <c:v>Any Physical punishment</c:v>
                </c:pt>
                <c:pt idx="2">
                  <c:v>Severe physical punishment</c:v>
                </c:pt>
                <c:pt idx="3">
                  <c:v>Any violent discipline</c:v>
                </c:pt>
              </c:strCache>
            </c:strRef>
          </c:cat>
          <c:val>
            <c:numRef>
              <c:f>Sheet1!$B$7:$B$10</c:f>
              <c:numCache>
                <c:formatCode>0.0</c:formatCode>
                <c:ptCount val="4"/>
                <c:pt idx="0">
                  <c:v>64.090505804975535</c:v>
                </c:pt>
                <c:pt idx="1">
                  <c:v>29.180278278028155</c:v>
                </c:pt>
                <c:pt idx="2">
                  <c:v>4.716961835204728</c:v>
                </c:pt>
                <c:pt idx="3">
                  <c:v>66.460163061052228</c:v>
                </c:pt>
              </c:numCache>
            </c:numRef>
          </c:val>
          <c:extLst xmlns:c16r2="http://schemas.microsoft.com/office/drawing/2015/06/chart">
            <c:ext xmlns:c16="http://schemas.microsoft.com/office/drawing/2014/chart" uri="{C3380CC4-5D6E-409C-BE32-E72D297353CC}">
              <c16:uniqueId val="{00000008-AA2E-45CA-B784-1FD572B798C3}"/>
            </c:ext>
          </c:extLst>
        </c:ser>
        <c:ser>
          <c:idx val="1"/>
          <c:order val="1"/>
          <c:tx>
            <c:strRef>
              <c:f>Sheet1!$C$6</c:f>
              <c:strCache>
                <c:ptCount val="1"/>
                <c:pt idx="0">
                  <c:v>Boys</c:v>
                </c:pt>
              </c:strCache>
            </c:strRef>
          </c:tx>
          <c:spPr>
            <a:solidFill>
              <a:srgbClr val="684FA1"/>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Sheet1!$A$7:$A$10</c:f>
              <c:strCache>
                <c:ptCount val="4"/>
                <c:pt idx="0">
                  <c:v>Psychological aggression</c:v>
                </c:pt>
                <c:pt idx="1">
                  <c:v>Any Physical punishment</c:v>
                </c:pt>
                <c:pt idx="2">
                  <c:v>Severe physical punishment</c:v>
                </c:pt>
                <c:pt idx="3">
                  <c:v>Any violent discipline</c:v>
                </c:pt>
              </c:strCache>
            </c:strRef>
          </c:cat>
          <c:val>
            <c:numRef>
              <c:f>Sheet1!$C$7:$C$10</c:f>
              <c:numCache>
                <c:formatCode>0.0</c:formatCode>
                <c:ptCount val="4"/>
                <c:pt idx="0">
                  <c:v>68.339145858025901</c:v>
                </c:pt>
                <c:pt idx="1">
                  <c:v>32.023856940333602</c:v>
                </c:pt>
                <c:pt idx="2">
                  <c:v>4.4632176610166887</c:v>
                </c:pt>
                <c:pt idx="3">
                  <c:v>70.992292351627896</c:v>
                </c:pt>
              </c:numCache>
            </c:numRef>
          </c:val>
          <c:extLst xmlns:c16r2="http://schemas.microsoft.com/office/drawing/2015/06/chart">
            <c:ext xmlns:c16="http://schemas.microsoft.com/office/drawing/2014/chart" uri="{C3380CC4-5D6E-409C-BE32-E72D297353CC}">
              <c16:uniqueId val="{00000009-AA2E-45CA-B784-1FD572B798C3}"/>
            </c:ext>
          </c:extLst>
        </c:ser>
        <c:dLbls>
          <c:showLegendKey val="0"/>
          <c:showVal val="0"/>
          <c:showCatName val="0"/>
          <c:showSerName val="0"/>
          <c:showPercent val="0"/>
          <c:showBubbleSize val="0"/>
        </c:dLbls>
        <c:gapWidth val="200"/>
        <c:axId val="354974800"/>
        <c:axId val="354975360"/>
      </c:barChart>
      <c:catAx>
        <c:axId val="354974800"/>
        <c:scaling>
          <c:orientation val="minMax"/>
        </c:scaling>
        <c:delete val="0"/>
        <c:axPos val="l"/>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54975360"/>
        <c:crossesAt val="0"/>
        <c:auto val="1"/>
        <c:lblAlgn val="ctr"/>
        <c:lblOffset val="100"/>
        <c:noMultiLvlLbl val="0"/>
      </c:catAx>
      <c:valAx>
        <c:axId val="354975360"/>
        <c:scaling>
          <c:orientation val="minMax"/>
          <c:max val="100"/>
          <c:min val="0"/>
        </c:scaling>
        <c:delete val="0"/>
        <c:axPos val="b"/>
        <c:majorGridlines>
          <c:spPr>
            <a:ln w="6350"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0.4478227218045655"/>
              <c:y val="0.92124560581463188"/>
            </c:manualLayout>
          </c:layout>
          <c:overlay val="0"/>
          <c:spPr>
            <a:noFill/>
            <a:ln>
              <a:noFill/>
            </a:ln>
            <a:effectLst/>
          </c:spPr>
          <c:txPr>
            <a:bodyPr rot="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54974800"/>
        <c:crosses val="autoZero"/>
        <c:crossBetween val="between"/>
        <c:majorUnit val="20"/>
      </c:valAx>
      <c:spPr>
        <a:noFill/>
        <a:ln w="3175">
          <a:noFill/>
        </a:ln>
        <a:effectLst/>
      </c:spPr>
    </c:plotArea>
    <c:legend>
      <c:legendPos val="t"/>
      <c:layout>
        <c:manualLayout>
          <c:xMode val="edge"/>
          <c:yMode val="edge"/>
          <c:x val="0.27988931560666636"/>
          <c:y val="2.1769418321142459E-2"/>
          <c:w val="0.42346481082407711"/>
          <c:h val="5.7009135613534205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724439737021015"/>
          <c:y val="9.0904662001862951E-2"/>
          <c:w val="0.76077939167685782"/>
          <c:h val="0.76657431979236534"/>
        </c:manualLayout>
      </c:layout>
      <c:barChart>
        <c:barDir val="bar"/>
        <c:grouping val="clustered"/>
        <c:varyColors val="0"/>
        <c:ser>
          <c:idx val="0"/>
          <c:order val="0"/>
          <c:tx>
            <c:strRef>
              <c:f>Sheet1!$B$6</c:f>
              <c:strCache>
                <c:ptCount val="1"/>
                <c:pt idx="0">
                  <c:v>age 10-14</c:v>
                </c:pt>
              </c:strCache>
            </c:strRef>
          </c:tx>
          <c:spPr>
            <a:solidFill>
              <a:srgbClr val="FCB04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Sheet1!$A$7:$A$10</c:f>
              <c:strCache>
                <c:ptCount val="4"/>
                <c:pt idx="0">
                  <c:v>Psychological aggression</c:v>
                </c:pt>
                <c:pt idx="1">
                  <c:v>Any Physical punishment</c:v>
                </c:pt>
                <c:pt idx="2">
                  <c:v>Severe physical punishment</c:v>
                </c:pt>
                <c:pt idx="3">
                  <c:v>Any violent discipline</c:v>
                </c:pt>
              </c:strCache>
            </c:strRef>
          </c:cat>
          <c:val>
            <c:numRef>
              <c:f>Sheet1!$B$7:$B$10</c:f>
              <c:numCache>
                <c:formatCode>0.0</c:formatCode>
                <c:ptCount val="4"/>
                <c:pt idx="0">
                  <c:v>66.947621380372794</c:v>
                </c:pt>
                <c:pt idx="1">
                  <c:v>19.46943222251457</c:v>
                </c:pt>
                <c:pt idx="2">
                  <c:v>3.2048431388188394</c:v>
                </c:pt>
                <c:pt idx="3">
                  <c:v>68.390943137178553</c:v>
                </c:pt>
              </c:numCache>
            </c:numRef>
          </c:val>
          <c:extLst xmlns:c16r2="http://schemas.microsoft.com/office/drawing/2015/06/chart">
            <c:ext xmlns:c16="http://schemas.microsoft.com/office/drawing/2014/chart" uri="{C3380CC4-5D6E-409C-BE32-E72D297353CC}">
              <c16:uniqueId val="{00000008-AA2E-45CA-B784-1FD572B798C3}"/>
            </c:ext>
          </c:extLst>
        </c:ser>
        <c:ser>
          <c:idx val="1"/>
          <c:order val="1"/>
          <c:tx>
            <c:strRef>
              <c:f>Sheet1!$C$6</c:f>
              <c:strCache>
                <c:ptCount val="1"/>
                <c:pt idx="0">
                  <c:v>age 5-9</c:v>
                </c:pt>
              </c:strCache>
            </c:strRef>
          </c:tx>
          <c:spPr>
            <a:solidFill>
              <a:srgbClr val="7030A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Sheet1!$A$7:$A$10</c:f>
              <c:strCache>
                <c:ptCount val="4"/>
                <c:pt idx="0">
                  <c:v>Psychological aggression</c:v>
                </c:pt>
                <c:pt idx="1">
                  <c:v>Any Physical punishment</c:v>
                </c:pt>
                <c:pt idx="2">
                  <c:v>Severe physical punishment</c:v>
                </c:pt>
                <c:pt idx="3">
                  <c:v>Any violent discipline</c:v>
                </c:pt>
              </c:strCache>
            </c:strRef>
          </c:cat>
          <c:val>
            <c:numRef>
              <c:f>Sheet1!$C$7:$C$10</c:f>
              <c:numCache>
                <c:formatCode>0.0</c:formatCode>
                <c:ptCount val="4"/>
                <c:pt idx="0">
                  <c:v>72.036452605244648</c:v>
                </c:pt>
                <c:pt idx="1">
                  <c:v>35.668181804809244</c:v>
                </c:pt>
                <c:pt idx="2">
                  <c:v>6.1312477438902224</c:v>
                </c:pt>
                <c:pt idx="3">
                  <c:v>73.968851205940453</c:v>
                </c:pt>
              </c:numCache>
            </c:numRef>
          </c:val>
          <c:extLst xmlns:c16r2="http://schemas.microsoft.com/office/drawing/2015/06/chart">
            <c:ext xmlns:c16="http://schemas.microsoft.com/office/drawing/2014/chart" uri="{C3380CC4-5D6E-409C-BE32-E72D297353CC}">
              <c16:uniqueId val="{00000009-AA2E-45CA-B784-1FD572B798C3}"/>
            </c:ext>
          </c:extLst>
        </c:ser>
        <c:ser>
          <c:idx val="2"/>
          <c:order val="2"/>
          <c:tx>
            <c:strRef>
              <c:f>Sheet1!$D$6</c:f>
              <c:strCache>
                <c:ptCount val="1"/>
                <c:pt idx="0">
                  <c:v>age 3-4</c:v>
                </c:pt>
              </c:strCache>
            </c:strRef>
          </c:tx>
          <c:spPr>
            <a:solidFill>
              <a:schemeClr val="accent3"/>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Sheet1!$A$7:$A$10</c:f>
              <c:strCache>
                <c:ptCount val="4"/>
                <c:pt idx="0">
                  <c:v>Psychological aggression</c:v>
                </c:pt>
                <c:pt idx="1">
                  <c:v>Any Physical punishment</c:v>
                </c:pt>
                <c:pt idx="2">
                  <c:v>Severe physical punishment</c:v>
                </c:pt>
                <c:pt idx="3">
                  <c:v>Any violent discipline</c:v>
                </c:pt>
              </c:strCache>
            </c:strRef>
          </c:cat>
          <c:val>
            <c:numRef>
              <c:f>Sheet1!$D$7:$D$10</c:f>
              <c:numCache>
                <c:formatCode>0.0</c:formatCode>
                <c:ptCount val="4"/>
                <c:pt idx="0">
                  <c:v>67.362627365033887</c:v>
                </c:pt>
                <c:pt idx="1">
                  <c:v>43.044405078673272</c:v>
                </c:pt>
                <c:pt idx="2">
                  <c:v>4.8045804269435441</c:v>
                </c:pt>
                <c:pt idx="3">
                  <c:v>71.381639082577138</c:v>
                </c:pt>
              </c:numCache>
            </c:numRef>
          </c:val>
          <c:extLst xmlns:c16r2="http://schemas.microsoft.com/office/drawing/2015/06/chart">
            <c:ext xmlns:c16="http://schemas.microsoft.com/office/drawing/2014/chart" uri="{C3380CC4-5D6E-409C-BE32-E72D297353CC}">
              <c16:uniqueId val="{00000000-BDFE-4C63-A4A9-8506663C1B13}"/>
            </c:ext>
          </c:extLst>
        </c:ser>
        <c:ser>
          <c:idx val="3"/>
          <c:order val="3"/>
          <c:tx>
            <c:strRef>
              <c:f>Sheet1!$E$6</c:f>
              <c:strCache>
                <c:ptCount val="1"/>
                <c:pt idx="0">
                  <c:v>age 1-2</c:v>
                </c:pt>
              </c:strCache>
            </c:strRef>
          </c:tx>
          <c:spPr>
            <a:solidFill>
              <a:schemeClr val="accent2">
                <a:lumMod val="75000"/>
              </a:schemeClr>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Sheet1!$A$7:$A$10</c:f>
              <c:strCache>
                <c:ptCount val="4"/>
                <c:pt idx="0">
                  <c:v>Psychological aggression</c:v>
                </c:pt>
                <c:pt idx="1">
                  <c:v>Any Physical punishment</c:v>
                </c:pt>
                <c:pt idx="2">
                  <c:v>Severe physical punishment</c:v>
                </c:pt>
                <c:pt idx="3">
                  <c:v>Any violent discipline</c:v>
                </c:pt>
              </c:strCache>
            </c:strRef>
          </c:cat>
          <c:val>
            <c:numRef>
              <c:f>Sheet1!$E$7:$E$10</c:f>
              <c:numCache>
                <c:formatCode>0.0</c:formatCode>
                <c:ptCount val="4"/>
                <c:pt idx="0">
                  <c:v>47.593967471376239</c:v>
                </c:pt>
                <c:pt idx="1">
                  <c:v>26.148545143972012</c:v>
                </c:pt>
                <c:pt idx="2">
                  <c:v>2.9363498568919773</c:v>
                </c:pt>
                <c:pt idx="3">
                  <c:v>52.297003299623981</c:v>
                </c:pt>
              </c:numCache>
            </c:numRef>
          </c:val>
          <c:extLst xmlns:c16r2="http://schemas.microsoft.com/office/drawing/2015/06/chart">
            <c:ext xmlns:c16="http://schemas.microsoft.com/office/drawing/2014/chart" uri="{C3380CC4-5D6E-409C-BE32-E72D297353CC}">
              <c16:uniqueId val="{00000001-BDFE-4C63-A4A9-8506663C1B13}"/>
            </c:ext>
          </c:extLst>
        </c:ser>
        <c:dLbls>
          <c:showLegendKey val="0"/>
          <c:showVal val="0"/>
          <c:showCatName val="0"/>
          <c:showSerName val="0"/>
          <c:showPercent val="0"/>
          <c:showBubbleSize val="0"/>
        </c:dLbls>
        <c:gapWidth val="55"/>
        <c:axId val="354979280"/>
        <c:axId val="354979840"/>
      </c:barChart>
      <c:catAx>
        <c:axId val="354979280"/>
        <c:scaling>
          <c:orientation val="minMax"/>
        </c:scaling>
        <c:delete val="0"/>
        <c:axPos val="l"/>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54979840"/>
        <c:crossesAt val="0"/>
        <c:auto val="1"/>
        <c:lblAlgn val="ctr"/>
        <c:lblOffset val="100"/>
        <c:noMultiLvlLbl val="0"/>
      </c:catAx>
      <c:valAx>
        <c:axId val="354979840"/>
        <c:scaling>
          <c:orientation val="minMax"/>
          <c:max val="100"/>
          <c:min val="0"/>
        </c:scaling>
        <c:delete val="0"/>
        <c:axPos val="b"/>
        <c:majorGridlines>
          <c:spPr>
            <a:ln w="6350"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54979280"/>
        <c:crosses val="autoZero"/>
        <c:crossBetween val="between"/>
        <c:majorUnit val="20"/>
      </c:valAx>
      <c:spPr>
        <a:noFill/>
        <a:ln w="3175">
          <a:noFill/>
        </a:ln>
        <a:effectLst/>
      </c:spPr>
    </c:plotArea>
    <c:legend>
      <c:legendPos val="t"/>
      <c:layout>
        <c:manualLayout>
          <c:xMode val="edge"/>
          <c:yMode val="edge"/>
          <c:x val="0.17235136990709948"/>
          <c:y val="1.9620994704492863E-2"/>
          <c:w val="0.6477286113145635"/>
          <c:h val="6.0521265821174564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832302408133892"/>
          <c:y val="9.3819210098737657E-2"/>
          <c:w val="0.82703337692235901"/>
          <c:h val="0.81087739032620942"/>
        </c:manualLayout>
      </c:layout>
      <c:barChart>
        <c:barDir val="col"/>
        <c:grouping val="clustered"/>
        <c:varyColors val="0"/>
        <c:ser>
          <c:idx val="0"/>
          <c:order val="0"/>
          <c:tx>
            <c:strRef>
              <c:f>chart!$A$7</c:f>
              <c:strCache>
                <c:ptCount val="1"/>
                <c:pt idx="0">
                  <c:v>Girls</c:v>
                </c:pt>
              </c:strCache>
            </c:strRef>
          </c:tx>
          <c:spPr>
            <a:solidFill>
              <a:srgbClr val="FCB04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chart!$B$6:$D$6</c:f>
              <c:strCache>
                <c:ptCount val="3"/>
                <c:pt idx="0">
                  <c:v>Father</c:v>
                </c:pt>
                <c:pt idx="1">
                  <c:v>Mother</c:v>
                </c:pt>
                <c:pt idx="2">
                  <c:v>Any Adult</c:v>
                </c:pt>
              </c:strCache>
            </c:strRef>
          </c:cat>
          <c:val>
            <c:numRef>
              <c:f>chart!$B$7:$D$7</c:f>
              <c:numCache>
                <c:formatCode>0</c:formatCode>
                <c:ptCount val="3"/>
                <c:pt idx="0">
                  <c:v>9.41783317305865</c:v>
                </c:pt>
                <c:pt idx="1">
                  <c:v>59.018880009396426</c:v>
                </c:pt>
                <c:pt idx="2">
                  <c:v>76.71487297565622</c:v>
                </c:pt>
              </c:numCache>
            </c:numRef>
          </c:val>
          <c:extLst xmlns:c16r2="http://schemas.microsoft.com/office/drawing/2015/06/chart">
            <c:ext xmlns:c16="http://schemas.microsoft.com/office/drawing/2014/chart" uri="{C3380CC4-5D6E-409C-BE32-E72D297353CC}">
              <c16:uniqueId val="{00000000-715E-4DF7-94CB-8817B267AFB4}"/>
            </c:ext>
          </c:extLst>
        </c:ser>
        <c:ser>
          <c:idx val="1"/>
          <c:order val="1"/>
          <c:tx>
            <c:strRef>
              <c:f>chart!$A$8</c:f>
              <c:strCache>
                <c:ptCount val="1"/>
                <c:pt idx="0">
                  <c:v>Boys</c:v>
                </c:pt>
              </c:strCache>
            </c:strRef>
          </c:tx>
          <c:spPr>
            <a:solidFill>
              <a:srgbClr val="684FA1"/>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chart!$B$6:$D$6</c:f>
              <c:strCache>
                <c:ptCount val="3"/>
                <c:pt idx="0">
                  <c:v>Father</c:v>
                </c:pt>
                <c:pt idx="1">
                  <c:v>Mother</c:v>
                </c:pt>
                <c:pt idx="2">
                  <c:v>Any Adult</c:v>
                </c:pt>
              </c:strCache>
            </c:strRef>
          </c:cat>
          <c:val>
            <c:numRef>
              <c:f>chart!$B$8:$D$8</c:f>
              <c:numCache>
                <c:formatCode>0</c:formatCode>
                <c:ptCount val="3"/>
                <c:pt idx="0">
                  <c:v>6.791948477911669</c:v>
                </c:pt>
                <c:pt idx="1">
                  <c:v>61.459616903116064</c:v>
                </c:pt>
                <c:pt idx="2">
                  <c:v>78.469498955101642</c:v>
                </c:pt>
              </c:numCache>
            </c:numRef>
          </c:val>
          <c:extLst xmlns:c16r2="http://schemas.microsoft.com/office/drawing/2015/06/chart">
            <c:ext xmlns:c16="http://schemas.microsoft.com/office/drawing/2014/chart" uri="{C3380CC4-5D6E-409C-BE32-E72D297353CC}">
              <c16:uniqueId val="{00000001-715E-4DF7-94CB-8817B267AFB4}"/>
            </c:ext>
          </c:extLst>
        </c:ser>
        <c:dLbls>
          <c:showLegendKey val="0"/>
          <c:showVal val="0"/>
          <c:showCatName val="0"/>
          <c:showSerName val="0"/>
          <c:showPercent val="0"/>
          <c:showBubbleSize val="0"/>
        </c:dLbls>
        <c:gapWidth val="81"/>
        <c:axId val="238966912"/>
        <c:axId val="238967472"/>
      </c:barChart>
      <c:catAx>
        <c:axId val="238966912"/>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US" sz="700" b="0" i="0" u="none" strike="noStrike" kern="1200" baseline="0">
                <a:solidFill>
                  <a:schemeClr val="tx1">
                    <a:lumMod val="65000"/>
                    <a:lumOff val="35000"/>
                  </a:schemeClr>
                </a:solidFill>
                <a:latin typeface="+mn-lt"/>
                <a:ea typeface="+mn-ea"/>
                <a:cs typeface="+mn-cs"/>
              </a:defRPr>
            </a:pPr>
            <a:endParaRPr lang="en-US"/>
          </a:p>
        </c:txPr>
        <c:crossAx val="238967472"/>
        <c:crosses val="autoZero"/>
        <c:auto val="1"/>
        <c:lblAlgn val="ctr"/>
        <c:lblOffset val="100"/>
        <c:noMultiLvlLbl val="0"/>
      </c:catAx>
      <c:valAx>
        <c:axId val="238967472"/>
        <c:scaling>
          <c:orientation val="minMax"/>
          <c:max val="10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8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endParaRPr lang="en-US" sz="800" b="0" i="0" u="none" strike="noStrike" kern="1200" baseline="0" dirty="0">
                  <a:solidFill>
                    <a:schemeClr val="bg2">
                      <a:lumMod val="75000"/>
                    </a:schemeClr>
                  </a:solidFill>
                  <a:latin typeface="+mn-lt"/>
                  <a:ea typeface="+mn-ea"/>
                  <a:cs typeface="+mn-cs"/>
                </a:endParaRPr>
              </a:p>
            </c:rich>
          </c:tx>
          <c:layout/>
          <c:overlay val="0"/>
          <c:spPr>
            <a:noFill/>
            <a:ln>
              <a:noFill/>
            </a:ln>
            <a:effectLst/>
          </c:spPr>
          <c:txPr>
            <a:bodyPr rot="-5400000" spcFirstLastPara="1" vertOverflow="ellipsis" vert="horz" wrap="square" anchor="ctr" anchorCtr="1"/>
            <a:lstStyle/>
            <a:p>
              <a:pPr algn="ctr" rtl="0">
                <a:defRPr lang="en-US" sz="8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lgn="ctr">
              <a:defRPr lang="en-US" sz="600" b="0" i="0" u="none" strike="noStrike" kern="1200" baseline="0">
                <a:solidFill>
                  <a:schemeClr val="tx1">
                    <a:lumMod val="65000"/>
                    <a:lumOff val="35000"/>
                  </a:schemeClr>
                </a:solidFill>
                <a:latin typeface="+mn-lt"/>
                <a:ea typeface="+mn-ea"/>
                <a:cs typeface="+mn-cs"/>
              </a:defRPr>
            </a:pPr>
            <a:endParaRPr lang="en-US"/>
          </a:p>
        </c:txPr>
        <c:crossAx val="238966912"/>
        <c:crosses val="autoZero"/>
        <c:crossBetween val="between"/>
        <c:majorUnit val="20"/>
      </c:valAx>
      <c:spPr>
        <a:noFill/>
        <a:ln w="3175">
          <a:noFill/>
        </a:ln>
        <a:effectLst/>
      </c:spPr>
    </c:plotArea>
    <c:legend>
      <c:legendPos val="t"/>
      <c:layout>
        <c:manualLayout>
          <c:xMode val="edge"/>
          <c:yMode val="edge"/>
          <c:x val="0.26577663827443915"/>
          <c:y val="1.1904761904761904E-2"/>
          <c:w val="0.5110142182033397"/>
          <c:h val="4.9214277632994984E-2"/>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065697850438996"/>
          <c:y val="9.7200349956255469E-2"/>
          <c:w val="0.76828309397910843"/>
          <c:h val="1"/>
        </c:manualLayout>
      </c:layout>
      <c:doughnutChart>
        <c:varyColors val="1"/>
        <c:ser>
          <c:idx val="0"/>
          <c:order val="0"/>
          <c:tx>
            <c:strRef>
              <c:f>Sheet1!$B$5</c:f>
              <c:strCache>
                <c:ptCount val="1"/>
                <c:pt idx="0">
                  <c:v>Girls</c:v>
                </c:pt>
              </c:strCache>
            </c:strRef>
          </c:tx>
          <c:dPt>
            <c:idx val="0"/>
            <c:bubble3D val="0"/>
            <c:spPr>
              <a:solidFill>
                <a:srgbClr val="FAC1B8"/>
              </a:solidFill>
              <a:ln w="19050">
                <a:solidFill>
                  <a:schemeClr val="lt1"/>
                </a:solidFill>
              </a:ln>
              <a:effectLst/>
            </c:spPr>
            <c:extLst xmlns:c16r2="http://schemas.microsoft.com/office/drawing/2015/06/chart">
              <c:ext xmlns:c16="http://schemas.microsoft.com/office/drawing/2014/chart" uri="{C3380CC4-5D6E-409C-BE32-E72D297353CC}">
                <c16:uniqueId val="{00000001-9FA6-4496-A255-D38527E2EBF8}"/>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3-9FA6-4496-A255-D38527E2EBF8}"/>
              </c:ext>
            </c:extLst>
          </c:dPt>
          <c:dLbls>
            <c:dLbl>
              <c:idx val="0"/>
              <c:layout/>
              <c:tx>
                <c:rich>
                  <a:bodyPr/>
                  <a:lstStyle/>
                  <a:p>
                    <a:fld id="{6A524045-66CF-4E2C-889D-A9A11C1767A1}" type="VALUE">
                      <a:rPr lang="en-US" baseline="0" smtClean="0"/>
                      <a:pPr/>
                      <a:t>[VALUE]</a:t>
                    </a:fld>
                    <a:endParaRPr lang="en-US"/>
                  </a:p>
                </c:rich>
              </c:tx>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9FA6-4496-A255-D38527E2EBF8}"/>
                </c:ext>
                <c:ext xmlns:c15="http://schemas.microsoft.com/office/drawing/2012/chart" uri="{CE6537A1-D6FC-4f65-9D91-7224C49458BB}">
                  <c15:layout/>
                  <c15:dlblFieldTable/>
                  <c15:showDataLabelsRange val="0"/>
                </c:ext>
              </c:extLst>
            </c:dLbl>
            <c:dLbl>
              <c:idx val="1"/>
              <c:delete val="1"/>
              <c:extLst xmlns:c16r2="http://schemas.microsoft.com/office/drawing/2015/06/chart">
                <c:ext xmlns:c16="http://schemas.microsoft.com/office/drawing/2014/chart" uri="{C3380CC4-5D6E-409C-BE32-E72D297353CC}">
                  <c16:uniqueId val="{00000003-9FA6-4496-A255-D38527E2EBF8}"/>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On track</c:v>
                </c:pt>
                <c:pt idx="1">
                  <c:v>No</c:v>
                </c:pt>
              </c:strCache>
            </c:strRef>
          </c:cat>
          <c:val>
            <c:numRef>
              <c:f>Sheet1!$B$6:$B$7</c:f>
              <c:numCache>
                <c:formatCode>0.0</c:formatCode>
                <c:ptCount val="2"/>
                <c:pt idx="0">
                  <c:v>88.53337334371561</c:v>
                </c:pt>
                <c:pt idx="1">
                  <c:v>11.46662665628439</c:v>
                </c:pt>
              </c:numCache>
            </c:numRef>
          </c:val>
          <c:extLst xmlns:c16r2="http://schemas.microsoft.com/office/drawing/2015/06/chart">
            <c:ext xmlns:c16="http://schemas.microsoft.com/office/drawing/2014/chart" uri="{C3380CC4-5D6E-409C-BE32-E72D297353CC}">
              <c16:uniqueId val="{00000004-9FA6-4496-A255-D38527E2EBF8}"/>
            </c:ext>
          </c:extLst>
        </c:ser>
        <c:ser>
          <c:idx val="1"/>
          <c:order val="1"/>
          <c:tx>
            <c:strRef>
              <c:f>Sheet1!$C$5</c:f>
              <c:strCache>
                <c:ptCount val="1"/>
                <c:pt idx="0">
                  <c:v>Boys</c:v>
                </c:pt>
              </c:strCache>
            </c:strRef>
          </c:tx>
          <c:spPr>
            <a:solidFill>
              <a:srgbClr val="D0CECE"/>
            </a:solidFill>
          </c:spPr>
          <c:dPt>
            <c:idx val="0"/>
            <c:bubble3D val="0"/>
            <c:spPr>
              <a:solidFill>
                <a:srgbClr val="F15A40"/>
              </a:solidFill>
              <a:ln w="19050">
                <a:solidFill>
                  <a:schemeClr val="lt1"/>
                </a:solidFill>
              </a:ln>
              <a:effectLst/>
            </c:spPr>
            <c:extLst xmlns:c16r2="http://schemas.microsoft.com/office/drawing/2015/06/chart">
              <c:ext xmlns:c16="http://schemas.microsoft.com/office/drawing/2014/chart" uri="{C3380CC4-5D6E-409C-BE32-E72D297353CC}">
                <c16:uniqueId val="{00000006-9FA6-4496-A255-D38527E2EBF8}"/>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8-9FA6-4496-A255-D38527E2EBF8}"/>
              </c:ext>
            </c:extLst>
          </c:dPt>
          <c:dLbls>
            <c:dLbl>
              <c:idx val="0"/>
              <c:layout/>
              <c:tx>
                <c:rich>
                  <a:bodyPr/>
                  <a:lstStyle/>
                  <a:p>
                    <a:fld id="{B8B6C04D-EA38-42B8-88FF-334B8D9B8879}" type="VALUE">
                      <a:rPr lang="en-US" baseline="0" smtClean="0"/>
                      <a:pPr/>
                      <a:t>[VALUE]</a:t>
                    </a:fld>
                    <a:endParaRPr lang="en-US"/>
                  </a:p>
                </c:rich>
              </c:tx>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6-9FA6-4496-A255-D38527E2EBF8}"/>
                </c:ext>
                <c:ext xmlns:c15="http://schemas.microsoft.com/office/drawing/2012/chart" uri="{CE6537A1-D6FC-4f65-9D91-7224C49458BB}">
                  <c15:layout/>
                  <c15:dlblFieldTable/>
                  <c15:showDataLabelsRange val="0"/>
                </c:ext>
              </c:extLst>
            </c:dLbl>
            <c:dLbl>
              <c:idx val="1"/>
              <c:delete val="1"/>
              <c:extLst xmlns:c16r2="http://schemas.microsoft.com/office/drawing/2015/06/chart">
                <c:ext xmlns:c16="http://schemas.microsoft.com/office/drawing/2014/chart" uri="{C3380CC4-5D6E-409C-BE32-E72D297353CC}">
                  <c16:uniqueId val="{00000008-9FA6-4496-A255-D38527E2EBF8}"/>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On track</c:v>
                </c:pt>
                <c:pt idx="1">
                  <c:v>No</c:v>
                </c:pt>
              </c:strCache>
            </c:strRef>
          </c:cat>
          <c:val>
            <c:numRef>
              <c:f>Sheet1!$C$6:$C$7</c:f>
              <c:numCache>
                <c:formatCode>0.0</c:formatCode>
                <c:ptCount val="2"/>
                <c:pt idx="0">
                  <c:v>90.768418196491041</c:v>
                </c:pt>
                <c:pt idx="1">
                  <c:v>9.2315818035089592</c:v>
                </c:pt>
              </c:numCache>
            </c:numRef>
          </c:val>
          <c:extLst xmlns:c16r2="http://schemas.microsoft.com/office/drawing/2015/06/chart">
            <c:ext xmlns:c16="http://schemas.microsoft.com/office/drawing/2014/chart" uri="{C3380CC4-5D6E-409C-BE32-E72D297353CC}">
              <c16:uniqueId val="{00000009-9FA6-4496-A255-D38527E2EBF8}"/>
            </c:ext>
          </c:extLst>
        </c:ser>
        <c:dLbls>
          <c:showLegendKey val="0"/>
          <c:showVal val="1"/>
          <c:showCatName val="0"/>
          <c:showSerName val="0"/>
          <c:showPercent val="0"/>
          <c:showBubbleSize val="0"/>
          <c:showLeaderLines val="1"/>
        </c:dLbls>
        <c:firstSliceAng val="0"/>
        <c:holeSize val="40"/>
      </c:doughnutChart>
      <c:spPr>
        <a:noFill/>
        <a:ln w="3175">
          <a:noFill/>
        </a:ln>
        <a:effectLst/>
      </c:spPr>
    </c:plotArea>
    <c:plotVisOnly val="1"/>
    <c:dispBlanksAs val="zero"/>
    <c:showDLblsOverMax val="0"/>
  </c:chart>
  <c:spPr>
    <a:noFill/>
    <a:ln w="3175">
      <a:noFill/>
    </a:ln>
    <a:effectLst/>
  </c:spPr>
  <c:txPr>
    <a:bodyPr/>
    <a:lstStyle/>
    <a:p>
      <a:pPr>
        <a:defRPr/>
      </a:pPr>
      <a:endParaRPr lang="en-US"/>
    </a:p>
  </c:txPr>
  <c:externalData r:id="rId3">
    <c:autoUpdate val="0"/>
  </c:externalData>
  <c:userShapes r:id="rId4"/>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748783413807198E-2"/>
          <c:y val="6.9528498368597869E-2"/>
          <c:w val="0.89917675636592087"/>
          <c:h val="0.83361474224556764"/>
        </c:manualLayout>
      </c:layout>
      <c:stockChart>
        <c:ser>
          <c:idx val="0"/>
          <c:order val="0"/>
          <c:tx>
            <c:strRef>
              <c:f>Sheet1!$B$6</c:f>
              <c:strCache>
                <c:ptCount val="1"/>
                <c:pt idx="0">
                  <c:v>Lowest</c:v>
                </c:pt>
              </c:strCache>
            </c:strRef>
          </c:tx>
          <c:spPr>
            <a:ln w="25400" cap="rnd">
              <a:noFill/>
              <a:round/>
            </a:ln>
            <a:effectLst/>
          </c:spPr>
          <c:marker>
            <c:symbol val="circle"/>
            <c:size val="6"/>
            <c:spPr>
              <a:solidFill>
                <a:schemeClr val="bg1"/>
              </a:solidFill>
              <a:ln w="22225">
                <a:solidFill>
                  <a:srgbClr val="3BB8C5"/>
                </a:solidFill>
                <a:round/>
              </a:ln>
              <a:effectLst/>
            </c:spPr>
          </c:marker>
          <c:dLbls>
            <c:dLbl>
              <c:idx val="0"/>
              <c:layout/>
              <c:tx>
                <c:rich>
                  <a:bodyPr/>
                  <a:lstStyle/>
                  <a:p>
                    <a:fld id="{1397AB78-0418-493B-BDD6-2B0E30AB2A64}" type="CELLRANGE">
                      <a:rPr lang="en-US"/>
                      <a:pPr/>
                      <a:t>[CELLRANGE]</a:t>
                    </a:fld>
                    <a:r>
                      <a:rPr lang="en-US" baseline="0"/>
                      <a:t>, </a:t>
                    </a:r>
                    <a:fld id="{9C1F7AD5-86E9-48FD-AE1B-DF58A8087DA2}"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AA86E4DE-AF40-48D6-95C5-D6777B7E5CDF}" type="CELLRANGE">
                      <a:rPr lang="en-US"/>
                      <a:pPr/>
                      <a:t>[CELLRANGE]</a:t>
                    </a:fld>
                    <a:r>
                      <a:rPr lang="en-US" baseline="0"/>
                      <a:t>, </a:t>
                    </a:r>
                    <a:fld id="{04BC7E8F-C860-49AB-85FE-A173ADE2CB47}"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F1E3490D-72B7-4720-9511-78047280ACC4}" type="CELLRANGE">
                      <a:rPr lang="en-US"/>
                      <a:pPr/>
                      <a:t>[CELLRANGE]</a:t>
                    </a:fld>
                    <a:r>
                      <a:rPr lang="en-US" baseline="0"/>
                      <a:t>, </a:t>
                    </a:r>
                    <a:fld id="{966C92F7-0CE9-486F-B2E8-92C0C731D83C}"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98B663AA-F2DC-4CB1-A05D-B176EAF76E0B}" type="CELLRANGE">
                      <a:rPr lang="en-US"/>
                      <a:pPr/>
                      <a:t>[CELLRANGE]</a:t>
                    </a:fld>
                    <a:r>
                      <a:rPr lang="en-US" baseline="0"/>
                      <a:t>, </a:t>
                    </a:r>
                    <a:fld id="{6232E048-6436-45C4-AAF4-DF977E161382}"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a:lstStyle/>
                  <a:p>
                    <a:fld id="{AC9478A2-439B-46A9-9EB8-7F80636B85E5}" type="CELLRANGE">
                      <a:rPr lang="en-US"/>
                      <a:pPr/>
                      <a:t>[CELLRANGE]</a:t>
                    </a:fld>
                    <a:r>
                      <a:rPr lang="en-US" baseline="0"/>
                      <a:t>, </a:t>
                    </a:r>
                    <a:fld id="{FBB38B63-1CDD-4196-8AC1-0F85BE20C91A}"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clip" horzOverflow="clip"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c15:spPr>
                <c15:layout/>
                <c15:showDataLabelsRange val="1"/>
                <c15:showLeaderLines val="0"/>
              </c:ext>
            </c:extLst>
          </c:dLbls>
          <c:cat>
            <c:strRef>
              <c:f>Sheet1!$A$7:$A$11</c:f>
              <c:strCache>
                <c:ptCount val="5"/>
                <c:pt idx="0">
                  <c:v>Total</c:v>
                </c:pt>
                <c:pt idx="1">
                  <c:v>Poorest</c:v>
                </c:pt>
                <c:pt idx="2">
                  <c:v>Richest</c:v>
                </c:pt>
                <c:pt idx="3">
                  <c:v>Rural</c:v>
                </c:pt>
                <c:pt idx="4">
                  <c:v>Urban</c:v>
                </c:pt>
              </c:strCache>
            </c:strRef>
          </c:cat>
          <c:val>
            <c:numRef>
              <c:f>Sheet1!$B$7:$B$11</c:f>
              <c:numCache>
                <c:formatCode>0.0</c:formatCode>
                <c:ptCount val="5"/>
                <c:pt idx="0">
                  <c:v>97.801675852766579</c:v>
                </c:pt>
                <c:pt idx="1">
                  <c:v>96.381134237041749</c:v>
                </c:pt>
                <c:pt idx="2">
                  <c:v>98.015069281219837</c:v>
                </c:pt>
                <c:pt idx="3">
                  <c:v>97.216662572085255</c:v>
                </c:pt>
                <c:pt idx="4">
                  <c:v>98.144772652626656</c:v>
                </c:pt>
              </c:numCache>
            </c:numRef>
          </c:val>
          <c:smooth val="0"/>
          <c:extLst xmlns:c16r2="http://schemas.microsoft.com/office/drawing/2015/06/chart">
            <c:ext xmlns:c16="http://schemas.microsoft.com/office/drawing/2014/chart" uri="{C3380CC4-5D6E-409C-BE32-E72D297353CC}">
              <c16:uniqueId val="{00000004-4721-4E6C-9F40-2569FCC24E5E}"/>
            </c:ext>
            <c:ext xmlns:c15="http://schemas.microsoft.com/office/drawing/2012/chart" uri="{02D57815-91ED-43cb-92C2-25804820EDAC}">
              <c15:datalabelsRange>
                <c15:f>Sheet1!$F$7:$F$11</c15:f>
                <c15:dlblRangeCache>
                  <c:ptCount val="5"/>
                  <c:pt idx="0">
                    <c:v>Boys</c:v>
                  </c:pt>
                  <c:pt idx="1">
                    <c:v>Girls</c:v>
                  </c:pt>
                  <c:pt idx="2">
                    <c:v>Girls</c:v>
                  </c:pt>
                  <c:pt idx="3">
                    <c:v>Boys</c:v>
                  </c:pt>
                  <c:pt idx="4">
                    <c:v>Boys</c:v>
                  </c:pt>
                </c15:dlblRangeCache>
              </c15:datalabelsRange>
            </c:ext>
          </c:extLst>
        </c:ser>
        <c:ser>
          <c:idx val="1"/>
          <c:order val="1"/>
          <c:tx>
            <c:strRef>
              <c:f>Sheet1!$C$6</c:f>
              <c:strCache>
                <c:ptCount val="1"/>
                <c:pt idx="0">
                  <c:v>Highest</c:v>
                </c:pt>
              </c:strCache>
            </c:strRef>
          </c:tx>
          <c:spPr>
            <a:ln w="25400" cap="rnd">
              <a:noFill/>
              <a:round/>
            </a:ln>
            <a:effectLst/>
          </c:spPr>
          <c:marker>
            <c:symbol val="circle"/>
            <c:size val="6"/>
            <c:spPr>
              <a:solidFill>
                <a:srgbClr val="3BB8C5"/>
              </a:solidFill>
              <a:ln w="22225">
                <a:solidFill>
                  <a:srgbClr val="3BB8C5"/>
                </a:solidFill>
                <a:round/>
              </a:ln>
              <a:effectLst/>
            </c:spPr>
          </c:marker>
          <c:dLbls>
            <c:dLbl>
              <c:idx val="0"/>
              <c:layout/>
              <c:tx>
                <c:rich>
                  <a:bodyPr/>
                  <a:lstStyle/>
                  <a:p>
                    <a:fld id="{8E768B15-1DAE-4A9D-B0D3-5FBC3DA21E1C}" type="CELLRANGE">
                      <a:rPr lang="en-US"/>
                      <a:pPr/>
                      <a:t>[CELLRANGE]</a:t>
                    </a:fld>
                    <a:r>
                      <a:rPr lang="en-US" baseline="0"/>
                      <a:t>, </a:t>
                    </a:r>
                    <a:fld id="{CB985DED-8110-4C5B-9505-06AA8C7CC2D8}"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DB10BE82-9C63-4BC6-9613-1D08EB57E123}" type="CELLRANGE">
                      <a:rPr lang="en-US"/>
                      <a:pPr/>
                      <a:t>[CELLRANGE]</a:t>
                    </a:fld>
                    <a:r>
                      <a:rPr lang="en-US" baseline="0"/>
                      <a:t>, </a:t>
                    </a:r>
                    <a:fld id="{5A7CFBFE-E1B2-4744-8058-CB13646917D2}"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6EC53AA6-833E-4E26-94A8-E4C4CF9EFDBF}" type="CELLRANGE">
                      <a:rPr lang="en-US"/>
                      <a:pPr/>
                      <a:t>[CELLRANGE]</a:t>
                    </a:fld>
                    <a:r>
                      <a:rPr lang="en-US" baseline="0"/>
                      <a:t>, </a:t>
                    </a:r>
                    <a:fld id="{3729CCF3-FA18-41B0-8BCC-25CF69C50F8C}"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8CBE6428-E0C2-4FC9-AD53-0E85F0A5DCBD}" type="CELLRANGE">
                      <a:rPr lang="en-US"/>
                      <a:pPr/>
                      <a:t>[CELLRANGE]</a:t>
                    </a:fld>
                    <a:r>
                      <a:rPr lang="en-US" baseline="0"/>
                      <a:t>, </a:t>
                    </a:r>
                    <a:fld id="{3916CB37-66E5-4446-9CA2-9C5CC76842F6}"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a:lstStyle/>
                  <a:p>
                    <a:fld id="{C73CD2A5-C7E5-49EA-AA06-D057ECEA45B6}" type="CELLRANGE">
                      <a:rPr lang="en-US"/>
                      <a:pPr/>
                      <a:t>[CELLRANGE]</a:t>
                    </a:fld>
                    <a:r>
                      <a:rPr lang="en-US" baseline="0"/>
                      <a:t>, </a:t>
                    </a:r>
                    <a:fld id="{F487D4EA-2A75-4446-8165-1262CAD727C9}"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600" b="0" i="0" u="none" strike="noStrike" kern="1200" baseline="0">
                    <a:solidFill>
                      <a:schemeClr val="bg2">
                        <a:lumMod val="7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0"/>
              </c:ext>
            </c:extLst>
          </c:dLbls>
          <c:cat>
            <c:strRef>
              <c:f>Sheet1!$A$7:$A$11</c:f>
              <c:strCache>
                <c:ptCount val="5"/>
                <c:pt idx="0">
                  <c:v>Total</c:v>
                </c:pt>
                <c:pt idx="1">
                  <c:v>Poorest</c:v>
                </c:pt>
                <c:pt idx="2">
                  <c:v>Richest</c:v>
                </c:pt>
                <c:pt idx="3">
                  <c:v>Rural</c:v>
                </c:pt>
                <c:pt idx="4">
                  <c:v>Urban</c:v>
                </c:pt>
              </c:strCache>
            </c:strRef>
          </c:cat>
          <c:val>
            <c:numRef>
              <c:f>Sheet1!$C$7:$C$11</c:f>
              <c:numCache>
                <c:formatCode>0.0</c:formatCode>
                <c:ptCount val="5"/>
                <c:pt idx="0">
                  <c:v>98.008694398895614</c:v>
                </c:pt>
                <c:pt idx="1">
                  <c:v>97.430843571332858</c:v>
                </c:pt>
                <c:pt idx="2">
                  <c:v>98.805568943563756</c:v>
                </c:pt>
                <c:pt idx="3">
                  <c:v>97.468689686399841</c:v>
                </c:pt>
                <c:pt idx="4">
                  <c:v>98.305550801749646</c:v>
                </c:pt>
              </c:numCache>
            </c:numRef>
          </c:val>
          <c:smooth val="0"/>
          <c:extLst xmlns:c16r2="http://schemas.microsoft.com/office/drawing/2015/06/chart">
            <c:ext xmlns:c16="http://schemas.microsoft.com/office/drawing/2014/chart" uri="{C3380CC4-5D6E-409C-BE32-E72D297353CC}">
              <c16:uniqueId val="{00000009-4721-4E6C-9F40-2569FCC24E5E}"/>
            </c:ext>
            <c:ext xmlns:c15="http://schemas.microsoft.com/office/drawing/2012/chart" uri="{02D57815-91ED-43cb-92C2-25804820EDAC}">
              <c15:datalabelsRange>
                <c15:f>Sheet1!$G$7:$G$11</c15:f>
                <c15:dlblRangeCache>
                  <c:ptCount val="5"/>
                  <c:pt idx="0">
                    <c:v>Girls</c:v>
                  </c:pt>
                  <c:pt idx="1">
                    <c:v>Boys</c:v>
                  </c:pt>
                  <c:pt idx="2">
                    <c:v>Boys</c:v>
                  </c:pt>
                  <c:pt idx="3">
                    <c:v>Girls</c:v>
                  </c:pt>
                  <c:pt idx="4">
                    <c:v>Girls</c:v>
                  </c:pt>
                </c15:dlblRangeCache>
              </c15:datalabelsRange>
            </c:ext>
          </c:extLst>
        </c:ser>
        <c:ser>
          <c:idx val="2"/>
          <c:order val="2"/>
          <c:tx>
            <c:strRef>
              <c:f>Sheet1!$D$6</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Sheet1!$A$7:$A$11</c:f>
              <c:strCache>
                <c:ptCount val="5"/>
                <c:pt idx="0">
                  <c:v>Total</c:v>
                </c:pt>
                <c:pt idx="1">
                  <c:v>Poorest</c:v>
                </c:pt>
                <c:pt idx="2">
                  <c:v>Richest</c:v>
                </c:pt>
                <c:pt idx="3">
                  <c:v>Rural</c:v>
                </c:pt>
                <c:pt idx="4">
                  <c:v>Urban</c:v>
                </c:pt>
              </c:strCache>
            </c:strRef>
          </c:cat>
          <c:val>
            <c:numRef>
              <c:f>Sheet1!$D$7:$D$11</c:f>
              <c:numCache>
                <c:formatCode>0.0</c:formatCode>
                <c:ptCount val="5"/>
                <c:pt idx="0">
                  <c:v>97.901695281686742</c:v>
                </c:pt>
                <c:pt idx="1">
                  <c:v>97.901695281686742</c:v>
                </c:pt>
                <c:pt idx="2">
                  <c:v>97.901695281686742</c:v>
                </c:pt>
                <c:pt idx="3">
                  <c:v>97.901695281686742</c:v>
                </c:pt>
                <c:pt idx="4">
                  <c:v>97.901695281686742</c:v>
                </c:pt>
              </c:numCache>
            </c:numRef>
          </c:val>
          <c:smooth val="0"/>
          <c:extLst xmlns:c16r2="http://schemas.microsoft.com/office/drawing/2015/06/chart">
            <c:ext xmlns:c16="http://schemas.microsoft.com/office/drawing/2014/chart" uri="{C3380CC4-5D6E-409C-BE32-E72D297353CC}">
              <c16:uniqueId val="{0000000A-4721-4E6C-9F40-2569FCC24E5E}"/>
            </c:ext>
          </c:extLst>
        </c:ser>
        <c:ser>
          <c:idx val="3"/>
          <c:order val="3"/>
          <c:tx>
            <c:strRef>
              <c:f>Sheet1!$F$6</c:f>
              <c:strCache>
                <c:ptCount val="1"/>
                <c:pt idx="0">
                  <c:v>Lowest label</c:v>
                </c:pt>
              </c:strCache>
            </c:strRef>
          </c:tx>
          <c:spPr>
            <a:ln w="25400" cap="rnd">
              <a:no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cat>
            <c:strRef>
              <c:f>Sheet1!$A$7:$A$11</c:f>
              <c:strCache>
                <c:ptCount val="5"/>
                <c:pt idx="0">
                  <c:v>Total</c:v>
                </c:pt>
                <c:pt idx="1">
                  <c:v>Poorest</c:v>
                </c:pt>
                <c:pt idx="2">
                  <c:v>Richest</c:v>
                </c:pt>
                <c:pt idx="3">
                  <c:v>Rural</c:v>
                </c:pt>
                <c:pt idx="4">
                  <c:v>Urban</c:v>
                </c:pt>
              </c:strCache>
            </c:strRef>
          </c:cat>
          <c:val>
            <c:numRef>
              <c:f>Sheet1!$F$7:$F$11</c:f>
              <c:numCache>
                <c:formatCode>General</c:formatCode>
                <c:ptCount val="5"/>
                <c:pt idx="0">
                  <c:v>0</c:v>
                </c:pt>
                <c:pt idx="1">
                  <c:v>0</c:v>
                </c:pt>
                <c:pt idx="2">
                  <c:v>0</c:v>
                </c:pt>
                <c:pt idx="3">
                  <c:v>0</c:v>
                </c:pt>
                <c:pt idx="4">
                  <c:v>0</c:v>
                </c:pt>
              </c:numCache>
            </c:numRef>
          </c:val>
          <c:smooth val="0"/>
          <c:extLst xmlns:c16r2="http://schemas.microsoft.com/office/drawing/2015/06/chart">
            <c:ext xmlns:c16="http://schemas.microsoft.com/office/drawing/2014/chart" uri="{C3380CC4-5D6E-409C-BE32-E72D297353CC}">
              <c16:uniqueId val="{0000000A-3BFE-47C6-A149-254E8AD881E7}"/>
            </c:ext>
          </c:extLst>
        </c:ser>
        <c:ser>
          <c:idx val="4"/>
          <c:order val="4"/>
          <c:tx>
            <c:strRef>
              <c:f>Sheet1!$G$6</c:f>
              <c:strCache>
                <c:ptCount val="1"/>
                <c:pt idx="0">
                  <c:v>Highest label</c:v>
                </c:pt>
              </c:strCache>
            </c:strRef>
          </c:tx>
          <c:spPr>
            <a:ln w="25400" cap="rnd">
              <a:noFill/>
              <a:round/>
            </a:ln>
            <a:effectLst>
              <a:outerShdw blurRad="57150" dist="19050" dir="5400000" algn="ctr" rotWithShape="0">
                <a:srgbClr val="000000">
                  <a:alpha val="63000"/>
                </a:srgbClr>
              </a:outerShdw>
            </a:effectLst>
          </c:spPr>
          <c:marker>
            <c:symbol val="circle"/>
            <c:size val="6"/>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w="9525">
                <a:solidFill>
                  <a:schemeClr val="accent5"/>
                </a:solidFill>
                <a:round/>
              </a:ln>
              <a:effectLst>
                <a:outerShdw blurRad="57150" dist="19050" dir="5400000" algn="ctr" rotWithShape="0">
                  <a:srgbClr val="000000">
                    <a:alpha val="63000"/>
                  </a:srgbClr>
                </a:outerShdw>
              </a:effectLst>
            </c:spPr>
          </c:marker>
          <c:cat>
            <c:strRef>
              <c:f>Sheet1!$A$7:$A$11</c:f>
              <c:strCache>
                <c:ptCount val="5"/>
                <c:pt idx="0">
                  <c:v>Total</c:v>
                </c:pt>
                <c:pt idx="1">
                  <c:v>Poorest</c:v>
                </c:pt>
                <c:pt idx="2">
                  <c:v>Richest</c:v>
                </c:pt>
                <c:pt idx="3">
                  <c:v>Rural</c:v>
                </c:pt>
                <c:pt idx="4">
                  <c:v>Urban</c:v>
                </c:pt>
              </c:strCache>
            </c:strRef>
          </c:cat>
          <c:val>
            <c:numRef>
              <c:f>Sheet1!$G$7:$G$11</c:f>
              <c:numCache>
                <c:formatCode>General</c:formatCode>
                <c:ptCount val="5"/>
                <c:pt idx="0">
                  <c:v>0</c:v>
                </c:pt>
                <c:pt idx="1">
                  <c:v>0</c:v>
                </c:pt>
                <c:pt idx="2">
                  <c:v>0</c:v>
                </c:pt>
                <c:pt idx="3">
                  <c:v>0</c:v>
                </c:pt>
                <c:pt idx="4">
                  <c:v>0</c:v>
                </c:pt>
              </c:numCache>
            </c:numRef>
          </c:val>
          <c:smooth val="0"/>
          <c:extLst xmlns:c16r2="http://schemas.microsoft.com/office/drawing/2015/06/chart">
            <c:ext xmlns:c16="http://schemas.microsoft.com/office/drawing/2014/chart" uri="{C3380CC4-5D6E-409C-BE32-E72D297353CC}">
              <c16:uniqueId val="{0000000B-3BFE-47C6-A149-254E8AD881E7}"/>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345268656"/>
        <c:axId val="345269216"/>
      </c:stockChart>
      <c:catAx>
        <c:axId val="345268656"/>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345269216"/>
        <c:crosses val="autoZero"/>
        <c:auto val="1"/>
        <c:lblAlgn val="ctr"/>
        <c:lblOffset val="250"/>
        <c:noMultiLvlLbl val="0"/>
      </c:catAx>
      <c:valAx>
        <c:axId val="345269216"/>
        <c:scaling>
          <c:orientation val="minMax"/>
          <c:max val="100"/>
          <c:min val="95"/>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7.8690588605602792E-3"/>
              <c:y val="0.38601377375439416"/>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45268656"/>
        <c:crosses val="autoZero"/>
        <c:crossBetween val="between"/>
        <c:majorUnit val="1"/>
      </c:valAx>
      <c:spPr>
        <a:noFill/>
        <a:ln>
          <a:noFill/>
        </a:ln>
        <a:effectLst/>
      </c:spPr>
    </c:plotArea>
    <c:legend>
      <c:legendPos val="r"/>
      <c:legendEntry>
        <c:idx val="0"/>
        <c:delete val="1"/>
      </c:legendEntry>
      <c:legendEntry>
        <c:idx val="1"/>
        <c:delete val="1"/>
      </c:legendEntry>
      <c:legendEntry>
        <c:idx val="3"/>
        <c:delete val="1"/>
      </c:legendEntry>
      <c:legendEntry>
        <c:idx val="4"/>
        <c:delete val="1"/>
      </c:legendEntry>
      <c:layout>
        <c:manualLayout>
          <c:xMode val="edge"/>
          <c:yMode val="edge"/>
          <c:x val="0.82006900081511958"/>
          <c:y val="1.7509653761031221E-2"/>
          <c:w val="0.1560875346290394"/>
          <c:h val="5.234205767558163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0.47833</cdr:x>
      <cdr:y>0.90886</cdr:y>
    </cdr:from>
    <cdr:to>
      <cdr:x>0.59615</cdr:x>
      <cdr:y>0.9533</cdr:y>
    </cdr:to>
    <cdr:sp macro="" textlink="">
      <cdr:nvSpPr>
        <cdr:cNvPr id="2" name="Rectangle 1"/>
        <cdr:cNvSpPr/>
      </cdr:nvSpPr>
      <cdr:spPr>
        <a:xfrm xmlns:a="http://schemas.openxmlformats.org/drawingml/2006/main">
          <a:off x="1752991" y="2597022"/>
          <a:ext cx="431783" cy="127001"/>
        </a:xfrm>
        <a:prstGeom xmlns:a="http://schemas.openxmlformats.org/drawingml/2006/main" prst="rect">
          <a:avLst/>
        </a:prstGeom>
        <a:ln xmlns:a="http://schemas.openxmlformats.org/drawingml/2006/main">
          <a:solidFill>
            <a:schemeClr val="bg1"/>
          </a:solidFill>
        </a:ln>
      </cdr:spPr>
      <cdr:style>
        <a:lnRef xmlns:a="http://schemas.openxmlformats.org/drawingml/2006/main" idx="2">
          <a:schemeClr val="dk1"/>
        </a:lnRef>
        <a:fillRef xmlns:a="http://schemas.openxmlformats.org/drawingml/2006/main" idx="1">
          <a:schemeClr val="lt1"/>
        </a:fillRef>
        <a:effectRef xmlns:a="http://schemas.openxmlformats.org/drawingml/2006/main" idx="0">
          <a:schemeClr val="dk1"/>
        </a:effectRef>
        <a:fontRef xmlns:a="http://schemas.openxmlformats.org/drawingml/2006/main" idx="minor">
          <a:schemeClr val="dk1"/>
        </a:fontRef>
      </cdr:style>
      <cdr:txBody>
        <a:bodyPr xmlns:a="http://schemas.openxmlformats.org/drawingml/2006/main" vertOverflow="clip"/>
        <a:lstStyle xmlns:a="http://schemas.openxmlformats.org/drawingml/2006/main"/>
        <a:p xmlns:a="http://schemas.openxmlformats.org/drawingml/2006/main">
          <a:r>
            <a:rPr lang="en-US" sz="600" kern="1200" dirty="0">
              <a:solidFill>
                <a:schemeClr val="bg2">
                  <a:lumMod val="75000"/>
                </a:schemeClr>
              </a:solidFill>
            </a:rPr>
            <a:t>Percent</a:t>
          </a:r>
        </a:p>
      </cdr:txBody>
    </cdr:sp>
  </cdr:relSizeAnchor>
</c:userShapes>
</file>

<file path=ppt/drawings/drawing2.xml><?xml version="1.0" encoding="utf-8"?>
<c:userShapes xmlns:c="http://schemas.openxmlformats.org/drawingml/2006/chart">
  <cdr:relSizeAnchor xmlns:cdr="http://schemas.openxmlformats.org/drawingml/2006/chartDrawing">
    <cdr:from>
      <cdr:x>0.30416</cdr:x>
      <cdr:y>0.44579</cdr:y>
    </cdr:from>
    <cdr:to>
      <cdr:x>0.58935</cdr:x>
      <cdr:y>0.57279</cdr:y>
    </cdr:to>
    <cdr:sp macro="" textlink="">
      <cdr:nvSpPr>
        <cdr:cNvPr id="2" name="Rectangle 1"/>
        <cdr:cNvSpPr/>
      </cdr:nvSpPr>
      <cdr:spPr>
        <a:xfrm xmlns:a="http://schemas.openxmlformats.org/drawingml/2006/main">
          <a:off x="947729" y="993573"/>
          <a:ext cx="888619" cy="283055"/>
        </a:xfrm>
        <a:prstGeom xmlns:a="http://schemas.openxmlformats.org/drawingml/2006/main" prst="rect">
          <a:avLst/>
        </a:prstGeom>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algn="r" defTabSz="914400" rtl="0" eaLnBrk="1" fontAlgn="auto" latinLnBrk="0" hangingPunct="1">
            <a:lnSpc>
              <a:spcPct val="100000"/>
            </a:lnSpc>
            <a:spcBef>
              <a:spcPts val="0"/>
            </a:spcBef>
            <a:spcAft>
              <a:spcPts val="0"/>
            </a:spcAft>
            <a:buClrTx/>
            <a:buSzTx/>
            <a:buFontTx/>
            <a:buNone/>
            <a:tabLst/>
            <a:defRPr/>
          </a:pPr>
          <a:r>
            <a:rPr lang="en-US" sz="700" dirty="0">
              <a:solidFill>
                <a:prstClr val="black"/>
              </a:solidFill>
              <a:latin typeface="Franklin Gothic Medium" panose="020B0603020102020204"/>
            </a:rPr>
            <a:t>Girls</a:t>
          </a:r>
          <a:endParaRPr kumimoji="0" lang="en-US" sz="700" b="0" i="0" u="none" strike="noStrike" kern="1200" cap="none" spc="0" normalizeH="0" baseline="0" noProof="0" dirty="0">
            <a:ln>
              <a:noFill/>
            </a:ln>
            <a:solidFill>
              <a:prstClr val="black"/>
            </a:solidFill>
            <a:effectLst/>
            <a:uLnTx/>
            <a:uFillTx/>
            <a:latin typeface="Franklin Gothic Medium" panose="020B0603020102020204"/>
            <a:ea typeface="+mn-ea"/>
            <a:cs typeface="+mn-cs"/>
          </a:endParaRPr>
        </a:p>
      </cdr:txBody>
    </cdr:sp>
  </cdr:relSizeAnchor>
  <cdr:relSizeAnchor xmlns:cdr="http://schemas.openxmlformats.org/drawingml/2006/chartDrawing">
    <cdr:from>
      <cdr:x>0.70651</cdr:x>
      <cdr:y>0.2337</cdr:y>
    </cdr:from>
    <cdr:to>
      <cdr:x>0.9917</cdr:x>
      <cdr:y>0.32346</cdr:y>
    </cdr:to>
    <cdr:sp macro="" textlink="">
      <cdr:nvSpPr>
        <cdr:cNvPr id="3" name="Rectangle 2"/>
        <cdr:cNvSpPr/>
      </cdr:nvSpPr>
      <cdr:spPr>
        <a:xfrm xmlns:a="http://schemas.openxmlformats.org/drawingml/2006/main">
          <a:off x="2261127" y="747932"/>
          <a:ext cx="912722" cy="287268"/>
        </a:xfrm>
        <a:prstGeom xmlns:a="http://schemas.openxmlformats.org/drawingml/2006/main" prst="rect">
          <a:avLst/>
        </a:prstGeom>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r>
            <a:rPr lang="en-US" sz="700" dirty="0">
              <a:solidFill>
                <a:prstClr val="black"/>
              </a:solidFill>
              <a:latin typeface="Franklin Gothic Medium" panose="020B0603020102020204"/>
            </a:rPr>
            <a:t>Boys </a:t>
          </a:r>
          <a:endParaRPr kumimoji="0" lang="en-US" sz="700" b="0" i="0" u="none" strike="noStrike" kern="1200" cap="none" spc="0" normalizeH="0" baseline="0" noProof="0" dirty="0">
            <a:ln>
              <a:noFill/>
            </a:ln>
            <a:solidFill>
              <a:prstClr val="black"/>
            </a:solidFill>
            <a:effectLst/>
            <a:uLnTx/>
            <a:uFillTx/>
            <a:latin typeface="Franklin Gothic Medium" panose="020B0603020102020204"/>
            <a:ea typeface="+mn-ea"/>
            <a:cs typeface="+mn-cs"/>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0.42849</cdr:x>
      <cdr:y>0.55682</cdr:y>
    </cdr:from>
    <cdr:to>
      <cdr:x>0.64358</cdr:x>
      <cdr:y>0.65587</cdr:y>
    </cdr:to>
    <cdr:sp macro="" textlink="">
      <cdr:nvSpPr>
        <cdr:cNvPr id="2" name="Rectangle 1"/>
        <cdr:cNvSpPr/>
      </cdr:nvSpPr>
      <cdr:spPr>
        <a:xfrm xmlns:a="http://schemas.openxmlformats.org/drawingml/2006/main">
          <a:off x="1435833" y="1552522"/>
          <a:ext cx="720748" cy="276171"/>
        </a:xfrm>
        <a:prstGeom xmlns:a="http://schemas.openxmlformats.org/drawingml/2006/main" prst="rect">
          <a:avLst/>
        </a:prstGeom>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r>
            <a:rPr lang="en-US" sz="900" kern="1200" noProof="0" dirty="0">
              <a:solidFill>
                <a:prstClr val="black"/>
              </a:solidFill>
              <a:latin typeface="Franklin Gothic Medium" panose="020B0603020102020204"/>
            </a:rPr>
            <a:t>Girls</a:t>
          </a:r>
          <a:r>
            <a:rPr lang="en-US" sz="800" kern="1200" noProof="0" dirty="0">
              <a:solidFill>
                <a:prstClr val="black"/>
              </a:solidFill>
              <a:latin typeface="Franklin Gothic Medium" panose="020B0603020102020204"/>
            </a:rPr>
            <a:t> </a:t>
          </a:r>
          <a:endParaRPr kumimoji="0" lang="en-US" sz="800" b="0" i="0" u="none" strike="noStrike" kern="1200" cap="none" spc="0" normalizeH="0" baseline="0" noProof="0" dirty="0">
            <a:ln>
              <a:noFill/>
            </a:ln>
            <a:solidFill>
              <a:prstClr val="black"/>
            </a:solidFill>
            <a:effectLst/>
            <a:uLnTx/>
            <a:uFillTx/>
            <a:latin typeface="Franklin Gothic Medium" panose="020B0603020102020204"/>
          </a:endParaRPr>
        </a:p>
      </cdr:txBody>
    </cdr:sp>
  </cdr:relSizeAnchor>
  <cdr:relSizeAnchor xmlns:cdr="http://schemas.openxmlformats.org/drawingml/2006/chartDrawing">
    <cdr:from>
      <cdr:x>0.63861</cdr:x>
      <cdr:y>0.19803</cdr:y>
    </cdr:from>
    <cdr:to>
      <cdr:x>0.90631</cdr:x>
      <cdr:y>0.29708</cdr:y>
    </cdr:to>
    <cdr:sp macro="" textlink="">
      <cdr:nvSpPr>
        <cdr:cNvPr id="3" name="Rectangle 2"/>
        <cdr:cNvSpPr/>
      </cdr:nvSpPr>
      <cdr:spPr>
        <a:xfrm xmlns:a="http://schemas.openxmlformats.org/drawingml/2006/main">
          <a:off x="2139943" y="552156"/>
          <a:ext cx="897040" cy="276171"/>
        </a:xfrm>
        <a:prstGeom xmlns:a="http://schemas.openxmlformats.org/drawingml/2006/main" prst="rect">
          <a:avLst/>
        </a:prstGeom>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r>
            <a:rPr lang="en-US" sz="900" kern="1200" noProof="0" dirty="0">
              <a:solidFill>
                <a:prstClr val="black"/>
              </a:solidFill>
              <a:latin typeface="Franklin Gothic Medium" panose="020B0603020102020204"/>
            </a:rPr>
            <a:t>Boys</a:t>
          </a:r>
          <a:r>
            <a:rPr lang="en-US" sz="800" kern="1200" noProof="0" dirty="0">
              <a:solidFill>
                <a:prstClr val="black"/>
              </a:solidFill>
              <a:latin typeface="Franklin Gothic Medium" panose="020B0603020102020204"/>
            </a:rPr>
            <a:t> </a:t>
          </a:r>
          <a:endParaRPr kumimoji="0" lang="en-US" sz="800" b="0" i="0" u="none" strike="noStrike" kern="1200" cap="none" spc="0" normalizeH="0" baseline="0" noProof="0" dirty="0">
            <a:ln>
              <a:noFill/>
            </a:ln>
            <a:solidFill>
              <a:prstClr val="black"/>
            </a:solidFill>
            <a:effectLst/>
            <a:uLnTx/>
            <a:uFillTx/>
            <a:latin typeface="Franklin Gothic Medium" panose="020B0603020102020204"/>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0.36203</cdr:x>
      <cdr:y>0.46104</cdr:y>
    </cdr:from>
    <cdr:to>
      <cdr:x>0.58877</cdr:x>
      <cdr:y>0.65275</cdr:y>
    </cdr:to>
    <cdr:sp macro="" textlink="">
      <cdr:nvSpPr>
        <cdr:cNvPr id="2" name="Rectangle 1"/>
        <cdr:cNvSpPr/>
      </cdr:nvSpPr>
      <cdr:spPr>
        <a:xfrm xmlns:a="http://schemas.openxmlformats.org/drawingml/2006/main">
          <a:off x="1181812" y="999228"/>
          <a:ext cx="740163" cy="415498"/>
        </a:xfrm>
        <a:prstGeom xmlns:a="http://schemas.openxmlformats.org/drawingml/2006/main" prst="rect">
          <a:avLst/>
        </a:prstGeom>
      </cdr:spPr>
      <cdr:txBody>
        <a:bodyPr xmlns:a="http://schemas.openxmlformats.org/drawingml/2006/main" wrap="square">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black"/>
              </a:solidFill>
              <a:effectLst/>
              <a:uLnTx/>
              <a:uFillTx/>
              <a:latin typeface="Franklin Gothic Medium" panose="020B0603020102020204"/>
              <a:ea typeface="+mn-ea"/>
              <a:cs typeface="+mn-cs"/>
            </a:rPr>
            <a:t>Adolescent Girls</a:t>
          </a:r>
        </a:p>
        <a:p xmlns:a="http://schemas.openxmlformats.org/drawingml/2006/main">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black"/>
              </a:solidFill>
              <a:effectLst/>
              <a:uLnTx/>
              <a:uFillTx/>
              <a:latin typeface="Franklin Gothic Medium" panose="020B0603020102020204"/>
              <a:ea typeface="+mn-ea"/>
              <a:cs typeface="+mn-cs"/>
            </a:rPr>
            <a:t> 15-19</a:t>
          </a:r>
        </a:p>
      </cdr:txBody>
    </cdr:sp>
  </cdr:relSizeAnchor>
</c:userShapes>
</file>

<file path=ppt/drawings/drawing5.xml><?xml version="1.0" encoding="utf-8"?>
<c:userShapes xmlns:c="http://schemas.openxmlformats.org/drawingml/2006/chart">
  <cdr:relSizeAnchor xmlns:cdr="http://schemas.openxmlformats.org/drawingml/2006/chartDrawing">
    <cdr:from>
      <cdr:x>0.39983</cdr:x>
      <cdr:y>0.51216</cdr:y>
    </cdr:from>
    <cdr:to>
      <cdr:x>0.60017</cdr:x>
      <cdr:y>0.65656</cdr:y>
    </cdr:to>
    <cdr:sp macro="" textlink="">
      <cdr:nvSpPr>
        <cdr:cNvPr id="2" name="Rectangle 1"/>
        <cdr:cNvSpPr/>
      </cdr:nvSpPr>
      <cdr:spPr>
        <a:xfrm xmlns:a="http://schemas.openxmlformats.org/drawingml/2006/main">
          <a:off x="1222963" y="1091604"/>
          <a:ext cx="612781" cy="307772"/>
        </a:xfrm>
        <a:prstGeom xmlns:a="http://schemas.openxmlformats.org/drawingml/2006/main" prst="rect">
          <a:avLst/>
        </a:prstGeom>
      </cdr:spPr>
      <cdr:txBody>
        <a:bodyPr xmlns:a="http://schemas.openxmlformats.org/drawingml/2006/main" wrap="square">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black"/>
              </a:solidFill>
              <a:effectLst/>
              <a:uLnTx/>
              <a:uFillTx/>
              <a:latin typeface="Franklin Gothic Medium" panose="020B0603020102020204"/>
              <a:ea typeface="+mn-ea"/>
              <a:cs typeface="+mn-cs"/>
            </a:rPr>
            <a:t>Adolescent Girls 15-19</a:t>
          </a:r>
        </a:p>
      </cdr:txBody>
    </cdr:sp>
  </cdr:relSizeAnchor>
</c:userShapes>
</file>

<file path=ppt/drawings/drawing6.xml><?xml version="1.0" encoding="utf-8"?>
<c:userShapes xmlns:c="http://schemas.openxmlformats.org/drawingml/2006/chart">
  <cdr:relSizeAnchor xmlns:cdr="http://schemas.openxmlformats.org/drawingml/2006/chartDrawing">
    <cdr:from>
      <cdr:x>0.32527</cdr:x>
      <cdr:y>0.5493</cdr:y>
    </cdr:from>
    <cdr:to>
      <cdr:x>0.61046</cdr:x>
      <cdr:y>0.66538</cdr:y>
    </cdr:to>
    <cdr:sp macro="" textlink="">
      <cdr:nvSpPr>
        <cdr:cNvPr id="2" name="Rectangle 1"/>
        <cdr:cNvSpPr/>
      </cdr:nvSpPr>
      <cdr:spPr>
        <a:xfrm xmlns:a="http://schemas.openxmlformats.org/drawingml/2006/main">
          <a:off x="1091568" y="1531942"/>
          <a:ext cx="957054" cy="323738"/>
        </a:xfrm>
        <a:prstGeom xmlns:a="http://schemas.openxmlformats.org/drawingml/2006/main" prst="rect">
          <a:avLst/>
        </a:prstGeom>
      </cdr:spPr>
      <cdr:txBody>
        <a:bodyPr xmlns:a="http://schemas.openxmlformats.org/drawingml/2006/main" wrap="square">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black"/>
              </a:solidFill>
              <a:effectLst/>
              <a:uLnTx/>
              <a:uFillTx/>
              <a:latin typeface="Franklin Gothic Medium" panose="020B0603020102020204"/>
              <a:ea typeface="+mn-ea"/>
              <a:cs typeface="+mn-cs"/>
            </a:rPr>
            <a:t>Women</a:t>
          </a:r>
        </a:p>
      </cdr:txBody>
    </cdr:sp>
  </cdr:relSizeAnchor>
</c:userShapes>
</file>

<file path=ppt/drawings/drawing7.xml><?xml version="1.0" encoding="utf-8"?>
<c:userShapes xmlns:c="http://schemas.openxmlformats.org/drawingml/2006/chart">
  <cdr:relSizeAnchor xmlns:cdr="http://schemas.openxmlformats.org/drawingml/2006/chartDrawing">
    <cdr:from>
      <cdr:x>0.29689</cdr:x>
      <cdr:y>0.40387</cdr:y>
    </cdr:from>
    <cdr:to>
      <cdr:x>0.58208</cdr:x>
      <cdr:y>0.49266</cdr:y>
    </cdr:to>
    <cdr:sp macro="" textlink="">
      <cdr:nvSpPr>
        <cdr:cNvPr id="2" name="Rectangle 1"/>
        <cdr:cNvSpPr/>
      </cdr:nvSpPr>
      <cdr:spPr>
        <a:xfrm xmlns:a="http://schemas.openxmlformats.org/drawingml/2006/main">
          <a:off x="923965" y="909941"/>
          <a:ext cx="887554" cy="200055"/>
        </a:xfrm>
        <a:prstGeom xmlns:a="http://schemas.openxmlformats.org/drawingml/2006/main" prst="rect">
          <a:avLst/>
        </a:prstGeom>
      </cdr:spPr>
      <cdr:txBody>
        <a:bodyPr xmlns:a="http://schemas.openxmlformats.org/drawingml/2006/main" wrap="square">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black"/>
            </a:solidFill>
            <a:effectLst/>
            <a:uLnTx/>
            <a:uFillTx/>
            <a:latin typeface="Franklin Gothic Medium" panose="020B0603020102020204"/>
            <a:ea typeface="+mn-ea"/>
            <a:cs typeface="+mn-cs"/>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0.58234</cdr:x>
      <cdr:y>0.2742</cdr:y>
    </cdr:from>
    <cdr:to>
      <cdr:x>0.68916</cdr:x>
      <cdr:y>0.38824</cdr:y>
    </cdr:to>
    <cdr:sp macro="" textlink="">
      <cdr:nvSpPr>
        <cdr:cNvPr id="4" name="Rectangle 3"/>
        <cdr:cNvSpPr/>
      </cdr:nvSpPr>
      <cdr:spPr>
        <a:xfrm xmlns:a="http://schemas.openxmlformats.org/drawingml/2006/main">
          <a:off x="4199718" y="555014"/>
          <a:ext cx="770361" cy="230828"/>
        </a:xfrm>
        <a:prstGeom xmlns:a="http://schemas.openxmlformats.org/drawingml/2006/main" prst="rect">
          <a:avLst/>
        </a:prstGeom>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r>
            <a:rPr lang="en-US" sz="900" kern="1200" dirty="0">
              <a:solidFill>
                <a:prstClr val="black"/>
              </a:solidFill>
              <a:latin typeface="Franklin Gothic Medium" panose="020B0603020102020204"/>
            </a:rPr>
            <a:t> Total</a:t>
          </a:r>
          <a:endParaRPr kumimoji="0" lang="en-US" sz="500" b="0" i="0" u="none" strike="noStrike" kern="1200" cap="none" spc="0" normalizeH="0" baseline="0" noProof="0" dirty="0">
            <a:ln>
              <a:noFill/>
            </a:ln>
            <a:solidFill>
              <a:prstClr val="black"/>
            </a:solidFill>
            <a:effectLst/>
            <a:uLnTx/>
            <a:uFillTx/>
            <a:latin typeface="Franklin Gothic Medium" panose="020B0603020102020204"/>
          </a:endParaRPr>
        </a:p>
      </cdr:txBody>
    </cdr:sp>
  </cdr:relSizeAnchor>
  <cdr:relSizeAnchor xmlns:cdr="http://schemas.openxmlformats.org/drawingml/2006/chartDrawing">
    <cdr:from>
      <cdr:x>0.47615</cdr:x>
      <cdr:y>0.4313</cdr:y>
    </cdr:from>
    <cdr:to>
      <cdr:x>0.58762</cdr:x>
      <cdr:y>0.54033</cdr:y>
    </cdr:to>
    <cdr:sp macro="" textlink="">
      <cdr:nvSpPr>
        <cdr:cNvPr id="6" name="Rectangle 5"/>
        <cdr:cNvSpPr/>
      </cdr:nvSpPr>
      <cdr:spPr>
        <a:xfrm xmlns:a="http://schemas.openxmlformats.org/drawingml/2006/main">
          <a:off x="3305399" y="913118"/>
          <a:ext cx="773889" cy="230832"/>
        </a:xfrm>
        <a:prstGeom xmlns:a="http://schemas.openxmlformats.org/drawingml/2006/main" prst="rect">
          <a:avLst/>
        </a:prstGeom>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r>
            <a:rPr lang="en-US" sz="900" kern="1200" noProof="0" dirty="0">
              <a:solidFill>
                <a:prstClr val="black"/>
              </a:solidFill>
              <a:latin typeface="Franklin Gothic Medium" panose="020B0603020102020204"/>
            </a:rPr>
            <a:t>Women</a:t>
          </a:r>
          <a:r>
            <a:rPr lang="en-US" sz="800" kern="1200" noProof="0" dirty="0">
              <a:solidFill>
                <a:prstClr val="black"/>
              </a:solidFill>
              <a:latin typeface="Franklin Gothic Medium" panose="020B0603020102020204"/>
            </a:rPr>
            <a:t> </a:t>
          </a:r>
          <a:endParaRPr kumimoji="0" lang="en-US" sz="800" b="0" i="0" u="none" strike="noStrike" kern="1200" cap="none" spc="0" normalizeH="0" baseline="0" noProof="0" dirty="0">
            <a:ln>
              <a:noFill/>
            </a:ln>
            <a:solidFill>
              <a:prstClr val="black"/>
            </a:solidFill>
            <a:effectLst/>
            <a:uLnTx/>
            <a:uFillTx/>
            <a:latin typeface="Franklin Gothic Medium" panose="020B0603020102020204"/>
          </a:endParaRPr>
        </a:p>
      </cdr:txBody>
    </cdr:sp>
  </cdr:relSizeAnchor>
  <cdr:relSizeAnchor xmlns:cdr="http://schemas.openxmlformats.org/drawingml/2006/chartDrawing">
    <cdr:from>
      <cdr:x>0.51924</cdr:x>
      <cdr:y>0.37767</cdr:y>
    </cdr:from>
    <cdr:to>
      <cdr:x>0.6363</cdr:x>
      <cdr:y>0.4867</cdr:y>
    </cdr:to>
    <cdr:sp macro="" textlink="">
      <cdr:nvSpPr>
        <cdr:cNvPr id="7" name="Rectangle 6"/>
        <cdr:cNvSpPr/>
      </cdr:nvSpPr>
      <cdr:spPr>
        <a:xfrm xmlns:a="http://schemas.openxmlformats.org/drawingml/2006/main">
          <a:off x="3744672" y="764431"/>
          <a:ext cx="844210" cy="220687"/>
        </a:xfrm>
        <a:prstGeom xmlns:a="http://schemas.openxmlformats.org/drawingml/2006/main" prst="rect">
          <a:avLst/>
        </a:prstGeom>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r>
            <a:rPr lang="en-US" sz="900" kern="1200" dirty="0">
              <a:solidFill>
                <a:prstClr val="black"/>
              </a:solidFill>
              <a:latin typeface="Franklin Gothic Medium" panose="020B0603020102020204"/>
            </a:rPr>
            <a:t>M</a:t>
          </a:r>
          <a:r>
            <a:rPr lang="en-US" sz="900" kern="1200" noProof="0" dirty="0">
              <a:solidFill>
                <a:prstClr val="black"/>
              </a:solidFill>
              <a:latin typeface="Franklin Gothic Medium" panose="020B0603020102020204"/>
            </a:rPr>
            <a:t>en</a:t>
          </a:r>
          <a:r>
            <a:rPr lang="en-US" sz="500" kern="1200" noProof="0" dirty="0">
              <a:solidFill>
                <a:prstClr val="black"/>
              </a:solidFill>
              <a:latin typeface="Franklin Gothic Medium" panose="020B0603020102020204"/>
            </a:rPr>
            <a:t> </a:t>
          </a:r>
          <a:endParaRPr kumimoji="0" lang="en-US" sz="500" b="0" i="0" u="none" strike="noStrike" kern="1200" cap="none" spc="0" normalizeH="0" baseline="0" noProof="0" dirty="0">
            <a:ln>
              <a:noFill/>
            </a:ln>
            <a:solidFill>
              <a:prstClr val="black"/>
            </a:solidFill>
            <a:effectLst/>
            <a:uLnTx/>
            <a:uFillTx/>
            <a:latin typeface="Franklin Gothic Medium" panose="020B0603020102020204"/>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382732BC-955B-46D7-A9BD-20AFCFE1B041}" type="datetimeFigureOut">
              <a:rPr lang="en-US" smtClean="0"/>
              <a:pPr/>
              <a:t>18/11/2019</a:t>
            </a:fld>
            <a:endParaRPr lang="en-US"/>
          </a:p>
        </p:txBody>
      </p:sp>
      <p:sp>
        <p:nvSpPr>
          <p:cNvPr id="4" name="Slide Image Placeholder 3"/>
          <p:cNvSpPr>
            <a:spLocks noGrp="1" noRot="1" noChangeAspect="1"/>
          </p:cNvSpPr>
          <p:nvPr>
            <p:ph type="sldImg" idx="2"/>
          </p:nvPr>
        </p:nvSpPr>
        <p:spPr>
          <a:xfrm>
            <a:off x="2293938" y="1162050"/>
            <a:ext cx="2422525"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93244B87-B85A-406B-AD39-73EA866F48F6}" type="slidenum">
              <a:rPr lang="en-US" smtClean="0"/>
              <a:pPr/>
              <a:t>‹#›</a:t>
            </a:fld>
            <a:endParaRPr lang="en-US"/>
          </a:p>
        </p:txBody>
      </p:sp>
    </p:spTree>
    <p:extLst>
      <p:ext uri="{BB962C8B-B14F-4D97-AF65-F5344CB8AC3E}">
        <p14:creationId xmlns:p14="http://schemas.microsoft.com/office/powerpoint/2010/main" val="593578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244B87-B85A-406B-AD39-73EA866F48F6}" type="slidenum">
              <a:rPr lang="en-US" smtClean="0"/>
              <a:pPr/>
              <a:t>2</a:t>
            </a:fld>
            <a:endParaRPr lang="en-US" dirty="0"/>
          </a:p>
        </p:txBody>
      </p:sp>
    </p:spTree>
    <p:extLst>
      <p:ext uri="{BB962C8B-B14F-4D97-AF65-F5344CB8AC3E}">
        <p14:creationId xmlns:p14="http://schemas.microsoft.com/office/powerpoint/2010/main" val="42272291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244B87-B85A-406B-AD39-73EA866F48F6}" type="slidenum">
              <a:rPr lang="en-US" smtClean="0"/>
              <a:pPr/>
              <a:t>3</a:t>
            </a:fld>
            <a:endParaRPr lang="en-US"/>
          </a:p>
        </p:txBody>
      </p:sp>
    </p:spTree>
    <p:extLst>
      <p:ext uri="{BB962C8B-B14F-4D97-AF65-F5344CB8AC3E}">
        <p14:creationId xmlns:p14="http://schemas.microsoft.com/office/powerpoint/2010/main" val="39243415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244B87-B85A-406B-AD39-73EA866F48F6}" type="slidenum">
              <a:rPr lang="en-US" smtClean="0"/>
              <a:pPr/>
              <a:t>4</a:t>
            </a:fld>
            <a:endParaRPr lang="en-US"/>
          </a:p>
        </p:txBody>
      </p:sp>
    </p:spTree>
    <p:extLst>
      <p:ext uri="{BB962C8B-B14F-4D97-AF65-F5344CB8AC3E}">
        <p14:creationId xmlns:p14="http://schemas.microsoft.com/office/powerpoint/2010/main" val="3246139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244B87-B85A-406B-AD39-73EA866F48F6}" type="slidenum">
              <a:rPr lang="en-US" smtClean="0"/>
              <a:pPr/>
              <a:t>5</a:t>
            </a:fld>
            <a:endParaRPr lang="en-US"/>
          </a:p>
        </p:txBody>
      </p:sp>
    </p:spTree>
    <p:extLst>
      <p:ext uri="{BB962C8B-B14F-4D97-AF65-F5344CB8AC3E}">
        <p14:creationId xmlns:p14="http://schemas.microsoft.com/office/powerpoint/2010/main" val="18847646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244B87-B85A-406B-AD39-73EA866F48F6}" type="slidenum">
              <a:rPr lang="en-US" smtClean="0"/>
              <a:pPr/>
              <a:t>6</a:t>
            </a:fld>
            <a:endParaRPr lang="en-US"/>
          </a:p>
        </p:txBody>
      </p:sp>
    </p:spTree>
    <p:extLst>
      <p:ext uri="{BB962C8B-B14F-4D97-AF65-F5344CB8AC3E}">
        <p14:creationId xmlns:p14="http://schemas.microsoft.com/office/powerpoint/2010/main" val="2887708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244B87-B85A-406B-AD39-73EA866F48F6}" type="slidenum">
              <a:rPr lang="en-US" smtClean="0"/>
              <a:pPr/>
              <a:t>9</a:t>
            </a:fld>
            <a:endParaRPr lang="en-US"/>
          </a:p>
        </p:txBody>
      </p:sp>
    </p:spTree>
    <p:extLst>
      <p:ext uri="{BB962C8B-B14F-4D97-AF65-F5344CB8AC3E}">
        <p14:creationId xmlns:p14="http://schemas.microsoft.com/office/powerpoint/2010/main" val="2199943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244B87-B85A-406B-AD39-73EA866F48F6}" type="slidenum">
              <a:rPr lang="en-US" smtClean="0"/>
              <a:pPr/>
              <a:t>10</a:t>
            </a:fld>
            <a:endParaRPr lang="en-US"/>
          </a:p>
        </p:txBody>
      </p:sp>
    </p:spTree>
    <p:extLst>
      <p:ext uri="{BB962C8B-B14F-4D97-AF65-F5344CB8AC3E}">
        <p14:creationId xmlns:p14="http://schemas.microsoft.com/office/powerpoint/2010/main" val="37825558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244B87-B85A-406B-AD39-73EA866F48F6}" type="slidenum">
              <a:rPr lang="en-US" smtClean="0"/>
              <a:pPr/>
              <a:t>11</a:t>
            </a:fld>
            <a:endParaRPr lang="en-US"/>
          </a:p>
        </p:txBody>
      </p:sp>
    </p:spTree>
    <p:extLst>
      <p:ext uri="{BB962C8B-B14F-4D97-AF65-F5344CB8AC3E}">
        <p14:creationId xmlns:p14="http://schemas.microsoft.com/office/powerpoint/2010/main" val="8116395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78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89123"/>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chart" Target="../charts/chart1.xml"/><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chart" Target="../charts/chart33.xml"/><Relationship Id="rId7" Type="http://schemas.openxmlformats.org/officeDocument/2006/relationships/chart" Target="../charts/chart37.xml"/><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chart" Target="../charts/chart36.xml"/><Relationship Id="rId5" Type="http://schemas.openxmlformats.org/officeDocument/2006/relationships/chart" Target="../charts/chart35.xml"/><Relationship Id="rId4" Type="http://schemas.openxmlformats.org/officeDocument/2006/relationships/chart" Target="../charts/chart34.xml"/></Relationships>
</file>

<file path=ppt/slides/_rels/slide11.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chart" Target="../charts/chart40.xml"/><Relationship Id="rId5" Type="http://schemas.openxmlformats.org/officeDocument/2006/relationships/image" Target="../media/image1.png"/><Relationship Id="rId4" Type="http://schemas.openxmlformats.org/officeDocument/2006/relationships/chart" Target="../charts/chart39.xml"/></Relationships>
</file>

<file path=ppt/slides/_rels/slide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chart" Target="../charts/chart8.xml"/><Relationship Id="rId5" Type="http://schemas.openxmlformats.org/officeDocument/2006/relationships/chart" Target="../charts/chart7.xml"/><Relationship Id="rId4" Type="http://schemas.openxmlformats.org/officeDocument/2006/relationships/chart" Target="../charts/chart6.xml"/></Relationships>
</file>

<file path=ppt/slides/_rels/slide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chart" Target="../charts/chart12.xml"/><Relationship Id="rId5" Type="http://schemas.openxmlformats.org/officeDocument/2006/relationships/chart" Target="../charts/chart11.xml"/><Relationship Id="rId4" Type="http://schemas.openxmlformats.org/officeDocument/2006/relationships/chart" Target="../charts/chart10.xml"/></Relationships>
</file>

<file path=ppt/slides/_rels/slide4.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chart" Target="../charts/chart16.xml"/><Relationship Id="rId5" Type="http://schemas.openxmlformats.org/officeDocument/2006/relationships/chart" Target="../charts/chart15.xml"/><Relationship Id="rId4" Type="http://schemas.openxmlformats.org/officeDocument/2006/relationships/chart" Target="../charts/chart14.xml"/></Relationships>
</file>

<file path=ppt/slides/_rels/slide5.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chart" Target="../charts/chart20.xml"/><Relationship Id="rId5" Type="http://schemas.openxmlformats.org/officeDocument/2006/relationships/chart" Target="../charts/chart19.xml"/><Relationship Id="rId4" Type="http://schemas.openxmlformats.org/officeDocument/2006/relationships/chart" Target="../charts/chart18.xml"/></Relationships>
</file>

<file path=ppt/slides/_rels/slide6.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chart" Target="../charts/chart23.xml"/><Relationship Id="rId4" Type="http://schemas.openxmlformats.org/officeDocument/2006/relationships/chart" Target="../charts/chart22.xml"/></Relationships>
</file>

<file path=ppt/slides/_rels/slide7.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chart" Target="../charts/chart24.xml"/><Relationship Id="rId1" Type="http://schemas.openxmlformats.org/officeDocument/2006/relationships/slideLayout" Target="../slideLayouts/slideLayout8.xml"/><Relationship Id="rId5" Type="http://schemas.openxmlformats.org/officeDocument/2006/relationships/chart" Target="../charts/chart27.xml"/><Relationship Id="rId4" Type="http://schemas.openxmlformats.org/officeDocument/2006/relationships/chart" Target="../charts/chart26.xml"/></Relationships>
</file>

<file path=ppt/slides/_rels/slide8.xml.rels><?xml version="1.0" encoding="UTF-8" standalone="yes"?>
<Relationships xmlns="http://schemas.openxmlformats.org/package/2006/relationships"><Relationship Id="rId2" Type="http://schemas.openxmlformats.org/officeDocument/2006/relationships/chart" Target="../charts/chart2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chart" Target="../charts/chart32.xml"/><Relationship Id="rId5" Type="http://schemas.openxmlformats.org/officeDocument/2006/relationships/chart" Target="../charts/chart31.xml"/><Relationship Id="rId4" Type="http://schemas.openxmlformats.org/officeDocument/2006/relationships/chart" Target="../charts/char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47"/>
          <p:cNvPicPr>
            <a:picLocks noChangeAspect="1"/>
          </p:cNvPicPr>
          <p:nvPr/>
        </p:nvPicPr>
        <p:blipFill rotWithShape="1">
          <a:blip r:embed="rId2">
            <a:extLst>
              <a:ext uri="{28A0092B-C50C-407E-A947-70E740481C1C}">
                <a14:useLocalDpi xmlns:a14="http://schemas.microsoft.com/office/drawing/2010/main" val="0"/>
              </a:ext>
            </a:extLst>
          </a:blip>
          <a:srcRect r="29949"/>
          <a:stretch/>
        </p:blipFill>
        <p:spPr>
          <a:xfrm>
            <a:off x="304801" y="222643"/>
            <a:ext cx="7050024" cy="1560896"/>
          </a:xfrm>
          <a:prstGeom prst="rect">
            <a:avLst/>
          </a:prstGeom>
        </p:spPr>
      </p:pic>
      <p:sp>
        <p:nvSpPr>
          <p:cNvPr id="43" name="TextBox 42"/>
          <p:cNvSpPr txBox="1"/>
          <p:nvPr/>
        </p:nvSpPr>
        <p:spPr>
          <a:xfrm>
            <a:off x="312420" y="186221"/>
            <a:ext cx="2899719" cy="1077218"/>
          </a:xfrm>
          <a:prstGeom prst="rect">
            <a:avLst/>
          </a:prstGeom>
          <a:noFill/>
        </p:spPr>
        <p:txBody>
          <a:bodyPr wrap="square" rtlCol="0">
            <a:spAutoFit/>
          </a:bodyPr>
          <a:lstStyle/>
          <a:p>
            <a:r>
              <a:rPr lang="en-US" sz="3200" b="1" dirty="0">
                <a:solidFill>
                  <a:schemeClr val="bg1"/>
                </a:solidFill>
              </a:rPr>
              <a:t>Georgia</a:t>
            </a:r>
            <a:endParaRPr lang="en-US" sz="3200" dirty="0">
              <a:solidFill>
                <a:schemeClr val="bg1"/>
              </a:solidFill>
            </a:endParaRPr>
          </a:p>
          <a:p>
            <a:r>
              <a:rPr lang="en-US" sz="3200" dirty="0">
                <a:solidFill>
                  <a:schemeClr val="bg1"/>
                </a:solidFill>
              </a:rPr>
              <a:t>2018</a:t>
            </a:r>
          </a:p>
        </p:txBody>
      </p:sp>
      <p:sp>
        <p:nvSpPr>
          <p:cNvPr id="52" name="TextBox 51"/>
          <p:cNvSpPr txBox="1"/>
          <p:nvPr/>
        </p:nvSpPr>
        <p:spPr>
          <a:xfrm>
            <a:off x="314276" y="1390599"/>
            <a:ext cx="5865938" cy="400110"/>
          </a:xfrm>
          <a:prstGeom prst="rect">
            <a:avLst/>
          </a:prstGeom>
          <a:noFill/>
        </p:spPr>
        <p:txBody>
          <a:bodyPr wrap="square" rtlCol="0">
            <a:spAutoFit/>
          </a:bodyPr>
          <a:lstStyle/>
          <a:p>
            <a:r>
              <a:rPr lang="en-US" sz="2000" b="1" dirty="0">
                <a:solidFill>
                  <a:schemeClr val="bg1"/>
                </a:solidFill>
                <a:latin typeface="+mj-lt"/>
              </a:rPr>
              <a:t>Gender Equality</a:t>
            </a:r>
            <a:endParaRPr lang="en-US" sz="2000" dirty="0">
              <a:solidFill>
                <a:schemeClr val="bg1"/>
              </a:solidFill>
            </a:endParaRPr>
          </a:p>
        </p:txBody>
      </p:sp>
      <p:sp>
        <p:nvSpPr>
          <p:cNvPr id="54" name="TextBox 53"/>
          <p:cNvSpPr txBox="1"/>
          <p:nvPr/>
        </p:nvSpPr>
        <p:spPr>
          <a:xfrm>
            <a:off x="234951" y="3151814"/>
            <a:ext cx="5747902" cy="307777"/>
          </a:xfrm>
          <a:prstGeom prst="rect">
            <a:avLst/>
          </a:prstGeom>
          <a:noFill/>
        </p:spPr>
        <p:txBody>
          <a:bodyPr wrap="square" rtlCol="0">
            <a:spAutoFit/>
          </a:bodyPr>
          <a:lstStyle/>
          <a:p>
            <a:r>
              <a:rPr lang="en-US" sz="1400" b="1" dirty="0">
                <a:solidFill>
                  <a:srgbClr val="4C545A"/>
                </a:solidFill>
                <a:latin typeface="+mj-lt"/>
              </a:rPr>
              <a:t>Every Girl &amp; Boy Survives &amp; Thrives: The First Decade of Life</a:t>
            </a:r>
          </a:p>
        </p:txBody>
      </p:sp>
      <p:cxnSp>
        <p:nvCxnSpPr>
          <p:cNvPr id="55" name="Straight Connector 54"/>
          <p:cNvCxnSpPr/>
          <p:nvPr/>
        </p:nvCxnSpPr>
        <p:spPr>
          <a:xfrm>
            <a:off x="311507" y="3461831"/>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58" name="Rectangle 57"/>
          <p:cNvSpPr/>
          <p:nvPr/>
        </p:nvSpPr>
        <p:spPr>
          <a:xfrm>
            <a:off x="304801" y="2374175"/>
            <a:ext cx="6940550" cy="803058"/>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800" dirty="0">
                <a:solidFill>
                  <a:schemeClr val="tx1"/>
                </a:solidFill>
              </a:rPr>
              <a:t>Gender equality</a:t>
            </a:r>
            <a:r>
              <a:rPr lang="en-US" sz="800" b="1" dirty="0">
                <a:solidFill>
                  <a:schemeClr val="tx1"/>
                </a:solidFill>
              </a:rPr>
              <a:t> </a:t>
            </a:r>
            <a:r>
              <a:rPr lang="en-US" sz="800" dirty="0">
                <a:solidFill>
                  <a:schemeClr val="tx1"/>
                </a:solidFill>
              </a:rPr>
              <a:t>means that girls and boys, women and men, enjoy the same rights, resources, opportunities and protections. Investments in gender equality contribute to lifelong positive outcomes for children and their communities and have considerable inter-generational payoffs because children’s rights and well-being often depend on women’s rights and well-being. This snapshot shows key dimensions of gender equality during the lifecycle. It is organized around: 1) the first decade of life (0-9 years of age) when gender disparities are often small, particularly in early childhood; 2) the second decade of childhood (10-19 years of age) when gender disparities become more pronounced with the onset of puberty and the consolidation of gender norms; and 3) adulthood, when gender disparities impacts both the wellbeing of women and girls and boys.</a:t>
            </a:r>
          </a:p>
        </p:txBody>
      </p:sp>
      <p:sp>
        <p:nvSpPr>
          <p:cNvPr id="33" name="Rectangle 32"/>
          <p:cNvSpPr/>
          <p:nvPr/>
        </p:nvSpPr>
        <p:spPr>
          <a:xfrm>
            <a:off x="304801" y="3556171"/>
            <a:ext cx="6943724" cy="12123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07000"/>
              </a:lnSpc>
              <a:spcAft>
                <a:spcPts val="800"/>
              </a:spcAft>
            </a:pPr>
            <a:r>
              <a:rPr lang="en-GB" sz="800" dirty="0"/>
              <a:t>Nutrition and a supportive environment in early childhood are among the key determinants of the health and survival of children and their physical and cognitive development. </a:t>
            </a:r>
            <a:r>
              <a:rPr lang="en-US" sz="800" dirty="0"/>
              <a:t>Generally, girls tend to have better biological endowments than boys for survival to age five, and thus higher survival chances under natural circumstances. However, gender discrimination against girls can affect survival, resulting in higher than expected female mortality</a:t>
            </a:r>
            <a:r>
              <a:rPr lang="en-US" sz="800" dirty="0">
                <a:solidFill>
                  <a:srgbClr val="FF0000"/>
                </a:solidFill>
              </a:rPr>
              <a:t>. </a:t>
            </a:r>
            <a:r>
              <a:rPr lang="en-US" sz="800" dirty="0"/>
              <a:t>However, children with mothers who gave birth at a young age or who have no education may be more likely to be malnourished. Children with restricted cognitive development during early life are at risk for later neuropsychological problems, poor school achievement, early school drop-out, low-skilled employment, and poor care of their own children. Stimulation and interaction with parents and caregivers can jumpstart brain development and promote well-being in early childhood. This is also the period of development when gender socialization, or the process of learning cultural roles according to one’s sex, manifests. Caregivers, particularly fathers, may respond to, and interact with, sons and daughters differently. </a:t>
            </a:r>
            <a:endParaRPr lang="en-US" sz="800" dirty="0">
              <a:solidFill>
                <a:schemeClr val="tx1"/>
              </a:solidFill>
              <a:ea typeface="Calibri" panose="020F0502020204030204" pitchFamily="34" charset="0"/>
              <a:cs typeface="Times New Roman" panose="02020603050405020304" pitchFamily="18" charset="0"/>
            </a:endParaRPr>
          </a:p>
        </p:txBody>
      </p:sp>
      <p:graphicFrame>
        <p:nvGraphicFramePr>
          <p:cNvPr id="25" name="Content Placeholder 6"/>
          <p:cNvGraphicFramePr>
            <a:graphicFrameLocks/>
          </p:cNvGraphicFramePr>
          <p:nvPr>
            <p:extLst>
              <p:ext uri="{D42A27DB-BD31-4B8C-83A1-F6EECF244321}">
                <p14:modId xmlns:p14="http://schemas.microsoft.com/office/powerpoint/2010/main" val="4029145019"/>
              </p:ext>
            </p:extLst>
          </p:nvPr>
        </p:nvGraphicFramePr>
        <p:xfrm>
          <a:off x="302090" y="5189873"/>
          <a:ext cx="3358558" cy="189696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6" name="Content Placeholder 6"/>
          <p:cNvGraphicFramePr>
            <a:graphicFrameLocks/>
          </p:cNvGraphicFramePr>
          <p:nvPr>
            <p:extLst>
              <p:ext uri="{D42A27DB-BD31-4B8C-83A1-F6EECF244321}">
                <p14:modId xmlns:p14="http://schemas.microsoft.com/office/powerpoint/2010/main" val="3177108296"/>
              </p:ext>
            </p:extLst>
          </p:nvPr>
        </p:nvGraphicFramePr>
        <p:xfrm>
          <a:off x="3884662" y="5189921"/>
          <a:ext cx="3355848" cy="1901952"/>
        </p:xfrm>
        <a:graphic>
          <a:graphicData uri="http://schemas.openxmlformats.org/drawingml/2006/chart">
            <c:chart xmlns:c="http://schemas.openxmlformats.org/drawingml/2006/chart" xmlns:r="http://schemas.openxmlformats.org/officeDocument/2006/relationships" r:id="rId4"/>
          </a:graphicData>
        </a:graphic>
      </p:graphicFrame>
      <p:sp>
        <p:nvSpPr>
          <p:cNvPr id="42" name="Rectangle 41"/>
          <p:cNvSpPr/>
          <p:nvPr/>
        </p:nvSpPr>
        <p:spPr>
          <a:xfrm>
            <a:off x="302347" y="7087243"/>
            <a:ext cx="3355848" cy="184666"/>
          </a:xfrm>
          <a:prstGeom prst="rect">
            <a:avLst/>
          </a:prstGeom>
          <a:ln w="3175">
            <a:noFill/>
          </a:ln>
        </p:spPr>
        <p:txBody>
          <a:bodyPr wrap="square">
            <a:spAutoFit/>
          </a:bodyPr>
          <a:lstStyle/>
          <a:p>
            <a:r>
              <a:rPr lang="en-US" sz="600" dirty="0"/>
              <a:t>Stunting refers to a child too short for his or her age</a:t>
            </a:r>
          </a:p>
        </p:txBody>
      </p:sp>
      <p:sp>
        <p:nvSpPr>
          <p:cNvPr id="31" name="TextBox 30"/>
          <p:cNvSpPr txBox="1"/>
          <p:nvPr/>
        </p:nvSpPr>
        <p:spPr>
          <a:xfrm>
            <a:off x="300037" y="4758986"/>
            <a:ext cx="3355848" cy="430887"/>
          </a:xfrm>
          <a:prstGeom prst="rect">
            <a:avLst/>
          </a:prstGeom>
          <a:noFill/>
          <a:ln w="3175">
            <a:noFill/>
          </a:ln>
        </p:spPr>
        <p:txBody>
          <a:bodyPr wrap="square" rtlCol="0">
            <a:spAutoFit/>
          </a:bodyPr>
          <a:lstStyle/>
          <a:p>
            <a:r>
              <a:rPr lang="en-US" sz="1100" b="1" dirty="0">
                <a:solidFill>
                  <a:srgbClr val="4C545A"/>
                </a:solidFill>
                <a:latin typeface="+mj-lt"/>
              </a:rPr>
              <a:t>Malnutrition: Stunting (Moderate &amp; Severe) among Children Under-5, SDG 2.2.1</a:t>
            </a:r>
          </a:p>
        </p:txBody>
      </p:sp>
      <p:sp>
        <p:nvSpPr>
          <p:cNvPr id="29" name="Rectangle 28"/>
          <p:cNvSpPr/>
          <p:nvPr/>
        </p:nvSpPr>
        <p:spPr>
          <a:xfrm>
            <a:off x="301144" y="9600644"/>
            <a:ext cx="3355848" cy="184666"/>
          </a:xfrm>
          <a:prstGeom prst="rect">
            <a:avLst/>
          </a:prstGeom>
          <a:ln w="3175">
            <a:noFill/>
          </a:ln>
        </p:spPr>
        <p:txBody>
          <a:bodyPr wrap="square">
            <a:spAutoFit/>
          </a:bodyPr>
          <a:lstStyle/>
          <a:p>
            <a:r>
              <a:rPr lang="en-US" sz="600" dirty="0"/>
              <a:t>Overweight refers to a child who is too heavy for his or her height</a:t>
            </a:r>
          </a:p>
        </p:txBody>
      </p:sp>
      <p:sp>
        <p:nvSpPr>
          <p:cNvPr id="32" name="TextBox 31"/>
          <p:cNvSpPr txBox="1"/>
          <p:nvPr/>
        </p:nvSpPr>
        <p:spPr>
          <a:xfrm>
            <a:off x="302917" y="7270669"/>
            <a:ext cx="3355848" cy="430887"/>
          </a:xfrm>
          <a:prstGeom prst="rect">
            <a:avLst/>
          </a:prstGeom>
          <a:noFill/>
          <a:ln w="3175">
            <a:noFill/>
          </a:ln>
        </p:spPr>
        <p:txBody>
          <a:bodyPr wrap="square" rtlCol="0">
            <a:spAutoFit/>
          </a:bodyPr>
          <a:lstStyle/>
          <a:p>
            <a:r>
              <a:rPr lang="en-US" sz="1100" b="1" dirty="0">
                <a:solidFill>
                  <a:srgbClr val="4C545A"/>
                </a:solidFill>
                <a:latin typeface="+mj-lt"/>
              </a:rPr>
              <a:t>Malnutrition: Overweight (Moderate &amp; Severe) among Children Under-5, SDG 2.2.2</a:t>
            </a:r>
          </a:p>
        </p:txBody>
      </p:sp>
      <p:graphicFrame>
        <p:nvGraphicFramePr>
          <p:cNvPr id="35" name="Content Placeholder 6"/>
          <p:cNvGraphicFramePr>
            <a:graphicFrameLocks/>
          </p:cNvGraphicFramePr>
          <p:nvPr>
            <p:extLst>
              <p:ext uri="{D42A27DB-BD31-4B8C-83A1-F6EECF244321}">
                <p14:modId xmlns:p14="http://schemas.microsoft.com/office/powerpoint/2010/main" val="1281672065"/>
              </p:ext>
            </p:extLst>
          </p:nvPr>
        </p:nvGraphicFramePr>
        <p:xfrm>
          <a:off x="297488" y="7701115"/>
          <a:ext cx="3355848" cy="1901952"/>
        </p:xfrm>
        <a:graphic>
          <a:graphicData uri="http://schemas.openxmlformats.org/drawingml/2006/chart">
            <c:chart xmlns:c="http://schemas.openxmlformats.org/drawingml/2006/chart" xmlns:r="http://schemas.openxmlformats.org/officeDocument/2006/relationships" r:id="rId5"/>
          </a:graphicData>
        </a:graphic>
      </p:graphicFrame>
      <p:sp>
        <p:nvSpPr>
          <p:cNvPr id="37" name="Rectangle 36"/>
          <p:cNvSpPr/>
          <p:nvPr/>
        </p:nvSpPr>
        <p:spPr>
          <a:xfrm>
            <a:off x="3886077" y="7091873"/>
            <a:ext cx="3355848" cy="184666"/>
          </a:xfrm>
          <a:prstGeom prst="rect">
            <a:avLst/>
          </a:prstGeom>
          <a:ln w="3175">
            <a:noFill/>
          </a:ln>
        </p:spPr>
        <p:txBody>
          <a:bodyPr wrap="square">
            <a:spAutoFit/>
          </a:bodyPr>
          <a:lstStyle/>
          <a:p>
            <a:r>
              <a:rPr lang="en-US" sz="600" dirty="0"/>
              <a:t>Wasting refers to a child who is too thin for his or her height</a:t>
            </a:r>
          </a:p>
        </p:txBody>
      </p:sp>
      <p:sp>
        <p:nvSpPr>
          <p:cNvPr id="38" name="TextBox 37"/>
          <p:cNvSpPr txBox="1"/>
          <p:nvPr/>
        </p:nvSpPr>
        <p:spPr>
          <a:xfrm>
            <a:off x="3886199" y="4758339"/>
            <a:ext cx="3355848" cy="430887"/>
          </a:xfrm>
          <a:prstGeom prst="rect">
            <a:avLst/>
          </a:prstGeom>
          <a:noFill/>
          <a:ln w="3175">
            <a:noFill/>
          </a:ln>
        </p:spPr>
        <p:txBody>
          <a:bodyPr wrap="square" rtlCol="0">
            <a:spAutoFit/>
          </a:bodyPr>
          <a:lstStyle/>
          <a:p>
            <a:r>
              <a:rPr lang="en-US" sz="1100" b="1" dirty="0">
                <a:solidFill>
                  <a:srgbClr val="4C545A"/>
                </a:solidFill>
                <a:latin typeface="+mj-lt"/>
              </a:rPr>
              <a:t>Malnutrition: Wasting (Moderate &amp; Severe) among Children Under-5, SDG 2.2.2</a:t>
            </a:r>
          </a:p>
        </p:txBody>
      </p:sp>
      <p:sp>
        <p:nvSpPr>
          <p:cNvPr id="2" name="Rectangle 1"/>
          <p:cNvSpPr/>
          <p:nvPr/>
        </p:nvSpPr>
        <p:spPr>
          <a:xfrm>
            <a:off x="3885848" y="7277998"/>
            <a:ext cx="3355848" cy="430887"/>
          </a:xfrm>
          <a:prstGeom prst="rect">
            <a:avLst/>
          </a:prstGeom>
          <a:ln w="3175">
            <a:noFill/>
          </a:ln>
        </p:spPr>
        <p:txBody>
          <a:bodyPr wrap="square">
            <a:spAutoFit/>
          </a:bodyPr>
          <a:lstStyle/>
          <a:p>
            <a:r>
              <a:rPr lang="en-US" sz="1100" b="1" dirty="0">
                <a:solidFill>
                  <a:srgbClr val="4C545A"/>
                </a:solidFill>
                <a:latin typeface="+mj-lt"/>
              </a:rPr>
              <a:t>Malnutrition: Stunting and Overweight (Moderate &amp; Severe) among Children Under-5</a:t>
            </a:r>
          </a:p>
        </p:txBody>
      </p:sp>
      <p:graphicFrame>
        <p:nvGraphicFramePr>
          <p:cNvPr id="27" name="Chart 26"/>
          <p:cNvGraphicFramePr>
            <a:graphicFrameLocks/>
          </p:cNvGraphicFramePr>
          <p:nvPr>
            <p:extLst>
              <p:ext uri="{D42A27DB-BD31-4B8C-83A1-F6EECF244321}">
                <p14:modId xmlns:p14="http://schemas.microsoft.com/office/powerpoint/2010/main" val="1901937110"/>
              </p:ext>
            </p:extLst>
          </p:nvPr>
        </p:nvGraphicFramePr>
        <p:xfrm>
          <a:off x="3885372" y="7711292"/>
          <a:ext cx="3355848" cy="1901952"/>
        </p:xfrm>
        <a:graphic>
          <a:graphicData uri="http://schemas.openxmlformats.org/drawingml/2006/chart">
            <c:chart xmlns:c="http://schemas.openxmlformats.org/drawingml/2006/chart" xmlns:r="http://schemas.openxmlformats.org/officeDocument/2006/relationships" r:id="rId6"/>
          </a:graphicData>
        </a:graphic>
      </p:graphicFrame>
      <p:sp>
        <p:nvSpPr>
          <p:cNvPr id="34" name="Rectangle 33"/>
          <p:cNvSpPr/>
          <p:nvPr/>
        </p:nvSpPr>
        <p:spPr>
          <a:xfrm>
            <a:off x="3886510" y="9616020"/>
            <a:ext cx="3355848" cy="184666"/>
          </a:xfrm>
          <a:prstGeom prst="rect">
            <a:avLst/>
          </a:prstGeom>
          <a:ln w="3175">
            <a:noFill/>
          </a:ln>
        </p:spPr>
        <p:txBody>
          <a:bodyPr wrap="square">
            <a:spAutoFit/>
          </a:bodyPr>
          <a:lstStyle/>
          <a:p>
            <a:r>
              <a:rPr lang="en-US" sz="600" dirty="0"/>
              <a:t>Stunting and overweight among children under 5 by age (age in month).</a:t>
            </a:r>
          </a:p>
        </p:txBody>
      </p:sp>
      <p:cxnSp>
        <p:nvCxnSpPr>
          <p:cNvPr id="36" name="Straight Connector 35"/>
          <p:cNvCxnSpPr/>
          <p:nvPr/>
        </p:nvCxnSpPr>
        <p:spPr>
          <a:xfrm>
            <a:off x="304172" y="2134511"/>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41" name="Picture 40"/>
          <p:cNvPicPr>
            <a:picLocks noChangeAspect="1"/>
          </p:cNvPicPr>
          <p:nvPr/>
        </p:nvPicPr>
        <p:blipFill rotWithShape="1">
          <a:blip r:embed="rId2">
            <a:extLst>
              <a:ext uri="{28A0092B-C50C-407E-A947-70E740481C1C}">
                <a14:useLocalDpi xmlns:a14="http://schemas.microsoft.com/office/drawing/2010/main" val="0"/>
              </a:ext>
            </a:extLst>
          </a:blip>
          <a:srcRect l="71145" t="65681" b="5053"/>
          <a:stretch/>
        </p:blipFill>
        <p:spPr>
          <a:xfrm>
            <a:off x="5339431" y="233498"/>
            <a:ext cx="2008789" cy="457200"/>
          </a:xfrm>
          <a:prstGeom prst="rect">
            <a:avLst/>
          </a:prstGeom>
        </p:spPr>
      </p:pic>
      <p:pic>
        <p:nvPicPr>
          <p:cNvPr id="44" name="Picture 4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37027" y="1848868"/>
            <a:ext cx="876135" cy="212502"/>
          </a:xfrm>
          <a:prstGeom prst="rect">
            <a:avLst/>
          </a:prstGeom>
        </p:spPr>
      </p:pic>
      <p:pic>
        <p:nvPicPr>
          <p:cNvPr id="45" name="Picture 44"/>
          <p:cNvPicPr>
            <a:picLocks noChangeAspect="1"/>
          </p:cNvPicPr>
          <p:nvPr/>
        </p:nvPicPr>
        <p:blipFill>
          <a:blip r:embed="rId8"/>
          <a:stretch>
            <a:fillRect/>
          </a:stretch>
        </p:blipFill>
        <p:spPr>
          <a:xfrm>
            <a:off x="5628401" y="1391082"/>
            <a:ext cx="1719262" cy="379456"/>
          </a:xfrm>
          <a:prstGeom prst="rect">
            <a:avLst/>
          </a:prstGeom>
        </p:spPr>
      </p:pic>
      <p:pic>
        <p:nvPicPr>
          <p:cNvPr id="46" name="Picture 4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38160" y="1777455"/>
            <a:ext cx="536448" cy="365760"/>
          </a:xfrm>
          <a:prstGeom prst="rect">
            <a:avLst/>
          </a:prstGeom>
        </p:spPr>
      </p:pic>
    </p:spTree>
    <p:extLst>
      <p:ext uri="{BB962C8B-B14F-4D97-AF65-F5344CB8AC3E}">
        <p14:creationId xmlns:p14="http://schemas.microsoft.com/office/powerpoint/2010/main" val="31012641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Chart 22"/>
          <p:cNvGraphicFramePr>
            <a:graphicFrameLocks/>
          </p:cNvGraphicFramePr>
          <p:nvPr>
            <p:extLst>
              <p:ext uri="{D42A27DB-BD31-4B8C-83A1-F6EECF244321}">
                <p14:modId xmlns:p14="http://schemas.microsoft.com/office/powerpoint/2010/main" val="3160439062"/>
              </p:ext>
            </p:extLst>
          </p:nvPr>
        </p:nvGraphicFramePr>
        <p:xfrm>
          <a:off x="304800" y="1389071"/>
          <a:ext cx="3355848" cy="230901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1" name="Chart 50"/>
          <p:cNvGraphicFramePr>
            <a:graphicFrameLocks/>
          </p:cNvGraphicFramePr>
          <p:nvPr>
            <p:extLst>
              <p:ext uri="{D42A27DB-BD31-4B8C-83A1-F6EECF244321}">
                <p14:modId xmlns:p14="http://schemas.microsoft.com/office/powerpoint/2010/main" val="969957500"/>
              </p:ext>
            </p:extLst>
          </p:nvPr>
        </p:nvGraphicFramePr>
        <p:xfrm>
          <a:off x="3887908" y="1388292"/>
          <a:ext cx="3355848" cy="2313432"/>
        </p:xfrm>
        <a:graphic>
          <a:graphicData uri="http://schemas.openxmlformats.org/drawingml/2006/chart">
            <c:chart xmlns:c="http://schemas.openxmlformats.org/drawingml/2006/chart" xmlns:r="http://schemas.openxmlformats.org/officeDocument/2006/relationships" r:id="rId4"/>
          </a:graphicData>
        </a:graphic>
      </p:graphicFrame>
      <p:sp>
        <p:nvSpPr>
          <p:cNvPr id="32" name="TextBox 31"/>
          <p:cNvSpPr txBox="1"/>
          <p:nvPr/>
        </p:nvSpPr>
        <p:spPr>
          <a:xfrm>
            <a:off x="228860" y="155160"/>
            <a:ext cx="7259068" cy="307777"/>
          </a:xfrm>
          <a:prstGeom prst="rect">
            <a:avLst/>
          </a:prstGeom>
          <a:noFill/>
          <a:ln w="3175">
            <a:noFill/>
          </a:ln>
        </p:spPr>
        <p:txBody>
          <a:bodyPr wrap="square" rtlCol="0">
            <a:spAutoFit/>
          </a:bodyPr>
          <a:lstStyle/>
          <a:p>
            <a:r>
              <a:rPr lang="en-US" sz="1400" b="1" dirty="0">
                <a:solidFill>
                  <a:srgbClr val="4C545A"/>
                </a:solidFill>
                <a:latin typeface="+mj-lt"/>
              </a:rPr>
              <a:t>Gender Equality in Adulthood</a:t>
            </a:r>
            <a:endParaRPr lang="en-US" sz="1400" b="1" dirty="0">
              <a:solidFill>
                <a:srgbClr val="4C545A"/>
              </a:solidFill>
            </a:endParaRPr>
          </a:p>
        </p:txBody>
      </p:sp>
      <p:cxnSp>
        <p:nvCxnSpPr>
          <p:cNvPr id="33" name="Straight Connector 32"/>
          <p:cNvCxnSpPr/>
          <p:nvPr/>
        </p:nvCxnSpPr>
        <p:spPr>
          <a:xfrm>
            <a:off x="301622" y="456714"/>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04800" y="3701181"/>
            <a:ext cx="3355848" cy="274320"/>
          </a:xfrm>
          <a:prstGeom prst="rect">
            <a:avLst/>
          </a:prstGeom>
          <a:noFill/>
          <a:ln w="3175">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prstClr val="black"/>
                </a:solidFill>
                <a:effectLst/>
                <a:uLnTx/>
                <a:uFillTx/>
                <a:latin typeface="Franklin Gothic Book" panose="020B0503020102020204"/>
                <a:ea typeface="+mn-ea"/>
                <a:cs typeface="+mn-cs"/>
              </a:rPr>
              <a:t>Percentage of</a:t>
            </a:r>
            <a:r>
              <a:rPr kumimoji="0" lang="en-US" sz="600" b="0" i="0" u="none" strike="noStrike" kern="1200" cap="none" spc="0" normalizeH="0" baseline="0" noProof="0" dirty="0">
                <a:ln>
                  <a:noFill/>
                </a:ln>
                <a:effectLst/>
                <a:uLnTx/>
                <a:uFillTx/>
                <a:latin typeface="Franklin Gothic Book" panose="020B0503020102020204"/>
                <a:ea typeface="+mn-ea"/>
                <a:cs typeface="+mn-cs"/>
              </a:rPr>
              <a:t> adults age 15-49</a:t>
            </a:r>
            <a:r>
              <a:rPr kumimoji="0" lang="en-US" sz="600" b="0" i="0" u="none" strike="noStrike" kern="1200" cap="none" spc="0" normalizeH="0" noProof="0" dirty="0">
                <a:ln>
                  <a:noFill/>
                </a:ln>
                <a:effectLst/>
                <a:uLnTx/>
                <a:uFillTx/>
                <a:latin typeface="Franklin Gothic Book" panose="020B0503020102020204"/>
                <a:ea typeface="+mn-ea"/>
                <a:cs typeface="+mn-cs"/>
              </a:rPr>
              <a:t> </a:t>
            </a:r>
            <a:r>
              <a:rPr kumimoji="0" lang="en-US" sz="600" b="0" i="0" u="none" strike="noStrike" kern="1200" cap="none" spc="0" normalizeH="0" baseline="0" noProof="0" dirty="0">
                <a:ln>
                  <a:noFill/>
                </a:ln>
                <a:solidFill>
                  <a:prstClr val="black"/>
                </a:solidFill>
                <a:effectLst/>
                <a:uLnTx/>
                <a:uFillTx/>
                <a:latin typeface="Franklin Gothic Book" panose="020B0503020102020204"/>
                <a:ea typeface="+mn-ea"/>
                <a:cs typeface="+mn-cs"/>
              </a:rPr>
              <a:t>who feel safe walking alone in their neighbourhood after dark, by sex and area</a:t>
            </a:r>
            <a:endParaRPr kumimoji="0" lang="en-US" sz="600" b="0" i="0" u="none" strike="noStrike" kern="1200" cap="none" spc="0" normalizeH="0" baseline="0" noProof="0" dirty="0">
              <a:ln>
                <a:noFill/>
              </a:ln>
              <a:solidFill>
                <a:prstClr val="black"/>
              </a:solidFill>
              <a:effectLst/>
              <a:highlight>
                <a:srgbClr val="FFFF00"/>
              </a:highlight>
              <a:uLnTx/>
              <a:uFillTx/>
              <a:latin typeface="Franklin Gothic Book" panose="020B0503020102020204"/>
              <a:ea typeface="+mn-ea"/>
              <a:cs typeface="+mn-cs"/>
            </a:endParaRPr>
          </a:p>
        </p:txBody>
      </p:sp>
      <p:sp>
        <p:nvSpPr>
          <p:cNvPr id="30" name="TextBox 29"/>
          <p:cNvSpPr txBox="1"/>
          <p:nvPr/>
        </p:nvSpPr>
        <p:spPr>
          <a:xfrm>
            <a:off x="304800" y="609510"/>
            <a:ext cx="3355848" cy="292388"/>
          </a:xfrm>
          <a:prstGeom prst="rect">
            <a:avLst/>
          </a:prstGeom>
          <a:noFill/>
          <a:ln w="3175">
            <a:noFill/>
          </a:ln>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sz="1300" b="1" dirty="0">
                <a:solidFill>
                  <a:srgbClr val="4C545A"/>
                </a:solidFill>
                <a:latin typeface="+mj-lt"/>
              </a:rPr>
              <a:t>Safety &amp; Security</a:t>
            </a:r>
          </a:p>
        </p:txBody>
      </p:sp>
      <p:sp>
        <p:nvSpPr>
          <p:cNvPr id="42" name="TextBox 41"/>
          <p:cNvSpPr txBox="1"/>
          <p:nvPr/>
        </p:nvSpPr>
        <p:spPr>
          <a:xfrm>
            <a:off x="3887922" y="3701982"/>
            <a:ext cx="3355848" cy="274320"/>
          </a:xfrm>
          <a:prstGeom prst="rect">
            <a:avLst/>
          </a:prstGeom>
          <a:noFill/>
          <a:ln w="3175">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prstClr val="black"/>
                </a:solidFill>
                <a:effectLst/>
                <a:uLnTx/>
                <a:uFillTx/>
                <a:latin typeface="Franklin Gothic Book" panose="020B0503020102020204"/>
                <a:ea typeface="+mn-ea"/>
                <a:cs typeface="+mn-cs"/>
              </a:rPr>
              <a:t>Percentage of </a:t>
            </a:r>
            <a:r>
              <a:rPr kumimoji="0" lang="en-US" sz="600" b="0" i="0" u="none" strike="noStrike" kern="1200" cap="none" spc="0" normalizeH="0" baseline="0" noProof="0" dirty="0">
                <a:ln>
                  <a:noFill/>
                </a:ln>
                <a:effectLst/>
                <a:uLnTx/>
                <a:uFillTx/>
                <a:latin typeface="Franklin Gothic Book" panose="020B0503020102020204"/>
                <a:ea typeface="+mn-ea"/>
                <a:cs typeface="+mn-cs"/>
              </a:rPr>
              <a:t>adults age 15-49 </a:t>
            </a:r>
            <a:r>
              <a:rPr kumimoji="0" lang="en-US" sz="600" b="0" i="0" u="none" strike="noStrike" kern="1200" cap="none" spc="0" normalizeH="0" baseline="0" noProof="0" dirty="0">
                <a:ln>
                  <a:noFill/>
                </a:ln>
                <a:solidFill>
                  <a:prstClr val="black"/>
                </a:solidFill>
                <a:effectLst/>
                <a:uLnTx/>
                <a:uFillTx/>
                <a:latin typeface="Franklin Gothic Book" panose="020B0503020102020204"/>
                <a:ea typeface="+mn-ea"/>
                <a:cs typeface="+mn-cs"/>
              </a:rPr>
              <a:t>who feel safe being home alone after dark, by sex and area</a:t>
            </a:r>
            <a:endParaRPr kumimoji="0" lang="en-US" sz="600" b="0" i="0" u="none" strike="noStrike" kern="1200" cap="none" spc="0" normalizeH="0" baseline="0" noProof="0" dirty="0">
              <a:ln>
                <a:noFill/>
              </a:ln>
              <a:solidFill>
                <a:prstClr val="black"/>
              </a:solidFill>
              <a:effectLst/>
              <a:highlight>
                <a:srgbClr val="FFFF00"/>
              </a:highlight>
              <a:uLnTx/>
              <a:uFillTx/>
              <a:latin typeface="Franklin Gothic Book" panose="020B0503020102020204"/>
              <a:ea typeface="+mn-ea"/>
              <a:cs typeface="+mn-cs"/>
            </a:endParaRPr>
          </a:p>
        </p:txBody>
      </p:sp>
      <p:sp>
        <p:nvSpPr>
          <p:cNvPr id="47" name="TextBox 15"/>
          <p:cNvSpPr txBox="1"/>
          <p:nvPr/>
        </p:nvSpPr>
        <p:spPr>
          <a:xfrm>
            <a:off x="306059" y="6586945"/>
            <a:ext cx="3355848" cy="276999"/>
          </a:xfrm>
          <a:prstGeom prst="rect">
            <a:avLst/>
          </a:prstGeom>
          <a:noFill/>
          <a:ln w="31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600" dirty="0">
                <a:solidFill>
                  <a:schemeClr val="tx1">
                    <a:lumMod val="85000"/>
                    <a:lumOff val="15000"/>
                  </a:schemeClr>
                </a:solidFill>
              </a:rPr>
              <a:t>Percentage of adults age 15-49 who experienced physical violence of robbery or assault in the last year, by sex, wealth quintile and area</a:t>
            </a:r>
            <a:endParaRPr lang="en-US" sz="600" dirty="0"/>
          </a:p>
        </p:txBody>
      </p:sp>
      <p:graphicFrame>
        <p:nvGraphicFramePr>
          <p:cNvPr id="50" name="Content Placeholder 6"/>
          <p:cNvGraphicFramePr>
            <a:graphicFrameLocks/>
          </p:cNvGraphicFramePr>
          <p:nvPr>
            <p:extLst>
              <p:ext uri="{D42A27DB-BD31-4B8C-83A1-F6EECF244321}">
                <p14:modId xmlns:p14="http://schemas.microsoft.com/office/powerpoint/2010/main" val="1786443629"/>
              </p:ext>
            </p:extLst>
          </p:nvPr>
        </p:nvGraphicFramePr>
        <p:xfrm>
          <a:off x="304800" y="4272264"/>
          <a:ext cx="3355848" cy="2313432"/>
        </p:xfrm>
        <a:graphic>
          <a:graphicData uri="http://schemas.openxmlformats.org/drawingml/2006/chart">
            <c:chart xmlns:c="http://schemas.openxmlformats.org/drawingml/2006/chart" xmlns:r="http://schemas.openxmlformats.org/officeDocument/2006/relationships" r:id="rId5"/>
          </a:graphicData>
        </a:graphic>
      </p:graphicFrame>
      <p:sp>
        <p:nvSpPr>
          <p:cNvPr id="3" name="Rectangle 2"/>
          <p:cNvSpPr/>
          <p:nvPr/>
        </p:nvSpPr>
        <p:spPr>
          <a:xfrm>
            <a:off x="304800" y="4010844"/>
            <a:ext cx="3355848" cy="261610"/>
          </a:xfrm>
          <a:prstGeom prst="rect">
            <a:avLst/>
          </a:prstGeom>
          <a:ln w="3175">
            <a:noFill/>
          </a:ln>
        </p:spPr>
        <p:txBody>
          <a:bodyPr wrap="square">
            <a:spAutoFit/>
          </a:bodyPr>
          <a:lstStyle/>
          <a:p>
            <a:pPr lvl="0">
              <a:defRPr/>
            </a:pPr>
            <a:r>
              <a:rPr lang="en-US" sz="1100" b="1" dirty="0">
                <a:solidFill>
                  <a:srgbClr val="4C545A"/>
                </a:solidFill>
                <a:latin typeface="Franklin Gothic Medium" panose="020B0603020102020204"/>
              </a:rPr>
              <a:t>Victimisation  </a:t>
            </a:r>
          </a:p>
        </p:txBody>
      </p:sp>
      <p:sp>
        <p:nvSpPr>
          <p:cNvPr id="57" name="Rectangle 56"/>
          <p:cNvSpPr/>
          <p:nvPr/>
        </p:nvSpPr>
        <p:spPr>
          <a:xfrm>
            <a:off x="3884521" y="4015417"/>
            <a:ext cx="3355974" cy="261610"/>
          </a:xfrm>
          <a:prstGeom prst="rect">
            <a:avLst/>
          </a:prstGeom>
          <a:ln w="3175">
            <a:noFill/>
          </a:ln>
        </p:spPr>
        <p:txBody>
          <a:bodyPr wrap="square">
            <a:spAutoFit/>
          </a:bodyPr>
          <a:lstStyle/>
          <a:p>
            <a:pPr lvl="0">
              <a:defRPr/>
            </a:pPr>
            <a:r>
              <a:rPr lang="en-US" sz="1100" b="1" dirty="0">
                <a:solidFill>
                  <a:srgbClr val="4C545A"/>
                </a:solidFill>
                <a:latin typeface="Franklin Gothic Medium" panose="020B0603020102020204"/>
              </a:rPr>
              <a:t>Reporting of victimization to police, SDG 16.3.1 </a:t>
            </a:r>
          </a:p>
        </p:txBody>
      </p:sp>
      <p:sp>
        <p:nvSpPr>
          <p:cNvPr id="4" name="Rectangle 3"/>
          <p:cNvSpPr/>
          <p:nvPr/>
        </p:nvSpPr>
        <p:spPr>
          <a:xfrm>
            <a:off x="3884521" y="6588531"/>
            <a:ext cx="3355848" cy="276999"/>
          </a:xfrm>
          <a:prstGeom prst="rect">
            <a:avLst/>
          </a:prstGeom>
          <a:ln w="3175">
            <a:noFill/>
          </a:ln>
        </p:spPr>
        <p:txBody>
          <a:bodyPr wrap="square">
            <a:spAutoFit/>
          </a:bodyPr>
          <a:lstStyle/>
          <a:p>
            <a:r>
              <a:rPr lang="en-US" sz="600" dirty="0"/>
              <a:t>Percentage of women age 15-49 for whom the last incident of physical violence of robbery and/or assault in the last year was reported to the police</a:t>
            </a:r>
            <a:endParaRPr lang="en-US" sz="600" dirty="0">
              <a:solidFill>
                <a:srgbClr val="FF0000"/>
              </a:solidFill>
            </a:endParaRPr>
          </a:p>
        </p:txBody>
      </p:sp>
      <p:sp>
        <p:nvSpPr>
          <p:cNvPr id="58" name="Rectangle 57"/>
          <p:cNvSpPr/>
          <p:nvPr/>
        </p:nvSpPr>
        <p:spPr>
          <a:xfrm>
            <a:off x="303769" y="958185"/>
            <a:ext cx="3355848" cy="430887"/>
          </a:xfrm>
          <a:prstGeom prst="rect">
            <a:avLst/>
          </a:prstGeom>
          <a:ln w="3175">
            <a:noFill/>
          </a:ln>
        </p:spPr>
        <p:txBody>
          <a:bodyPr wrap="square">
            <a:spAutoFit/>
          </a:bodyPr>
          <a:lstStyle/>
          <a:p>
            <a:pPr lvl="0">
              <a:defRPr/>
            </a:pPr>
            <a:r>
              <a:rPr lang="en-US" sz="1100" b="1" dirty="0">
                <a:solidFill>
                  <a:srgbClr val="4C545A"/>
                </a:solidFill>
                <a:latin typeface="Franklin Gothic Medium" panose="020B0603020102020204"/>
              </a:rPr>
              <a:t>Feeling safe while walking alone, </a:t>
            </a:r>
          </a:p>
          <a:p>
            <a:pPr lvl="0">
              <a:defRPr/>
            </a:pPr>
            <a:r>
              <a:rPr lang="en-US" sz="1100" b="1" dirty="0">
                <a:solidFill>
                  <a:srgbClr val="4C545A"/>
                </a:solidFill>
                <a:latin typeface="Franklin Gothic Medium" panose="020B0603020102020204"/>
              </a:rPr>
              <a:t>SDG 16.1.4 sex disaggregate </a:t>
            </a:r>
          </a:p>
        </p:txBody>
      </p:sp>
      <p:sp>
        <p:nvSpPr>
          <p:cNvPr id="60" name="Rectangle 59"/>
          <p:cNvSpPr/>
          <p:nvPr/>
        </p:nvSpPr>
        <p:spPr>
          <a:xfrm>
            <a:off x="3887922" y="959002"/>
            <a:ext cx="3355848" cy="429768"/>
          </a:xfrm>
          <a:prstGeom prst="rect">
            <a:avLst/>
          </a:prstGeom>
          <a:ln w="3175">
            <a:noFill/>
          </a:ln>
        </p:spPr>
        <p:txBody>
          <a:bodyPr wrap="square">
            <a:spAutoFit/>
          </a:bodyPr>
          <a:lstStyle/>
          <a:p>
            <a:pPr lvl="0">
              <a:defRPr/>
            </a:pPr>
            <a:r>
              <a:rPr lang="en-US" sz="1100" b="1" dirty="0">
                <a:solidFill>
                  <a:srgbClr val="4C545A"/>
                </a:solidFill>
                <a:latin typeface="Franklin Gothic Medium" panose="020B0603020102020204"/>
              </a:rPr>
              <a:t>Feeling safety while being at home alone</a:t>
            </a:r>
          </a:p>
        </p:txBody>
      </p:sp>
      <p:sp>
        <p:nvSpPr>
          <p:cNvPr id="35" name="Rectangle 34"/>
          <p:cNvSpPr/>
          <p:nvPr/>
        </p:nvSpPr>
        <p:spPr>
          <a:xfrm>
            <a:off x="304794" y="6864011"/>
            <a:ext cx="3355848" cy="261610"/>
          </a:xfrm>
          <a:prstGeom prst="rect">
            <a:avLst/>
          </a:prstGeom>
          <a:ln w="3175">
            <a:noFill/>
          </a:ln>
        </p:spPr>
        <p:txBody>
          <a:bodyPr wrap="square">
            <a:spAutoFit/>
          </a:bodyPr>
          <a:lstStyle/>
          <a:p>
            <a:pPr lvl="0">
              <a:defRPr/>
            </a:pPr>
            <a:r>
              <a:rPr lang="en-US" sz="1100" b="1" dirty="0">
                <a:solidFill>
                  <a:srgbClr val="4C545A"/>
                </a:solidFill>
                <a:latin typeface="Franklin Gothic Medium" panose="020B0603020102020204"/>
              </a:rPr>
              <a:t>Discrimination &amp; harassment </a:t>
            </a:r>
          </a:p>
        </p:txBody>
      </p:sp>
      <p:sp>
        <p:nvSpPr>
          <p:cNvPr id="37" name="TextBox 15"/>
          <p:cNvSpPr txBox="1"/>
          <p:nvPr/>
        </p:nvSpPr>
        <p:spPr>
          <a:xfrm>
            <a:off x="307972" y="9440179"/>
            <a:ext cx="3355848" cy="276999"/>
          </a:xfrm>
          <a:prstGeom prst="rect">
            <a:avLst/>
          </a:prstGeom>
          <a:noFill/>
          <a:ln>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600" dirty="0">
                <a:solidFill>
                  <a:schemeClr val="tx1">
                    <a:lumMod val="85000"/>
                    <a:lumOff val="15000"/>
                  </a:schemeClr>
                </a:solidFill>
              </a:rPr>
              <a:t>Percentage of adults age 15-49 who have ever personally felt discriminated or harassed</a:t>
            </a:r>
            <a:r>
              <a:rPr lang="en-US" sz="600" dirty="0">
                <a:solidFill>
                  <a:srgbClr val="FF0000"/>
                </a:solidFill>
              </a:rPr>
              <a:t> </a:t>
            </a:r>
            <a:r>
              <a:rPr lang="en-US" sz="600" dirty="0"/>
              <a:t>in the last 12 months </a:t>
            </a:r>
            <a:r>
              <a:rPr lang="en-US" sz="600" dirty="0">
                <a:solidFill>
                  <a:schemeClr val="tx1">
                    <a:lumMod val="85000"/>
                    <a:lumOff val="15000"/>
                  </a:schemeClr>
                </a:solidFill>
              </a:rPr>
              <a:t>based on their gender, by sex and area</a:t>
            </a:r>
            <a:endParaRPr lang="en-US" sz="600" dirty="0"/>
          </a:p>
        </p:txBody>
      </p:sp>
      <p:graphicFrame>
        <p:nvGraphicFramePr>
          <p:cNvPr id="48" name="Chart 47"/>
          <p:cNvGraphicFramePr>
            <a:graphicFrameLocks/>
          </p:cNvGraphicFramePr>
          <p:nvPr>
            <p:extLst>
              <p:ext uri="{D42A27DB-BD31-4B8C-83A1-F6EECF244321}">
                <p14:modId xmlns:p14="http://schemas.microsoft.com/office/powerpoint/2010/main" val="1322251967"/>
              </p:ext>
            </p:extLst>
          </p:nvPr>
        </p:nvGraphicFramePr>
        <p:xfrm>
          <a:off x="306059" y="7125621"/>
          <a:ext cx="3355848" cy="2313432"/>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2" name="Chart 21"/>
          <p:cNvGraphicFramePr/>
          <p:nvPr>
            <p:extLst>
              <p:ext uri="{D42A27DB-BD31-4B8C-83A1-F6EECF244321}">
                <p14:modId xmlns:p14="http://schemas.microsoft.com/office/powerpoint/2010/main" val="3931775015"/>
              </p:ext>
            </p:extLst>
          </p:nvPr>
        </p:nvGraphicFramePr>
        <p:xfrm>
          <a:off x="3887047" y="4275140"/>
          <a:ext cx="3355848" cy="2313432"/>
        </p:xfrm>
        <a:graphic>
          <a:graphicData uri="http://schemas.openxmlformats.org/drawingml/2006/chart">
            <c:chart xmlns:c="http://schemas.openxmlformats.org/drawingml/2006/chart" xmlns:r="http://schemas.openxmlformats.org/officeDocument/2006/relationships" r:id="rId7"/>
          </a:graphicData>
        </a:graphic>
      </p:graphicFrame>
      <p:grpSp>
        <p:nvGrpSpPr>
          <p:cNvPr id="27" name="Group 26"/>
          <p:cNvGrpSpPr/>
          <p:nvPr/>
        </p:nvGrpSpPr>
        <p:grpSpPr>
          <a:xfrm>
            <a:off x="3884523" y="7015317"/>
            <a:ext cx="3355848" cy="2626087"/>
            <a:chOff x="442286" y="8007523"/>
            <a:chExt cx="7181855" cy="1810342"/>
          </a:xfrm>
        </p:grpSpPr>
        <p:sp>
          <p:nvSpPr>
            <p:cNvPr id="28" name="Rectangle 27"/>
            <p:cNvSpPr/>
            <p:nvPr/>
          </p:nvSpPr>
          <p:spPr>
            <a:xfrm>
              <a:off x="442288" y="8007523"/>
              <a:ext cx="7181850" cy="181034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1" name="Group 30"/>
            <p:cNvGrpSpPr/>
            <p:nvPr/>
          </p:nvGrpSpPr>
          <p:grpSpPr>
            <a:xfrm>
              <a:off x="442286" y="8007523"/>
              <a:ext cx="7181855" cy="1810342"/>
              <a:chOff x="442286" y="8007523"/>
              <a:chExt cx="7181855" cy="1810342"/>
            </a:xfrm>
          </p:grpSpPr>
          <p:sp>
            <p:nvSpPr>
              <p:cNvPr id="34" name="TextBox 33"/>
              <p:cNvSpPr txBox="1"/>
              <p:nvPr/>
            </p:nvSpPr>
            <p:spPr>
              <a:xfrm>
                <a:off x="442286" y="8007523"/>
                <a:ext cx="6446153" cy="254606"/>
              </a:xfrm>
              <a:prstGeom prst="rect">
                <a:avLst/>
              </a:prstGeom>
              <a:noFill/>
            </p:spPr>
            <p:txBody>
              <a:bodyPr wrap="square" rtlCol="0">
                <a:spAutoFit/>
              </a:bodyPr>
              <a:lstStyle/>
              <a:p>
                <a:r>
                  <a:rPr lang="en-US" b="1" dirty="0">
                    <a:solidFill>
                      <a:schemeClr val="bg1"/>
                    </a:solidFill>
                    <a:latin typeface="+mj-lt"/>
                  </a:rPr>
                  <a:t>Key Messages</a:t>
                </a:r>
                <a:r>
                  <a:rPr lang="ka-GE" b="1" dirty="0">
                    <a:solidFill>
                      <a:schemeClr val="bg1"/>
                    </a:solidFill>
                    <a:latin typeface="+mj-lt"/>
                  </a:rPr>
                  <a:t> </a:t>
                </a:r>
                <a:endParaRPr lang="en-US" b="1" dirty="0">
                  <a:solidFill>
                    <a:srgbClr val="FF0000"/>
                  </a:solidFill>
                  <a:highlight>
                    <a:srgbClr val="FFFF00"/>
                  </a:highlight>
                  <a:latin typeface="+mj-lt"/>
                </a:endParaRPr>
              </a:p>
            </p:txBody>
          </p:sp>
          <p:sp>
            <p:nvSpPr>
              <p:cNvPr id="36" name="TextBox 35"/>
              <p:cNvSpPr txBox="1"/>
              <p:nvPr/>
            </p:nvSpPr>
            <p:spPr>
              <a:xfrm>
                <a:off x="442286" y="8233741"/>
                <a:ext cx="7181855" cy="1584124"/>
              </a:xfrm>
              <a:prstGeom prst="rect">
                <a:avLst/>
              </a:prstGeom>
              <a:noFill/>
            </p:spPr>
            <p:txBody>
              <a:bodyPr wrap="square" numCol="3" spcCol="91440" rtlCol="0">
                <a:noAutofit/>
              </a:bodyPr>
              <a:lstStyle>
                <a:defPPr>
                  <a:defRPr lang="en-US"/>
                </a:defPPr>
                <a:lvl1pPr marL="171450" lvl="0" indent="-171450">
                  <a:buFont typeface="Arial" charset="0"/>
                  <a:buChar char="•"/>
                  <a:defRPr sz="700">
                    <a:solidFill>
                      <a:schemeClr val="bg1"/>
                    </a:solidFill>
                  </a:defRPr>
                </a:lvl1pPr>
              </a:lstStyle>
              <a:p>
                <a:pPr algn="just">
                  <a:spcBef>
                    <a:spcPts val="300"/>
                  </a:spcBef>
                  <a:spcAft>
                    <a:spcPts val="300"/>
                  </a:spcAft>
                </a:pPr>
                <a:r>
                  <a:rPr lang="en-US" dirty="0"/>
                  <a:t>The Literacy rate is very high both for women and men and is almost 100%. </a:t>
                </a:r>
              </a:p>
              <a:p>
                <a:pPr algn="just">
                  <a:spcBef>
                    <a:spcPts val="300"/>
                  </a:spcBef>
                  <a:spcAft>
                    <a:spcPts val="300"/>
                  </a:spcAft>
                </a:pPr>
                <a:r>
                  <a:rPr lang="en-US" dirty="0"/>
                  <a:t>Women have a bit higher health insurance coverage than men regardless of wealth quintiles and residence,</a:t>
                </a:r>
              </a:p>
              <a:p>
                <a:pPr algn="just">
                  <a:spcBef>
                    <a:spcPts val="300"/>
                  </a:spcBef>
                  <a:spcAft>
                    <a:spcPts val="300"/>
                  </a:spcAft>
                </a:pPr>
                <a:r>
                  <a:rPr lang="en-US" dirty="0"/>
                  <a:t>82% of women age 15-49 years feel safe walking alone in their neighborhood after dark, while for men’s feeling of safety are 97%. </a:t>
                </a:r>
              </a:p>
              <a:p>
                <a:pPr algn="just">
                  <a:spcBef>
                    <a:spcPts val="300"/>
                  </a:spcBef>
                  <a:spcAft>
                    <a:spcPts val="300"/>
                  </a:spcAft>
                </a:pPr>
                <a:r>
                  <a:rPr lang="en-US" dirty="0"/>
                  <a:t>Data indicate that for women’s feeling of safety while walking alone in their neighborhood after dark and feeling of safety while being at home alone is significantly different (9 percentage point higher), whereas for men these are almost the same. </a:t>
                </a:r>
              </a:p>
              <a:p>
                <a:pPr algn="just">
                  <a:spcBef>
                    <a:spcPts val="300"/>
                  </a:spcBef>
                  <a:spcAft>
                    <a:spcPts val="300"/>
                  </a:spcAft>
                </a:pPr>
                <a:r>
                  <a:rPr lang="en-US" dirty="0"/>
                  <a:t>Percentage of women and men age 15-49 years who experienced physical violence of robbery or assault in the last 1 year are less than 1%. </a:t>
                </a:r>
              </a:p>
              <a:p>
                <a:pPr algn="just">
                  <a:spcBef>
                    <a:spcPts val="300"/>
                  </a:spcBef>
                  <a:spcAft>
                    <a:spcPts val="300"/>
                  </a:spcAft>
                </a:pPr>
                <a:r>
                  <a:rPr lang="en-US" dirty="0"/>
                  <a:t>1 out of 5 (19%) women age 15-49 years for whom the last incident of physical violence of robbery and/or assault in the last year was </a:t>
                </a:r>
                <a:r>
                  <a:rPr lang="en-US" dirty="0">
                    <a:solidFill>
                      <a:schemeClr val="bg2"/>
                    </a:solidFill>
                  </a:rPr>
                  <a:t>reported to the police.</a:t>
                </a:r>
              </a:p>
              <a:p>
                <a:pPr algn="just">
                  <a:spcBef>
                    <a:spcPts val="300"/>
                  </a:spcBef>
                  <a:spcAft>
                    <a:spcPts val="300"/>
                  </a:spcAft>
                </a:pPr>
                <a:r>
                  <a:rPr lang="en-US" dirty="0">
                    <a:solidFill>
                      <a:schemeClr val="bg2"/>
                    </a:solidFill>
                  </a:rPr>
                  <a:t>2% of </a:t>
                </a:r>
                <a:r>
                  <a:rPr lang="en-US" dirty="0"/>
                  <a:t>women age 15-49 years have ever personally felt discriminated or harassed due to gender, compared to men it is five time higher.</a:t>
                </a:r>
              </a:p>
            </p:txBody>
          </p:sp>
        </p:grpSp>
      </p:grpSp>
    </p:spTree>
    <p:extLst>
      <p:ext uri="{BB962C8B-B14F-4D97-AF65-F5344CB8AC3E}">
        <p14:creationId xmlns:p14="http://schemas.microsoft.com/office/powerpoint/2010/main" val="14810431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515696" y="7657837"/>
            <a:ext cx="2274629" cy="305233"/>
          </a:xfrm>
          <a:prstGeom prst="rect">
            <a:avLst/>
          </a:prstGeom>
          <a:noFill/>
        </p:spPr>
        <p:txBody>
          <a:bodyPr wrap="square" rtlCol="0">
            <a:spAutoFit/>
          </a:bodyPr>
          <a:lstStyle/>
          <a:p>
            <a:r>
              <a:rPr lang="en-US" b="1" dirty="0">
                <a:solidFill>
                  <a:schemeClr val="bg1"/>
                </a:solidFill>
                <a:latin typeface="+mj-lt"/>
              </a:rPr>
              <a:t>Key Messages</a:t>
            </a:r>
          </a:p>
        </p:txBody>
      </p:sp>
      <p:sp>
        <p:nvSpPr>
          <p:cNvPr id="47" name="Rectangle 46"/>
          <p:cNvSpPr/>
          <p:nvPr/>
        </p:nvSpPr>
        <p:spPr>
          <a:xfrm>
            <a:off x="229000" y="150283"/>
            <a:ext cx="5802684" cy="307777"/>
          </a:xfrm>
          <a:prstGeom prst="rect">
            <a:avLst/>
          </a:prstGeom>
          <a:ln w="317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rgbClr val="4C545A"/>
                </a:solidFill>
                <a:latin typeface="+mj-lt"/>
              </a:rPr>
              <a:t>Gender Equality in Adulthood</a:t>
            </a:r>
          </a:p>
        </p:txBody>
      </p:sp>
      <p:sp>
        <p:nvSpPr>
          <p:cNvPr id="58" name="Rectangle 57"/>
          <p:cNvSpPr/>
          <p:nvPr/>
        </p:nvSpPr>
        <p:spPr>
          <a:xfrm>
            <a:off x="309276" y="824411"/>
            <a:ext cx="6922008" cy="246221"/>
          </a:xfrm>
          <a:prstGeom prst="rect">
            <a:avLst/>
          </a:prstGeom>
          <a:ln w="3175">
            <a:noFill/>
          </a:ln>
        </p:spPr>
        <p:txBody>
          <a:bodyPr wrap="square">
            <a:spAutoFit/>
          </a:bodyPr>
          <a:lstStyle/>
          <a:p>
            <a:pPr lvl="0" algn="ctr">
              <a:defRPr/>
            </a:pPr>
            <a:r>
              <a:rPr lang="en-US" sz="1000" b="1" dirty="0">
                <a:solidFill>
                  <a:srgbClr val="4C545A"/>
                </a:solidFill>
                <a:latin typeface="Franklin Gothic Medium" panose="020B0603020102020204"/>
              </a:rPr>
              <a:t>Attitudes toward physical punishment</a:t>
            </a:r>
          </a:p>
        </p:txBody>
      </p:sp>
      <p:sp>
        <p:nvSpPr>
          <p:cNvPr id="60" name="Rectangle 59"/>
          <p:cNvSpPr/>
          <p:nvPr/>
        </p:nvSpPr>
        <p:spPr>
          <a:xfrm>
            <a:off x="312921" y="3098303"/>
            <a:ext cx="6926080" cy="184666"/>
          </a:xfrm>
          <a:prstGeom prst="rect">
            <a:avLst/>
          </a:prstGeom>
          <a:ln w="3175">
            <a:noFill/>
          </a:ln>
        </p:spPr>
        <p:txBody>
          <a:bodyPr wrap="square">
            <a:spAutoFit/>
          </a:bodyPr>
          <a:lstStyle/>
          <a:p>
            <a:pPr lvl="0">
              <a:defRPr/>
            </a:pPr>
            <a:r>
              <a:rPr lang="en-US" sz="600" dirty="0"/>
              <a:t>Percentage of caretakers who believe that physical punishment is needed to bring up, raise, or educate a child properly, by sex of caretaker</a:t>
            </a:r>
            <a:endParaRPr lang="en-US" sz="600" dirty="0">
              <a:solidFill>
                <a:prstClr val="white"/>
              </a:solidFill>
            </a:endParaRPr>
          </a:p>
        </p:txBody>
      </p:sp>
      <p:sp>
        <p:nvSpPr>
          <p:cNvPr id="63" name="TextBox 62"/>
          <p:cNvSpPr txBox="1"/>
          <p:nvPr/>
        </p:nvSpPr>
        <p:spPr>
          <a:xfrm>
            <a:off x="312921" y="515877"/>
            <a:ext cx="6302913" cy="307777"/>
          </a:xfrm>
          <a:prstGeom prst="rect">
            <a:avLst/>
          </a:prstGeom>
          <a:noFill/>
          <a:ln w="3175">
            <a:noFill/>
          </a:ln>
        </p:spPr>
        <p:txBody>
          <a:bodyPr wrap="square" rtlCol="0">
            <a:spAutoFit/>
          </a:bodyPr>
          <a:lstStyle/>
          <a:p>
            <a:pPr lvl="0">
              <a:defRPr/>
            </a:pPr>
            <a:r>
              <a:rPr kumimoji="0" lang="en-US" sz="1400" b="1" i="0" u="none" strike="noStrike" kern="1200" cap="none" spc="0" normalizeH="0" noProof="0" dirty="0">
                <a:ln>
                  <a:noFill/>
                </a:ln>
                <a:solidFill>
                  <a:srgbClr val="4C545A"/>
                </a:solidFill>
                <a:effectLst/>
                <a:uLnTx/>
                <a:uFillTx/>
                <a:latin typeface="Franklin Gothic Medium" panose="020B0603020102020204"/>
                <a:ea typeface="+mn-ea"/>
                <a:cs typeface="+mn-cs"/>
              </a:rPr>
              <a:t>Feminine &amp; masculine a</a:t>
            </a:r>
            <a:r>
              <a:rPr lang="en-US" sz="1400" b="1" noProof="0" dirty="0">
                <a:solidFill>
                  <a:srgbClr val="4C545A"/>
                </a:solidFill>
                <a:latin typeface="Franklin Gothic Medium" panose="020B0603020102020204"/>
              </a:rPr>
              <a:t>ttitudes &amp; </a:t>
            </a:r>
            <a:r>
              <a:rPr lang="en-US" sz="1400" b="1" dirty="0">
                <a:solidFill>
                  <a:srgbClr val="4C545A"/>
                </a:solidFill>
                <a:latin typeface="Franklin Gothic Medium" panose="020B0603020102020204"/>
              </a:rPr>
              <a:t>expectations</a:t>
            </a:r>
            <a:endParaRPr kumimoji="0" lang="en-US" sz="1400" b="1" i="0" u="none" strike="noStrike" kern="1200" cap="none" spc="0" normalizeH="0" baseline="0" noProof="0" dirty="0">
              <a:ln>
                <a:noFill/>
              </a:ln>
              <a:solidFill>
                <a:srgbClr val="4C545A"/>
              </a:solidFill>
              <a:effectLst/>
              <a:uLnTx/>
              <a:uFillTx/>
              <a:latin typeface="Franklin Gothic Medium" panose="020B0603020102020204"/>
              <a:ea typeface="+mn-ea"/>
              <a:cs typeface="+mn-cs"/>
            </a:endParaRPr>
          </a:p>
        </p:txBody>
      </p:sp>
      <p:graphicFrame>
        <p:nvGraphicFramePr>
          <p:cNvPr id="68" name="Chart 67"/>
          <p:cNvGraphicFramePr>
            <a:graphicFrameLocks/>
          </p:cNvGraphicFramePr>
          <p:nvPr>
            <p:extLst>
              <p:ext uri="{D42A27DB-BD31-4B8C-83A1-F6EECF244321}">
                <p14:modId xmlns:p14="http://schemas.microsoft.com/office/powerpoint/2010/main" val="1026086757"/>
              </p:ext>
            </p:extLst>
          </p:nvPr>
        </p:nvGraphicFramePr>
        <p:xfrm>
          <a:off x="311880" y="3581050"/>
          <a:ext cx="3355848" cy="27889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9" name="Chart 68"/>
          <p:cNvGraphicFramePr>
            <a:graphicFrameLocks/>
          </p:cNvGraphicFramePr>
          <p:nvPr>
            <p:extLst>
              <p:ext uri="{D42A27DB-BD31-4B8C-83A1-F6EECF244321}">
                <p14:modId xmlns:p14="http://schemas.microsoft.com/office/powerpoint/2010/main" val="656159883"/>
              </p:ext>
            </p:extLst>
          </p:nvPr>
        </p:nvGraphicFramePr>
        <p:xfrm>
          <a:off x="3883412" y="3582766"/>
          <a:ext cx="3355848" cy="2788920"/>
        </p:xfrm>
        <a:graphic>
          <a:graphicData uri="http://schemas.openxmlformats.org/drawingml/2006/chart">
            <c:chart xmlns:c="http://schemas.openxmlformats.org/drawingml/2006/chart" xmlns:r="http://schemas.openxmlformats.org/officeDocument/2006/relationships" r:id="rId4"/>
          </a:graphicData>
        </a:graphic>
      </p:graphicFrame>
      <p:sp>
        <p:nvSpPr>
          <p:cNvPr id="66" name="Rectangle 65"/>
          <p:cNvSpPr/>
          <p:nvPr/>
        </p:nvSpPr>
        <p:spPr>
          <a:xfrm>
            <a:off x="3883412" y="3336545"/>
            <a:ext cx="3355848" cy="246221"/>
          </a:xfrm>
          <a:prstGeom prst="rect">
            <a:avLst/>
          </a:prstGeom>
          <a:ln w="3175">
            <a:noFill/>
          </a:ln>
        </p:spPr>
        <p:txBody>
          <a:bodyPr wrap="square">
            <a:spAutoFit/>
          </a:bodyPr>
          <a:lstStyle/>
          <a:p>
            <a:pPr lvl="0">
              <a:defRPr/>
            </a:pPr>
            <a:r>
              <a:rPr lang="en-US" sz="1000" b="1" dirty="0">
                <a:solidFill>
                  <a:srgbClr val="4C545A"/>
                </a:solidFill>
                <a:latin typeface="Franklin Gothic Medium" panose="020B0603020102020204"/>
              </a:rPr>
              <a:t>Perceptions of a better life</a:t>
            </a:r>
          </a:p>
        </p:txBody>
      </p:sp>
      <p:sp>
        <p:nvSpPr>
          <p:cNvPr id="67" name="Rectangle 66"/>
          <p:cNvSpPr/>
          <p:nvPr/>
        </p:nvSpPr>
        <p:spPr>
          <a:xfrm>
            <a:off x="310830" y="3336484"/>
            <a:ext cx="3355848" cy="246221"/>
          </a:xfrm>
          <a:prstGeom prst="rect">
            <a:avLst/>
          </a:prstGeom>
          <a:ln w="3175">
            <a:noFill/>
          </a:ln>
        </p:spPr>
        <p:txBody>
          <a:bodyPr wrap="square">
            <a:spAutoFit/>
          </a:bodyPr>
          <a:lstStyle/>
          <a:p>
            <a:pPr lvl="0">
              <a:defRPr/>
            </a:pPr>
            <a:r>
              <a:rPr lang="en-US" sz="1000" b="1" dirty="0">
                <a:solidFill>
                  <a:srgbClr val="4C545A"/>
                </a:solidFill>
                <a:latin typeface="Franklin Gothic Medium" panose="020B0603020102020204"/>
              </a:rPr>
              <a:t>Life satisfaction</a:t>
            </a:r>
          </a:p>
        </p:txBody>
      </p:sp>
      <p:pic>
        <p:nvPicPr>
          <p:cNvPr id="23" name="Picture 22"/>
          <p:cNvPicPr>
            <a:picLocks noChangeAspect="1"/>
          </p:cNvPicPr>
          <p:nvPr/>
        </p:nvPicPr>
        <p:blipFill rotWithShape="1">
          <a:blip r:embed="rId5">
            <a:extLst>
              <a:ext uri="{28A0092B-C50C-407E-A947-70E740481C1C}">
                <a14:useLocalDpi xmlns:a14="http://schemas.microsoft.com/office/drawing/2010/main" val="0"/>
              </a:ext>
            </a:extLst>
          </a:blip>
          <a:srcRect r="28854"/>
          <a:stretch/>
        </p:blipFill>
        <p:spPr>
          <a:xfrm>
            <a:off x="299084" y="7950732"/>
            <a:ext cx="7050024" cy="1913819"/>
          </a:xfrm>
          <a:prstGeom prst="rect">
            <a:avLst/>
          </a:prstGeom>
        </p:spPr>
      </p:pic>
      <p:sp>
        <p:nvSpPr>
          <p:cNvPr id="24" name="Text Box 2"/>
          <p:cNvSpPr txBox="1">
            <a:spLocks noChangeArrowheads="1"/>
          </p:cNvSpPr>
          <p:nvPr/>
        </p:nvSpPr>
        <p:spPr bwMode="auto">
          <a:xfrm>
            <a:off x="298816" y="7963070"/>
            <a:ext cx="7050024" cy="1879066"/>
          </a:xfrm>
          <a:prstGeom prst="rect">
            <a:avLst/>
          </a:prstGeom>
          <a:noFill/>
          <a:ln w="9525">
            <a:noFill/>
            <a:miter lim="800000"/>
            <a:headEnd/>
            <a:tailEnd/>
          </a:ln>
        </p:spPr>
        <p:txBody>
          <a:bodyPr rot="0" vert="horz" wrap="square" lIns="91440" tIns="45720" rIns="91440" bIns="45720" numCol="3" anchor="t" anchorCtr="0">
            <a:noAutofit/>
          </a:bodyPr>
          <a:lstStyle/>
          <a:p>
            <a:pPr marL="168275"/>
            <a:r>
              <a:rPr lang="en-GB" sz="900" dirty="0">
                <a:solidFill>
                  <a:schemeClr val="bg1"/>
                </a:solidFill>
              </a:rPr>
              <a:t>The Georgia Multiple Indicator Cluster Survey (MICS) was carried out in 2018 by the </a:t>
            </a:r>
            <a:r>
              <a:rPr lang="en-US" sz="900" dirty="0">
                <a:solidFill>
                  <a:schemeClr val="bg1"/>
                </a:solidFill>
              </a:rPr>
              <a:t>National Statistics Office of Georgia</a:t>
            </a:r>
          </a:p>
          <a:p>
            <a:pPr marL="168275"/>
            <a:r>
              <a:rPr lang="en-GB" sz="900" dirty="0">
                <a:solidFill>
                  <a:schemeClr val="bg1"/>
                </a:solidFill>
              </a:rPr>
              <a:t>as part of the global MICS programme. Technical support was provided by the United Nations Children’s Fund (UNICEF). UNICEF, NCDC, USAID, WB, UNFPA, SIDA, AFD, SCD, ISS, UNDP and WHO provided financial support</a:t>
            </a:r>
            <a:r>
              <a:rPr lang="en-GB" sz="900" dirty="0" smtClean="0">
                <a:solidFill>
                  <a:schemeClr val="bg1"/>
                </a:solidFill>
              </a:rPr>
              <a:t>.</a:t>
            </a:r>
            <a:endParaRPr lang="en-GB" sz="900" dirty="0">
              <a:solidFill>
                <a:schemeClr val="bg1"/>
              </a:solidFill>
            </a:endParaRPr>
          </a:p>
          <a:p>
            <a:pPr marL="168275"/>
            <a:endParaRPr lang="en-GB" sz="900" dirty="0" smtClean="0">
              <a:solidFill>
                <a:schemeClr val="bg1"/>
              </a:solidFill>
            </a:endParaRPr>
          </a:p>
          <a:p>
            <a:pPr marL="168275"/>
            <a:endParaRPr lang="en-GB" sz="900" dirty="0" smtClean="0">
              <a:solidFill>
                <a:schemeClr val="bg1"/>
              </a:solidFill>
            </a:endParaRPr>
          </a:p>
          <a:p>
            <a:pPr marL="168275"/>
            <a:endParaRPr lang="en-GB" sz="900" dirty="0">
              <a:solidFill>
                <a:schemeClr val="bg1"/>
              </a:solidFill>
            </a:endParaRPr>
          </a:p>
          <a:p>
            <a:pPr marL="168275"/>
            <a:endParaRPr lang="en-GB" sz="900" dirty="0">
              <a:solidFill>
                <a:schemeClr val="bg1"/>
              </a:solidFill>
            </a:endParaRPr>
          </a:p>
          <a:p>
            <a:pPr marL="168275"/>
            <a:r>
              <a:rPr lang="en-GB" sz="900" dirty="0">
                <a:solidFill>
                  <a:schemeClr val="bg1"/>
                </a:solidFill>
              </a:rPr>
              <a:t>The objective of this snapshot is to disseminate selected findings from the Georgia MICS 2018 related to Gender Equality. Data from this snapshot can be found in table </a:t>
            </a:r>
            <a:r>
              <a:rPr lang="en-US" sz="900" dirty="0">
                <a:solidFill>
                  <a:schemeClr val="bg1"/>
                </a:solidFill>
              </a:rPr>
              <a:t>TC8.1, TC 10.1, TC 11.1, PR 2.1, LN 1.2, LN 2.3, LN 2.4, LN 2.6, LN 2.7, TM3.1,</a:t>
            </a:r>
            <a:r>
              <a:rPr lang="en-GB" sz="900" dirty="0">
                <a:solidFill>
                  <a:schemeClr val="bg1"/>
                </a:solidFill>
              </a:rPr>
              <a:t> </a:t>
            </a:r>
            <a:r>
              <a:rPr lang="en-US" sz="900" dirty="0">
                <a:solidFill>
                  <a:schemeClr val="bg1"/>
                </a:solidFill>
              </a:rPr>
              <a:t>TM 2.2W, TM3.3CS, TM11.1W, TM11.1M, TM11.3W, TM11.3M, SR6.1W, SR6.1M, PR2.2, PR 4.1W, PR4.3CS, PR7.1W, PR7.1M, PR6.1W, PR6.1M, PR6.4W, EQ.3.1W, EQ.3.1M, EQ4.1W, EQ4.1M, EQ4.2W, EQ4.2M, EQ.2.1W, EQ.2.1M, WS1.3 </a:t>
            </a:r>
            <a:r>
              <a:rPr lang="en-GB" sz="900" dirty="0">
                <a:solidFill>
                  <a:schemeClr val="bg1"/>
                </a:solidFill>
              </a:rPr>
              <a:t>and WS.1.4.</a:t>
            </a:r>
          </a:p>
          <a:p>
            <a:pPr marL="168275"/>
            <a:r>
              <a:rPr lang="en-GB" sz="900" dirty="0" smtClean="0">
                <a:solidFill>
                  <a:schemeClr val="bg1"/>
                </a:solidFill>
              </a:rPr>
              <a:t>Further </a:t>
            </a:r>
            <a:r>
              <a:rPr lang="en-GB" sz="900" dirty="0">
                <a:solidFill>
                  <a:schemeClr val="bg1"/>
                </a:solidFill>
              </a:rPr>
              <a:t>statistical snapshots and the Summary Findings Report for this and other surveys are available on mics.unicef.org/surveys.</a:t>
            </a:r>
          </a:p>
        </p:txBody>
      </p:sp>
      <p:grpSp>
        <p:nvGrpSpPr>
          <p:cNvPr id="35" name="Group 34"/>
          <p:cNvGrpSpPr/>
          <p:nvPr/>
        </p:nvGrpSpPr>
        <p:grpSpPr>
          <a:xfrm>
            <a:off x="303024" y="6562188"/>
            <a:ext cx="7050024" cy="1355878"/>
            <a:chOff x="442288" y="7999813"/>
            <a:chExt cx="7314672" cy="1818051"/>
          </a:xfrm>
        </p:grpSpPr>
        <p:sp>
          <p:nvSpPr>
            <p:cNvPr id="36" name="Rectangle 35"/>
            <p:cNvSpPr/>
            <p:nvPr/>
          </p:nvSpPr>
          <p:spPr>
            <a:xfrm>
              <a:off x="442288" y="8007523"/>
              <a:ext cx="7314672" cy="181034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7" name="Group 36"/>
            <p:cNvGrpSpPr/>
            <p:nvPr/>
          </p:nvGrpSpPr>
          <p:grpSpPr>
            <a:xfrm>
              <a:off x="446105" y="7999813"/>
              <a:ext cx="7178033" cy="1754763"/>
              <a:chOff x="446105" y="7999813"/>
              <a:chExt cx="7178033" cy="1754763"/>
            </a:xfrm>
          </p:grpSpPr>
          <p:sp>
            <p:nvSpPr>
              <p:cNvPr id="38" name="TextBox 37"/>
              <p:cNvSpPr txBox="1"/>
              <p:nvPr/>
            </p:nvSpPr>
            <p:spPr>
              <a:xfrm>
                <a:off x="446105" y="7999813"/>
                <a:ext cx="7086174" cy="438721"/>
              </a:xfrm>
              <a:prstGeom prst="rect">
                <a:avLst/>
              </a:prstGeom>
              <a:noFill/>
            </p:spPr>
            <p:txBody>
              <a:bodyPr wrap="square" rtlCol="0">
                <a:spAutoFit/>
              </a:bodyPr>
              <a:lstStyle/>
              <a:p>
                <a:r>
                  <a:rPr lang="en-US" b="1" dirty="0">
                    <a:solidFill>
                      <a:schemeClr val="bg1"/>
                    </a:solidFill>
                    <a:latin typeface="+mj-lt"/>
                  </a:rPr>
                  <a:t>Key Messages</a:t>
                </a:r>
                <a:r>
                  <a:rPr lang="ka-GE" b="1" dirty="0">
                    <a:solidFill>
                      <a:schemeClr val="bg1"/>
                    </a:solidFill>
                    <a:latin typeface="+mj-lt"/>
                  </a:rPr>
                  <a:t> </a:t>
                </a:r>
                <a:endParaRPr lang="en-US" b="1" dirty="0">
                  <a:solidFill>
                    <a:srgbClr val="FF0000"/>
                  </a:solidFill>
                  <a:highlight>
                    <a:srgbClr val="FFFF00"/>
                  </a:highlight>
                  <a:latin typeface="+mj-lt"/>
                </a:endParaRPr>
              </a:p>
            </p:txBody>
          </p:sp>
          <p:sp>
            <p:nvSpPr>
              <p:cNvPr id="39" name="TextBox 38"/>
              <p:cNvSpPr txBox="1"/>
              <p:nvPr/>
            </p:nvSpPr>
            <p:spPr>
              <a:xfrm>
                <a:off x="480624" y="8521930"/>
                <a:ext cx="7143514" cy="1232646"/>
              </a:xfrm>
              <a:prstGeom prst="rect">
                <a:avLst/>
              </a:prstGeom>
              <a:noFill/>
            </p:spPr>
            <p:txBody>
              <a:bodyPr wrap="square" numCol="3" spcCol="91440" rtlCol="0">
                <a:noAutofit/>
              </a:bodyPr>
              <a:lstStyle>
                <a:defPPr>
                  <a:defRPr lang="en-US"/>
                </a:defPPr>
                <a:lvl1pPr marL="171450" indent="-171450">
                  <a:buFont typeface="Arial" charset="0"/>
                  <a:buChar char="•"/>
                  <a:defRPr sz="900">
                    <a:solidFill>
                      <a:schemeClr val="bg1"/>
                    </a:solidFill>
                  </a:defRPr>
                </a:lvl1pPr>
              </a:lstStyle>
              <a:p>
                <a:pPr algn="just">
                  <a:buFont typeface="Arial" panose="020B0604020202020204" pitchFamily="34" charset="0"/>
                  <a:buChar char="•"/>
                </a:pPr>
                <a:r>
                  <a:rPr lang="en-US" dirty="0"/>
                  <a:t>8% mothers/caretakers and only 2% of fathers/caretakers believe that physical punishment is necessary to bring up, raise or educate a child properly. It is noteworthy that 99% of caretakers are women</a:t>
                </a:r>
                <a:r>
                  <a:rPr lang="en-US" sz="800" dirty="0">
                    <a:solidFill>
                      <a:srgbClr val="FFFF00"/>
                    </a:solidFill>
                  </a:rPr>
                  <a:t>.</a:t>
                </a:r>
              </a:p>
              <a:p>
                <a:pPr marL="227012" algn="just">
                  <a:buFont typeface="Arial" panose="020B0604020202020204" pitchFamily="34" charset="0"/>
                  <a:buChar char="•"/>
                </a:pPr>
                <a:r>
                  <a:rPr lang="en-US" dirty="0"/>
                  <a:t>Average life satisfaction score among women and men aged 15-49 is almost the same and is equal to the score of 6 or 7 on a scale of 0 to 10</a:t>
                </a:r>
                <a:r>
                  <a:rPr lang="en-US" sz="800" dirty="0"/>
                  <a:t>. </a:t>
                </a:r>
              </a:p>
              <a:p>
                <a:pPr marL="227012" algn="just">
                  <a:buFont typeface="Arial" panose="020B0604020202020204" pitchFamily="34" charset="0"/>
                  <a:buChar char="•"/>
                </a:pPr>
                <a:endParaRPr lang="en-US" sz="800" dirty="0"/>
              </a:p>
              <a:p>
                <a:pPr marL="227012" algn="just">
                  <a:buFont typeface="Arial" panose="020B0604020202020204" pitchFamily="34" charset="0"/>
                  <a:buChar char="•"/>
                </a:pPr>
                <a:endParaRPr lang="en-US" dirty="0"/>
              </a:p>
              <a:p>
                <a:pPr marL="227012" algn="just">
                  <a:buFont typeface="Arial" panose="020B0604020202020204" pitchFamily="34" charset="0"/>
                  <a:buChar char="•"/>
                </a:pPr>
                <a:r>
                  <a:rPr lang="en-US" dirty="0"/>
                  <a:t>Generally, women tend to have a higher perception of better life compared to men regardless of their wealth quintiles and marital status.</a:t>
                </a:r>
              </a:p>
            </p:txBody>
          </p:sp>
        </p:grpSp>
      </p:grpSp>
      <p:sp>
        <p:nvSpPr>
          <p:cNvPr id="70" name="Rectangle 69"/>
          <p:cNvSpPr/>
          <p:nvPr/>
        </p:nvSpPr>
        <p:spPr>
          <a:xfrm>
            <a:off x="308829" y="6281405"/>
            <a:ext cx="3355848" cy="276999"/>
          </a:xfrm>
          <a:prstGeom prst="rect">
            <a:avLst/>
          </a:prstGeom>
          <a:ln w="3175">
            <a:noFill/>
          </a:ln>
        </p:spPr>
        <p:txBody>
          <a:bodyPr wrap="square">
            <a:spAutoFit/>
          </a:bodyPr>
          <a:lstStyle/>
          <a:p>
            <a:pPr algn="just"/>
            <a:r>
              <a:rPr lang="en-US" sz="600" dirty="0"/>
              <a:t>Among adults age 15-49, average life satisfaction score on a scale of 0 to 10, by sex, wealth quintile and marital status. Higher scores indicate higher satisfaction levels.</a:t>
            </a:r>
          </a:p>
        </p:txBody>
      </p:sp>
      <p:sp>
        <p:nvSpPr>
          <p:cNvPr id="71" name="Rectangle 70"/>
          <p:cNvSpPr/>
          <p:nvPr/>
        </p:nvSpPr>
        <p:spPr>
          <a:xfrm>
            <a:off x="3883412" y="6286221"/>
            <a:ext cx="3355848" cy="276999"/>
          </a:xfrm>
          <a:prstGeom prst="rect">
            <a:avLst/>
          </a:prstGeom>
          <a:ln w="3175">
            <a:noFill/>
          </a:ln>
        </p:spPr>
        <p:txBody>
          <a:bodyPr wrap="square">
            <a:spAutoFit/>
          </a:bodyPr>
          <a:lstStyle/>
          <a:p>
            <a:pPr lvl="0" algn="just">
              <a:defRPr/>
            </a:pPr>
            <a:r>
              <a:rPr lang="en-US" sz="600" dirty="0">
                <a:solidFill>
                  <a:prstClr val="black"/>
                </a:solidFill>
              </a:rPr>
              <a:t>Percentage of adults age 15-49 who expect that their lives will get better in one year, by sex, wealth quintile and marital </a:t>
            </a:r>
            <a:r>
              <a:rPr lang="en-US" sz="600" dirty="0" smtClean="0">
                <a:solidFill>
                  <a:prstClr val="black"/>
                </a:solidFill>
              </a:rPr>
              <a:t>status.</a:t>
            </a:r>
            <a:endParaRPr lang="en-US" sz="600" b="1" dirty="0">
              <a:solidFill>
                <a:prstClr val="black"/>
              </a:solidFill>
            </a:endParaRPr>
          </a:p>
        </p:txBody>
      </p:sp>
      <p:graphicFrame>
        <p:nvGraphicFramePr>
          <p:cNvPr id="26" name="Chart 25"/>
          <p:cNvGraphicFramePr/>
          <p:nvPr>
            <p:extLst>
              <p:ext uri="{D42A27DB-BD31-4B8C-83A1-F6EECF244321}">
                <p14:modId xmlns:p14="http://schemas.microsoft.com/office/powerpoint/2010/main" val="1223511916"/>
              </p:ext>
            </p:extLst>
          </p:nvPr>
        </p:nvGraphicFramePr>
        <p:xfrm>
          <a:off x="312921" y="1074951"/>
          <a:ext cx="6922008" cy="2024097"/>
        </p:xfrm>
        <a:graphic>
          <a:graphicData uri="http://schemas.openxmlformats.org/drawingml/2006/chart">
            <c:chart xmlns:c="http://schemas.openxmlformats.org/drawingml/2006/chart" xmlns:r="http://schemas.openxmlformats.org/officeDocument/2006/relationships" r:id="rId6"/>
          </a:graphicData>
        </a:graphic>
      </p:graphicFrame>
      <p:cxnSp>
        <p:nvCxnSpPr>
          <p:cNvPr id="25" name="Straight Connector 24"/>
          <p:cNvCxnSpPr/>
          <p:nvPr/>
        </p:nvCxnSpPr>
        <p:spPr>
          <a:xfrm>
            <a:off x="306091" y="455731"/>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36638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Chart 24"/>
          <p:cNvGraphicFramePr/>
          <p:nvPr>
            <p:extLst>
              <p:ext uri="{D42A27DB-BD31-4B8C-83A1-F6EECF244321}">
                <p14:modId xmlns:p14="http://schemas.microsoft.com/office/powerpoint/2010/main" val="3737382679"/>
              </p:ext>
            </p:extLst>
          </p:nvPr>
        </p:nvGraphicFramePr>
        <p:xfrm>
          <a:off x="304146" y="6080504"/>
          <a:ext cx="3355848" cy="291693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4" name="Chart 23"/>
          <p:cNvGraphicFramePr/>
          <p:nvPr>
            <p:extLst>
              <p:ext uri="{D42A27DB-BD31-4B8C-83A1-F6EECF244321}">
                <p14:modId xmlns:p14="http://schemas.microsoft.com/office/powerpoint/2010/main" val="1578556241"/>
              </p:ext>
            </p:extLst>
          </p:nvPr>
        </p:nvGraphicFramePr>
        <p:xfrm>
          <a:off x="3881539" y="6072324"/>
          <a:ext cx="3355848" cy="2927435"/>
        </p:xfrm>
        <a:graphic>
          <a:graphicData uri="http://schemas.openxmlformats.org/drawingml/2006/chart">
            <c:chart xmlns:c="http://schemas.openxmlformats.org/drawingml/2006/chart" xmlns:r="http://schemas.openxmlformats.org/officeDocument/2006/relationships" r:id="rId4"/>
          </a:graphicData>
        </a:graphic>
      </p:graphicFrame>
      <p:cxnSp>
        <p:nvCxnSpPr>
          <p:cNvPr id="2" name="Straight Connector 1"/>
          <p:cNvCxnSpPr/>
          <p:nvPr/>
        </p:nvCxnSpPr>
        <p:spPr>
          <a:xfrm>
            <a:off x="301370" y="455410"/>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231270" y="144009"/>
            <a:ext cx="6445830" cy="307777"/>
          </a:xfrm>
          <a:prstGeom prst="rect">
            <a:avLst/>
          </a:prstGeom>
          <a:ln w="3175">
            <a:noFill/>
          </a:ln>
        </p:spPr>
        <p:txBody>
          <a:bodyPr wrap="square">
            <a:spAutoFit/>
          </a:bodyPr>
          <a:lstStyle/>
          <a:p>
            <a:r>
              <a:rPr lang="en-US" sz="1400" b="1" dirty="0">
                <a:solidFill>
                  <a:srgbClr val="4C545A"/>
                </a:solidFill>
                <a:latin typeface="+mj-lt"/>
              </a:rPr>
              <a:t>Every Girl &amp; Boy Survives &amp; Thrives: The First Decade of Life</a:t>
            </a:r>
          </a:p>
        </p:txBody>
      </p:sp>
      <p:cxnSp>
        <p:nvCxnSpPr>
          <p:cNvPr id="21" name="Straight Connector 20"/>
          <p:cNvCxnSpPr/>
          <p:nvPr/>
        </p:nvCxnSpPr>
        <p:spPr>
          <a:xfrm>
            <a:off x="298989" y="5547706"/>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228096" y="5231695"/>
            <a:ext cx="7037580" cy="307777"/>
          </a:xfrm>
          <a:prstGeom prst="rect">
            <a:avLst/>
          </a:prstGeom>
          <a:ln w="6350">
            <a:noFill/>
          </a:ln>
        </p:spPr>
        <p:txBody>
          <a:bodyPr wrap="square">
            <a:spAutoFit/>
          </a:bodyPr>
          <a:lstStyle/>
          <a:p>
            <a:r>
              <a:rPr lang="en-US" sz="1400" b="1" dirty="0">
                <a:solidFill>
                  <a:srgbClr val="4C545A"/>
                </a:solidFill>
                <a:latin typeface="+mj-lt"/>
              </a:rPr>
              <a:t>Every Girl &amp; Boy Is Protected From Violence &amp; Exploitation: The First Decade of Life</a:t>
            </a:r>
          </a:p>
        </p:txBody>
      </p:sp>
      <p:sp>
        <p:nvSpPr>
          <p:cNvPr id="36" name="Rectangle 35"/>
          <p:cNvSpPr/>
          <p:nvPr/>
        </p:nvSpPr>
        <p:spPr>
          <a:xfrm>
            <a:off x="301757" y="4199829"/>
            <a:ext cx="3355848" cy="710451"/>
          </a:xfrm>
          <a:prstGeom prst="rect">
            <a:avLst/>
          </a:prstGeom>
          <a:noFill/>
          <a:ln w="6350">
            <a:noFill/>
          </a:ln>
        </p:spPr>
        <p:txBody>
          <a:bodyPr wrap="square" rtlCol="0">
            <a:spAutoFit/>
          </a:bodyPr>
          <a:lstStyle/>
          <a:p>
            <a:pPr algn="just"/>
            <a:r>
              <a:rPr lang="en-US" sz="600" dirty="0">
                <a:solidFill>
                  <a:srgbClr val="4C545A"/>
                </a:solidFill>
              </a:rPr>
              <a:t>Percentage of children age 2-4 years with whom adult household members engaged in activities that promote learning and school readiness during the last three days, by person interacting with child and sex of child.</a:t>
            </a:r>
          </a:p>
          <a:p>
            <a:pPr algn="just">
              <a:spcBef>
                <a:spcPts val="500"/>
              </a:spcBef>
            </a:pPr>
            <a:r>
              <a:rPr lang="en-US" sz="600" dirty="0">
                <a:solidFill>
                  <a:srgbClr val="4C545A"/>
                </a:solidFill>
              </a:rPr>
              <a:t>Note: Activities include: reading books to the child; telling stories to the child; singing songs to the child; taking the child outside the home; playing with the child; and naming, counting or drawing things with the </a:t>
            </a:r>
            <a:r>
              <a:rPr lang="en-US" sz="600" dirty="0" smtClean="0">
                <a:solidFill>
                  <a:srgbClr val="4C545A"/>
                </a:solidFill>
              </a:rPr>
              <a:t>child.</a:t>
            </a:r>
            <a:endParaRPr lang="en-US" sz="600" dirty="0">
              <a:solidFill>
                <a:srgbClr val="4C545A"/>
              </a:solidFill>
            </a:endParaRPr>
          </a:p>
        </p:txBody>
      </p:sp>
      <p:sp>
        <p:nvSpPr>
          <p:cNvPr id="27" name="TextBox 26"/>
          <p:cNvSpPr txBox="1"/>
          <p:nvPr/>
        </p:nvSpPr>
        <p:spPr>
          <a:xfrm>
            <a:off x="298380" y="607531"/>
            <a:ext cx="3355848" cy="261610"/>
          </a:xfrm>
          <a:prstGeom prst="rect">
            <a:avLst/>
          </a:prstGeom>
          <a:noFill/>
          <a:ln w="3175">
            <a:noFill/>
          </a:ln>
        </p:spPr>
        <p:txBody>
          <a:bodyPr wrap="square" rtlCol="0">
            <a:spAutoFit/>
          </a:bodyPr>
          <a:lstStyle/>
          <a:p>
            <a:r>
              <a:rPr lang="en-US" sz="1100" b="1" dirty="0">
                <a:solidFill>
                  <a:srgbClr val="4C545A"/>
                </a:solidFill>
                <a:latin typeface="+mj-lt"/>
              </a:rPr>
              <a:t>Early Stimulation &amp; Responsive Care by Adults</a:t>
            </a:r>
          </a:p>
        </p:txBody>
      </p:sp>
      <p:graphicFrame>
        <p:nvGraphicFramePr>
          <p:cNvPr id="19" name="Chart 18"/>
          <p:cNvGraphicFramePr>
            <a:graphicFrameLocks/>
          </p:cNvGraphicFramePr>
          <p:nvPr>
            <p:extLst>
              <p:ext uri="{D42A27DB-BD31-4B8C-83A1-F6EECF244321}">
                <p14:modId xmlns:p14="http://schemas.microsoft.com/office/powerpoint/2010/main" val="2424504993"/>
              </p:ext>
            </p:extLst>
          </p:nvPr>
        </p:nvGraphicFramePr>
        <p:xfrm>
          <a:off x="298381" y="871370"/>
          <a:ext cx="3355848" cy="3200400"/>
        </p:xfrm>
        <a:graphic>
          <a:graphicData uri="http://schemas.openxmlformats.org/drawingml/2006/chart">
            <c:chart xmlns:c="http://schemas.openxmlformats.org/drawingml/2006/chart" xmlns:r="http://schemas.openxmlformats.org/officeDocument/2006/relationships" r:id="rId5"/>
          </a:graphicData>
        </a:graphic>
      </p:graphicFrame>
      <p:sp>
        <p:nvSpPr>
          <p:cNvPr id="41" name="Rectangle 40"/>
          <p:cNvSpPr/>
          <p:nvPr/>
        </p:nvSpPr>
        <p:spPr>
          <a:xfrm>
            <a:off x="3884785" y="4200228"/>
            <a:ext cx="3355848" cy="713232"/>
          </a:xfrm>
          <a:prstGeom prst="rect">
            <a:avLst/>
          </a:prstGeom>
          <a:noFill/>
          <a:ln w="6350">
            <a:noFill/>
          </a:ln>
        </p:spPr>
        <p:txBody>
          <a:bodyPr wrap="square" rtlCol="0">
            <a:spAutoFit/>
          </a:bodyPr>
          <a:lstStyle/>
          <a:p>
            <a:pPr algn="just"/>
            <a:r>
              <a:rPr lang="en-US" sz="600" dirty="0">
                <a:solidFill>
                  <a:srgbClr val="4C545A"/>
                </a:solidFill>
              </a:rPr>
              <a:t>Percentage of children age 3-4 years who are developmentally on track in at least 3 of the following 4 domains: literacy-numeracy, physical, social-emotional, and learning domains, by sex </a:t>
            </a:r>
          </a:p>
        </p:txBody>
      </p:sp>
      <p:graphicFrame>
        <p:nvGraphicFramePr>
          <p:cNvPr id="42" name="Chart 41"/>
          <p:cNvGraphicFramePr/>
          <p:nvPr>
            <p:extLst>
              <p:ext uri="{D42A27DB-BD31-4B8C-83A1-F6EECF244321}">
                <p14:modId xmlns:p14="http://schemas.microsoft.com/office/powerpoint/2010/main" val="223015339"/>
              </p:ext>
            </p:extLst>
          </p:nvPr>
        </p:nvGraphicFramePr>
        <p:xfrm>
          <a:off x="3959612" y="871370"/>
          <a:ext cx="3200400" cy="3200400"/>
        </p:xfrm>
        <a:graphic>
          <a:graphicData uri="http://schemas.openxmlformats.org/drawingml/2006/chart">
            <c:chart xmlns:c="http://schemas.openxmlformats.org/drawingml/2006/chart" xmlns:r="http://schemas.openxmlformats.org/officeDocument/2006/relationships" r:id="rId6"/>
          </a:graphicData>
        </a:graphic>
      </p:graphicFrame>
      <p:sp>
        <p:nvSpPr>
          <p:cNvPr id="23" name="TextBox 22"/>
          <p:cNvSpPr txBox="1"/>
          <p:nvPr/>
        </p:nvSpPr>
        <p:spPr>
          <a:xfrm>
            <a:off x="3881311" y="610706"/>
            <a:ext cx="3355848" cy="261610"/>
          </a:xfrm>
          <a:prstGeom prst="rect">
            <a:avLst/>
          </a:prstGeom>
          <a:noFill/>
          <a:ln w="3175">
            <a:noFill/>
          </a:ln>
        </p:spPr>
        <p:txBody>
          <a:bodyPr wrap="square" rtlCol="0">
            <a:spAutoFit/>
          </a:bodyPr>
          <a:lstStyle/>
          <a:p>
            <a:r>
              <a:rPr lang="en-US" sz="1100" b="1" dirty="0">
                <a:solidFill>
                  <a:srgbClr val="4C545A"/>
                </a:solidFill>
                <a:latin typeface="+mj-lt"/>
              </a:rPr>
              <a:t>Early Childhood Development Index, SDG 4.2.1</a:t>
            </a:r>
          </a:p>
        </p:txBody>
      </p:sp>
      <p:sp>
        <p:nvSpPr>
          <p:cNvPr id="20" name="TextBox 19"/>
          <p:cNvSpPr txBox="1"/>
          <p:nvPr/>
        </p:nvSpPr>
        <p:spPr>
          <a:xfrm>
            <a:off x="306132" y="5652881"/>
            <a:ext cx="6928582" cy="267598"/>
          </a:xfrm>
          <a:prstGeom prst="rect">
            <a:avLst/>
          </a:prstGeom>
          <a:noFill/>
          <a:ln w="3175">
            <a:noFill/>
          </a:ln>
        </p:spPr>
        <p:txBody>
          <a:bodyPr wrap="square" rtlCol="0">
            <a:spAutoFit/>
          </a:bodyPr>
          <a:lstStyle/>
          <a:p>
            <a:pPr algn="ctr"/>
            <a:r>
              <a:rPr lang="en-US" sz="1100" b="1" dirty="0">
                <a:solidFill>
                  <a:srgbClr val="4C545A"/>
                </a:solidFill>
                <a:latin typeface="+mj-lt"/>
              </a:rPr>
              <a:t>Violent Discipline, SDG 16.2.1 Sex &amp; Age Disaggregate</a:t>
            </a:r>
          </a:p>
        </p:txBody>
      </p:sp>
      <p:sp>
        <p:nvSpPr>
          <p:cNvPr id="26" name="TextBox 25"/>
          <p:cNvSpPr txBox="1"/>
          <p:nvPr/>
        </p:nvSpPr>
        <p:spPr>
          <a:xfrm>
            <a:off x="299582" y="9126942"/>
            <a:ext cx="3355848" cy="341119"/>
          </a:xfrm>
          <a:prstGeom prst="rect">
            <a:avLst/>
          </a:prstGeom>
          <a:noFill/>
          <a:ln w="6350">
            <a:noFill/>
          </a:ln>
        </p:spPr>
        <p:txBody>
          <a:bodyPr wrap="square" rtlCol="0">
            <a:spAutoFit/>
          </a:bodyPr>
          <a:lstStyle/>
          <a:p>
            <a:pPr algn="just"/>
            <a:r>
              <a:rPr lang="en-US" sz="600" dirty="0">
                <a:solidFill>
                  <a:srgbClr val="4C545A"/>
                </a:solidFill>
              </a:rPr>
              <a:t>Percentage of children age 1-14 years who experienced violent discipline in the past month, by sex </a:t>
            </a:r>
          </a:p>
          <a:p>
            <a:pPr algn="just">
              <a:spcBef>
                <a:spcPts val="500"/>
              </a:spcBef>
            </a:pPr>
            <a:r>
              <a:rPr lang="en-US" sz="600" dirty="0">
                <a:solidFill>
                  <a:srgbClr val="4C545A"/>
                </a:solidFill>
              </a:rPr>
              <a:t>Note:</a:t>
            </a:r>
            <a:r>
              <a:rPr lang="en-US" sz="600" b="1" dirty="0">
                <a:solidFill>
                  <a:srgbClr val="4C545A"/>
                </a:solidFill>
              </a:rPr>
              <a:t> </a:t>
            </a:r>
            <a:r>
              <a:rPr lang="en-US" sz="600" dirty="0">
                <a:solidFill>
                  <a:srgbClr val="4C545A"/>
                </a:solidFill>
              </a:rPr>
              <a:t>The age group 1-14 spans the first and second decades of </a:t>
            </a:r>
            <a:r>
              <a:rPr lang="en-US" sz="600" dirty="0" smtClean="0">
                <a:solidFill>
                  <a:srgbClr val="4C545A"/>
                </a:solidFill>
              </a:rPr>
              <a:t>life.</a:t>
            </a:r>
            <a:endParaRPr lang="en-US" sz="600" dirty="0">
              <a:solidFill>
                <a:srgbClr val="4C545A"/>
              </a:solidFill>
            </a:endParaRPr>
          </a:p>
        </p:txBody>
      </p:sp>
      <p:sp>
        <p:nvSpPr>
          <p:cNvPr id="6" name="Rectangle 5"/>
          <p:cNvSpPr/>
          <p:nvPr/>
        </p:nvSpPr>
        <p:spPr>
          <a:xfrm>
            <a:off x="3883366" y="9127742"/>
            <a:ext cx="3355848" cy="338328"/>
          </a:xfrm>
          <a:prstGeom prst="rect">
            <a:avLst/>
          </a:prstGeom>
          <a:noFill/>
          <a:ln w="6350">
            <a:noFill/>
          </a:ln>
        </p:spPr>
        <p:txBody>
          <a:bodyPr wrap="square" rtlCol="0">
            <a:spAutoFit/>
          </a:bodyPr>
          <a:lstStyle/>
          <a:p>
            <a:pPr algn="just"/>
            <a:r>
              <a:rPr lang="en-US" sz="600" dirty="0">
                <a:solidFill>
                  <a:srgbClr val="4C545A"/>
                </a:solidFill>
              </a:rPr>
              <a:t>Percentage of children age 1-14 years who experienced violent discipline in the past month, by age.</a:t>
            </a:r>
          </a:p>
        </p:txBody>
      </p:sp>
    </p:spTree>
    <p:extLst>
      <p:ext uri="{BB962C8B-B14F-4D97-AF65-F5344CB8AC3E}">
        <p14:creationId xmlns:p14="http://schemas.microsoft.com/office/powerpoint/2010/main" val="37199513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89600" y="6713329"/>
            <a:ext cx="2274629" cy="369332"/>
          </a:xfrm>
          <a:prstGeom prst="rect">
            <a:avLst/>
          </a:prstGeom>
          <a:noFill/>
        </p:spPr>
        <p:txBody>
          <a:bodyPr wrap="square" rtlCol="0">
            <a:spAutoFit/>
          </a:bodyPr>
          <a:lstStyle/>
          <a:p>
            <a:r>
              <a:rPr lang="en-US" b="1" dirty="0">
                <a:solidFill>
                  <a:schemeClr val="bg1"/>
                </a:solidFill>
                <a:latin typeface="+mj-lt"/>
              </a:rPr>
              <a:t>Key Messages</a:t>
            </a:r>
          </a:p>
        </p:txBody>
      </p:sp>
      <p:sp>
        <p:nvSpPr>
          <p:cNvPr id="9" name="Rectangle 8"/>
          <p:cNvSpPr/>
          <p:nvPr/>
        </p:nvSpPr>
        <p:spPr>
          <a:xfrm>
            <a:off x="229000" y="145565"/>
            <a:ext cx="6445830" cy="307777"/>
          </a:xfrm>
          <a:prstGeom prst="rect">
            <a:avLst/>
          </a:prstGeom>
          <a:ln>
            <a:noFill/>
          </a:ln>
        </p:spPr>
        <p:txBody>
          <a:bodyPr wrap="square">
            <a:spAutoFit/>
          </a:bodyPr>
          <a:lstStyle/>
          <a:p>
            <a:r>
              <a:rPr lang="en-US" sz="1400" b="1" dirty="0">
                <a:solidFill>
                  <a:srgbClr val="4C545A"/>
                </a:solidFill>
                <a:latin typeface="+mj-lt"/>
              </a:rPr>
              <a:t>Every Girl &amp; Boy Learns: The First Decade of Life</a:t>
            </a:r>
          </a:p>
        </p:txBody>
      </p:sp>
      <p:cxnSp>
        <p:nvCxnSpPr>
          <p:cNvPr id="10" name="Straight Connector 9"/>
          <p:cNvCxnSpPr/>
          <p:nvPr/>
        </p:nvCxnSpPr>
        <p:spPr>
          <a:xfrm>
            <a:off x="302481" y="455946"/>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382899" y="4143827"/>
            <a:ext cx="3355848" cy="461665"/>
          </a:xfrm>
          <a:prstGeom prst="rect">
            <a:avLst/>
          </a:prstGeom>
          <a:ln w="3175">
            <a:noFill/>
          </a:ln>
        </p:spPr>
        <p:txBody>
          <a:bodyPr wrap="square">
            <a:spAutoFit/>
          </a:bodyPr>
          <a:lstStyle/>
          <a:p>
            <a:r>
              <a:rPr lang="en-US" sz="600" dirty="0"/>
              <a:t>Percent distribution of children age one year younger than the official primary school entry age at the beginning of the school year, by attendance to education, and attendance to an early childhood education </a:t>
            </a:r>
            <a:r>
              <a:rPr lang="en-US" sz="600" dirty="0" err="1"/>
              <a:t>programme</a:t>
            </a:r>
            <a:r>
              <a:rPr lang="en-US" sz="600" dirty="0"/>
              <a:t> or primary education (adjusted net attendance ratio), by sex and area </a:t>
            </a:r>
            <a:endParaRPr lang="en-US" sz="1400" dirty="0"/>
          </a:p>
        </p:txBody>
      </p:sp>
      <p:sp>
        <p:nvSpPr>
          <p:cNvPr id="32" name="TextBox 31"/>
          <p:cNvSpPr txBox="1"/>
          <p:nvPr/>
        </p:nvSpPr>
        <p:spPr>
          <a:xfrm>
            <a:off x="3884938" y="4769998"/>
            <a:ext cx="3355848" cy="261610"/>
          </a:xfrm>
          <a:prstGeom prst="rect">
            <a:avLst/>
          </a:prstGeom>
          <a:noFill/>
          <a:ln w="3175">
            <a:noFill/>
          </a:ln>
        </p:spPr>
        <p:txBody>
          <a:bodyPr wrap="square" rtlCol="0">
            <a:spAutoFit/>
          </a:bodyPr>
          <a:lstStyle/>
          <a:p>
            <a:r>
              <a:rPr lang="en-US" sz="1100" b="1" dirty="0">
                <a:solidFill>
                  <a:srgbClr val="4C545A"/>
                </a:solidFill>
                <a:latin typeface="+mj-lt"/>
              </a:rPr>
              <a:t>Primary Completion</a:t>
            </a:r>
          </a:p>
        </p:txBody>
      </p:sp>
      <p:sp>
        <p:nvSpPr>
          <p:cNvPr id="33" name="TextBox 32"/>
          <p:cNvSpPr txBox="1"/>
          <p:nvPr/>
        </p:nvSpPr>
        <p:spPr>
          <a:xfrm>
            <a:off x="3884938" y="7496248"/>
            <a:ext cx="3355848" cy="276999"/>
          </a:xfrm>
          <a:prstGeom prst="rect">
            <a:avLst/>
          </a:prstGeom>
          <a:noFill/>
          <a:ln w="3175">
            <a:noFill/>
          </a:ln>
        </p:spPr>
        <p:txBody>
          <a:bodyPr wrap="square" rtlCol="0">
            <a:spAutoFit/>
          </a:bodyPr>
          <a:lstStyle/>
          <a:p>
            <a:r>
              <a:rPr lang="en-US" sz="600" dirty="0"/>
              <a:t>Percentage of children whose age are 3 to 5 years above the intended age for the last grade of primary school who have completed primary education, by sex and area</a:t>
            </a:r>
          </a:p>
        </p:txBody>
      </p:sp>
      <p:sp>
        <p:nvSpPr>
          <p:cNvPr id="39" name="TextBox 38"/>
          <p:cNvSpPr txBox="1"/>
          <p:nvPr/>
        </p:nvSpPr>
        <p:spPr>
          <a:xfrm>
            <a:off x="381255" y="4765146"/>
            <a:ext cx="3355848" cy="261610"/>
          </a:xfrm>
          <a:prstGeom prst="rect">
            <a:avLst/>
          </a:prstGeom>
          <a:noFill/>
          <a:ln w="3175">
            <a:noFill/>
          </a:ln>
        </p:spPr>
        <p:txBody>
          <a:bodyPr wrap="square" rtlCol="0">
            <a:spAutoFit/>
          </a:bodyPr>
          <a:lstStyle/>
          <a:p>
            <a:r>
              <a:rPr lang="en-US" sz="1100" b="1" dirty="0">
                <a:solidFill>
                  <a:srgbClr val="4C545A"/>
                </a:solidFill>
                <a:latin typeface="+mj-lt"/>
              </a:rPr>
              <a:t>Children of Primary School Age Out of School</a:t>
            </a:r>
          </a:p>
        </p:txBody>
      </p:sp>
      <p:sp>
        <p:nvSpPr>
          <p:cNvPr id="42" name="Rectangle 41"/>
          <p:cNvSpPr/>
          <p:nvPr/>
        </p:nvSpPr>
        <p:spPr>
          <a:xfrm>
            <a:off x="381981" y="7492691"/>
            <a:ext cx="3355848" cy="276999"/>
          </a:xfrm>
          <a:prstGeom prst="rect">
            <a:avLst/>
          </a:prstGeom>
          <a:ln w="3175">
            <a:noFill/>
          </a:ln>
        </p:spPr>
        <p:txBody>
          <a:bodyPr wrap="square">
            <a:spAutoFit/>
          </a:bodyPr>
          <a:lstStyle/>
          <a:p>
            <a:r>
              <a:rPr lang="en-US" sz="600" dirty="0"/>
              <a:t>Percentage of children of primary school age not attending either primary or secondary school, by wealth quintile and area</a:t>
            </a:r>
          </a:p>
        </p:txBody>
      </p:sp>
      <p:sp>
        <p:nvSpPr>
          <p:cNvPr id="27" name="TextBox 26"/>
          <p:cNvSpPr txBox="1"/>
          <p:nvPr/>
        </p:nvSpPr>
        <p:spPr>
          <a:xfrm>
            <a:off x="380906" y="1408396"/>
            <a:ext cx="3355848" cy="265176"/>
          </a:xfrm>
          <a:prstGeom prst="rect">
            <a:avLst/>
          </a:prstGeom>
          <a:noFill/>
          <a:ln w="3175">
            <a:noFill/>
          </a:ln>
        </p:spPr>
        <p:txBody>
          <a:bodyPr wrap="square" rtlCol="0">
            <a:spAutoFit/>
          </a:bodyPr>
          <a:lstStyle/>
          <a:p>
            <a:r>
              <a:rPr lang="en-US" sz="1100" b="1" dirty="0">
                <a:solidFill>
                  <a:srgbClr val="4C545A"/>
                </a:solidFill>
                <a:latin typeface="+mj-lt"/>
              </a:rPr>
              <a:t>Participation Rate in Organized Learning, SDG 4.2.2 </a:t>
            </a:r>
          </a:p>
        </p:txBody>
      </p:sp>
      <p:sp>
        <p:nvSpPr>
          <p:cNvPr id="23" name="Rectangle 22"/>
          <p:cNvSpPr/>
          <p:nvPr/>
        </p:nvSpPr>
        <p:spPr>
          <a:xfrm>
            <a:off x="377730" y="611871"/>
            <a:ext cx="6866033" cy="796129"/>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800" dirty="0">
                <a:solidFill>
                  <a:schemeClr val="tx1"/>
                </a:solidFill>
              </a:rPr>
              <a:t>Investment in good quality early childhood education services prior to entering school improves learning outcomes for children. It also enhances the efficiency of the school system by reducing repetition and drop-out and improving achievement, especially among girls and marginalized groups. </a:t>
            </a:r>
            <a:r>
              <a:rPr lang="en-GB" sz="800" dirty="0">
                <a:solidFill>
                  <a:schemeClr val="tx1"/>
                </a:solidFill>
              </a:rPr>
              <a:t>Primary education provides the foundation for a lifetime of learning. Considerable progress has been made in achieving universal education and closing the gender gap but gender disparities to the disadvantage of girls still exist in some countries. Further, girls still comprise the majority of the world’s out-of-school population.</a:t>
            </a:r>
          </a:p>
          <a:p>
            <a:pPr algn="just"/>
            <a:r>
              <a:rPr lang="en-GB" sz="800" b="1" dirty="0">
                <a:solidFill>
                  <a:schemeClr val="tx1"/>
                </a:solidFill>
              </a:rPr>
              <a:t>Note</a:t>
            </a:r>
            <a:r>
              <a:rPr lang="en-GB" sz="800" dirty="0">
                <a:solidFill>
                  <a:schemeClr val="tx1"/>
                </a:solidFill>
              </a:rPr>
              <a:t>: Because children of primary school age range from 6-12 years, these indicators include some children in their second decade of life.</a:t>
            </a:r>
            <a:endParaRPr lang="en-US" sz="800" dirty="0">
              <a:solidFill>
                <a:schemeClr val="tx1"/>
              </a:solidFill>
            </a:endParaRPr>
          </a:p>
        </p:txBody>
      </p:sp>
      <p:sp>
        <p:nvSpPr>
          <p:cNvPr id="25" name="TextBox 24"/>
          <p:cNvSpPr txBox="1"/>
          <p:nvPr/>
        </p:nvSpPr>
        <p:spPr>
          <a:xfrm>
            <a:off x="3885137" y="4144000"/>
            <a:ext cx="3355848" cy="466344"/>
          </a:xfrm>
          <a:prstGeom prst="rect">
            <a:avLst/>
          </a:prstGeom>
          <a:noFill/>
          <a:ln w="3175">
            <a:noFill/>
          </a:ln>
        </p:spPr>
        <p:txBody>
          <a:bodyPr wrap="square" rtlCol="0">
            <a:spAutoFit/>
          </a:bodyPr>
          <a:lstStyle/>
          <a:p>
            <a:r>
              <a:rPr lang="en-US" sz="600" dirty="0"/>
              <a:t>Percentage of children of primary school age attending primary or secondary school (adjusted net attendance ratio), by wealth quintile and urban/rural residence </a:t>
            </a:r>
            <a:endParaRPr lang="en-US" sz="100" dirty="0">
              <a:solidFill>
                <a:srgbClr val="FF0000"/>
              </a:solidFill>
            </a:endParaRPr>
          </a:p>
        </p:txBody>
      </p:sp>
      <p:sp>
        <p:nvSpPr>
          <p:cNvPr id="40" name="TextBox 39"/>
          <p:cNvSpPr txBox="1"/>
          <p:nvPr/>
        </p:nvSpPr>
        <p:spPr>
          <a:xfrm>
            <a:off x="3887326" y="1411485"/>
            <a:ext cx="3355848" cy="261610"/>
          </a:xfrm>
          <a:prstGeom prst="rect">
            <a:avLst/>
          </a:prstGeom>
          <a:noFill/>
          <a:ln w="3175">
            <a:noFill/>
          </a:ln>
        </p:spPr>
        <p:txBody>
          <a:bodyPr wrap="square" rtlCol="0">
            <a:spAutoFit/>
          </a:bodyPr>
          <a:lstStyle/>
          <a:p>
            <a:r>
              <a:rPr lang="en-US" sz="1100" b="1" dirty="0">
                <a:solidFill>
                  <a:srgbClr val="4C545A"/>
                </a:solidFill>
                <a:latin typeface="+mj-lt"/>
              </a:rPr>
              <a:t>Primary School Attendance</a:t>
            </a:r>
          </a:p>
        </p:txBody>
      </p:sp>
      <p:graphicFrame>
        <p:nvGraphicFramePr>
          <p:cNvPr id="43" name="Content Placeholder 6"/>
          <p:cNvGraphicFramePr>
            <a:graphicFrameLocks/>
          </p:cNvGraphicFramePr>
          <p:nvPr>
            <p:extLst>
              <p:ext uri="{D42A27DB-BD31-4B8C-83A1-F6EECF244321}">
                <p14:modId xmlns:p14="http://schemas.microsoft.com/office/powerpoint/2010/main" val="728243140"/>
              </p:ext>
            </p:extLst>
          </p:nvPr>
        </p:nvGraphicFramePr>
        <p:xfrm>
          <a:off x="3887120" y="1672406"/>
          <a:ext cx="3355848" cy="24688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5" name="Content Placeholder 6"/>
          <p:cNvGraphicFramePr>
            <a:graphicFrameLocks/>
          </p:cNvGraphicFramePr>
          <p:nvPr>
            <p:extLst>
              <p:ext uri="{D42A27DB-BD31-4B8C-83A1-F6EECF244321}">
                <p14:modId xmlns:p14="http://schemas.microsoft.com/office/powerpoint/2010/main" val="3723381383"/>
              </p:ext>
            </p:extLst>
          </p:nvPr>
        </p:nvGraphicFramePr>
        <p:xfrm>
          <a:off x="382493" y="5023811"/>
          <a:ext cx="3355848" cy="2468880"/>
        </p:xfrm>
        <a:graphic>
          <a:graphicData uri="http://schemas.openxmlformats.org/drawingml/2006/chart">
            <c:chart xmlns:c="http://schemas.openxmlformats.org/drawingml/2006/chart" xmlns:r="http://schemas.openxmlformats.org/officeDocument/2006/relationships" r:id="rId4"/>
          </a:graphicData>
        </a:graphic>
      </p:graphicFrame>
      <p:sp>
        <p:nvSpPr>
          <p:cNvPr id="46" name="Rectangle 45"/>
          <p:cNvSpPr/>
          <p:nvPr/>
        </p:nvSpPr>
        <p:spPr>
          <a:xfrm>
            <a:off x="302749" y="7848242"/>
            <a:ext cx="7050024" cy="189470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0" name="Chart 29"/>
          <p:cNvGraphicFramePr>
            <a:graphicFrameLocks/>
          </p:cNvGraphicFramePr>
          <p:nvPr>
            <p:extLst>
              <p:ext uri="{D42A27DB-BD31-4B8C-83A1-F6EECF244321}">
                <p14:modId xmlns:p14="http://schemas.microsoft.com/office/powerpoint/2010/main" val="3395734385"/>
              </p:ext>
            </p:extLst>
          </p:nvPr>
        </p:nvGraphicFramePr>
        <p:xfrm>
          <a:off x="3883153" y="5029200"/>
          <a:ext cx="3355848" cy="2468880"/>
        </p:xfrm>
        <a:graphic>
          <a:graphicData uri="http://schemas.openxmlformats.org/drawingml/2006/chart">
            <c:chart xmlns:c="http://schemas.openxmlformats.org/drawingml/2006/chart" xmlns:r="http://schemas.openxmlformats.org/officeDocument/2006/relationships" r:id="rId5"/>
          </a:graphicData>
        </a:graphic>
      </p:graphicFrame>
      <p:sp>
        <p:nvSpPr>
          <p:cNvPr id="28" name="TextBox 27"/>
          <p:cNvSpPr txBox="1"/>
          <p:nvPr/>
        </p:nvSpPr>
        <p:spPr>
          <a:xfrm>
            <a:off x="300893" y="8163983"/>
            <a:ext cx="6938108" cy="1505690"/>
          </a:xfrm>
          <a:prstGeom prst="rect">
            <a:avLst/>
          </a:prstGeom>
          <a:solidFill>
            <a:schemeClr val="bg1">
              <a:lumMod val="50000"/>
            </a:schemeClr>
          </a:solidFill>
        </p:spPr>
        <p:txBody>
          <a:bodyPr wrap="square" numCol="3" spcCol="91440" rtlCol="0">
            <a:noAutofit/>
          </a:bodyPr>
          <a:lstStyle/>
          <a:p>
            <a:pPr marL="171450" indent="-171450" algn="just">
              <a:spcBef>
                <a:spcPts val="100"/>
              </a:spcBef>
              <a:spcAft>
                <a:spcPts val="100"/>
              </a:spcAft>
              <a:buFont typeface="Arial" charset="0"/>
              <a:buChar char="•"/>
            </a:pPr>
            <a:r>
              <a:rPr lang="en-US" sz="700" dirty="0">
                <a:solidFill>
                  <a:schemeClr val="bg1"/>
                </a:solidFill>
              </a:rPr>
              <a:t>Stunting is slightly higher in girls (6%) than boys (5%). Also, it is higher in the rural areas (6%) than in the urban (5%). There is a negative correlation between stunting and mother`s education, stunting decreases as the level of mother's education increases.</a:t>
            </a:r>
          </a:p>
          <a:p>
            <a:pPr marL="171450" indent="-171450" algn="just">
              <a:spcBef>
                <a:spcPts val="100"/>
              </a:spcBef>
              <a:spcAft>
                <a:spcPts val="100"/>
              </a:spcAft>
              <a:buFont typeface="Arial" charset="0"/>
              <a:buChar char="•"/>
            </a:pPr>
            <a:r>
              <a:rPr lang="en-US" sz="700" dirty="0">
                <a:solidFill>
                  <a:schemeClr val="bg1"/>
                </a:solidFill>
              </a:rPr>
              <a:t>Overweight is 2 percentage point higher in boys (7%) than girls (5%); Overweight significantly changes by mother's education and mother's age at birth.  Overweight is higher in boys than in girls in all age groups.</a:t>
            </a:r>
          </a:p>
          <a:p>
            <a:pPr marL="171450" indent="-171450" algn="just">
              <a:spcBef>
                <a:spcPts val="100"/>
              </a:spcBef>
              <a:spcAft>
                <a:spcPts val="100"/>
              </a:spcAft>
              <a:buFont typeface="Arial" charset="0"/>
              <a:buChar char="•"/>
            </a:pPr>
            <a:r>
              <a:rPr lang="en-US" sz="700" dirty="0">
                <a:solidFill>
                  <a:schemeClr val="bg1"/>
                </a:solidFill>
              </a:rPr>
              <a:t>9 out of 10 children age 3-4 years are developmentally on track, levels are practically the same for boys and girls.</a:t>
            </a:r>
          </a:p>
          <a:p>
            <a:pPr marL="171450" lvl="0" indent="-171450" algn="just">
              <a:spcBef>
                <a:spcPts val="100"/>
              </a:spcBef>
              <a:spcAft>
                <a:spcPts val="100"/>
              </a:spcAft>
              <a:buFont typeface="Arial" charset="0"/>
              <a:buChar char="•"/>
            </a:pPr>
            <a:r>
              <a:rPr lang="en-US" sz="700" dirty="0">
                <a:solidFill>
                  <a:schemeClr val="bg1"/>
                </a:solidFill>
              </a:rPr>
              <a:t>Boys and girls almost equally experienced violent discipline, in addition, 1 out of 20 children experienced severe physical punishment.</a:t>
            </a:r>
          </a:p>
          <a:p>
            <a:pPr marL="171450" indent="-171450" algn="just">
              <a:spcBef>
                <a:spcPts val="100"/>
              </a:spcBef>
              <a:spcAft>
                <a:spcPts val="100"/>
              </a:spcAft>
              <a:buFont typeface="Arial" charset="0"/>
              <a:buChar char="•"/>
            </a:pPr>
            <a:r>
              <a:rPr lang="en-US" sz="700" dirty="0">
                <a:solidFill>
                  <a:schemeClr val="bg1"/>
                </a:solidFill>
              </a:rPr>
              <a:t>Almost 7 out of 10 girls as well as boys age 1-14 years experienced any violent discipline in the past month.</a:t>
            </a:r>
          </a:p>
          <a:p>
            <a:pPr marL="171450" indent="-171450" algn="just">
              <a:spcBef>
                <a:spcPts val="100"/>
              </a:spcBef>
              <a:spcAft>
                <a:spcPts val="100"/>
              </a:spcAft>
              <a:buFont typeface="Arial" charset="0"/>
              <a:buChar char="•"/>
            </a:pPr>
            <a:r>
              <a:rPr lang="en-US" sz="700" dirty="0">
                <a:solidFill>
                  <a:schemeClr val="bg1"/>
                </a:solidFill>
              </a:rPr>
              <a:t>Psychological aggression is most often applied to children from discipline methods.</a:t>
            </a:r>
          </a:p>
          <a:p>
            <a:pPr marL="171450" indent="-171450" algn="just">
              <a:spcBef>
                <a:spcPts val="100"/>
              </a:spcBef>
              <a:spcAft>
                <a:spcPts val="100"/>
              </a:spcAft>
              <a:buFont typeface="Arial" charset="0"/>
              <a:buChar char="•"/>
            </a:pPr>
            <a:r>
              <a:rPr lang="en-US" sz="700" dirty="0">
                <a:solidFill>
                  <a:schemeClr val="bg1"/>
                </a:solidFill>
              </a:rPr>
              <a:t>Little children (1-2 and 3-4 years) also experience severe physical punishment, respectively 3% and 5%; Overall, more than half of the children under 3 years experienced any violent discipline in the past month.</a:t>
            </a:r>
          </a:p>
          <a:p>
            <a:pPr marL="171450" indent="-171450" algn="just">
              <a:spcBef>
                <a:spcPts val="100"/>
              </a:spcBef>
              <a:spcAft>
                <a:spcPts val="100"/>
              </a:spcAft>
              <a:buFont typeface="Arial" charset="0"/>
              <a:buChar char="•"/>
            </a:pPr>
            <a:r>
              <a:rPr lang="en-US" sz="700" dirty="0">
                <a:solidFill>
                  <a:schemeClr val="bg1"/>
                </a:solidFill>
              </a:rPr>
              <a:t>Primary school net attendance ratio (adjusted) is very high both for girls and boys; relatively low primary school net attendance ratio (adjusted) observed in poorest wealth quintile, though difference is small.</a:t>
            </a:r>
          </a:p>
          <a:p>
            <a:pPr marL="171450" indent="-171450" algn="just">
              <a:spcBef>
                <a:spcPts val="100"/>
              </a:spcBef>
              <a:spcAft>
                <a:spcPts val="100"/>
              </a:spcAft>
              <a:buFont typeface="Arial" charset="0"/>
              <a:buChar char="•"/>
            </a:pPr>
            <a:r>
              <a:rPr lang="en-US" sz="700" dirty="0">
                <a:solidFill>
                  <a:schemeClr val="bg1"/>
                </a:solidFill>
              </a:rPr>
              <a:t>1.2% of children are out of school; higher level was observed in rural areas; also, it was highest for girls in poorest wealth quintile.</a:t>
            </a:r>
          </a:p>
          <a:p>
            <a:pPr marL="171450" indent="-171450" algn="just">
              <a:spcBef>
                <a:spcPts val="100"/>
              </a:spcBef>
              <a:spcAft>
                <a:spcPts val="100"/>
              </a:spcAft>
              <a:buFont typeface="Arial" charset="0"/>
              <a:buChar char="•"/>
            </a:pPr>
            <a:r>
              <a:rPr lang="en-US" sz="700" dirty="0">
                <a:solidFill>
                  <a:schemeClr val="bg1"/>
                </a:solidFill>
              </a:rPr>
              <a:t>Primary Completion rate is almost 100% for girls and boys, in urban and rural areas.</a:t>
            </a:r>
          </a:p>
          <a:p>
            <a:pPr marL="171450" indent="-171450" algn="just">
              <a:spcBef>
                <a:spcPts val="100"/>
              </a:spcBef>
              <a:spcAft>
                <a:spcPts val="100"/>
              </a:spcAft>
              <a:buFont typeface="Arial" charset="0"/>
              <a:buChar char="•"/>
            </a:pPr>
            <a:r>
              <a:rPr lang="en-US" sz="700" dirty="0">
                <a:solidFill>
                  <a:schemeClr val="bg1"/>
                </a:solidFill>
              </a:rPr>
              <a:t>9 out of 10 children participated in organized learning; In rural areas it was 14 percentage point lower than in urban areas.</a:t>
            </a:r>
          </a:p>
        </p:txBody>
      </p:sp>
      <p:sp>
        <p:nvSpPr>
          <p:cNvPr id="47" name="TextBox 46"/>
          <p:cNvSpPr txBox="1"/>
          <p:nvPr/>
        </p:nvSpPr>
        <p:spPr>
          <a:xfrm>
            <a:off x="391384" y="7880453"/>
            <a:ext cx="5490212" cy="335309"/>
          </a:xfrm>
          <a:prstGeom prst="rect">
            <a:avLst/>
          </a:prstGeom>
          <a:solidFill>
            <a:schemeClr val="bg1">
              <a:lumMod val="50000"/>
            </a:schemeClr>
          </a:solidFill>
        </p:spPr>
        <p:txBody>
          <a:bodyPr wrap="square" rtlCol="0">
            <a:spAutoFit/>
          </a:bodyPr>
          <a:lstStyle/>
          <a:p>
            <a:r>
              <a:rPr lang="en-US" b="1" dirty="0">
                <a:solidFill>
                  <a:schemeClr val="bg1"/>
                </a:solidFill>
                <a:latin typeface="+mj-lt"/>
              </a:rPr>
              <a:t>Key Messages </a:t>
            </a:r>
            <a:endParaRPr lang="en-US" b="1" dirty="0">
              <a:solidFill>
                <a:srgbClr val="FF0000"/>
              </a:solidFill>
              <a:highlight>
                <a:srgbClr val="FFFF00"/>
              </a:highlight>
              <a:latin typeface="+mj-lt"/>
            </a:endParaRPr>
          </a:p>
        </p:txBody>
      </p:sp>
      <p:graphicFrame>
        <p:nvGraphicFramePr>
          <p:cNvPr id="29" name="Chart 28"/>
          <p:cNvGraphicFramePr>
            <a:graphicFrameLocks/>
          </p:cNvGraphicFramePr>
          <p:nvPr>
            <p:extLst>
              <p:ext uri="{D42A27DB-BD31-4B8C-83A1-F6EECF244321}">
                <p14:modId xmlns:p14="http://schemas.microsoft.com/office/powerpoint/2010/main" val="3119592309"/>
              </p:ext>
            </p:extLst>
          </p:nvPr>
        </p:nvGraphicFramePr>
        <p:xfrm>
          <a:off x="383154" y="1673788"/>
          <a:ext cx="3355848" cy="246888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3801831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305280" y="460267"/>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33053" y="179606"/>
            <a:ext cx="6120122" cy="276999"/>
          </a:xfrm>
          <a:prstGeom prst="rect">
            <a:avLst/>
          </a:prstGeom>
          <a:noFill/>
          <a:ln w="3175">
            <a:noFill/>
          </a:ln>
        </p:spPr>
        <p:txBody>
          <a:bodyPr wrap="square" rtlCol="0">
            <a:spAutoFit/>
          </a:bodyPr>
          <a:lstStyle/>
          <a:p>
            <a:r>
              <a:rPr lang="en-US" sz="1200" b="1" dirty="0">
                <a:solidFill>
                  <a:srgbClr val="4C545A"/>
                </a:solidFill>
                <a:latin typeface="+mj-lt"/>
              </a:rPr>
              <a:t> Every Adolescent Girl &amp; Boy Survives &amp; Thrives: The Second Decade of Life</a:t>
            </a:r>
          </a:p>
        </p:txBody>
      </p:sp>
      <p:sp>
        <p:nvSpPr>
          <p:cNvPr id="50" name="Rectangle 49"/>
          <p:cNvSpPr/>
          <p:nvPr/>
        </p:nvSpPr>
        <p:spPr>
          <a:xfrm>
            <a:off x="359390" y="608421"/>
            <a:ext cx="6940296" cy="106117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800" dirty="0"/>
              <a:t>While adolescence carries new health risks for both girls and boys, girls often face gender-specific vulnerabilities, with lifelong consequences. Complications related to pregnancy and childbirth are among the leading causes of death worldwide for adolescent girls age 15 to 19.  Preventing adolescent pregnancy not only improves the health of adolescent girls, but also provides them with opportunities to continue their education, preparing them for jobs and livelihoods, increasing their self-esteem and giving them more say in decisions that affect their lives. Yet, too often, adolescent girls lack access to appropriate sexual and reproductive health services, including modern methods of contraception. Additionally, despite having a higher risk of contracting HIV due to both greater physiological vulnerabilities and gender inequalities, adolescent girls are often less knowledgeable than adolescent boys about how HIV is transmitted. However, gender norms adversely impact adolescent boys as well. For example, norms around masculinity that encourage risk taking may heighten adolescent boys’ use of alcohol and tobacco, increasing their likelihood of developing noncommunicable diseases later in life.</a:t>
            </a:r>
          </a:p>
        </p:txBody>
      </p:sp>
      <p:graphicFrame>
        <p:nvGraphicFramePr>
          <p:cNvPr id="15" name="Chart 14"/>
          <p:cNvGraphicFramePr>
            <a:graphicFrameLocks/>
          </p:cNvGraphicFramePr>
          <p:nvPr>
            <p:extLst>
              <p:ext uri="{D42A27DB-BD31-4B8C-83A1-F6EECF244321}">
                <p14:modId xmlns:p14="http://schemas.microsoft.com/office/powerpoint/2010/main" val="1310268327"/>
              </p:ext>
            </p:extLst>
          </p:nvPr>
        </p:nvGraphicFramePr>
        <p:xfrm>
          <a:off x="357486" y="2167856"/>
          <a:ext cx="3355848" cy="2785333"/>
        </p:xfrm>
        <a:graphic>
          <a:graphicData uri="http://schemas.openxmlformats.org/drawingml/2006/chart">
            <c:chart xmlns:c="http://schemas.openxmlformats.org/drawingml/2006/chart" xmlns:r="http://schemas.openxmlformats.org/officeDocument/2006/relationships" r:id="rId3"/>
          </a:graphicData>
        </a:graphic>
      </p:graphicFrame>
      <p:sp>
        <p:nvSpPr>
          <p:cNvPr id="26" name="TextBox 25"/>
          <p:cNvSpPr txBox="1"/>
          <p:nvPr/>
        </p:nvSpPr>
        <p:spPr>
          <a:xfrm>
            <a:off x="355600" y="4949036"/>
            <a:ext cx="3355848" cy="276999"/>
          </a:xfrm>
          <a:prstGeom prst="rect">
            <a:avLst/>
          </a:prstGeom>
          <a:noFill/>
          <a:ln w="3175">
            <a:noFill/>
          </a:ln>
        </p:spPr>
        <p:txBody>
          <a:bodyPr wrap="square" rtlCol="0">
            <a:spAutoFit/>
          </a:bodyPr>
          <a:lstStyle/>
          <a:p>
            <a:r>
              <a:rPr lang="en-US" sz="600" dirty="0"/>
              <a:t>Contraceptive use and demand for family planning satisfied by modern methods among adolescent girls age 15-19 years, currently married or in union.</a:t>
            </a:r>
            <a:endParaRPr lang="en-US" sz="100" dirty="0"/>
          </a:p>
        </p:txBody>
      </p:sp>
      <p:graphicFrame>
        <p:nvGraphicFramePr>
          <p:cNvPr id="27" name="Chart 26"/>
          <p:cNvGraphicFramePr>
            <a:graphicFrameLocks/>
          </p:cNvGraphicFramePr>
          <p:nvPr>
            <p:extLst>
              <p:ext uri="{D42A27DB-BD31-4B8C-83A1-F6EECF244321}">
                <p14:modId xmlns:p14="http://schemas.microsoft.com/office/powerpoint/2010/main" val="879401891"/>
              </p:ext>
            </p:extLst>
          </p:nvPr>
        </p:nvGraphicFramePr>
        <p:xfrm>
          <a:off x="3887958" y="2180967"/>
          <a:ext cx="3355848" cy="2788920"/>
        </p:xfrm>
        <a:graphic>
          <a:graphicData uri="http://schemas.openxmlformats.org/drawingml/2006/chart">
            <c:chart xmlns:c="http://schemas.openxmlformats.org/drawingml/2006/chart" xmlns:r="http://schemas.openxmlformats.org/officeDocument/2006/relationships" r:id="rId4"/>
          </a:graphicData>
        </a:graphic>
      </p:graphicFrame>
      <p:sp>
        <p:nvSpPr>
          <p:cNvPr id="28" name="TextBox 27"/>
          <p:cNvSpPr txBox="1"/>
          <p:nvPr/>
        </p:nvSpPr>
        <p:spPr>
          <a:xfrm>
            <a:off x="3886378" y="4971305"/>
            <a:ext cx="3355848" cy="276999"/>
          </a:xfrm>
          <a:prstGeom prst="rect">
            <a:avLst/>
          </a:prstGeom>
          <a:noFill/>
          <a:ln w="3175">
            <a:noFill/>
          </a:ln>
        </p:spPr>
        <p:txBody>
          <a:bodyPr wrap="square" rtlCol="0">
            <a:spAutoFit/>
          </a:bodyPr>
          <a:lstStyle/>
          <a:p>
            <a:r>
              <a:rPr lang="en-US" sz="600" dirty="0"/>
              <a:t>Percentage of women age 20-24 years who had a live birth by age 18, by urban/rural residence and education.</a:t>
            </a:r>
            <a:endParaRPr lang="en-US" sz="100" dirty="0">
              <a:solidFill>
                <a:srgbClr val="FF0000"/>
              </a:solidFill>
            </a:endParaRPr>
          </a:p>
        </p:txBody>
      </p:sp>
      <p:sp>
        <p:nvSpPr>
          <p:cNvPr id="29" name="TextBox 28"/>
          <p:cNvSpPr txBox="1"/>
          <p:nvPr/>
        </p:nvSpPr>
        <p:spPr>
          <a:xfrm>
            <a:off x="359390" y="1907136"/>
            <a:ext cx="3355848" cy="261610"/>
          </a:xfrm>
          <a:prstGeom prst="rect">
            <a:avLst/>
          </a:prstGeom>
          <a:noFill/>
          <a:ln w="3175">
            <a:noFill/>
          </a:ln>
        </p:spPr>
        <p:txBody>
          <a:bodyPr wrap="square" rtlCol="0">
            <a:spAutoFit/>
          </a:bodyPr>
          <a:lstStyle/>
          <a:p>
            <a:r>
              <a:rPr lang="en-US" sz="1100" b="1" dirty="0">
                <a:solidFill>
                  <a:srgbClr val="4C545A"/>
                </a:solidFill>
              </a:rPr>
              <a:t>Contraceptive Use &amp; Demand Satisfied</a:t>
            </a:r>
          </a:p>
        </p:txBody>
      </p:sp>
      <p:sp>
        <p:nvSpPr>
          <p:cNvPr id="31" name="TextBox 30"/>
          <p:cNvSpPr txBox="1"/>
          <p:nvPr/>
        </p:nvSpPr>
        <p:spPr>
          <a:xfrm>
            <a:off x="3886378" y="1914012"/>
            <a:ext cx="3355848" cy="261610"/>
          </a:xfrm>
          <a:prstGeom prst="rect">
            <a:avLst/>
          </a:prstGeom>
          <a:noFill/>
          <a:ln w="3175">
            <a:noFill/>
          </a:ln>
        </p:spPr>
        <p:txBody>
          <a:bodyPr wrap="square" rtlCol="0">
            <a:spAutoFit/>
          </a:bodyPr>
          <a:lstStyle/>
          <a:p>
            <a:r>
              <a:rPr lang="en-US" sz="1100" b="1" dirty="0">
                <a:solidFill>
                  <a:srgbClr val="4C545A"/>
                </a:solidFill>
                <a:latin typeface="+mj-lt"/>
              </a:rPr>
              <a:t>Early Childbearing - by Age 18</a:t>
            </a:r>
          </a:p>
        </p:txBody>
      </p:sp>
      <p:sp>
        <p:nvSpPr>
          <p:cNvPr id="2" name="Rectangle 1"/>
          <p:cNvSpPr/>
          <p:nvPr/>
        </p:nvSpPr>
        <p:spPr>
          <a:xfrm>
            <a:off x="355600" y="5225094"/>
            <a:ext cx="3355848" cy="290906"/>
          </a:xfrm>
          <a:prstGeom prst="rect">
            <a:avLst/>
          </a:prstGeom>
          <a:ln w="3175">
            <a:noFill/>
          </a:ln>
        </p:spPr>
        <p:style>
          <a:lnRef idx="2">
            <a:schemeClr val="dk1"/>
          </a:lnRef>
          <a:fillRef idx="1">
            <a:schemeClr val="lt1"/>
          </a:fillRef>
          <a:effectRef idx="0">
            <a:schemeClr val="dk1"/>
          </a:effectRef>
          <a:fontRef idx="minor">
            <a:schemeClr val="dk1"/>
          </a:fontRef>
        </p:style>
        <p:txBody>
          <a:bodyPr rtlCol="0" anchor="ctr"/>
          <a:lstStyle/>
          <a:p>
            <a:r>
              <a:rPr lang="en-US" sz="600" dirty="0">
                <a:solidFill>
                  <a:schemeClr val="tx1"/>
                </a:solidFill>
              </a:rPr>
              <a:t>Data for “Demand satisfied for family planning by modern methods" are based on 25-49 </a:t>
            </a:r>
            <a:r>
              <a:rPr lang="en-US" sz="600" dirty="0" err="1">
                <a:solidFill>
                  <a:schemeClr val="tx1"/>
                </a:solidFill>
              </a:rPr>
              <a:t>unweighted</a:t>
            </a:r>
            <a:r>
              <a:rPr lang="en-US" sz="600" dirty="0">
                <a:solidFill>
                  <a:schemeClr val="tx1"/>
                </a:solidFill>
              </a:rPr>
              <a:t> cases.</a:t>
            </a:r>
          </a:p>
        </p:txBody>
      </p:sp>
      <p:graphicFrame>
        <p:nvGraphicFramePr>
          <p:cNvPr id="32" name="Chart 31"/>
          <p:cNvGraphicFramePr>
            <a:graphicFrameLocks/>
          </p:cNvGraphicFramePr>
          <p:nvPr>
            <p:extLst>
              <p:ext uri="{D42A27DB-BD31-4B8C-83A1-F6EECF244321}">
                <p14:modId xmlns:p14="http://schemas.microsoft.com/office/powerpoint/2010/main" val="44432196"/>
              </p:ext>
            </p:extLst>
          </p:nvPr>
        </p:nvGraphicFramePr>
        <p:xfrm>
          <a:off x="353703" y="6059467"/>
          <a:ext cx="3355848" cy="2788920"/>
        </p:xfrm>
        <a:graphic>
          <a:graphicData uri="http://schemas.openxmlformats.org/drawingml/2006/chart">
            <c:chart xmlns:c="http://schemas.openxmlformats.org/drawingml/2006/chart" xmlns:r="http://schemas.openxmlformats.org/officeDocument/2006/relationships" r:id="rId5"/>
          </a:graphicData>
        </a:graphic>
      </p:graphicFrame>
      <p:sp>
        <p:nvSpPr>
          <p:cNvPr id="41" name="TextBox 40"/>
          <p:cNvSpPr txBox="1"/>
          <p:nvPr/>
        </p:nvSpPr>
        <p:spPr>
          <a:xfrm>
            <a:off x="355601" y="5795734"/>
            <a:ext cx="3355848" cy="261610"/>
          </a:xfrm>
          <a:prstGeom prst="rect">
            <a:avLst/>
          </a:prstGeom>
          <a:noFill/>
          <a:ln w="3175">
            <a:noFill/>
          </a:ln>
        </p:spPr>
        <p:txBody>
          <a:bodyPr wrap="square" rtlCol="0">
            <a:spAutoFit/>
          </a:bodyPr>
          <a:lstStyle/>
          <a:p>
            <a:r>
              <a:rPr lang="en-US" sz="1100" b="1" dirty="0">
                <a:solidFill>
                  <a:srgbClr val="4C545A"/>
                </a:solidFill>
                <a:latin typeface="+mj-lt"/>
              </a:rPr>
              <a:t>Comprehensive Knowledge of HIV</a:t>
            </a:r>
          </a:p>
        </p:txBody>
      </p:sp>
      <p:sp>
        <p:nvSpPr>
          <p:cNvPr id="21" name="TextBox 20"/>
          <p:cNvSpPr txBox="1"/>
          <p:nvPr/>
        </p:nvSpPr>
        <p:spPr>
          <a:xfrm>
            <a:off x="355861" y="8843313"/>
            <a:ext cx="3355848" cy="457200"/>
          </a:xfrm>
          <a:prstGeom prst="rect">
            <a:avLst/>
          </a:prstGeom>
          <a:noFill/>
          <a:ln w="3175">
            <a:noFill/>
          </a:ln>
        </p:spPr>
        <p:txBody>
          <a:bodyPr wrap="square" rtlCol="0">
            <a:spAutoFit/>
          </a:bodyPr>
          <a:lstStyle/>
          <a:p>
            <a:pPr algn="just"/>
            <a:r>
              <a:rPr lang="en-US" sz="600" dirty="0"/>
              <a:t>Percentage of girls and boys age 15-19 years who know of the two ways of HIV prevention (having only one faithful uninfected partner and using a condom every time), who know that a healthy looking person can be HIV-positive, and who reject the two most common misconceptions, and any other local misconception.</a:t>
            </a:r>
          </a:p>
          <a:p>
            <a:pPr algn="ctr"/>
            <a:endParaRPr lang="en-US" sz="100" dirty="0">
              <a:solidFill>
                <a:srgbClr val="FF0000"/>
              </a:solidFill>
            </a:endParaRPr>
          </a:p>
        </p:txBody>
      </p:sp>
      <p:graphicFrame>
        <p:nvGraphicFramePr>
          <p:cNvPr id="16" name="Chart 15"/>
          <p:cNvGraphicFramePr/>
          <p:nvPr>
            <p:extLst>
              <p:ext uri="{D42A27DB-BD31-4B8C-83A1-F6EECF244321}">
                <p14:modId xmlns:p14="http://schemas.microsoft.com/office/powerpoint/2010/main" val="1737957992"/>
              </p:ext>
            </p:extLst>
          </p:nvPr>
        </p:nvGraphicFramePr>
        <p:xfrm>
          <a:off x="3888086" y="6057344"/>
          <a:ext cx="3350914" cy="2788206"/>
        </p:xfrm>
        <a:graphic>
          <a:graphicData uri="http://schemas.openxmlformats.org/drawingml/2006/chart">
            <c:chart xmlns:c="http://schemas.openxmlformats.org/drawingml/2006/chart" xmlns:r="http://schemas.openxmlformats.org/officeDocument/2006/relationships" r:id="rId6"/>
          </a:graphicData>
        </a:graphic>
      </p:graphicFrame>
      <p:sp>
        <p:nvSpPr>
          <p:cNvPr id="17" name="TextBox 16"/>
          <p:cNvSpPr txBox="1"/>
          <p:nvPr/>
        </p:nvSpPr>
        <p:spPr>
          <a:xfrm>
            <a:off x="3884784" y="8848387"/>
            <a:ext cx="3355848" cy="461665"/>
          </a:xfrm>
          <a:prstGeom prst="rect">
            <a:avLst/>
          </a:prstGeom>
          <a:noFill/>
          <a:ln w="3175">
            <a:noFill/>
          </a:ln>
        </p:spPr>
        <p:txBody>
          <a:bodyPr wrap="square" rtlCol="0">
            <a:spAutoFit/>
          </a:bodyPr>
          <a:lstStyle/>
          <a:p>
            <a:pPr algn="just"/>
            <a:r>
              <a:rPr lang="en-US" sz="600" dirty="0"/>
              <a:t>Percentage of girls and boys age 15-19 years who report discriminatory attitudes towards people living with HIV, including 1) would not buy fresh vegetables from a shopkeeper or vendor who is HIV-positive and 2) think children living with HIV should not be allowed to attend school with children who do not have HIV</a:t>
            </a:r>
          </a:p>
        </p:txBody>
      </p:sp>
      <p:sp>
        <p:nvSpPr>
          <p:cNvPr id="18" name="TextBox 17"/>
          <p:cNvSpPr txBox="1"/>
          <p:nvPr/>
        </p:nvSpPr>
        <p:spPr>
          <a:xfrm>
            <a:off x="3886928" y="5795480"/>
            <a:ext cx="3355848" cy="261610"/>
          </a:xfrm>
          <a:prstGeom prst="rect">
            <a:avLst/>
          </a:prstGeom>
          <a:noFill/>
          <a:ln w="3175">
            <a:noFill/>
          </a:ln>
        </p:spPr>
        <p:txBody>
          <a:bodyPr wrap="square" rtlCol="0">
            <a:spAutoFit/>
          </a:bodyPr>
          <a:lstStyle/>
          <a:p>
            <a:r>
              <a:rPr lang="en-US" sz="1100" b="1" dirty="0">
                <a:solidFill>
                  <a:srgbClr val="4C545A"/>
                </a:solidFill>
                <a:latin typeface="+mj-lt"/>
              </a:rPr>
              <a:t>Stigma</a:t>
            </a:r>
          </a:p>
        </p:txBody>
      </p:sp>
    </p:spTree>
    <p:extLst>
      <p:ext uri="{BB962C8B-B14F-4D97-AF65-F5344CB8AC3E}">
        <p14:creationId xmlns:p14="http://schemas.microsoft.com/office/powerpoint/2010/main" val="16583058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860" y="258086"/>
            <a:ext cx="6877334" cy="523220"/>
          </a:xfrm>
          <a:prstGeom prst="rect">
            <a:avLst/>
          </a:prstGeom>
          <a:noFill/>
          <a:ln w="3175">
            <a:noFill/>
          </a:ln>
        </p:spPr>
        <p:txBody>
          <a:bodyPr wrap="square" rtlCol="0">
            <a:spAutoFit/>
          </a:bodyPr>
          <a:lstStyle/>
          <a:p>
            <a:r>
              <a:rPr lang="en-US" sz="1400" b="1" dirty="0">
                <a:solidFill>
                  <a:srgbClr val="4C545A"/>
                </a:solidFill>
                <a:latin typeface="Franklin Gothic Medium" panose="020B0603020102020204"/>
              </a:rPr>
              <a:t>Every Adolescent Girl &amp; Boy is Protected from Violence &amp; Exploitation: The Second Decade of Life</a:t>
            </a:r>
            <a:endParaRPr lang="en-US" sz="1400" b="1" dirty="0">
              <a:solidFill>
                <a:srgbClr val="4C545A"/>
              </a:solidFill>
            </a:endParaRPr>
          </a:p>
        </p:txBody>
      </p:sp>
      <p:cxnSp>
        <p:nvCxnSpPr>
          <p:cNvPr id="3" name="Straight Connector 2"/>
          <p:cNvCxnSpPr/>
          <p:nvPr/>
        </p:nvCxnSpPr>
        <p:spPr>
          <a:xfrm>
            <a:off x="306385" y="784721"/>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2424955" y="5421148"/>
            <a:ext cx="2233663" cy="12308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800" dirty="0">
              <a:solidFill>
                <a:prstClr val="white"/>
              </a:solidFill>
            </a:endParaRPr>
          </a:p>
        </p:txBody>
      </p:sp>
      <p:graphicFrame>
        <p:nvGraphicFramePr>
          <p:cNvPr id="27" name="Chart 26"/>
          <p:cNvGraphicFramePr>
            <a:graphicFrameLocks/>
          </p:cNvGraphicFramePr>
          <p:nvPr>
            <p:extLst>
              <p:ext uri="{D42A27DB-BD31-4B8C-83A1-F6EECF244321}">
                <p14:modId xmlns:p14="http://schemas.microsoft.com/office/powerpoint/2010/main" val="1015588074"/>
              </p:ext>
            </p:extLst>
          </p:nvPr>
        </p:nvGraphicFramePr>
        <p:xfrm>
          <a:off x="311200" y="2659700"/>
          <a:ext cx="3264032" cy="3049850"/>
        </p:xfrm>
        <a:graphic>
          <a:graphicData uri="http://schemas.openxmlformats.org/drawingml/2006/chart">
            <c:chart xmlns:c="http://schemas.openxmlformats.org/drawingml/2006/chart" xmlns:r="http://schemas.openxmlformats.org/officeDocument/2006/relationships" r:id="rId3"/>
          </a:graphicData>
        </a:graphic>
      </p:graphicFrame>
      <p:sp>
        <p:nvSpPr>
          <p:cNvPr id="28" name="TextBox 27"/>
          <p:cNvSpPr txBox="1"/>
          <p:nvPr/>
        </p:nvSpPr>
        <p:spPr>
          <a:xfrm>
            <a:off x="309823" y="5734481"/>
            <a:ext cx="3264408" cy="365760"/>
          </a:xfrm>
          <a:prstGeom prst="rect">
            <a:avLst/>
          </a:prstGeom>
          <a:noFill/>
          <a:ln w="3175">
            <a:noFill/>
          </a:ln>
        </p:spPr>
        <p:txBody>
          <a:bodyPr wrap="square" rtlCol="0">
            <a:spAutoFit/>
          </a:bodyPr>
          <a:lstStyle/>
          <a:p>
            <a:r>
              <a:rPr lang="en-US" sz="600" dirty="0">
                <a:solidFill>
                  <a:prstClr val="black"/>
                </a:solidFill>
              </a:rPr>
              <a:t>Percentage of women aged 20-24 years who were first married or in union before age 15 and before age 18, by residence, wealth quintile and </a:t>
            </a:r>
            <a:r>
              <a:rPr lang="en-US" sz="600" dirty="0" smtClean="0">
                <a:solidFill>
                  <a:prstClr val="black"/>
                </a:solidFill>
              </a:rPr>
              <a:t>education.</a:t>
            </a:r>
            <a:endParaRPr lang="en-US" sz="100" dirty="0">
              <a:solidFill>
                <a:srgbClr val="FF0000"/>
              </a:solidFill>
              <a:highlight>
                <a:srgbClr val="FFFF00"/>
              </a:highlight>
            </a:endParaRPr>
          </a:p>
        </p:txBody>
      </p:sp>
      <p:sp>
        <p:nvSpPr>
          <p:cNvPr id="29" name="TextBox 28"/>
          <p:cNvSpPr txBox="1"/>
          <p:nvPr/>
        </p:nvSpPr>
        <p:spPr>
          <a:xfrm>
            <a:off x="309823" y="2395862"/>
            <a:ext cx="3266815" cy="261610"/>
          </a:xfrm>
          <a:prstGeom prst="rect">
            <a:avLst/>
          </a:prstGeom>
          <a:noFill/>
          <a:ln w="3175">
            <a:noFill/>
          </a:ln>
        </p:spPr>
        <p:txBody>
          <a:bodyPr wrap="square" rtlCol="0">
            <a:spAutoFit/>
          </a:bodyPr>
          <a:lstStyle/>
          <a:p>
            <a:r>
              <a:rPr lang="en-US" sz="1100" b="1" dirty="0">
                <a:solidFill>
                  <a:srgbClr val="4C545A"/>
                </a:solidFill>
                <a:latin typeface="Franklin Gothic Medium" panose="020B0603020102020204"/>
              </a:rPr>
              <a:t>Child </a:t>
            </a:r>
            <a:r>
              <a:rPr lang="en-US" sz="1100" b="1" dirty="0" smtClean="0">
                <a:solidFill>
                  <a:srgbClr val="4C545A"/>
                </a:solidFill>
                <a:latin typeface="Franklin Gothic Medium" panose="020B0603020102020204"/>
              </a:rPr>
              <a:t>Marriage</a:t>
            </a:r>
            <a:r>
              <a:rPr lang="en-US" sz="1100" b="1" dirty="0">
                <a:solidFill>
                  <a:srgbClr val="4C545A"/>
                </a:solidFill>
                <a:latin typeface="Franklin Gothic Medium" panose="020B0603020102020204"/>
              </a:rPr>
              <a:t>, SDG 5.3.1</a:t>
            </a:r>
          </a:p>
        </p:txBody>
      </p:sp>
      <p:graphicFrame>
        <p:nvGraphicFramePr>
          <p:cNvPr id="34" name="Chart 33"/>
          <p:cNvGraphicFramePr>
            <a:graphicFrameLocks/>
          </p:cNvGraphicFramePr>
          <p:nvPr>
            <p:extLst>
              <p:ext uri="{D42A27DB-BD31-4B8C-83A1-F6EECF244321}">
                <p14:modId xmlns:p14="http://schemas.microsoft.com/office/powerpoint/2010/main" val="3277436193"/>
              </p:ext>
            </p:extLst>
          </p:nvPr>
        </p:nvGraphicFramePr>
        <p:xfrm>
          <a:off x="3698875" y="2657240"/>
          <a:ext cx="3589028" cy="3054096"/>
        </p:xfrm>
        <a:graphic>
          <a:graphicData uri="http://schemas.openxmlformats.org/drawingml/2006/chart">
            <c:chart xmlns:c="http://schemas.openxmlformats.org/drawingml/2006/chart" xmlns:r="http://schemas.openxmlformats.org/officeDocument/2006/relationships" r:id="rId4"/>
          </a:graphicData>
        </a:graphic>
      </p:graphicFrame>
      <p:sp>
        <p:nvSpPr>
          <p:cNvPr id="20" name="TextBox 19"/>
          <p:cNvSpPr txBox="1"/>
          <p:nvPr/>
        </p:nvSpPr>
        <p:spPr>
          <a:xfrm>
            <a:off x="3694182" y="5736445"/>
            <a:ext cx="3593592" cy="369332"/>
          </a:xfrm>
          <a:prstGeom prst="rect">
            <a:avLst/>
          </a:prstGeom>
          <a:noFill/>
          <a:ln w="3175">
            <a:noFill/>
          </a:ln>
        </p:spPr>
        <p:txBody>
          <a:bodyPr wrap="square" rtlCol="0">
            <a:spAutoFit/>
          </a:bodyPr>
          <a:lstStyle/>
          <a:p>
            <a:pPr algn="just"/>
            <a:r>
              <a:rPr lang="en-US" sz="600" dirty="0">
                <a:solidFill>
                  <a:prstClr val="black"/>
                </a:solidFill>
              </a:rPr>
              <a:t>Percent distribution of women age 15-</a:t>
            </a:r>
            <a:r>
              <a:rPr lang="en-US" sz="600" dirty="0"/>
              <a:t>24</a:t>
            </a:r>
            <a:r>
              <a:rPr lang="en-US" sz="600" dirty="0">
                <a:solidFill>
                  <a:prstClr val="black"/>
                </a:solidFill>
              </a:rPr>
              <a:t> currently married or in union by age difference with their partner, education level and wealth quintile. </a:t>
            </a:r>
            <a:r>
              <a:rPr lang="en-US" sz="600" dirty="0"/>
              <a:t>Data for “Richest" disaggregation are based on 25-49 unweighted cases.</a:t>
            </a:r>
          </a:p>
        </p:txBody>
      </p:sp>
      <p:sp>
        <p:nvSpPr>
          <p:cNvPr id="21" name="TextBox 20"/>
          <p:cNvSpPr txBox="1"/>
          <p:nvPr/>
        </p:nvSpPr>
        <p:spPr>
          <a:xfrm>
            <a:off x="3698876" y="2396392"/>
            <a:ext cx="3593592" cy="261610"/>
          </a:xfrm>
          <a:prstGeom prst="rect">
            <a:avLst/>
          </a:prstGeom>
          <a:noFill/>
          <a:ln w="3175">
            <a:noFill/>
          </a:ln>
        </p:spPr>
        <p:txBody>
          <a:bodyPr wrap="square" rtlCol="0">
            <a:spAutoFit/>
          </a:bodyPr>
          <a:lstStyle/>
          <a:p>
            <a:r>
              <a:rPr lang="en-US" sz="1100" b="1" dirty="0">
                <a:solidFill>
                  <a:srgbClr val="4C545A"/>
                </a:solidFill>
                <a:latin typeface="Franklin Gothic Medium" panose="020B0603020102020204"/>
              </a:rPr>
              <a:t>Spousal Age Difference</a:t>
            </a:r>
          </a:p>
        </p:txBody>
      </p:sp>
      <p:sp>
        <p:nvSpPr>
          <p:cNvPr id="41" name="Rectangle 40"/>
          <p:cNvSpPr/>
          <p:nvPr/>
        </p:nvSpPr>
        <p:spPr>
          <a:xfrm>
            <a:off x="273048" y="844941"/>
            <a:ext cx="6940296" cy="143755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800" dirty="0">
                <a:solidFill>
                  <a:prstClr val="white"/>
                </a:solidFill>
              </a:rPr>
              <a:t>Adolescence presents unique vulnerabilities to violence and exploitation for girls. In many countries, marriage before the age of 18 is a reality for girls due to the interaction of several factors that place a girl at risk, including poverty, social norms, customary or religious laws that condone the practice, an inadequate legislative framework and the state of a country’s civil registration system. Child marriage often compromises a girl’s development by resulting in early pregnancy and social isolation, interrupting her schooling, and limiting her opportunities for career and vocational advancement. It also often involves a substantial age difference between the girl and her partner, thus further disempowering her and putting her at greater risk of partner violence, sexually transmitted diseases and lack of agency. Attitudes about wife beating serve as a marker for the social acceptability of intimate partner violence. Acceptance of wife beating among adolescent girls and boys suggests that it can be difficult for married girls who experience violence to seek assistance and for unmarried girls to identify and negotiate healthy and equitable relationships. Gender-based discrimination may be one of the most ubiquitous forms of discrimination adolescent girls face, and it has long-lasting and far-reaching effects on their personal trajectories as well as on all aspects of social and economic development. </a:t>
            </a:r>
            <a:endParaRPr lang="en-US" sz="800" dirty="0">
              <a:solidFill>
                <a:srgbClr val="FF0000"/>
              </a:solidFill>
              <a:highlight>
                <a:srgbClr val="FFFF00"/>
              </a:highlight>
            </a:endParaRPr>
          </a:p>
        </p:txBody>
      </p:sp>
      <p:sp>
        <p:nvSpPr>
          <p:cNvPr id="30" name="TextBox 29"/>
          <p:cNvSpPr txBox="1"/>
          <p:nvPr/>
        </p:nvSpPr>
        <p:spPr>
          <a:xfrm>
            <a:off x="310291" y="9251459"/>
            <a:ext cx="3264408" cy="276999"/>
          </a:xfrm>
          <a:prstGeom prst="rect">
            <a:avLst/>
          </a:prstGeom>
          <a:noFill/>
          <a:ln w="3175">
            <a:noFill/>
          </a:ln>
        </p:spPr>
        <p:txBody>
          <a:bodyPr wrap="square" rtlCol="0">
            <a:spAutoFit/>
          </a:bodyPr>
          <a:lstStyle/>
          <a:p>
            <a:pPr>
              <a:defRPr/>
            </a:pPr>
            <a:r>
              <a:rPr lang="en-US" sz="600" dirty="0">
                <a:solidFill>
                  <a:prstClr val="black"/>
                </a:solidFill>
              </a:rPr>
              <a:t>Percentage of adolescents age 15-19 who feel safe walking alone in their neighbourhood after dark, by sex</a:t>
            </a:r>
          </a:p>
        </p:txBody>
      </p:sp>
      <p:grpSp>
        <p:nvGrpSpPr>
          <p:cNvPr id="32" name="Group 31"/>
          <p:cNvGrpSpPr/>
          <p:nvPr/>
        </p:nvGrpSpPr>
        <p:grpSpPr>
          <a:xfrm>
            <a:off x="310685" y="6909524"/>
            <a:ext cx="3264408" cy="2167340"/>
            <a:chOff x="253701" y="6626707"/>
            <a:chExt cx="1919840" cy="1575169"/>
          </a:xfrm>
        </p:grpSpPr>
        <p:graphicFrame>
          <p:nvGraphicFramePr>
            <p:cNvPr id="33" name="Chart 32"/>
            <p:cNvGraphicFramePr/>
            <p:nvPr>
              <p:extLst>
                <p:ext uri="{D42A27DB-BD31-4B8C-83A1-F6EECF244321}">
                  <p14:modId xmlns:p14="http://schemas.microsoft.com/office/powerpoint/2010/main" val="3079026669"/>
                </p:ext>
              </p:extLst>
            </p:nvPr>
          </p:nvGraphicFramePr>
          <p:xfrm>
            <a:off x="253701" y="6626707"/>
            <a:ext cx="1919840" cy="1575169"/>
          </p:xfrm>
          <a:graphic>
            <a:graphicData uri="http://schemas.openxmlformats.org/drawingml/2006/chart">
              <c:chart xmlns:c="http://schemas.openxmlformats.org/drawingml/2006/chart" xmlns:r="http://schemas.openxmlformats.org/officeDocument/2006/relationships" r:id="rId5"/>
            </a:graphicData>
          </a:graphic>
        </p:graphicFrame>
        <p:sp>
          <p:nvSpPr>
            <p:cNvPr id="35" name="Rectangle 34"/>
            <p:cNvSpPr/>
            <p:nvPr/>
          </p:nvSpPr>
          <p:spPr>
            <a:xfrm>
              <a:off x="1497130" y="6757337"/>
              <a:ext cx="450772" cy="223685"/>
            </a:xfrm>
            <a:prstGeom prst="rect">
              <a:avLst/>
            </a:prstGeom>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r">
                <a:defRPr/>
              </a:pPr>
              <a:r>
                <a:rPr lang="en-US" sz="700" dirty="0">
                  <a:solidFill>
                    <a:prstClr val="black"/>
                  </a:solidFill>
                  <a:latin typeface="Franklin Gothic Medium" panose="020B0603020102020204"/>
                </a:rPr>
                <a:t>Adolescent Boys</a:t>
              </a:r>
            </a:p>
            <a:p>
              <a:pPr algn="r">
                <a:defRPr/>
              </a:pPr>
              <a:r>
                <a:rPr lang="en-US" sz="700" dirty="0">
                  <a:solidFill>
                    <a:prstClr val="black"/>
                  </a:solidFill>
                  <a:latin typeface="Franklin Gothic Medium" panose="020B0603020102020204"/>
                </a:rPr>
                <a:t> 15-19</a:t>
              </a:r>
            </a:p>
          </p:txBody>
        </p:sp>
      </p:grpSp>
      <p:sp>
        <p:nvSpPr>
          <p:cNvPr id="37" name="TextBox 36"/>
          <p:cNvSpPr txBox="1"/>
          <p:nvPr/>
        </p:nvSpPr>
        <p:spPr>
          <a:xfrm>
            <a:off x="311410" y="6226972"/>
            <a:ext cx="3264408" cy="430887"/>
          </a:xfrm>
          <a:prstGeom prst="rect">
            <a:avLst/>
          </a:prstGeom>
          <a:noFill/>
          <a:ln w="3175">
            <a:noFill/>
          </a:ln>
        </p:spPr>
        <p:txBody>
          <a:bodyPr wrap="square" rtlCol="0">
            <a:spAutoFit/>
          </a:bodyPr>
          <a:lstStyle/>
          <a:p>
            <a:pPr algn="ctr"/>
            <a:r>
              <a:rPr lang="en-US" sz="1100" b="1" dirty="0">
                <a:solidFill>
                  <a:srgbClr val="4C545A"/>
                </a:solidFill>
                <a:latin typeface="Franklin Gothic Medium" panose="020B0603020102020204"/>
              </a:rPr>
              <a:t>Feelings of Safety, SDG 16.1.4 Age &amp; Sex Disaggregate</a:t>
            </a:r>
          </a:p>
        </p:txBody>
      </p:sp>
      <p:sp>
        <p:nvSpPr>
          <p:cNvPr id="18" name="TextBox 17"/>
          <p:cNvSpPr txBox="1"/>
          <p:nvPr/>
        </p:nvSpPr>
        <p:spPr>
          <a:xfrm>
            <a:off x="3701802" y="9257810"/>
            <a:ext cx="3593592" cy="274320"/>
          </a:xfrm>
          <a:prstGeom prst="rect">
            <a:avLst/>
          </a:prstGeom>
          <a:noFill/>
          <a:ln w="3175">
            <a:noFill/>
          </a:ln>
        </p:spPr>
        <p:txBody>
          <a:bodyPr wrap="square" rtlCol="0">
            <a:spAutoFit/>
          </a:bodyPr>
          <a:lstStyle/>
          <a:p>
            <a:pPr lvl="0">
              <a:defRPr/>
            </a:pPr>
            <a:r>
              <a:rPr kumimoji="0" lang="en-US" sz="600" b="0" i="0" u="none" strike="noStrike" kern="1200" cap="none" spc="0" normalizeH="0" baseline="0" noProof="0" dirty="0">
                <a:ln>
                  <a:noFill/>
                </a:ln>
                <a:solidFill>
                  <a:prstClr val="black"/>
                </a:solidFill>
                <a:effectLst/>
                <a:uLnTx/>
                <a:uFillTx/>
                <a:latin typeface="Franklin Gothic Book" panose="020B0503020102020204"/>
                <a:ea typeface="+mn-ea"/>
                <a:cs typeface="+mn-cs"/>
              </a:rPr>
              <a:t>Percentage of </a:t>
            </a:r>
            <a:r>
              <a:rPr lang="en-US" sz="600" dirty="0">
                <a:solidFill>
                  <a:prstClr val="black"/>
                </a:solidFill>
              </a:rPr>
              <a:t>adolescents age 15-19</a:t>
            </a:r>
            <a:r>
              <a:rPr kumimoji="0" lang="en-US" sz="600" b="0" i="0" u="none" strike="noStrike" kern="1200" cap="none" spc="0" normalizeH="0" baseline="0" noProof="0" dirty="0">
                <a:ln>
                  <a:noFill/>
                </a:ln>
                <a:solidFill>
                  <a:prstClr val="black"/>
                </a:solidFill>
                <a:effectLst/>
                <a:uLnTx/>
                <a:uFillTx/>
                <a:latin typeface="Franklin Gothic Book" panose="020B0503020102020204"/>
                <a:ea typeface="+mn-ea"/>
                <a:cs typeface="+mn-cs"/>
              </a:rPr>
              <a:t> who feel safe being home alone after dark, by sex</a:t>
            </a:r>
            <a:endParaRPr kumimoji="0" lang="en-US" sz="600" b="0" i="0" u="none" strike="noStrike" kern="1200" cap="none" spc="0" normalizeH="0" baseline="0" noProof="0" dirty="0">
              <a:ln>
                <a:noFill/>
              </a:ln>
              <a:solidFill>
                <a:prstClr val="black"/>
              </a:solidFill>
              <a:effectLst/>
              <a:highlight>
                <a:srgbClr val="FFFF00"/>
              </a:highlight>
              <a:uLnTx/>
              <a:uFillTx/>
              <a:latin typeface="Franklin Gothic Book" panose="020B0503020102020204"/>
              <a:ea typeface="+mn-ea"/>
              <a:cs typeface="+mn-cs"/>
            </a:endParaRPr>
          </a:p>
        </p:txBody>
      </p:sp>
      <p:sp>
        <p:nvSpPr>
          <p:cNvPr id="19" name="Rectangle 18"/>
          <p:cNvSpPr/>
          <p:nvPr/>
        </p:nvSpPr>
        <p:spPr>
          <a:xfrm>
            <a:off x="3702067" y="6232386"/>
            <a:ext cx="3593592" cy="429768"/>
          </a:xfrm>
          <a:prstGeom prst="rect">
            <a:avLst/>
          </a:prstGeom>
          <a:ln w="3175">
            <a:noFill/>
          </a:ln>
        </p:spPr>
        <p:txBody>
          <a:bodyPr wrap="square">
            <a:spAutoFit/>
          </a:bodyPr>
          <a:lstStyle/>
          <a:p>
            <a:pPr lvl="0">
              <a:defRPr/>
            </a:pPr>
            <a:r>
              <a:rPr lang="en-US" sz="1100" b="1" dirty="0">
                <a:solidFill>
                  <a:srgbClr val="4C545A"/>
                </a:solidFill>
                <a:latin typeface="Franklin Gothic Medium" panose="020B0603020102020204"/>
              </a:rPr>
              <a:t>Feeling </a:t>
            </a:r>
            <a:r>
              <a:rPr lang="en-US" sz="1100" b="1" dirty="0" smtClean="0">
                <a:solidFill>
                  <a:srgbClr val="4C545A"/>
                </a:solidFill>
                <a:latin typeface="Franklin Gothic Medium" panose="020B0603020102020204"/>
              </a:rPr>
              <a:t>safety </a:t>
            </a:r>
            <a:r>
              <a:rPr lang="en-US" sz="1100" b="1" dirty="0">
                <a:solidFill>
                  <a:srgbClr val="4C545A"/>
                </a:solidFill>
                <a:latin typeface="Franklin Gothic Medium" panose="020B0603020102020204"/>
              </a:rPr>
              <a:t>while being at home alone</a:t>
            </a:r>
          </a:p>
        </p:txBody>
      </p:sp>
      <p:graphicFrame>
        <p:nvGraphicFramePr>
          <p:cNvPr id="23" name="Chart 22"/>
          <p:cNvGraphicFramePr>
            <a:graphicFrameLocks/>
          </p:cNvGraphicFramePr>
          <p:nvPr>
            <p:extLst>
              <p:ext uri="{D42A27DB-BD31-4B8C-83A1-F6EECF244321}">
                <p14:modId xmlns:p14="http://schemas.microsoft.com/office/powerpoint/2010/main" val="3464494607"/>
              </p:ext>
            </p:extLst>
          </p:nvPr>
        </p:nvGraphicFramePr>
        <p:xfrm>
          <a:off x="3703172" y="6560820"/>
          <a:ext cx="3593592" cy="269748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28846485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303527" y="450899"/>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graphicFrame>
        <p:nvGraphicFramePr>
          <p:cNvPr id="49" name="Chart 48"/>
          <p:cNvGraphicFramePr>
            <a:graphicFrameLocks/>
          </p:cNvGraphicFramePr>
          <p:nvPr>
            <p:extLst>
              <p:ext uri="{D42A27DB-BD31-4B8C-83A1-F6EECF244321}">
                <p14:modId xmlns:p14="http://schemas.microsoft.com/office/powerpoint/2010/main" val="73323925"/>
              </p:ext>
            </p:extLst>
          </p:nvPr>
        </p:nvGraphicFramePr>
        <p:xfrm>
          <a:off x="3876440" y="2201999"/>
          <a:ext cx="3355848" cy="2319024"/>
        </p:xfrm>
        <a:graphic>
          <a:graphicData uri="http://schemas.openxmlformats.org/drawingml/2006/chart">
            <c:chart xmlns:c="http://schemas.openxmlformats.org/drawingml/2006/chart" xmlns:r="http://schemas.openxmlformats.org/officeDocument/2006/relationships" r:id="rId3"/>
          </a:graphicData>
        </a:graphic>
      </p:graphicFrame>
      <p:sp>
        <p:nvSpPr>
          <p:cNvPr id="50" name="TextBox 49"/>
          <p:cNvSpPr txBox="1"/>
          <p:nvPr/>
        </p:nvSpPr>
        <p:spPr>
          <a:xfrm>
            <a:off x="3884968" y="1798871"/>
            <a:ext cx="3355848" cy="261610"/>
          </a:xfrm>
          <a:prstGeom prst="rect">
            <a:avLst/>
          </a:prstGeom>
          <a:noFill/>
          <a:ln w="3175">
            <a:noFill/>
          </a:ln>
        </p:spPr>
        <p:txBody>
          <a:bodyPr wrap="square" rtlCol="0">
            <a:spAutoFit/>
          </a:bodyPr>
          <a:lstStyle/>
          <a:p>
            <a:r>
              <a:rPr lang="en-US" sz="1100" b="1" dirty="0">
                <a:solidFill>
                  <a:srgbClr val="4C545A"/>
                </a:solidFill>
                <a:latin typeface="+mj-lt"/>
              </a:rPr>
              <a:t>Life Satisfaction</a:t>
            </a:r>
          </a:p>
        </p:txBody>
      </p:sp>
      <p:sp>
        <p:nvSpPr>
          <p:cNvPr id="57" name="Rectangle 56"/>
          <p:cNvSpPr/>
          <p:nvPr/>
        </p:nvSpPr>
        <p:spPr>
          <a:xfrm>
            <a:off x="372873" y="611816"/>
            <a:ext cx="6940296" cy="99919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800" dirty="0"/>
              <a:t>To become empowered, adolescent girls and boys need to be engaged as civic participants in the decisions affecting their lives and communities. People’s sense of security and freedom from the fear of crime influences how they move about those communities, access services and economic opportunities and participate in public life. Adolescent girls and boys are likely to have different perceptions of personal safety due to different gender-based vulnerabilities to sexual violence and other crimes. Life satisfaction measures an individual’s perceived level of well-being or how an individual feels about their life as a whole. Measuring adolescent girls’ and boy’s satisfaction with their lives can provide important insights into their mental health during a stage of life when gender norms consolidate and girls and boys experience different risk factors for mental health disorders.</a:t>
            </a:r>
          </a:p>
        </p:txBody>
      </p:sp>
      <p:sp>
        <p:nvSpPr>
          <p:cNvPr id="59" name="TextBox 58"/>
          <p:cNvSpPr txBox="1"/>
          <p:nvPr/>
        </p:nvSpPr>
        <p:spPr>
          <a:xfrm>
            <a:off x="3882558" y="4790985"/>
            <a:ext cx="3355848" cy="276999"/>
          </a:xfrm>
          <a:prstGeom prst="rect">
            <a:avLst/>
          </a:prstGeom>
          <a:noFill/>
          <a:ln w="3175">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600" dirty="0"/>
              <a:t>Among adolescents age 15-19, average life satisfaction score on a scale of 0 to 10, by sex and age </a:t>
            </a:r>
            <a:r>
              <a:rPr lang="en-US" sz="600" dirty="0" smtClean="0"/>
              <a:t>group</a:t>
            </a:r>
            <a:endParaRPr lang="en-US" sz="600" dirty="0"/>
          </a:p>
        </p:txBody>
      </p:sp>
      <p:sp>
        <p:nvSpPr>
          <p:cNvPr id="60" name="TextBox 15"/>
          <p:cNvSpPr txBox="1"/>
          <p:nvPr/>
        </p:nvSpPr>
        <p:spPr>
          <a:xfrm>
            <a:off x="307383" y="4791428"/>
            <a:ext cx="3355848" cy="276999"/>
          </a:xfrm>
          <a:prstGeom prst="rect">
            <a:avLst/>
          </a:prstGeom>
          <a:noFill/>
          <a:ln w="31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600" dirty="0">
                <a:solidFill>
                  <a:schemeClr val="tx1">
                    <a:lumMod val="85000"/>
                    <a:lumOff val="15000"/>
                  </a:schemeClr>
                </a:solidFill>
              </a:rPr>
              <a:t>Percentage of adolescent girls and boys age 15-19 years who have ever felt discriminated or harassed </a:t>
            </a:r>
            <a:r>
              <a:rPr lang="en-US" sz="600" dirty="0"/>
              <a:t>in the last 12 months </a:t>
            </a:r>
            <a:r>
              <a:rPr lang="en-US" sz="600" dirty="0">
                <a:solidFill>
                  <a:schemeClr val="tx1">
                    <a:lumMod val="85000"/>
                    <a:lumOff val="15000"/>
                  </a:schemeClr>
                </a:solidFill>
              </a:rPr>
              <a:t>based on their gender</a:t>
            </a:r>
            <a:endParaRPr lang="en-US" sz="600" dirty="0">
              <a:solidFill>
                <a:srgbClr val="FF0000"/>
              </a:solidFill>
            </a:endParaRPr>
          </a:p>
        </p:txBody>
      </p:sp>
      <p:sp>
        <p:nvSpPr>
          <p:cNvPr id="61" name="TextBox 60"/>
          <p:cNvSpPr txBox="1"/>
          <p:nvPr/>
        </p:nvSpPr>
        <p:spPr>
          <a:xfrm>
            <a:off x="307383" y="1788711"/>
            <a:ext cx="3355848" cy="261610"/>
          </a:xfrm>
          <a:prstGeom prst="rect">
            <a:avLst/>
          </a:prstGeom>
          <a:noFill/>
          <a:ln w="3175">
            <a:noFill/>
          </a:ln>
        </p:spPr>
        <p:txBody>
          <a:bodyPr wrap="square" rtlCol="0">
            <a:spAutoFit/>
          </a:bodyPr>
          <a:lstStyle/>
          <a:p>
            <a:r>
              <a:rPr lang="en-US" sz="1100" b="1" dirty="0">
                <a:solidFill>
                  <a:srgbClr val="4C545A"/>
                </a:solidFill>
                <a:latin typeface="+mj-lt"/>
              </a:rPr>
              <a:t>Discrimination &amp; Harassment</a:t>
            </a:r>
          </a:p>
        </p:txBody>
      </p:sp>
      <p:grpSp>
        <p:nvGrpSpPr>
          <p:cNvPr id="62" name="Group 61"/>
          <p:cNvGrpSpPr/>
          <p:nvPr/>
        </p:nvGrpSpPr>
        <p:grpSpPr>
          <a:xfrm>
            <a:off x="437623" y="2290602"/>
            <a:ext cx="3058707" cy="2131387"/>
            <a:chOff x="222883" y="6547325"/>
            <a:chExt cx="2279857" cy="1386983"/>
          </a:xfrm>
        </p:grpSpPr>
        <p:graphicFrame>
          <p:nvGraphicFramePr>
            <p:cNvPr id="63" name="Chart 62"/>
            <p:cNvGraphicFramePr/>
            <p:nvPr>
              <p:extLst>
                <p:ext uri="{D42A27DB-BD31-4B8C-83A1-F6EECF244321}">
                  <p14:modId xmlns:p14="http://schemas.microsoft.com/office/powerpoint/2010/main" val="59174229"/>
                </p:ext>
              </p:extLst>
            </p:nvPr>
          </p:nvGraphicFramePr>
          <p:xfrm>
            <a:off x="222883" y="6547325"/>
            <a:ext cx="2279857" cy="1386983"/>
          </p:xfrm>
          <a:graphic>
            <a:graphicData uri="http://schemas.openxmlformats.org/drawingml/2006/chart">
              <c:chart xmlns:c="http://schemas.openxmlformats.org/drawingml/2006/chart" xmlns:r="http://schemas.openxmlformats.org/officeDocument/2006/relationships" r:id="rId4"/>
            </a:graphicData>
          </a:graphic>
        </p:graphicFrame>
        <p:sp>
          <p:nvSpPr>
            <p:cNvPr id="64" name="Rectangle 63"/>
            <p:cNvSpPr/>
            <p:nvPr/>
          </p:nvSpPr>
          <p:spPr>
            <a:xfrm>
              <a:off x="262070" y="6564997"/>
              <a:ext cx="500316" cy="200283"/>
            </a:xfrm>
            <a:prstGeom prst="rect">
              <a:avLst/>
            </a:prstGeom>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700" i="0" u="none" strike="noStrike" kern="1200" cap="none" spc="0" normalizeH="0" baseline="0" noProof="0" dirty="0">
                  <a:ln>
                    <a:noFill/>
                  </a:ln>
                  <a:solidFill>
                    <a:prstClr val="black"/>
                  </a:solidFill>
                  <a:effectLst/>
                  <a:uLnTx/>
                  <a:uFillTx/>
                  <a:latin typeface="Franklin Gothic Medium" panose="020B0603020102020204"/>
                  <a:ea typeface="+mn-ea"/>
                  <a:cs typeface="+mn-cs"/>
                </a:rPr>
                <a:t>Adolescent Boys 15-19</a:t>
              </a:r>
            </a:p>
          </p:txBody>
        </p:sp>
      </p:grpSp>
      <p:sp>
        <p:nvSpPr>
          <p:cNvPr id="65" name="TextBox 64"/>
          <p:cNvSpPr txBox="1"/>
          <p:nvPr/>
        </p:nvSpPr>
        <p:spPr>
          <a:xfrm>
            <a:off x="230893" y="149104"/>
            <a:ext cx="6939527" cy="307777"/>
          </a:xfrm>
          <a:prstGeom prst="rect">
            <a:avLst/>
          </a:prstGeom>
          <a:noFill/>
          <a:ln w="3175">
            <a:noFill/>
          </a:ln>
        </p:spPr>
        <p:txBody>
          <a:bodyPr wrap="square" rtlCol="0">
            <a:spAutoFit/>
          </a:bodyPr>
          <a:lstStyle/>
          <a:p>
            <a:r>
              <a:rPr lang="en-US" sz="1400" b="1" dirty="0">
                <a:solidFill>
                  <a:srgbClr val="4C545A"/>
                </a:solidFill>
                <a:latin typeface="+mj-lt"/>
              </a:rPr>
              <a:t>Every Adolescent Girl &amp; Boy has an Equitable Chance in Life: The Second Decade of Life</a:t>
            </a:r>
          </a:p>
        </p:txBody>
      </p:sp>
      <p:graphicFrame>
        <p:nvGraphicFramePr>
          <p:cNvPr id="17" name="Chart 16"/>
          <p:cNvGraphicFramePr>
            <a:graphicFrameLocks/>
          </p:cNvGraphicFramePr>
          <p:nvPr>
            <p:extLst>
              <p:ext uri="{D42A27DB-BD31-4B8C-83A1-F6EECF244321}">
                <p14:modId xmlns:p14="http://schemas.microsoft.com/office/powerpoint/2010/main" val="1155424791"/>
              </p:ext>
            </p:extLst>
          </p:nvPr>
        </p:nvGraphicFramePr>
        <p:xfrm>
          <a:off x="300133" y="5766838"/>
          <a:ext cx="6969818" cy="3068373"/>
        </p:xfrm>
        <a:graphic>
          <a:graphicData uri="http://schemas.openxmlformats.org/drawingml/2006/chart">
            <c:chart xmlns:c="http://schemas.openxmlformats.org/drawingml/2006/chart" xmlns:r="http://schemas.openxmlformats.org/officeDocument/2006/relationships" r:id="rId5"/>
          </a:graphicData>
        </a:graphic>
      </p:graphicFrame>
      <p:sp>
        <p:nvSpPr>
          <p:cNvPr id="5" name="Rectangle 4"/>
          <p:cNvSpPr/>
          <p:nvPr/>
        </p:nvSpPr>
        <p:spPr>
          <a:xfrm>
            <a:off x="307753" y="8914361"/>
            <a:ext cx="6862667" cy="276999"/>
          </a:xfrm>
          <a:prstGeom prst="rect">
            <a:avLst/>
          </a:prstGeom>
          <a:ln w="3175">
            <a:noFill/>
          </a:ln>
        </p:spPr>
        <p:txBody>
          <a:bodyPr wrap="square">
            <a:spAutoFit/>
          </a:bodyPr>
          <a:lstStyle/>
          <a:p>
            <a:r>
              <a:rPr lang="en-US" sz="600" dirty="0">
                <a:solidFill>
                  <a:schemeClr val="tx1">
                    <a:lumMod val="85000"/>
                    <a:lumOff val="15000"/>
                  </a:schemeClr>
                </a:solidFill>
              </a:rPr>
              <a:t>Percentage of adolescent girls and boys age 15-19 who have felt discriminated against or harassed</a:t>
            </a:r>
            <a:r>
              <a:rPr lang="en-US" sz="600" dirty="0">
                <a:solidFill>
                  <a:srgbClr val="FF0000"/>
                </a:solidFill>
              </a:rPr>
              <a:t> </a:t>
            </a:r>
            <a:r>
              <a:rPr lang="en-US" sz="600" dirty="0"/>
              <a:t>in the last 12 months </a:t>
            </a:r>
            <a:r>
              <a:rPr lang="en-US" sz="600" dirty="0">
                <a:solidFill>
                  <a:schemeClr val="tx1">
                    <a:lumMod val="85000"/>
                    <a:lumOff val="15000"/>
                  </a:schemeClr>
                </a:solidFill>
              </a:rPr>
              <a:t>on the basis of:</a:t>
            </a:r>
          </a:p>
          <a:p>
            <a:endParaRPr lang="en-US" sz="600" dirty="0">
              <a:solidFill>
                <a:schemeClr val="tx1">
                  <a:lumMod val="85000"/>
                  <a:lumOff val="15000"/>
                </a:schemeClr>
              </a:solidFill>
            </a:endParaRPr>
          </a:p>
        </p:txBody>
      </p:sp>
      <p:sp>
        <p:nvSpPr>
          <p:cNvPr id="22" name="Rectangle 21"/>
          <p:cNvSpPr/>
          <p:nvPr/>
        </p:nvSpPr>
        <p:spPr>
          <a:xfrm>
            <a:off x="307383" y="5341430"/>
            <a:ext cx="6993086" cy="261610"/>
          </a:xfrm>
          <a:prstGeom prst="rect">
            <a:avLst/>
          </a:prstGeom>
          <a:ln>
            <a:noFill/>
          </a:ln>
        </p:spPr>
        <p:txBody>
          <a:bodyPr wrap="square">
            <a:spAutoFit/>
          </a:bodyPr>
          <a:lstStyle/>
          <a:p>
            <a:r>
              <a:rPr lang="en-US" sz="1100" b="1" dirty="0">
                <a:solidFill>
                  <a:srgbClr val="4C545A"/>
                </a:solidFill>
                <a:latin typeface="+mj-lt"/>
              </a:rPr>
              <a:t> </a:t>
            </a:r>
            <a:r>
              <a:rPr lang="en-US" sz="1100" b="1" dirty="0">
                <a:solidFill>
                  <a:srgbClr val="4C545A"/>
                </a:solidFill>
              </a:rPr>
              <a:t>Discrimination &amp; Harassment</a:t>
            </a:r>
          </a:p>
        </p:txBody>
      </p:sp>
    </p:spTree>
    <p:extLst>
      <p:ext uri="{BB962C8B-B14F-4D97-AF65-F5344CB8AC3E}">
        <p14:creationId xmlns:p14="http://schemas.microsoft.com/office/powerpoint/2010/main" val="29927598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229000" y="144475"/>
            <a:ext cx="6445830" cy="307777"/>
          </a:xfrm>
          <a:prstGeom prst="rect">
            <a:avLst/>
          </a:prstGeom>
          <a:ln w="3175">
            <a:noFill/>
          </a:ln>
        </p:spPr>
        <p:txBody>
          <a:bodyPr wrap="square">
            <a:spAutoFit/>
          </a:bodyPr>
          <a:lstStyle/>
          <a:p>
            <a:r>
              <a:rPr lang="en-US" sz="1400" b="1" dirty="0">
                <a:solidFill>
                  <a:srgbClr val="4C545A"/>
                </a:solidFill>
                <a:latin typeface="+mj-lt"/>
              </a:rPr>
              <a:t>Every Adolescent Girl &amp; Boy Learns: The Second Decade of Life</a:t>
            </a:r>
          </a:p>
        </p:txBody>
      </p:sp>
      <p:cxnSp>
        <p:nvCxnSpPr>
          <p:cNvPr id="28" name="Straight Connector 27"/>
          <p:cNvCxnSpPr/>
          <p:nvPr/>
        </p:nvCxnSpPr>
        <p:spPr>
          <a:xfrm>
            <a:off x="307242" y="463112"/>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04089" y="1674334"/>
            <a:ext cx="3355848" cy="430887"/>
          </a:xfrm>
          <a:prstGeom prst="rect">
            <a:avLst/>
          </a:prstGeom>
          <a:noFill/>
          <a:ln w="3175">
            <a:noFill/>
          </a:ln>
        </p:spPr>
        <p:txBody>
          <a:bodyPr wrap="square" rtlCol="0">
            <a:spAutoFit/>
          </a:bodyPr>
          <a:lstStyle/>
          <a:p>
            <a:r>
              <a:rPr lang="en-US" sz="1100" b="1" dirty="0">
                <a:solidFill>
                  <a:srgbClr val="4C545A"/>
                </a:solidFill>
                <a:latin typeface="+mj-lt"/>
              </a:rPr>
              <a:t>Lower Secondary Attendance </a:t>
            </a:r>
          </a:p>
          <a:p>
            <a:r>
              <a:rPr lang="en-US" sz="1100" b="1" dirty="0">
                <a:solidFill>
                  <a:srgbClr val="4C545A"/>
                </a:solidFill>
                <a:latin typeface="+mj-lt"/>
              </a:rPr>
              <a:t>Net Attendance Rate</a:t>
            </a:r>
          </a:p>
        </p:txBody>
      </p:sp>
      <p:sp>
        <p:nvSpPr>
          <p:cNvPr id="34" name="TextBox 33"/>
          <p:cNvSpPr txBox="1"/>
          <p:nvPr/>
        </p:nvSpPr>
        <p:spPr>
          <a:xfrm>
            <a:off x="301527" y="5102359"/>
            <a:ext cx="3355848" cy="276999"/>
          </a:xfrm>
          <a:prstGeom prst="rect">
            <a:avLst/>
          </a:prstGeom>
          <a:noFill/>
          <a:ln w="3175">
            <a:noFill/>
          </a:ln>
        </p:spPr>
        <p:txBody>
          <a:bodyPr wrap="square" rtlCol="0">
            <a:spAutoFit/>
          </a:bodyPr>
          <a:lstStyle/>
          <a:p>
            <a:r>
              <a:rPr lang="en-US" sz="600" dirty="0"/>
              <a:t>Percentage of children of lower secondary school age attending lower secondary school or higher (adjusted net attendance ratio), by sex, wealth quintile and area</a:t>
            </a:r>
            <a:endParaRPr lang="en-US" sz="100" dirty="0">
              <a:solidFill>
                <a:srgbClr val="FF0000"/>
              </a:solidFill>
            </a:endParaRPr>
          </a:p>
        </p:txBody>
      </p:sp>
      <p:sp>
        <p:nvSpPr>
          <p:cNvPr id="25" name="TextBox 24"/>
          <p:cNvSpPr txBox="1"/>
          <p:nvPr/>
        </p:nvSpPr>
        <p:spPr>
          <a:xfrm>
            <a:off x="3887793" y="1676793"/>
            <a:ext cx="3355848" cy="430887"/>
          </a:xfrm>
          <a:prstGeom prst="rect">
            <a:avLst/>
          </a:prstGeom>
          <a:noFill/>
          <a:ln w="3175">
            <a:noFill/>
          </a:ln>
        </p:spPr>
        <p:txBody>
          <a:bodyPr wrap="square" rtlCol="0">
            <a:spAutoFit/>
          </a:bodyPr>
          <a:lstStyle/>
          <a:p>
            <a:r>
              <a:rPr lang="en-US" sz="1100" b="1" dirty="0">
                <a:solidFill>
                  <a:srgbClr val="4C545A"/>
                </a:solidFill>
                <a:latin typeface="+mj-lt"/>
              </a:rPr>
              <a:t>Upper Secondary Attendance </a:t>
            </a:r>
          </a:p>
          <a:p>
            <a:r>
              <a:rPr lang="en-US" sz="1100" b="1" dirty="0">
                <a:solidFill>
                  <a:srgbClr val="4C545A"/>
                </a:solidFill>
                <a:latin typeface="+mj-lt"/>
              </a:rPr>
              <a:t>Net Attendance Rate</a:t>
            </a:r>
          </a:p>
        </p:txBody>
      </p:sp>
      <p:sp>
        <p:nvSpPr>
          <p:cNvPr id="33" name="TextBox 32"/>
          <p:cNvSpPr txBox="1"/>
          <p:nvPr/>
        </p:nvSpPr>
        <p:spPr>
          <a:xfrm>
            <a:off x="3889009" y="5102359"/>
            <a:ext cx="3355848" cy="276999"/>
          </a:xfrm>
          <a:prstGeom prst="rect">
            <a:avLst/>
          </a:prstGeom>
          <a:noFill/>
          <a:ln w="3175">
            <a:noFill/>
          </a:ln>
        </p:spPr>
        <p:txBody>
          <a:bodyPr wrap="square" rtlCol="0">
            <a:spAutoFit/>
          </a:bodyPr>
          <a:lstStyle/>
          <a:p>
            <a:r>
              <a:rPr lang="en-US" sz="600" dirty="0"/>
              <a:t>Percentage of children of upper secondary school age attending upper secondary school or higher (adjusted net attendance ratio), by sex, wealth quintile and area</a:t>
            </a:r>
            <a:endParaRPr lang="en-US" sz="100" dirty="0">
              <a:solidFill>
                <a:srgbClr val="FF0000"/>
              </a:solidFill>
            </a:endParaRPr>
          </a:p>
        </p:txBody>
      </p:sp>
      <p:sp>
        <p:nvSpPr>
          <p:cNvPr id="35" name="TextBox 34"/>
          <p:cNvSpPr txBox="1"/>
          <p:nvPr/>
        </p:nvSpPr>
        <p:spPr>
          <a:xfrm>
            <a:off x="303060" y="5741829"/>
            <a:ext cx="3355848" cy="429768"/>
          </a:xfrm>
          <a:prstGeom prst="rect">
            <a:avLst/>
          </a:prstGeom>
          <a:noFill/>
          <a:ln w="3175">
            <a:noFill/>
          </a:ln>
        </p:spPr>
        <p:txBody>
          <a:bodyPr wrap="square" rtlCol="0">
            <a:spAutoFit/>
          </a:bodyPr>
          <a:lstStyle>
            <a:defPPr>
              <a:defRPr lang="en-US"/>
            </a:defPPr>
            <a:lvl1pPr>
              <a:defRPr sz="1100">
                <a:latin typeface="+mj-lt"/>
              </a:defRPr>
            </a:lvl1pPr>
          </a:lstStyle>
          <a:p>
            <a:r>
              <a:rPr lang="en-US" b="1" dirty="0">
                <a:solidFill>
                  <a:srgbClr val="4C545A"/>
                </a:solidFill>
              </a:rPr>
              <a:t>Lower Secondary </a:t>
            </a:r>
            <a:r>
              <a:rPr lang="en-US" b="1" dirty="0" smtClean="0">
                <a:solidFill>
                  <a:srgbClr val="4C545A"/>
                </a:solidFill>
              </a:rPr>
              <a:t>Completion</a:t>
            </a:r>
            <a:endParaRPr lang="en-US" b="1" dirty="0">
              <a:solidFill>
                <a:srgbClr val="4C545A"/>
              </a:solidFill>
            </a:endParaRPr>
          </a:p>
        </p:txBody>
      </p:sp>
      <p:sp>
        <p:nvSpPr>
          <p:cNvPr id="53" name="TextBox 52"/>
          <p:cNvSpPr txBox="1"/>
          <p:nvPr/>
        </p:nvSpPr>
        <p:spPr>
          <a:xfrm>
            <a:off x="309148" y="9061074"/>
            <a:ext cx="3355848" cy="292388"/>
          </a:xfrm>
          <a:prstGeom prst="rect">
            <a:avLst/>
          </a:prstGeom>
          <a:noFill/>
          <a:ln w="3175">
            <a:noFill/>
          </a:ln>
        </p:spPr>
        <p:txBody>
          <a:bodyPr wrap="square" rtlCol="0">
            <a:spAutoFit/>
          </a:bodyPr>
          <a:lstStyle/>
          <a:p>
            <a:pPr algn="just"/>
            <a:r>
              <a:rPr lang="en-US" sz="600" dirty="0" smtClean="0"/>
              <a:t>Percentage </a:t>
            </a:r>
            <a:r>
              <a:rPr lang="en-US" sz="600" dirty="0"/>
              <a:t>of children whose age are 3 to 5 years above the intended age for the last grade of lower secondary school who have completed lower secondary education, by sex and area</a:t>
            </a:r>
          </a:p>
          <a:p>
            <a:pPr algn="just"/>
            <a:endParaRPr lang="en-US" sz="100" b="1" dirty="0">
              <a:solidFill>
                <a:srgbClr val="FF0000"/>
              </a:solidFill>
            </a:endParaRPr>
          </a:p>
        </p:txBody>
      </p:sp>
      <p:graphicFrame>
        <p:nvGraphicFramePr>
          <p:cNvPr id="40" name="Chart 39"/>
          <p:cNvGraphicFramePr>
            <a:graphicFrameLocks/>
          </p:cNvGraphicFramePr>
          <p:nvPr>
            <p:extLst>
              <p:ext uri="{D42A27DB-BD31-4B8C-83A1-F6EECF244321}">
                <p14:modId xmlns:p14="http://schemas.microsoft.com/office/powerpoint/2010/main" val="1897505067"/>
              </p:ext>
            </p:extLst>
          </p:nvPr>
        </p:nvGraphicFramePr>
        <p:xfrm>
          <a:off x="307014" y="6167783"/>
          <a:ext cx="3355848" cy="2788920"/>
        </p:xfrm>
        <a:graphic>
          <a:graphicData uri="http://schemas.openxmlformats.org/drawingml/2006/chart">
            <c:chart xmlns:c="http://schemas.openxmlformats.org/drawingml/2006/chart" xmlns:r="http://schemas.openxmlformats.org/officeDocument/2006/relationships" r:id="rId2"/>
          </a:graphicData>
        </a:graphic>
      </p:graphicFrame>
      <p:sp>
        <p:nvSpPr>
          <p:cNvPr id="52" name="TextBox 51"/>
          <p:cNvSpPr txBox="1"/>
          <p:nvPr/>
        </p:nvSpPr>
        <p:spPr>
          <a:xfrm>
            <a:off x="3888826" y="5741829"/>
            <a:ext cx="3355848" cy="429768"/>
          </a:xfrm>
          <a:prstGeom prst="rect">
            <a:avLst/>
          </a:prstGeom>
          <a:noFill/>
          <a:ln w="3175">
            <a:noFill/>
          </a:ln>
        </p:spPr>
        <p:txBody>
          <a:bodyPr wrap="square" rtlCol="0">
            <a:spAutoFit/>
          </a:bodyPr>
          <a:lstStyle/>
          <a:p>
            <a:r>
              <a:rPr lang="en-US" sz="1100" b="1" dirty="0">
                <a:solidFill>
                  <a:srgbClr val="4C545A"/>
                </a:solidFill>
                <a:latin typeface="+mj-lt"/>
              </a:rPr>
              <a:t>Upper Secondary </a:t>
            </a:r>
            <a:r>
              <a:rPr lang="en-US" sz="1100" b="1" dirty="0" smtClean="0">
                <a:solidFill>
                  <a:srgbClr val="4C545A"/>
                </a:solidFill>
                <a:latin typeface="+mj-lt"/>
              </a:rPr>
              <a:t>Completion</a:t>
            </a:r>
            <a:endParaRPr lang="en-US" sz="1100" b="1" dirty="0">
              <a:solidFill>
                <a:srgbClr val="4C545A"/>
              </a:solidFill>
              <a:latin typeface="+mj-lt"/>
            </a:endParaRPr>
          </a:p>
        </p:txBody>
      </p:sp>
      <p:sp>
        <p:nvSpPr>
          <p:cNvPr id="37" name="Rectangle 36"/>
          <p:cNvSpPr/>
          <p:nvPr/>
        </p:nvSpPr>
        <p:spPr>
          <a:xfrm>
            <a:off x="3896360" y="9062115"/>
            <a:ext cx="3355848" cy="276999"/>
          </a:xfrm>
          <a:prstGeom prst="rect">
            <a:avLst/>
          </a:prstGeom>
          <a:ln w="3175">
            <a:noFill/>
          </a:ln>
        </p:spPr>
        <p:txBody>
          <a:bodyPr wrap="square">
            <a:spAutoFit/>
          </a:bodyPr>
          <a:lstStyle/>
          <a:p>
            <a:pPr algn="just"/>
            <a:r>
              <a:rPr lang="en-US" sz="600" dirty="0"/>
              <a:t>Percentage of children or youth whose age are 3 to 5 years above the intended age for the last grade of upper secondary school who have completed upper secondary education, by sex and area</a:t>
            </a:r>
            <a:endParaRPr lang="en-US" sz="100" b="1" dirty="0"/>
          </a:p>
        </p:txBody>
      </p:sp>
      <p:graphicFrame>
        <p:nvGraphicFramePr>
          <p:cNvPr id="42" name="Chart 41"/>
          <p:cNvGraphicFramePr>
            <a:graphicFrameLocks/>
          </p:cNvGraphicFramePr>
          <p:nvPr>
            <p:extLst>
              <p:ext uri="{D42A27DB-BD31-4B8C-83A1-F6EECF244321}">
                <p14:modId xmlns:p14="http://schemas.microsoft.com/office/powerpoint/2010/main" val="676817876"/>
              </p:ext>
            </p:extLst>
          </p:nvPr>
        </p:nvGraphicFramePr>
        <p:xfrm>
          <a:off x="3888537" y="6169993"/>
          <a:ext cx="3355848" cy="2788920"/>
        </p:xfrm>
        <a:graphic>
          <a:graphicData uri="http://schemas.openxmlformats.org/drawingml/2006/chart">
            <c:chart xmlns:c="http://schemas.openxmlformats.org/drawingml/2006/chart" xmlns:r="http://schemas.openxmlformats.org/officeDocument/2006/relationships" r:id="rId3"/>
          </a:graphicData>
        </a:graphic>
      </p:graphicFrame>
      <p:sp>
        <p:nvSpPr>
          <p:cNvPr id="21" name="Rectangle 20"/>
          <p:cNvSpPr/>
          <p:nvPr/>
        </p:nvSpPr>
        <p:spPr>
          <a:xfrm>
            <a:off x="354495" y="688660"/>
            <a:ext cx="6940296" cy="77819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800" dirty="0"/>
              <a:t>While participation in secondary education is expanding, progress lags behind primary education. Gender disparities disadvantaging girls are also wider and occur in more countries at the secondary level than at the primary level. Yet, advancing girls’ secondary education is one of the most transformative development strategies countries can invest in. Completion of secondary education brings significant positive benefits to girls and societies – from increased lifetime earnings and national growth rates, to reductions in child marriage, stunting, and child and maternal mortality. </a:t>
            </a:r>
          </a:p>
        </p:txBody>
      </p:sp>
      <p:graphicFrame>
        <p:nvGraphicFramePr>
          <p:cNvPr id="22" name="Content Placeholder 6"/>
          <p:cNvGraphicFramePr>
            <a:graphicFrameLocks/>
          </p:cNvGraphicFramePr>
          <p:nvPr>
            <p:extLst>
              <p:ext uri="{D42A27DB-BD31-4B8C-83A1-F6EECF244321}">
                <p14:modId xmlns:p14="http://schemas.microsoft.com/office/powerpoint/2010/main" val="892743651"/>
              </p:ext>
            </p:extLst>
          </p:nvPr>
        </p:nvGraphicFramePr>
        <p:xfrm>
          <a:off x="306870" y="2210129"/>
          <a:ext cx="3355848" cy="278400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6" name="Content Placeholder 6"/>
          <p:cNvGraphicFramePr>
            <a:graphicFrameLocks/>
          </p:cNvGraphicFramePr>
          <p:nvPr>
            <p:extLst>
              <p:ext uri="{D42A27DB-BD31-4B8C-83A1-F6EECF244321}">
                <p14:modId xmlns:p14="http://schemas.microsoft.com/office/powerpoint/2010/main" val="2666638291"/>
              </p:ext>
            </p:extLst>
          </p:nvPr>
        </p:nvGraphicFramePr>
        <p:xfrm>
          <a:off x="3882779" y="2211638"/>
          <a:ext cx="3355848" cy="27889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3634755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304801" y="456192"/>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342900" y="5314950"/>
            <a:ext cx="6934200" cy="391159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p:cNvSpPr txBox="1"/>
          <p:nvPr/>
        </p:nvSpPr>
        <p:spPr>
          <a:xfrm>
            <a:off x="319042" y="5680362"/>
            <a:ext cx="6894558" cy="3357622"/>
          </a:xfrm>
          <a:prstGeom prst="rect">
            <a:avLst/>
          </a:prstGeom>
          <a:noFill/>
        </p:spPr>
        <p:txBody>
          <a:bodyPr wrap="square" lIns="182880" numCol="3" spcCol="91440" rtlCol="0">
            <a:noAutofit/>
          </a:bodyPr>
          <a:lstStyle/>
          <a:p>
            <a:pPr marL="171450" indent="-171450" algn="just">
              <a:spcBef>
                <a:spcPts val="300"/>
              </a:spcBef>
              <a:spcAft>
                <a:spcPts val="300"/>
              </a:spcAft>
              <a:buFont typeface="Arial" panose="020B0604020202020204" pitchFamily="34" charset="0"/>
              <a:buChar char="•"/>
            </a:pPr>
            <a:r>
              <a:rPr lang="en-US" sz="800" dirty="0">
                <a:solidFill>
                  <a:schemeClr val="bg1"/>
                </a:solidFill>
              </a:rPr>
              <a:t>6% of women age 20-24 years have had a live birth before age 18, in rural this indicator is almost three times higher than in urban areas (11% and 4% respectively). In addition, early childbearing - by age 18 is significantly different by education, especially among the women with primary or lower secondary and higher education (26% and 1% respectively).</a:t>
            </a:r>
          </a:p>
          <a:p>
            <a:pPr marL="171450" indent="-171450" algn="just">
              <a:spcBef>
                <a:spcPts val="300"/>
              </a:spcBef>
              <a:spcAft>
                <a:spcPts val="300"/>
              </a:spcAft>
              <a:buFont typeface="Arial" panose="020B0604020202020204" pitchFamily="34" charset="0"/>
              <a:buChar char="•"/>
            </a:pPr>
            <a:r>
              <a:rPr lang="en-US" sz="800" dirty="0">
                <a:solidFill>
                  <a:schemeClr val="bg1"/>
                </a:solidFill>
              </a:rPr>
              <a:t>Only 9% of girls and 8% of boys at ages 15-19 have comprehensive knowledge about HIV transmission.</a:t>
            </a:r>
          </a:p>
          <a:p>
            <a:pPr marL="171450" indent="-171450" algn="just">
              <a:spcBef>
                <a:spcPts val="300"/>
              </a:spcBef>
              <a:spcAft>
                <a:spcPts val="300"/>
              </a:spcAft>
              <a:buFont typeface="Arial" panose="020B0604020202020204" pitchFamily="34" charset="0"/>
              <a:buChar char="•"/>
            </a:pPr>
            <a:r>
              <a:rPr lang="en-US" sz="800" dirty="0">
                <a:solidFill>
                  <a:schemeClr val="bg1"/>
                </a:solidFill>
              </a:rPr>
              <a:t>6 out of 10 girls and boys at ages 15-19 report discriminatory attitudes towards people living with HIV, difference between girls and boys is not significant, though stigma is slightly higher for boys.</a:t>
            </a:r>
          </a:p>
          <a:p>
            <a:pPr marL="171450" indent="-171450" algn="just">
              <a:spcBef>
                <a:spcPts val="300"/>
              </a:spcBef>
              <a:spcAft>
                <a:spcPts val="300"/>
              </a:spcAft>
              <a:buFont typeface="Arial" panose="020B0604020202020204" pitchFamily="34" charset="0"/>
              <a:buChar char="•"/>
            </a:pPr>
            <a:r>
              <a:rPr lang="en-US" sz="800" dirty="0">
                <a:solidFill>
                  <a:schemeClr val="bg1"/>
                </a:solidFill>
              </a:rPr>
              <a:t>14% of women at ages 20-24 were married before the age of 18, there is significant difference between urban and rural areas (8% and 25%, respectively). </a:t>
            </a:r>
          </a:p>
          <a:p>
            <a:pPr marL="171450" indent="-171450" algn="just">
              <a:spcBef>
                <a:spcPts val="300"/>
              </a:spcBef>
              <a:spcAft>
                <a:spcPts val="300"/>
              </a:spcAft>
              <a:buFont typeface="Arial" panose="020B0604020202020204" pitchFamily="34" charset="0"/>
              <a:buChar char="•"/>
            </a:pPr>
            <a:r>
              <a:rPr lang="en-US" sz="800" dirty="0">
                <a:solidFill>
                  <a:schemeClr val="bg1"/>
                </a:solidFill>
              </a:rPr>
              <a:t>There is a direct correlation between child marriage and education and/or poverty. 47% of women at ages 20-24 who obtained primary or lower secondary education were married before the age of 18. As for wealth index, in the poorest quintile, 33% of women aged 20-24 were married before age of 18, while 4% from the richest quintile.</a:t>
            </a:r>
          </a:p>
          <a:p>
            <a:pPr marL="171450" indent="-171450" algn="just">
              <a:spcBef>
                <a:spcPts val="300"/>
              </a:spcBef>
              <a:spcAft>
                <a:spcPts val="300"/>
              </a:spcAft>
              <a:buFont typeface="Arial" panose="020B0604020202020204" pitchFamily="34" charset="0"/>
              <a:buChar char="•"/>
            </a:pPr>
            <a:r>
              <a:rPr lang="en-US" sz="800" dirty="0">
                <a:solidFill>
                  <a:schemeClr val="bg1"/>
                </a:solidFill>
              </a:rPr>
              <a:t>There are interesting relation between spousal age difference and wealth quintile. Only 5% of women at ages 15 -24 are older than their husbands or partners in poorest quintile, while in richest quintile it is five times higher (26%). On the other hand, 13% of women at ages 15-24, whose husband or partner is 10+ years older, belong to the poorest quintile of wealth index as compared to 3% belonging to the richest quintile.</a:t>
            </a:r>
          </a:p>
          <a:p>
            <a:pPr marL="171450" indent="-171450" algn="just">
              <a:spcBef>
                <a:spcPts val="300"/>
              </a:spcBef>
              <a:spcAft>
                <a:spcPts val="300"/>
              </a:spcAft>
              <a:buFont typeface="Arial" panose="020B0604020202020204" pitchFamily="34" charset="0"/>
              <a:buChar char="•"/>
            </a:pPr>
            <a:r>
              <a:rPr lang="en-US" sz="800" dirty="0">
                <a:solidFill>
                  <a:schemeClr val="bg1"/>
                </a:solidFill>
              </a:rPr>
              <a:t>Discrimination and harassment based on any ground during the past 12 months in girls aged 15-19 is significantly higher than in boys (7% and 4 % respectively). 1 out of 33 girls have felt discriminated against or harassed based on their gender. Overall, 1 out of 14 girls have felt discriminated or harassed by any ground during the past 12 months. </a:t>
            </a:r>
          </a:p>
          <a:p>
            <a:pPr marL="171450" indent="-171450" algn="just">
              <a:spcBef>
                <a:spcPts val="300"/>
              </a:spcBef>
              <a:spcAft>
                <a:spcPts val="300"/>
              </a:spcAft>
              <a:buFont typeface="Arial" panose="020B0604020202020204" pitchFamily="34" charset="0"/>
              <a:buChar char="•"/>
            </a:pPr>
            <a:r>
              <a:rPr lang="en-US" sz="800" dirty="0">
                <a:solidFill>
                  <a:schemeClr val="bg1"/>
                </a:solidFill>
              </a:rPr>
              <a:t>Average life satisfaction score among adolescent girls and boys at ages 15-19 is almost the same and equals to the score of 7 or 8 on a scale of 0 to 10</a:t>
            </a:r>
            <a:r>
              <a:rPr lang="ka-GE" sz="800" dirty="0">
                <a:solidFill>
                  <a:schemeClr val="bg1"/>
                </a:solidFill>
              </a:rPr>
              <a:t>.</a:t>
            </a:r>
            <a:endParaRPr lang="en-US" sz="800" dirty="0">
              <a:solidFill>
                <a:schemeClr val="bg1"/>
              </a:solidFill>
            </a:endParaRPr>
          </a:p>
          <a:p>
            <a:pPr marL="171450" indent="-171450" algn="just">
              <a:spcBef>
                <a:spcPts val="300"/>
              </a:spcBef>
              <a:spcAft>
                <a:spcPts val="300"/>
              </a:spcAft>
              <a:buFont typeface="Arial" panose="020B0604020202020204" pitchFamily="34" charset="0"/>
              <a:buChar char="•"/>
            </a:pPr>
            <a:r>
              <a:rPr lang="en-US" sz="800" dirty="0">
                <a:solidFill>
                  <a:schemeClr val="bg1"/>
                </a:solidFill>
              </a:rPr>
              <a:t>Lower secondary school net attendance ratio is very high (more than 94%)</a:t>
            </a:r>
            <a:r>
              <a:rPr lang="ka-GE" sz="800" dirty="0">
                <a:solidFill>
                  <a:schemeClr val="bg1"/>
                </a:solidFill>
              </a:rPr>
              <a:t>,</a:t>
            </a:r>
            <a:r>
              <a:rPr lang="en-US" sz="800" dirty="0">
                <a:solidFill>
                  <a:schemeClr val="bg1"/>
                </a:solidFill>
              </a:rPr>
              <a:t> regardless of wealth quintiles and urban/rural areas. </a:t>
            </a:r>
          </a:p>
          <a:p>
            <a:pPr marL="171450" indent="-171450" algn="just">
              <a:spcBef>
                <a:spcPts val="300"/>
              </a:spcBef>
              <a:spcAft>
                <a:spcPts val="300"/>
              </a:spcAft>
              <a:buFont typeface="Arial" panose="020B0604020202020204" pitchFamily="34" charset="0"/>
              <a:buChar char="•"/>
            </a:pPr>
            <a:r>
              <a:rPr lang="en-US" sz="800" dirty="0">
                <a:solidFill>
                  <a:schemeClr val="bg1"/>
                </a:solidFill>
              </a:rPr>
              <a:t>Upper secondary school attendance ratio is slightly higher among girls than among boys (87% and 83%, respectively) in general, in urban and rural areas as well as among the wealthiest and poorest households.</a:t>
            </a:r>
            <a:endParaRPr lang="en-US" sz="800" dirty="0">
              <a:solidFill>
                <a:srgbClr val="FF0000"/>
              </a:solidFill>
            </a:endParaRPr>
          </a:p>
          <a:p>
            <a:pPr marL="171450" indent="-171450" algn="just">
              <a:spcBef>
                <a:spcPts val="300"/>
              </a:spcBef>
              <a:spcAft>
                <a:spcPts val="300"/>
              </a:spcAft>
              <a:buFont typeface="Arial" panose="020B0604020202020204" pitchFamily="34" charset="0"/>
              <a:buChar char="•"/>
            </a:pPr>
            <a:r>
              <a:rPr lang="en-US" sz="800" dirty="0">
                <a:solidFill>
                  <a:schemeClr val="bg1"/>
                </a:solidFill>
              </a:rPr>
              <a:t>The percentage of boys of lower secondary age not attending either primary or secondary school is two times higher in all disaggregation, except the richest wealth quintile.</a:t>
            </a:r>
          </a:p>
        </p:txBody>
      </p:sp>
      <p:sp>
        <p:nvSpPr>
          <p:cNvPr id="39" name="TextBox 38"/>
          <p:cNvSpPr txBox="1"/>
          <p:nvPr/>
        </p:nvSpPr>
        <p:spPr>
          <a:xfrm>
            <a:off x="314326" y="625845"/>
            <a:ext cx="6870700" cy="261610"/>
          </a:xfrm>
          <a:prstGeom prst="rect">
            <a:avLst/>
          </a:prstGeom>
          <a:noFill/>
        </p:spPr>
        <p:txBody>
          <a:bodyPr wrap="square" rtlCol="0">
            <a:spAutoFit/>
          </a:bodyPr>
          <a:lstStyle/>
          <a:p>
            <a:r>
              <a:rPr lang="en-US" sz="1100" b="1" dirty="0">
                <a:solidFill>
                  <a:srgbClr val="4C545A"/>
                </a:solidFill>
                <a:latin typeface="+mj-lt"/>
              </a:rPr>
              <a:t>Children of Lower Secondary School Age Out of School</a:t>
            </a:r>
          </a:p>
        </p:txBody>
      </p:sp>
      <p:sp>
        <p:nvSpPr>
          <p:cNvPr id="40" name="Rectangle 39"/>
          <p:cNvSpPr/>
          <p:nvPr/>
        </p:nvSpPr>
        <p:spPr>
          <a:xfrm>
            <a:off x="310031" y="4415951"/>
            <a:ext cx="6264717" cy="184666"/>
          </a:xfrm>
          <a:prstGeom prst="rect">
            <a:avLst/>
          </a:prstGeom>
        </p:spPr>
        <p:txBody>
          <a:bodyPr wrap="square">
            <a:spAutoFit/>
          </a:bodyPr>
          <a:lstStyle/>
          <a:p>
            <a:r>
              <a:rPr lang="en-US" sz="600" dirty="0"/>
              <a:t>Percentage of children of lower secondary school age not attending either primary or secondary school, by wealth quintile and area </a:t>
            </a:r>
          </a:p>
        </p:txBody>
      </p:sp>
      <p:graphicFrame>
        <p:nvGraphicFramePr>
          <p:cNvPr id="41" name="Content Placeholder 6"/>
          <p:cNvGraphicFramePr>
            <a:graphicFrameLocks/>
          </p:cNvGraphicFramePr>
          <p:nvPr>
            <p:extLst>
              <p:ext uri="{D42A27DB-BD31-4B8C-83A1-F6EECF244321}">
                <p14:modId xmlns:p14="http://schemas.microsoft.com/office/powerpoint/2010/main" val="291903525"/>
              </p:ext>
            </p:extLst>
          </p:nvPr>
        </p:nvGraphicFramePr>
        <p:xfrm>
          <a:off x="358267" y="967527"/>
          <a:ext cx="6931152" cy="3334166"/>
        </p:xfrm>
        <a:graphic>
          <a:graphicData uri="http://schemas.openxmlformats.org/drawingml/2006/chart">
            <c:chart xmlns:c="http://schemas.openxmlformats.org/drawingml/2006/chart" xmlns:r="http://schemas.openxmlformats.org/officeDocument/2006/relationships" r:id="rId2"/>
          </a:graphicData>
        </a:graphic>
      </p:graphicFrame>
      <p:sp>
        <p:nvSpPr>
          <p:cNvPr id="42" name="Rectangle 41"/>
          <p:cNvSpPr/>
          <p:nvPr/>
        </p:nvSpPr>
        <p:spPr>
          <a:xfrm>
            <a:off x="238524" y="154687"/>
            <a:ext cx="6445830" cy="307777"/>
          </a:xfrm>
          <a:prstGeom prst="rect">
            <a:avLst/>
          </a:prstGeom>
          <a:ln w="3175">
            <a:noFill/>
          </a:ln>
        </p:spPr>
        <p:txBody>
          <a:bodyPr wrap="square">
            <a:spAutoFit/>
          </a:bodyPr>
          <a:lstStyle/>
          <a:p>
            <a:r>
              <a:rPr lang="en-US" sz="1400" b="1" dirty="0">
                <a:solidFill>
                  <a:srgbClr val="4C545A"/>
                </a:solidFill>
                <a:latin typeface="+mj-lt"/>
              </a:rPr>
              <a:t>Every Adolescent Girl &amp; Boy Learns: The Second Decade of Life</a:t>
            </a:r>
          </a:p>
        </p:txBody>
      </p:sp>
      <p:sp>
        <p:nvSpPr>
          <p:cNvPr id="51" name="TextBox 50"/>
          <p:cNvSpPr txBox="1"/>
          <p:nvPr/>
        </p:nvSpPr>
        <p:spPr>
          <a:xfrm>
            <a:off x="344443" y="5314187"/>
            <a:ext cx="6932657" cy="369332"/>
          </a:xfrm>
          <a:prstGeom prst="rect">
            <a:avLst/>
          </a:prstGeom>
          <a:noFill/>
        </p:spPr>
        <p:txBody>
          <a:bodyPr wrap="square" rtlCol="0">
            <a:spAutoFit/>
          </a:bodyPr>
          <a:lstStyle/>
          <a:p>
            <a:r>
              <a:rPr lang="en-US" b="1" dirty="0">
                <a:solidFill>
                  <a:schemeClr val="bg1"/>
                </a:solidFill>
                <a:latin typeface="+mj-lt"/>
              </a:rPr>
              <a:t>Key Messages </a:t>
            </a:r>
            <a:endParaRPr lang="en-US" b="1" dirty="0">
              <a:solidFill>
                <a:srgbClr val="FF0000"/>
              </a:solidFill>
              <a:highlight>
                <a:srgbClr val="FFFF00"/>
              </a:highlight>
              <a:latin typeface="+mj-lt"/>
            </a:endParaRPr>
          </a:p>
        </p:txBody>
      </p:sp>
    </p:spTree>
    <p:extLst>
      <p:ext uri="{BB962C8B-B14F-4D97-AF65-F5344CB8AC3E}">
        <p14:creationId xmlns:p14="http://schemas.microsoft.com/office/powerpoint/2010/main" val="40543987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9000" y="153304"/>
            <a:ext cx="5802684" cy="307777"/>
          </a:xfrm>
          <a:prstGeom prst="rect">
            <a:avLst/>
          </a:prstGeom>
          <a:ln w="317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rgbClr val="4C545A"/>
                </a:solidFill>
                <a:latin typeface="+mj-lt"/>
              </a:rPr>
              <a:t>Gender Equality in Adulthood</a:t>
            </a:r>
          </a:p>
        </p:txBody>
      </p:sp>
      <p:cxnSp>
        <p:nvCxnSpPr>
          <p:cNvPr id="40" name="Straight Connector 39"/>
          <p:cNvCxnSpPr/>
          <p:nvPr/>
        </p:nvCxnSpPr>
        <p:spPr>
          <a:xfrm>
            <a:off x="306091" y="461081"/>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05957" y="4832771"/>
            <a:ext cx="3355848" cy="184666"/>
          </a:xfrm>
          <a:prstGeom prst="rect">
            <a:avLst/>
          </a:prstGeom>
          <a:noFill/>
          <a:ln w="3175">
            <a:noFill/>
          </a:ln>
        </p:spPr>
        <p:txBody>
          <a:bodyPr wrap="square" rtlCol="0">
            <a:spAutoFit/>
          </a:bodyPr>
          <a:lstStyle/>
          <a:p>
            <a:pPr>
              <a:defRPr/>
            </a:pPr>
            <a:r>
              <a:rPr lang="en-US" sz="600" dirty="0">
                <a:solidFill>
                  <a:prstClr val="black"/>
                </a:solidFill>
              </a:rPr>
              <a:t>Percentage of adults age 15-49 who are literate, by sex</a:t>
            </a:r>
          </a:p>
        </p:txBody>
      </p:sp>
      <p:sp>
        <p:nvSpPr>
          <p:cNvPr id="42" name="Rectangle 41"/>
          <p:cNvSpPr/>
          <p:nvPr/>
        </p:nvSpPr>
        <p:spPr>
          <a:xfrm>
            <a:off x="354431" y="644298"/>
            <a:ext cx="6940296" cy="88352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800" dirty="0"/>
              <a:t>To survive and thrive, all children require care and support from women and men. Care and support can be substantively improved by fostering gender equality, an important goal in its own right, and by reducing the gender-related barriers. Gender-related barriers include women’s and girls’ disproportionate lack of information, knowledge and technology, resources, and safety and mobility, as well as the gender division of labour and gender norms. For example, a mother’s lack of mobility, due to prohibitive norms or lack of transportation, may impede birth registration, nutrition, and other child outcomes. The internalization of gender norms around masculine and feminine expectations and </a:t>
            </a:r>
            <a:r>
              <a:rPr lang="en-US" sz="800" dirty="0" err="1"/>
              <a:t>behaviours</a:t>
            </a:r>
            <a:r>
              <a:rPr lang="en-US" sz="800" dirty="0"/>
              <a:t> may influence women’s and men’s attitudes toward intimate partner violence and physical punishment of children as well as self-perceptions of well-being, including life satisfaction and expectations for the future.</a:t>
            </a:r>
          </a:p>
        </p:txBody>
      </p:sp>
      <p:sp>
        <p:nvSpPr>
          <p:cNvPr id="52" name="Rectangle 51"/>
          <p:cNvSpPr/>
          <p:nvPr/>
        </p:nvSpPr>
        <p:spPr>
          <a:xfrm>
            <a:off x="3883918" y="1659269"/>
            <a:ext cx="3355848" cy="261610"/>
          </a:xfrm>
          <a:prstGeom prst="rect">
            <a:avLst/>
          </a:prstGeom>
          <a:ln w="3175">
            <a:noFill/>
          </a:ln>
        </p:spPr>
        <p:txBody>
          <a:bodyPr wrap="square">
            <a:spAutoFit/>
          </a:bodyPr>
          <a:lstStyle/>
          <a:p>
            <a:pPr lvl="0">
              <a:defRPr/>
            </a:pPr>
            <a:r>
              <a:rPr lang="en-US" sz="1100" b="1" dirty="0">
                <a:solidFill>
                  <a:srgbClr val="4C545A"/>
                </a:solidFill>
                <a:latin typeface="Franklin Gothic Medium" panose="020B0603020102020204"/>
              </a:rPr>
              <a:t>Health Insurance Coverage</a:t>
            </a:r>
          </a:p>
        </p:txBody>
      </p:sp>
      <p:graphicFrame>
        <p:nvGraphicFramePr>
          <p:cNvPr id="54" name="Content Placeholder 6"/>
          <p:cNvGraphicFramePr>
            <a:graphicFrameLocks/>
          </p:cNvGraphicFramePr>
          <p:nvPr>
            <p:extLst>
              <p:ext uri="{D42A27DB-BD31-4B8C-83A1-F6EECF244321}">
                <p14:modId xmlns:p14="http://schemas.microsoft.com/office/powerpoint/2010/main" val="725300405"/>
              </p:ext>
            </p:extLst>
          </p:nvPr>
        </p:nvGraphicFramePr>
        <p:xfrm>
          <a:off x="3883918" y="1975646"/>
          <a:ext cx="3355848" cy="2788920"/>
        </p:xfrm>
        <a:graphic>
          <a:graphicData uri="http://schemas.openxmlformats.org/drawingml/2006/chart">
            <c:chart xmlns:c="http://schemas.openxmlformats.org/drawingml/2006/chart" xmlns:r="http://schemas.openxmlformats.org/officeDocument/2006/relationships" r:id="rId3"/>
          </a:graphicData>
        </a:graphic>
      </p:graphicFrame>
      <p:sp>
        <p:nvSpPr>
          <p:cNvPr id="55" name="TextBox 54"/>
          <p:cNvSpPr txBox="1"/>
          <p:nvPr/>
        </p:nvSpPr>
        <p:spPr>
          <a:xfrm>
            <a:off x="3885797" y="4829459"/>
            <a:ext cx="3355848" cy="184666"/>
          </a:xfrm>
          <a:prstGeom prst="rect">
            <a:avLst/>
          </a:prstGeom>
          <a:noFill/>
          <a:ln w="3175">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prstClr val="black"/>
                </a:solidFill>
                <a:effectLst/>
                <a:uLnTx/>
                <a:uFillTx/>
                <a:latin typeface="Franklin Gothic Book" panose="020B0503020102020204"/>
              </a:rPr>
              <a:t>Percentage of adults age 15-49</a:t>
            </a:r>
            <a:r>
              <a:rPr kumimoji="0" lang="en-US" sz="600" b="0" i="0" u="none" strike="noStrike" kern="1200" cap="none" spc="0" normalizeH="0" noProof="0" dirty="0">
                <a:ln>
                  <a:noFill/>
                </a:ln>
                <a:solidFill>
                  <a:prstClr val="black"/>
                </a:solidFill>
                <a:effectLst/>
                <a:uLnTx/>
                <a:uFillTx/>
                <a:latin typeface="Franklin Gothic Book" panose="020B0503020102020204"/>
              </a:rPr>
              <a:t> with health insurance, by sex, wealth quintile and </a:t>
            </a:r>
            <a:r>
              <a:rPr lang="en-US" sz="600" dirty="0">
                <a:solidFill>
                  <a:prstClr val="black"/>
                </a:solidFill>
                <a:latin typeface="Franklin Gothic Book" panose="020B0503020102020204"/>
              </a:rPr>
              <a:t>area</a:t>
            </a:r>
            <a:endParaRPr kumimoji="0" lang="en-US" sz="600" b="0" i="0" u="none" strike="noStrike" kern="1200" cap="none" spc="0" normalizeH="0" baseline="0" noProof="0" dirty="0">
              <a:ln>
                <a:noFill/>
              </a:ln>
              <a:solidFill>
                <a:prstClr val="black"/>
              </a:solidFill>
              <a:effectLst/>
              <a:uLnTx/>
              <a:uFillTx/>
              <a:latin typeface="Franklin Gothic Book" panose="020B0503020102020204"/>
            </a:endParaRPr>
          </a:p>
        </p:txBody>
      </p:sp>
      <p:grpSp>
        <p:nvGrpSpPr>
          <p:cNvPr id="49" name="Group 48"/>
          <p:cNvGrpSpPr/>
          <p:nvPr/>
        </p:nvGrpSpPr>
        <p:grpSpPr>
          <a:xfrm>
            <a:off x="302298" y="1973229"/>
            <a:ext cx="3355848" cy="2788920"/>
            <a:chOff x="178779" y="6528100"/>
            <a:chExt cx="2394318" cy="2269368"/>
          </a:xfrm>
        </p:grpSpPr>
        <p:graphicFrame>
          <p:nvGraphicFramePr>
            <p:cNvPr id="73" name="Chart 72"/>
            <p:cNvGraphicFramePr/>
            <p:nvPr>
              <p:extLst>
                <p:ext uri="{D42A27DB-BD31-4B8C-83A1-F6EECF244321}">
                  <p14:modId xmlns:p14="http://schemas.microsoft.com/office/powerpoint/2010/main" val="3435396022"/>
                </p:ext>
              </p:extLst>
            </p:nvPr>
          </p:nvGraphicFramePr>
          <p:xfrm>
            <a:off x="178779" y="6528100"/>
            <a:ext cx="2394318" cy="2269368"/>
          </p:xfrm>
          <a:graphic>
            <a:graphicData uri="http://schemas.openxmlformats.org/drawingml/2006/chart">
              <c:chart xmlns:c="http://schemas.openxmlformats.org/drawingml/2006/chart" xmlns:r="http://schemas.openxmlformats.org/officeDocument/2006/relationships" r:id="rId4"/>
            </a:graphicData>
          </a:graphic>
        </p:graphicFrame>
        <p:sp>
          <p:nvSpPr>
            <p:cNvPr id="74" name="Rectangle 73"/>
            <p:cNvSpPr/>
            <p:nvPr/>
          </p:nvSpPr>
          <p:spPr>
            <a:xfrm>
              <a:off x="1441464" y="7104512"/>
              <a:ext cx="767758" cy="182848"/>
            </a:xfrm>
            <a:prstGeom prst="rect">
              <a:avLst/>
            </a:prstGeom>
            <a:ln>
              <a:noFill/>
            </a:ln>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black"/>
                  </a:solidFill>
                  <a:effectLst/>
                  <a:uLnTx/>
                  <a:uFillTx/>
                  <a:latin typeface="Franklin Gothic Medium" panose="020B0603020102020204"/>
                  <a:ea typeface="+mn-ea"/>
                  <a:cs typeface="+mn-cs"/>
                </a:rPr>
                <a:t>Men</a:t>
              </a:r>
            </a:p>
          </p:txBody>
        </p:sp>
      </p:grpSp>
      <p:sp>
        <p:nvSpPr>
          <p:cNvPr id="43" name="TextBox 42"/>
          <p:cNvSpPr txBox="1"/>
          <p:nvPr/>
        </p:nvSpPr>
        <p:spPr>
          <a:xfrm>
            <a:off x="302298" y="8937204"/>
            <a:ext cx="3355848" cy="276999"/>
          </a:xfrm>
          <a:prstGeom prst="rect">
            <a:avLst/>
          </a:prstGeom>
          <a:noFill/>
          <a:ln w="3175">
            <a:noFill/>
          </a:ln>
        </p:spPr>
        <p:txBody>
          <a:bodyPr wrap="square" rtlCol="0">
            <a:spAutoFit/>
          </a:bodyPr>
          <a:lstStyle/>
          <a:p>
            <a:pPr lvl="0">
              <a:defRPr/>
            </a:pPr>
            <a:r>
              <a:rPr lang="en-US" sz="600" dirty="0">
                <a:solidFill>
                  <a:prstClr val="black"/>
                </a:solidFill>
              </a:rPr>
              <a:t>Percent distribution of household members without drinking water on premises by person usually collecting drinking water used in the household</a:t>
            </a:r>
            <a:endParaRPr kumimoji="0" lang="en-US" sz="600" b="1" i="0" u="none" strike="noStrike" kern="1200" cap="none" spc="0" normalizeH="0" baseline="0" noProof="0" dirty="0">
              <a:ln>
                <a:noFill/>
              </a:ln>
              <a:solidFill>
                <a:prstClr val="black"/>
              </a:solidFill>
              <a:effectLst/>
              <a:uLnTx/>
              <a:uFillTx/>
              <a:latin typeface="Franklin Gothic Book" panose="020B0503020102020204"/>
            </a:endParaRPr>
          </a:p>
        </p:txBody>
      </p:sp>
      <p:graphicFrame>
        <p:nvGraphicFramePr>
          <p:cNvPr id="44" name="Chart 43"/>
          <p:cNvGraphicFramePr/>
          <p:nvPr>
            <p:extLst>
              <p:ext uri="{D42A27DB-BD31-4B8C-83A1-F6EECF244321}">
                <p14:modId xmlns:p14="http://schemas.microsoft.com/office/powerpoint/2010/main" val="1899883874"/>
              </p:ext>
            </p:extLst>
          </p:nvPr>
        </p:nvGraphicFramePr>
        <p:xfrm>
          <a:off x="305018" y="6074876"/>
          <a:ext cx="3355848" cy="2788920"/>
        </p:xfrm>
        <a:graphic>
          <a:graphicData uri="http://schemas.openxmlformats.org/drawingml/2006/chart">
            <c:chart xmlns:c="http://schemas.openxmlformats.org/drawingml/2006/chart" xmlns:r="http://schemas.openxmlformats.org/officeDocument/2006/relationships" r:id="rId5"/>
          </a:graphicData>
        </a:graphic>
      </p:graphicFrame>
      <p:sp>
        <p:nvSpPr>
          <p:cNvPr id="45" name="TextBox 44"/>
          <p:cNvSpPr txBox="1"/>
          <p:nvPr/>
        </p:nvSpPr>
        <p:spPr>
          <a:xfrm>
            <a:off x="228339" y="5356766"/>
            <a:ext cx="4657325" cy="307777"/>
          </a:xfrm>
          <a:prstGeom prst="rect">
            <a:avLst/>
          </a:prstGeom>
          <a:noFill/>
          <a:ln w="3175">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4C545A"/>
                </a:solidFill>
                <a:effectLst/>
                <a:uLnTx/>
                <a:uFillTx/>
                <a:latin typeface="Franklin Gothic Medium" panose="020B0603020102020204"/>
                <a:ea typeface="+mn-ea"/>
                <a:cs typeface="+mn-cs"/>
              </a:rPr>
              <a:t>Time on Household Chores:</a:t>
            </a:r>
            <a:r>
              <a:rPr kumimoji="0" lang="en-US" sz="1400" b="1" i="0" u="none" strike="noStrike" kern="1200" cap="none" spc="0" normalizeH="0" noProof="0" dirty="0">
                <a:ln>
                  <a:noFill/>
                </a:ln>
                <a:solidFill>
                  <a:srgbClr val="4C545A"/>
                </a:solidFill>
                <a:effectLst/>
                <a:uLnTx/>
                <a:uFillTx/>
                <a:latin typeface="Franklin Gothic Medium" panose="020B0603020102020204"/>
                <a:ea typeface="+mn-ea"/>
                <a:cs typeface="+mn-cs"/>
              </a:rPr>
              <a:t> Water Collection</a:t>
            </a:r>
            <a:endParaRPr kumimoji="0" lang="en-US" sz="1400" b="1" i="0" u="none" strike="noStrike" kern="1200" cap="none" spc="0" normalizeH="0" baseline="0" noProof="0" dirty="0">
              <a:ln>
                <a:noFill/>
              </a:ln>
              <a:solidFill>
                <a:srgbClr val="4C545A"/>
              </a:solidFill>
              <a:effectLst/>
              <a:uLnTx/>
              <a:uFillTx/>
              <a:latin typeface="Franklin Gothic Medium" panose="020B0603020102020204"/>
              <a:ea typeface="+mn-ea"/>
              <a:cs typeface="+mn-cs"/>
            </a:endParaRPr>
          </a:p>
        </p:txBody>
      </p:sp>
      <p:sp>
        <p:nvSpPr>
          <p:cNvPr id="46" name="TextBox 45"/>
          <p:cNvSpPr txBox="1"/>
          <p:nvPr/>
        </p:nvSpPr>
        <p:spPr>
          <a:xfrm>
            <a:off x="3885077" y="8937204"/>
            <a:ext cx="3355848" cy="276999"/>
          </a:xfrm>
          <a:prstGeom prst="rect">
            <a:avLst/>
          </a:prstGeom>
          <a:noFill/>
          <a:ln w="3175">
            <a:noFill/>
          </a:ln>
        </p:spPr>
        <p:txBody>
          <a:bodyPr wrap="square" rtlCol="0">
            <a:spAutoFit/>
          </a:bodyPr>
          <a:lstStyle/>
          <a:p>
            <a:r>
              <a:rPr lang="en-US" sz="600" dirty="0">
                <a:solidFill>
                  <a:schemeClr val="tx1">
                    <a:lumMod val="85000"/>
                    <a:lumOff val="15000"/>
                  </a:schemeClr>
                </a:solidFill>
              </a:rPr>
              <a:t>Percent distribution of average amount of time spent collecting water per day by sex of person primarily responsible for water collection in households without drinking water on premises</a:t>
            </a:r>
            <a:endParaRPr lang="en-US" sz="600" dirty="0">
              <a:solidFill>
                <a:srgbClr val="FF0000"/>
              </a:solidFill>
            </a:endParaRPr>
          </a:p>
        </p:txBody>
      </p:sp>
      <p:graphicFrame>
        <p:nvGraphicFramePr>
          <p:cNvPr id="53" name="Chart 52"/>
          <p:cNvGraphicFramePr/>
          <p:nvPr>
            <p:extLst>
              <p:ext uri="{D42A27DB-BD31-4B8C-83A1-F6EECF244321}">
                <p14:modId xmlns:p14="http://schemas.microsoft.com/office/powerpoint/2010/main" val="3685676266"/>
              </p:ext>
            </p:extLst>
          </p:nvPr>
        </p:nvGraphicFramePr>
        <p:xfrm>
          <a:off x="3886200" y="6079262"/>
          <a:ext cx="3355848" cy="2788920"/>
        </p:xfrm>
        <a:graphic>
          <a:graphicData uri="http://schemas.openxmlformats.org/drawingml/2006/chart">
            <c:chart xmlns:c="http://schemas.openxmlformats.org/drawingml/2006/chart" xmlns:r="http://schemas.openxmlformats.org/officeDocument/2006/relationships" r:id="rId6"/>
          </a:graphicData>
        </a:graphic>
      </p:graphicFrame>
      <p:sp>
        <p:nvSpPr>
          <p:cNvPr id="56" name="Rectangle 55"/>
          <p:cNvSpPr/>
          <p:nvPr/>
        </p:nvSpPr>
        <p:spPr>
          <a:xfrm>
            <a:off x="306806" y="5740830"/>
            <a:ext cx="3355848" cy="261610"/>
          </a:xfrm>
          <a:prstGeom prst="rect">
            <a:avLst/>
          </a:prstGeom>
          <a:ln w="3175">
            <a:noFill/>
          </a:ln>
        </p:spPr>
        <p:txBody>
          <a:bodyPr wrap="square">
            <a:spAutoFit/>
          </a:bodyPr>
          <a:lstStyle/>
          <a:p>
            <a:pPr lvl="0">
              <a:defRPr/>
            </a:pPr>
            <a:r>
              <a:rPr lang="en-US" sz="1100" b="1" dirty="0">
                <a:solidFill>
                  <a:srgbClr val="4C545A"/>
                </a:solidFill>
                <a:latin typeface="Franklin Gothic Medium" panose="020B0603020102020204"/>
              </a:rPr>
              <a:t>Who collects water?</a:t>
            </a:r>
          </a:p>
        </p:txBody>
      </p:sp>
      <p:sp>
        <p:nvSpPr>
          <p:cNvPr id="57" name="Rectangle 56"/>
          <p:cNvSpPr/>
          <p:nvPr/>
        </p:nvSpPr>
        <p:spPr>
          <a:xfrm>
            <a:off x="3885797" y="5741432"/>
            <a:ext cx="3355848" cy="261610"/>
          </a:xfrm>
          <a:prstGeom prst="rect">
            <a:avLst/>
          </a:prstGeom>
          <a:ln w="3175">
            <a:noFill/>
          </a:ln>
        </p:spPr>
        <p:txBody>
          <a:bodyPr wrap="square">
            <a:spAutoFit/>
          </a:bodyPr>
          <a:lstStyle/>
          <a:p>
            <a:pPr lvl="0">
              <a:defRPr/>
            </a:pPr>
            <a:r>
              <a:rPr lang="en-US" sz="1100" b="1" dirty="0">
                <a:solidFill>
                  <a:srgbClr val="4C545A"/>
                </a:solidFill>
                <a:latin typeface="Franklin Gothic Medium" panose="020B0603020102020204"/>
              </a:rPr>
              <a:t>Time spent on water collection</a:t>
            </a:r>
          </a:p>
        </p:txBody>
      </p:sp>
      <p:sp>
        <p:nvSpPr>
          <p:cNvPr id="32" name="Rectangle 31"/>
          <p:cNvSpPr/>
          <p:nvPr/>
        </p:nvSpPr>
        <p:spPr>
          <a:xfrm>
            <a:off x="308868" y="1659269"/>
            <a:ext cx="3355848" cy="261610"/>
          </a:xfrm>
          <a:prstGeom prst="rect">
            <a:avLst/>
          </a:prstGeom>
          <a:ln w="3175">
            <a:noFill/>
          </a:ln>
        </p:spPr>
        <p:txBody>
          <a:bodyPr wrap="square">
            <a:spAutoFit/>
          </a:bodyPr>
          <a:lstStyle/>
          <a:p>
            <a:pPr lvl="0">
              <a:defRPr/>
            </a:pPr>
            <a:r>
              <a:rPr lang="en-US" sz="1100" b="1" dirty="0" smtClean="0">
                <a:solidFill>
                  <a:srgbClr val="4C545A"/>
                </a:solidFill>
                <a:latin typeface="Franklin Gothic Medium" panose="020B0603020102020204"/>
              </a:rPr>
              <a:t>Literacy</a:t>
            </a:r>
            <a:endParaRPr lang="en-US" sz="1100" b="1" dirty="0">
              <a:solidFill>
                <a:srgbClr val="4C545A"/>
              </a:solidFill>
              <a:latin typeface="Franklin Gothic Medium" panose="020B0603020102020204"/>
            </a:endParaRPr>
          </a:p>
        </p:txBody>
      </p:sp>
      <p:cxnSp>
        <p:nvCxnSpPr>
          <p:cNvPr id="20" name="Straight Connector 19"/>
          <p:cNvCxnSpPr/>
          <p:nvPr/>
        </p:nvCxnSpPr>
        <p:spPr>
          <a:xfrm>
            <a:off x="299567" y="5664543"/>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886525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ranklin Gothic">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SharedContentType xmlns="Microsoft.SharePoint.Taxonomy.ContentTypeSync" SourceId="73f51738-d318-4883-9d64-4f0bd0ccc55e" ContentTypeId="0x0101009BA85F8052A6DA4FA3E31FF9F74C6970" PreviousValue="false"/>
</file>

<file path=customXml/item2.xml><?xml version="1.0" encoding="utf-8"?>
<?mso-contentType ?>
<spe:Receivers xmlns:spe="http://schemas.microsoft.com/sharepoint/events"/>
</file>

<file path=customXml/item3.xml><?xml version="1.0" encoding="utf-8"?>
<?mso-contentType ?>
<customXsn xmlns="http://schemas.microsoft.com/office/2006/metadata/customXsn">
  <xsnLocation/>
  <cached>True</cached>
  <openByDefault>True</openByDefault>
  <xsnScope/>
</customXsn>
</file>

<file path=customXml/item4.xml><?xml version="1.0" encoding="utf-8"?>
<ct:contentTypeSchema xmlns:ct="http://schemas.microsoft.com/office/2006/metadata/contentType" xmlns:ma="http://schemas.microsoft.com/office/2006/metadata/properties/metaAttributes" ct:_="" ma:_="" ma:contentTypeName="UNICEF Document" ma:contentTypeID="0x0101009BA85F8052A6DA4FA3E31FF9F74C697000EC757063D55EF14399B2E4B65561595A" ma:contentTypeVersion="31" ma:contentTypeDescription="Create a new document." ma:contentTypeScope="" ma:versionID="9b9132b4e2834faba91bbe34c56516e1">
  <xsd:schema xmlns:xsd="http://www.w3.org/2001/XMLSchema" xmlns:xs="http://www.w3.org/2001/XMLSchema" xmlns:p="http://schemas.microsoft.com/office/2006/metadata/properties" xmlns:ns1="http://schemas.microsoft.com/sharepoint/v3" xmlns:ns2="ca283e0b-db31-4043-a2ef-b80661bf084a" xmlns:ns3="http://schemas.microsoft.com/sharepoint.v3" xmlns:ns4="2aac1c47-a7bd-4382-bbe6-d59290c165d5" xmlns:ns5="03aba595-bc08-4bc6-a067-44fa0d6fce4c" xmlns:ns6="http://schemas.microsoft.com/sharepoint/v4" targetNamespace="http://schemas.microsoft.com/office/2006/metadata/properties" ma:root="true" ma:fieldsID="3b7498f8af99e477a9586f2c6b23375d" ns1:_="" ns2:_="" ns3:_="" ns4:_="" ns5:_="" ns6:_="">
    <xsd:import namespace="http://schemas.microsoft.com/sharepoint/v3"/>
    <xsd:import namespace="ca283e0b-db31-4043-a2ef-b80661bf084a"/>
    <xsd:import namespace="http://schemas.microsoft.com/sharepoint.v3"/>
    <xsd:import namespace="2aac1c47-a7bd-4382-bbe6-d59290c165d5"/>
    <xsd:import namespace="03aba595-bc08-4bc6-a067-44fa0d6fce4c"/>
    <xsd:import namespace="http://schemas.microsoft.com/sharepoint/v4"/>
    <xsd:element name="properties">
      <xsd:complexType>
        <xsd:sequence>
          <xsd:element name="documentManagement">
            <xsd:complexType>
              <xsd:all>
                <xsd:element ref="ns2:WrittenBy" minOccurs="0"/>
                <xsd:element ref="ns2:ContentLanguage" minOccurs="0"/>
                <xsd:element ref="ns3:CategoryDescription" minOccurs="0"/>
                <xsd:element ref="ns2:RecipientsEmail" minOccurs="0"/>
                <xsd:element ref="ns2:SenderEmail" minOccurs="0"/>
                <xsd:element ref="ns2:DateTransmittedEmail" minOccurs="0"/>
                <xsd:element ref="ns2:k8c968e8c72a4eda96b7e8fdbe192be2" minOccurs="0"/>
                <xsd:element ref="ns2:ga975397408f43e4b84ec8e5a598e523" minOccurs="0"/>
                <xsd:element ref="ns2:mda26ace941f4791a7314a339fee829c" minOccurs="0"/>
                <xsd:element ref="ns2:TaxCatchAllLabel" minOccurs="0"/>
                <xsd:element ref="ns2:TaxCatchAll" minOccurs="0"/>
                <xsd:element ref="ns2:h6a71f3e574e4344bc34f3fc9dd20054" minOccurs="0"/>
                <xsd:element ref="ns2:ContentStatus" minOccurs="0"/>
                <xsd:element ref="ns4:MediaServiceFastMetadata" minOccurs="0"/>
                <xsd:element ref="ns4:MediaServiceAutoTags" minOccurs="0"/>
                <xsd:element ref="ns4:MediaServiceOCR" minOccurs="0"/>
                <xsd:element ref="ns4:MediaServiceDateTaken" minOccurs="0"/>
                <xsd:element ref="ns4:MediaServiceGenerationTime" minOccurs="0"/>
                <xsd:element ref="ns4:MediaServiceEventHashCode" minOccurs="0"/>
                <xsd:element ref="ns1:_vti_ItemHoldRecordStatus" minOccurs="0"/>
                <xsd:element ref="ns6:IconOverlay" minOccurs="0"/>
                <xsd:element ref="ns4:MediaServiceMetadata" minOccurs="0"/>
                <xsd:element ref="ns1:_vti_ItemDeclaredRecord" minOccurs="0"/>
                <xsd:element ref="ns5:TaxKeywordTaxHTField" minOccurs="0"/>
                <xsd:element ref="ns5:SharedWithDetails" minOccurs="0"/>
                <xsd:element ref="ns5:SharedWithUser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vti_ItemHoldRecordStatus" ma:index="33" nillable="true" ma:displayName="Hold and Record Status" ma:decimals="0" ma:description="" ma:hidden="true" ma:indexed="true" ma:internalName="_vti_ItemHoldRecordStatus" ma:readOnly="true">
      <xsd:simpleType>
        <xsd:restriction base="dms:Unknown"/>
      </xsd:simpleType>
    </xsd:element>
    <xsd:element name="_vti_ItemDeclaredRecord" ma:index="36" nillable="true" ma:displayName="Declared Record" ma:hidden="true" ma:internalName="_vti_ItemDeclaredRecord"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WrittenBy" ma:index="3" nillable="true" ma:displayName="Written By" ma:description="‘Written By’ is auto-completed with the name of the uploader, but can be edited if you are uploading on behalf of someone else." ma:list="UserInfo" ma:SharePointGroup="0" ma:internalName="WrittenBy"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ntentLanguage" ma:index="4" nillable="true" ma:displayName="Content Language *" ma:default="English" ma:format="RadioButtons" ma:indexed="true" ma:internalName="ContentLanguage">
      <xsd:simpleType>
        <xsd:restriction base="dms:Choice">
          <xsd:enumeration value="English"/>
          <xsd:enumeration value="French"/>
          <xsd:enumeration value="Spanish"/>
          <xsd:enumeration value="Russian"/>
          <xsd:enumeration value="Chinese"/>
          <xsd:enumeration value="Arabic"/>
          <xsd:enumeration value="other"/>
        </xsd:restriction>
      </xsd:simpleType>
    </xsd:element>
    <xsd:element name="RecipientsEmail" ma:index="9" nillable="true" ma:displayName="Recipients (email)" ma:hidden="true" ma:internalName="RecipientsEmail" ma:readOnly="false">
      <xsd:simpleType>
        <xsd:restriction base="dms:Text">
          <xsd:maxLength value="255"/>
        </xsd:restriction>
      </xsd:simpleType>
    </xsd:element>
    <xsd:element name="SenderEmail" ma:index="10" nillable="true" ma:displayName="Sender (email)" ma:hidden="true" ma:internalName="SenderEmail" ma:readOnly="false">
      <xsd:simpleType>
        <xsd:restriction base="dms:Text">
          <xsd:maxLength value="255"/>
        </xsd:restriction>
      </xsd:simpleType>
    </xsd:element>
    <xsd:element name="DateTransmittedEmail" ma:index="11" nillable="true" ma:displayName="Date transmitted (email)" ma:format="DateTime" ma:hidden="true" ma:internalName="DateTransmittedEmail" ma:readOnly="false">
      <xsd:simpleType>
        <xsd:restriction base="dms:DateTime"/>
      </xsd:simpleType>
    </xsd:element>
    <xsd:element name="k8c968e8c72a4eda96b7e8fdbe192be2" ma:index="12" nillable="true" ma:taxonomy="true" ma:internalName="k8c968e8c72a4eda96b7e8fdbe192be2" ma:taxonomyFieldName="GeographicScope" ma:displayName="Geographic Scope" ma:default="" ma:fieldId="{48c968e8-c72a-4eda-96b7-e8fdbe192be2}" ma:taxonomyMulti="true" ma:sspId="73f51738-d318-4883-9d64-4f0bd0ccc55e" ma:termSetId="0a00fedf-defc-4fe3-a3bf-9929b29a638e" ma:anchorId="00000000-0000-0000-0000-000000000000" ma:open="false" ma:isKeyword="false">
      <xsd:complexType>
        <xsd:sequence>
          <xsd:element ref="pc:Terms" minOccurs="0" maxOccurs="1"/>
        </xsd:sequence>
      </xsd:complexType>
    </xsd:element>
    <xsd:element name="ga975397408f43e4b84ec8e5a598e523" ma:index="16" nillable="true" ma:taxonomy="true" ma:internalName="ga975397408f43e4b84ec8e5a598e523" ma:taxonomyFieldName="OfficeDivision" ma:displayName="Office/Division *" ma:default="178;#Data, Research and Policy-456C|5955b2fd-5d7f-4ec6-8d67-6bd2d19d2fcb" ma:fieldId="{0a975397-408f-43e4-b84e-c8e5a598e523}" ma:sspId="73f51738-d318-4883-9d64-4f0bd0ccc55e" ma:termSetId="1761a25e-44f4-4213-964a-f96c515e12cb" ma:anchorId="00000000-0000-0000-0000-000000000000" ma:open="false" ma:isKeyword="false">
      <xsd:complexType>
        <xsd:sequence>
          <xsd:element ref="pc:Terms" minOccurs="0" maxOccurs="1"/>
        </xsd:sequence>
      </xsd:complexType>
    </xsd:element>
    <xsd:element name="mda26ace941f4791a7314a339fee829c" ma:index="17" nillable="true" ma:taxonomy="true" ma:internalName="mda26ace941f4791a7314a339fee829c" ma:taxonomyFieldName="DocumentType" ma:displayName="Document Type *" ma:indexed="true" ma:default="" ma:fieldId="{6da26ace-941f-4791-a731-4a339fee829c}" ma:sspId="73f51738-d318-4883-9d64-4f0bd0ccc55e" ma:termSetId="f93b6877-8902-4378-8587-5ec85f36ead9" ma:anchorId="00000000-0000-0000-0000-000000000000" ma:open="false" ma:isKeyword="false">
      <xsd:complexType>
        <xsd:sequence>
          <xsd:element ref="pc:Terms" minOccurs="0" maxOccurs="1"/>
        </xsd:sequence>
      </xsd:complexType>
    </xsd:element>
    <xsd:element name="TaxCatchAllLabel" ma:index="18" nillable="true" ma:displayName="Taxonomy Catch All Column1" ma:hidden="true" ma:list="{f18c69bd-8d9b-48fb-bf08-f87e298dbead}" ma:internalName="TaxCatchAllLabel" ma:readOnly="true" ma:showField="CatchAllDataLabel"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TaxCatchAll" ma:index="22" nillable="true" ma:displayName="Taxonomy Catch All Column" ma:hidden="true" ma:list="{f18c69bd-8d9b-48fb-bf08-f87e298dbead}" ma:internalName="TaxCatchAll" ma:showField="CatchAllData"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h6a71f3e574e4344bc34f3fc9dd20054" ma:index="23" nillable="true" ma:taxonomy="true" ma:internalName="h6a71f3e574e4344bc34f3fc9dd20054" ma:taxonomyFieldName="Topic" ma:displayName="Topic *" ma:default="" ma:fieldId="{16a71f3e-574e-4344-bc34-f3fc9dd20054}" ma:taxonomyMulti="true" ma:sspId="73f51738-d318-4883-9d64-4f0bd0ccc55e" ma:termSetId="9561e0e6-71cf-4f3c-87c3-08a6b5d907e8" ma:anchorId="00000000-0000-0000-0000-000000000000" ma:open="false" ma:isKeyword="false">
      <xsd:complexType>
        <xsd:sequence>
          <xsd:element ref="pc:Terms" minOccurs="0" maxOccurs="1"/>
        </xsd:sequence>
      </xsd:complexType>
    </xsd:element>
    <xsd:element name="ContentStatus" ma:index="25" nillable="true" ma:displayName="Content Status" ma:description="Optional column to indicate document status: no status, draft, final or expired.​" ma:format="RadioButtons" ma:internalName="ContentStatus">
      <xsd:simpleType>
        <xsd:restriction base="dms:Choice">
          <xsd:enumeration value="­"/>
          <xsd:enumeration value="Draft"/>
          <xsd:enumeration value="Final"/>
          <xsd:enumeration value="Expired"/>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internalName="Category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ac1c47-a7bd-4382-bbe6-d59290c165d5" elementFormDefault="qualified">
    <xsd:import namespace="http://schemas.microsoft.com/office/2006/documentManagement/types"/>
    <xsd:import namespace="http://schemas.microsoft.com/office/infopath/2007/PartnerControls"/>
    <xsd:element name="MediaServiceFastMetadata" ma:index="26" nillable="true" ma:displayName="MediaServiceFastMetadata" ma:hidden="true" ma:internalName="MediaServiceFastMetadata" ma:readOnly="true">
      <xsd:simpleType>
        <xsd:restriction base="dms:Note"/>
      </xsd:simpleType>
    </xsd:element>
    <xsd:element name="MediaServiceAutoTags" ma:index="27" nillable="true" ma:displayName="Tags" ma:internalName="MediaServiceAutoTags" ma:readOnly="true">
      <xsd:simpleType>
        <xsd:restriction base="dms:Text"/>
      </xsd:simpleType>
    </xsd:element>
    <xsd:element name="MediaServiceOCR" ma:index="28" nillable="true" ma:displayName="Extracted Text" ma:internalName="MediaServiceOCR" ma:readOnly="true">
      <xsd:simpleType>
        <xsd:restriction base="dms:Note">
          <xsd:maxLength value="255"/>
        </xsd:restriction>
      </xsd:simpleType>
    </xsd:element>
    <xsd:element name="MediaServiceDateTaken" ma:index="29" nillable="true" ma:displayName="MediaServiceDateTaken" ma:hidden="true" ma:internalName="MediaServiceDateTaken" ma:readOnly="true">
      <xsd:simpleType>
        <xsd:restriction base="dms:Text"/>
      </xsd:simpleType>
    </xsd:element>
    <xsd:element name="MediaServiceGenerationTime" ma:index="31" nillable="true" ma:displayName="MediaServiceGenerationTime" ma:hidden="true" ma:internalName="MediaServiceGenerationTime" ma:readOnly="true">
      <xsd:simpleType>
        <xsd:restriction base="dms:Text"/>
      </xsd:simpleType>
    </xsd:element>
    <xsd:element name="MediaServiceEventHashCode" ma:index="32" nillable="true" ma:displayName="MediaServiceEventHashCode" ma:hidden="true" ma:internalName="MediaServiceEventHashCode" ma:readOnly="true">
      <xsd:simpleType>
        <xsd:restriction base="dms:Text"/>
      </xsd:simpleType>
    </xsd:element>
    <xsd:element name="MediaServiceMetadata" ma:index="35" nillable="true" ma:displayName="MediaServiceMetadata" ma:hidden="true" ma:internalName="MediaServiceMetadata" ma:readOnly="true">
      <xsd:simpleType>
        <xsd:restriction base="dms:Note"/>
      </xsd:simpleType>
    </xsd:element>
    <xsd:element name="MediaServiceLocation" ma:index="4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aba595-bc08-4bc6-a067-44fa0d6fce4c" elementFormDefault="qualified">
    <xsd:import namespace="http://schemas.microsoft.com/office/2006/documentManagement/types"/>
    <xsd:import namespace="http://schemas.microsoft.com/office/infopath/2007/PartnerControls"/>
    <xsd:element name="TaxKeywordTaxHTField" ma:index="37" nillable="true" ma:taxonomy="true" ma:internalName="TaxKeywordTaxHTField" ma:taxonomyFieldName="TaxKeyword" ma:displayName="Enterprise Keywords" ma:fieldId="{23f27201-bee3-471e-b2e7-b64fd8b7ca38}" ma:taxonomyMulti="true" ma:sspId="73f51738-d318-4883-9d64-4f0bd0ccc55e" ma:termSetId="00000000-0000-0000-0000-000000000000" ma:anchorId="00000000-0000-0000-0000-000000000000" ma:open="true" ma:isKeyword="true">
      <xsd:complexType>
        <xsd:sequence>
          <xsd:element ref="pc:Terms" minOccurs="0" maxOccurs="1"/>
        </xsd:sequence>
      </xsd:complexType>
    </xsd:element>
    <xsd:element name="SharedWithDetails" ma:index="38" nillable="true" ma:displayName="Shared With Details" ma:internalName="SharedWithDetails" ma:readOnly="true">
      <xsd:simpleType>
        <xsd:restriction base="dms:Note">
          <xsd:maxLength value="255"/>
        </xsd:restriction>
      </xsd:simpleType>
    </xsd:element>
    <xsd:element name="SharedWithUsers" ma:index="3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mso-contentType ?>
<FormTemplates xmlns="http://schemas.microsoft.com/sharepoint/v3/contenttype/forms">
  <Display>DocumentLibraryForm</Display>
  <Edit>DocumentLibraryForm</Edit>
  <New>DocumentLibraryForm</New>
</FormTemplates>
</file>

<file path=customXml/item6.xml><?xml version="1.0" encoding="utf-8"?>
<p:properties xmlns:p="http://schemas.microsoft.com/office/2006/metadata/properties" xmlns:xsi="http://www.w3.org/2001/XMLSchema-instance" xmlns:pc="http://schemas.microsoft.com/office/infopath/2007/PartnerControls">
  <documentManagement>
    <ga975397408f43e4b84ec8e5a598e523 xmlns="ca283e0b-db31-4043-a2ef-b80661bf084a">
      <Terms xmlns="http://schemas.microsoft.com/office/infopath/2007/PartnerControls">
        <TermInfo xmlns="http://schemas.microsoft.com/office/infopath/2007/PartnerControls">
          <TermName xmlns="http://schemas.microsoft.com/office/infopath/2007/PartnerControls">Data, Research and Policy-456C</TermName>
          <TermId xmlns="http://schemas.microsoft.com/office/infopath/2007/PartnerControls">5955b2fd-5d7f-4ec6-8d67-6bd2d19d2fcb</TermId>
        </TermInfo>
      </Terms>
    </ga975397408f43e4b84ec8e5a598e523>
    <TaxCatchAll xmlns="ca283e0b-db31-4043-a2ef-b80661bf084a">
      <Value>3</Value>
    </TaxCatchAll>
    <k8c968e8c72a4eda96b7e8fdbe192be2 xmlns="ca283e0b-db31-4043-a2ef-b80661bf084a">
      <Terms xmlns="http://schemas.microsoft.com/office/infopath/2007/PartnerControls"/>
    </k8c968e8c72a4eda96b7e8fdbe192be2>
    <TaxKeywordTaxHTField xmlns="03aba595-bc08-4bc6-a067-44fa0d6fce4c">
      <Terms xmlns="http://schemas.microsoft.com/office/infopath/2007/PartnerControls"/>
    </TaxKeywordTaxHTField>
    <DateTransmittedEmail xmlns="ca283e0b-db31-4043-a2ef-b80661bf084a" xsi:nil="true"/>
    <ContentStatus xmlns="ca283e0b-db31-4043-a2ef-b80661bf084a" xsi:nil="true"/>
    <SenderEmail xmlns="ca283e0b-db31-4043-a2ef-b80661bf084a" xsi:nil="true"/>
    <IconOverlay xmlns="http://schemas.microsoft.com/sharepoint/v4" xsi:nil="true"/>
    <ContentLanguage xmlns="ca283e0b-db31-4043-a2ef-b80661bf084a">English</ContentLanguage>
    <h6a71f3e574e4344bc34f3fc9dd20054 xmlns="ca283e0b-db31-4043-a2ef-b80661bf084a">
      <Terms xmlns="http://schemas.microsoft.com/office/infopath/2007/PartnerControls"/>
    </h6a71f3e574e4344bc34f3fc9dd20054>
    <CategoryDescription xmlns="http://schemas.microsoft.com/sharepoint.v3" xsi:nil="true"/>
    <RecipientsEmail xmlns="ca283e0b-db31-4043-a2ef-b80661bf084a" xsi:nil="true"/>
    <mda26ace941f4791a7314a339fee829c xmlns="ca283e0b-db31-4043-a2ef-b80661bf084a">
      <Terms xmlns="http://schemas.microsoft.com/office/infopath/2007/PartnerControls"/>
    </mda26ace941f4791a7314a339fee829c>
    <WrittenBy xmlns="ca283e0b-db31-4043-a2ef-b80661bf084a">
      <UserInfo>
        <DisplayName/>
        <AccountId xsi:nil="true"/>
        <AccountType/>
      </UserInfo>
    </WrittenBy>
  </documentManagement>
</p:properties>
</file>

<file path=customXml/itemProps1.xml><?xml version="1.0" encoding="utf-8"?>
<ds:datastoreItem xmlns:ds="http://schemas.openxmlformats.org/officeDocument/2006/customXml" ds:itemID="{D9FCF31C-EC19-4BF0-9D6E-D3D4F81C4E03}">
  <ds:schemaRefs>
    <ds:schemaRef ds:uri="Microsoft.SharePoint.Taxonomy.ContentTypeSync"/>
  </ds:schemaRefs>
</ds:datastoreItem>
</file>

<file path=customXml/itemProps2.xml><?xml version="1.0" encoding="utf-8"?>
<ds:datastoreItem xmlns:ds="http://schemas.openxmlformats.org/officeDocument/2006/customXml" ds:itemID="{705D76F5-3FDA-4DF0-BE76-B01F5D890A3E}">
  <ds:schemaRefs>
    <ds:schemaRef ds:uri="http://schemas.microsoft.com/sharepoint/events"/>
  </ds:schemaRefs>
</ds:datastoreItem>
</file>

<file path=customXml/itemProps3.xml><?xml version="1.0" encoding="utf-8"?>
<ds:datastoreItem xmlns:ds="http://schemas.openxmlformats.org/officeDocument/2006/customXml" ds:itemID="{F5812F7B-F70A-475A-B5DA-3F55B78A6172}">
  <ds:schemaRefs>
    <ds:schemaRef ds:uri="http://schemas.microsoft.com/office/2006/metadata/customXsn"/>
  </ds:schemaRefs>
</ds:datastoreItem>
</file>

<file path=customXml/itemProps4.xml><?xml version="1.0" encoding="utf-8"?>
<ds:datastoreItem xmlns:ds="http://schemas.openxmlformats.org/officeDocument/2006/customXml" ds:itemID="{3F20F226-292D-4D30-BD20-0458961FB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83e0b-db31-4043-a2ef-b80661bf084a"/>
    <ds:schemaRef ds:uri="http://schemas.microsoft.com/sharepoint.v3"/>
    <ds:schemaRef ds:uri="2aac1c47-a7bd-4382-bbe6-d59290c165d5"/>
    <ds:schemaRef ds:uri="03aba595-bc08-4bc6-a067-44fa0d6fce4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DD472617-B2C9-41EB-81C0-B7C96F818EA1}">
  <ds:schemaRefs>
    <ds:schemaRef ds:uri="http://schemas.microsoft.com/sharepoint/v3/contenttype/forms"/>
  </ds:schemaRefs>
</ds:datastoreItem>
</file>

<file path=customXml/itemProps6.xml><?xml version="1.0" encoding="utf-8"?>
<ds:datastoreItem xmlns:ds="http://schemas.openxmlformats.org/officeDocument/2006/customXml" ds:itemID="{27F01213-9636-4BBD-B997-3AF99AEBB961}">
  <ds:schemaRefs>
    <ds:schemaRef ds:uri="http://purl.org/dc/terms/"/>
    <ds:schemaRef ds:uri="http://www.w3.org/XML/1998/namespace"/>
    <ds:schemaRef ds:uri="ca283e0b-db31-4043-a2ef-b80661bf084a"/>
    <ds:schemaRef ds:uri="http://schemas.microsoft.com/office/infopath/2007/PartnerControls"/>
    <ds:schemaRef ds:uri="http://purl.org/dc/dcmitype/"/>
    <ds:schemaRef ds:uri="http://schemas.openxmlformats.org/package/2006/metadata/core-properties"/>
    <ds:schemaRef ds:uri="http://schemas.microsoft.com/sharepoint.v3"/>
    <ds:schemaRef ds:uri="http://purl.org/dc/elements/1.1/"/>
    <ds:schemaRef ds:uri="http://schemas.microsoft.com/office/2006/documentManagement/types"/>
    <ds:schemaRef ds:uri="http://schemas.microsoft.com/sharepoint/v4"/>
    <ds:schemaRef ds:uri="03aba595-bc08-4bc6-a067-44fa0d6fce4c"/>
    <ds:schemaRef ds:uri="2aac1c47-a7bd-4382-bbe6-d59290c165d5"/>
    <ds:schemaRef ds:uri="http://schemas.microsoft.com/sharepoint/v3"/>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28974</TotalTime>
  <Words>3946</Words>
  <Application>Microsoft Office PowerPoint</Application>
  <PresentationFormat>Custom</PresentationFormat>
  <Paragraphs>263</Paragraphs>
  <Slides>11</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Calibri</vt:lpstr>
      <vt:lpstr>Franklin Gothic Book</vt:lpstr>
      <vt:lpstr>Franklin Gothic Medium</vt:lpstr>
      <vt:lpstr>Sylfaen</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Nona Reuter</dc:creator>
  <cp:lastModifiedBy>nestan pantsulaia</cp:lastModifiedBy>
  <cp:revision>2020</cp:revision>
  <cp:lastPrinted>2018-07-30T20:23:33Z</cp:lastPrinted>
  <dcterms:created xsi:type="dcterms:W3CDTF">2017-11-02T14:57:07Z</dcterms:created>
  <dcterms:modified xsi:type="dcterms:W3CDTF">2019-11-18T13:29:26Z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0x0101009BA85F8052A6DA4FA3E31FF9F74C697000EC757063D55EF14399B2E4B65561595A</vt:lpwstr>
  </property>
  <property fmtid="{D5CDD505-2E9C-101B-9397-08002B2CF9AE}" pid="3" name="TaxKeyword">
    <vt:lpwstr/>
  </property>
  <property fmtid="{D5CDD505-2E9C-101B-9397-08002B2CF9AE}" pid="4" name="OfficeDivision">
    <vt:lpwstr>3;#Data, Research and Policy-456C|5955b2fd-5d7f-4ec6-8d67-6bd2d19d2fcb</vt:lpwstr>
  </property>
  <property fmtid="{D5CDD505-2E9C-101B-9397-08002B2CF9AE}" pid="5" name="Topic">
    <vt:lpwstr/>
  </property>
  <property fmtid="{D5CDD505-2E9C-101B-9397-08002B2CF9AE}" pid="6" name="DocumentType">
    <vt:lpwstr/>
  </property>
  <property fmtid="{D5CDD505-2E9C-101B-9397-08002B2CF9AE}" pid="7" name="GeographicScope">
    <vt:lpwstr/>
  </property>
</Properties>
</file>