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style1.xml" ContentType="application/vnd.ms-office.chartstyle+xml"/>
  <Override PartName="/ppt/charts/colors1.xml" ContentType="application/vnd.ms-office.chartcolorstyle+xml"/>
  <Override PartName="/ppt/charts/chart7.xml" ContentType="application/vnd.openxmlformats-officedocument.drawingml.chart+xml"/>
  <Override PartName="/ppt/charts/style2.xml" ContentType="application/vnd.ms-office.chartstyle+xml"/>
  <Override PartName="/ppt/charts/colors2.xml" ContentType="application/vnd.ms-office.chartcolorstyle+xml"/>
  <Override PartName="/ppt/charts/chart8.xml" ContentType="application/vnd.openxmlformats-officedocument.drawingml.chart+xml"/>
  <Override PartName="/ppt/charts/style3.xml" ContentType="application/vnd.ms-office.chartstyle+xml"/>
  <Override PartName="/ppt/charts/colors3.xml" ContentType="application/vnd.ms-office.chartcolorstyle+xml"/>
  <Override PartName="/ppt/charts/chart9.xml" ContentType="application/vnd.openxmlformats-officedocument.drawingml.chart+xml"/>
  <Override PartName="/ppt/charts/style4.xml" ContentType="application/vnd.ms-office.chartstyle+xml"/>
  <Override PartName="/ppt/charts/colors4.xml" ContentType="application/vnd.ms-office.chartcolorstyle+xml"/>
  <Override PartName="/ppt/charts/chart10.xml" ContentType="application/vnd.openxmlformats-officedocument.drawingml.chart+xml"/>
  <Override PartName="/ppt/charts/style5.xml" ContentType="application/vnd.ms-office.chartstyle+xml"/>
  <Override PartName="/ppt/charts/colors5.xml" ContentType="application/vnd.ms-office.chartcolorstyle+xml"/>
  <Override PartName="/ppt/charts/chart11.xml" ContentType="application/vnd.openxmlformats-officedocument.drawingml.chart+xml"/>
  <Override PartName="/ppt/charts/style6.xml" ContentType="application/vnd.ms-office.chartstyle+xml"/>
  <Override PartName="/ppt/charts/colors6.xml" ContentType="application/vnd.ms-office.chartcolorstyle+xml"/>
  <Override PartName="/ppt/charts/chart12.xml" ContentType="application/vnd.openxmlformats-officedocument.drawingml.chart+xml"/>
  <Override PartName="/ppt/charts/style7.xml" ContentType="application/vnd.ms-office.chartstyle+xml"/>
  <Override PartName="/ppt/charts/colors7.xml" ContentType="application/vnd.ms-office.chartcolorstyle+xml"/>
  <Override PartName="/ppt/charts/chart13.xml" ContentType="application/vnd.openxmlformats-officedocument.drawingml.chart+xml"/>
  <Override PartName="/ppt/charts/chart14.xml" ContentType="application/vnd.openxmlformats-officedocument.drawingml.chart+xml"/>
  <Override PartName="/ppt/notesSlides/notesSlide2.xml" ContentType="application/vnd.openxmlformats-officedocument.presentationml.notesSlide+xml"/>
  <Override PartName="/ppt/charts/chart15.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1.xml" ContentType="application/vnd.openxmlformats-officedocument.themeOverride+xml"/>
  <Override PartName="/ppt/charts/chart16.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2.xml" ContentType="application/vnd.openxmlformats-officedocument.themeOverride+xml"/>
  <Override PartName="/ppt/charts/chart17.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8.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9.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notesMasterIdLst>
    <p:notesMasterId r:id="rId11"/>
  </p:notesMasterIdLst>
  <p:sldIdLst>
    <p:sldId id="256" r:id="rId8"/>
    <p:sldId id="264" r:id="rId9"/>
    <p:sldId id="263" r:id="rId10"/>
  </p:sldIdLst>
  <p:sldSz cx="7772400" cy="100584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8" userDrawn="1">
          <p15:clr>
            <a:srgbClr val="A4A3A4"/>
          </p15:clr>
        </p15:guide>
        <p15:guide id="2" pos="463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orgi mikeladze" initials="gm" lastIdx="11" clrIdx="0">
    <p:extLst>
      <p:ext uri="{19B8F6BF-5375-455C-9EA6-DF929625EA0E}">
        <p15:presenceInfo xmlns:p15="http://schemas.microsoft.com/office/powerpoint/2012/main" userId="S-1-5-21-2703388789-3765044650-341701313-2032" providerId="AD"/>
      </p:ext>
    </p:extLst>
  </p:cmAuthor>
  <p:cmAuthor id="2" name="Tijana Comic" initials="TC" lastIdx="9" clrIdx="1">
    <p:extLst>
      <p:ext uri="{19B8F6BF-5375-455C-9EA6-DF929625EA0E}">
        <p15:presenceInfo xmlns:p15="http://schemas.microsoft.com/office/powerpoint/2012/main" userId="b1e3c049de1787f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C55A11"/>
    <a:srgbClr val="F15A40"/>
    <a:srgbClr val="FCB040"/>
    <a:srgbClr val="7030A0"/>
    <a:srgbClr val="684FA1"/>
    <a:srgbClr val="BDB1D9"/>
    <a:srgbClr val="FFFFFF"/>
    <a:srgbClr val="FEE4BE"/>
    <a:srgbClr val="3AB9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8" autoAdjust="0"/>
    <p:restoredTop sz="94672"/>
  </p:normalViewPr>
  <p:slideViewPr>
    <p:cSldViewPr snapToGrid="0" snapToObjects="1" showGuides="1">
      <p:cViewPr varScale="1">
        <p:scale>
          <a:sx n="77" d="100"/>
          <a:sy n="77" d="100"/>
        </p:scale>
        <p:origin x="2472" y="120"/>
      </p:cViewPr>
      <p:guideLst>
        <p:guide orient="horz" pos="3408"/>
        <p:guide pos="4632"/>
      </p:guideLst>
    </p:cSldViewPr>
  </p:slideViewPr>
  <p:notesTextViewPr>
    <p:cViewPr>
      <p:scale>
        <a:sx n="1" d="1"/>
        <a:sy n="1" d="1"/>
      </p:scale>
      <p:origin x="0" y="0"/>
    </p:cViewPr>
  </p:notesTextViewPr>
  <p:sorterViewPr>
    <p:cViewPr>
      <p:scale>
        <a:sx n="180" d="100"/>
        <a:sy n="1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theme" Target="theme/theme1.xml"/><Relationship Id="rId10" Type="http://schemas.openxmlformats.org/officeDocument/2006/relationships/slide" Target="slides/slide3.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5.xml"/><Relationship Id="rId1" Type="http://schemas.microsoft.com/office/2011/relationships/chartStyle" Target="style5.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6.xml"/><Relationship Id="rId1" Type="http://schemas.microsoft.com/office/2011/relationships/chartStyle" Target="style6.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7.xml"/><Relationship Id="rId1" Type="http://schemas.microsoft.com/office/2011/relationships/chartStyle" Target="style7.xml"/></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0.xml"/><Relationship Id="rId1" Type="http://schemas.microsoft.com/office/2011/relationships/chartStyle" Target="style10.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1.xml"/><Relationship Id="rId1" Type="http://schemas.microsoft.com/office/2011/relationships/chartStyle" Target="style11.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1.xml"/><Relationship Id="rId1" Type="http://schemas.microsoft.com/office/2011/relationships/chartStyle" Target="style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2.xml"/><Relationship Id="rId1" Type="http://schemas.microsoft.com/office/2011/relationships/chartStyle" Target="style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3.xml"/><Relationship Id="rId1" Type="http://schemas.microsoft.com/office/2011/relationships/chartStyle" Target="style3.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Sheet1!$B$6</c:f>
              <c:strCache>
                <c:ptCount val="1"/>
                <c:pt idx="0">
                  <c:v>Value</c:v>
                </c:pt>
              </c:strCache>
            </c:strRef>
          </c:tx>
          <c:dPt>
            <c:idx val="0"/>
            <c:bubble3D val="0"/>
            <c:spPr>
              <a:solidFill>
                <a:srgbClr val="FCB040"/>
              </a:solidFill>
              <a:ln w="19050">
                <a:solidFill>
                  <a:schemeClr val="lt1"/>
                </a:solidFill>
              </a:ln>
              <a:effectLst/>
            </c:spPr>
            <c:extLst xmlns:c16r2="http://schemas.microsoft.com/office/drawing/2015/06/chart">
              <c:ext xmlns:c16="http://schemas.microsoft.com/office/drawing/2014/chart" uri="{C3380CC4-5D6E-409C-BE32-E72D297353CC}">
                <c16:uniqueId val="{00000001-115B-46DB-970F-8B82F6944D39}"/>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115B-46DB-970F-8B82F6944D39}"/>
              </c:ext>
            </c:extLst>
          </c:dPt>
          <c:dLbls>
            <c:dLbl>
              <c:idx val="0"/>
              <c:layout/>
              <c:numFmt formatCode="#,##0" sourceLinked="0"/>
              <c:spPr>
                <a:noFill/>
                <a:ln>
                  <a:noFill/>
                </a:ln>
                <a:effectLst/>
              </c:spPr>
              <c:txPr>
                <a:bodyPr rot="0" spcFirstLastPara="1" vertOverflow="clip" horzOverflow="clip" vert="horz" wrap="square" lIns="38100" tIns="19050" rIns="38100" bIns="19050" anchor="ctr" anchorCtr="1">
                  <a:noAutofit/>
                </a:bodyPr>
                <a:lstStyle/>
                <a:p>
                  <a:pPr>
                    <a:defRPr sz="900" b="0"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115B-46DB-970F-8B82F6944D39}"/>
                </c:ext>
                <c:ext xmlns:c15="http://schemas.microsoft.com/office/drawing/2012/chart" uri="{CE6537A1-D6FC-4f65-9D91-7224C49458BB}">
                  <c15:spPr xmlns:c15="http://schemas.microsoft.com/office/drawing/2012/chart">
                    <a:prstGeom prst="wedgeRectCallout">
                      <a:avLst/>
                    </a:prstGeom>
                  </c15:spPr>
                  <c15:layout/>
                </c:ext>
              </c:extLst>
            </c:dLbl>
            <c:spPr>
              <a:noFill/>
              <a:ln>
                <a:noFill/>
              </a:ln>
              <a:effectLst/>
            </c:spPr>
            <c:txPr>
              <a:bodyPr wrap="square" lIns="38100" tIns="19050" rIns="38100" bIns="19050" anchor="ctr">
                <a:spAutoFit/>
              </a:bodyPr>
              <a:lstStyle/>
              <a:p>
                <a:pPr>
                  <a:defRPr sz="900"/>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Sheet1!$A$7:$A$8</c:f>
              <c:strCache>
                <c:ptCount val="2"/>
                <c:pt idx="0">
                  <c:v>Yes</c:v>
                </c:pt>
                <c:pt idx="1">
                  <c:v>No</c:v>
                </c:pt>
              </c:strCache>
            </c:strRef>
          </c:cat>
          <c:val>
            <c:numRef>
              <c:f>Sheet1!$B$7:$B$8</c:f>
              <c:numCache>
                <c:formatCode>General</c:formatCode>
                <c:ptCount val="2"/>
                <c:pt idx="0">
                  <c:v>80.037598402067914</c:v>
                </c:pt>
                <c:pt idx="1">
                  <c:v>19.962401597932079</c:v>
                </c:pt>
              </c:numCache>
            </c:numRef>
          </c:val>
          <c:extLst xmlns:c16r2="http://schemas.microsoft.com/office/drawing/2015/06/chart">
            <c:ext xmlns:c16="http://schemas.microsoft.com/office/drawing/2014/chart" uri="{C3380CC4-5D6E-409C-BE32-E72D297353CC}">
              <c16:uniqueId val="{00000004-115B-46DB-970F-8B82F6944D39}"/>
            </c:ext>
          </c:extLst>
        </c:ser>
        <c:dLbls>
          <c:showLegendKey val="0"/>
          <c:showVal val="0"/>
          <c:showCatName val="0"/>
          <c:showSerName val="0"/>
          <c:showPercent val="0"/>
          <c:showBubbleSize val="0"/>
          <c:showLeaderLines val="1"/>
        </c:dLbls>
        <c:firstSliceAng val="0"/>
        <c:holeSize val="51"/>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859210786203189"/>
          <c:y val="0.19110208880139984"/>
          <c:w val="0.66853196562575956"/>
          <c:h val="0.61779582239720032"/>
        </c:manualLayout>
      </c:layout>
      <c:barChart>
        <c:barDir val="bar"/>
        <c:grouping val="clustered"/>
        <c:varyColors val="0"/>
        <c:ser>
          <c:idx val="0"/>
          <c:order val="0"/>
          <c:tx>
            <c:strRef>
              <c:f>Sheet1!$B$5</c:f>
              <c:strCache>
                <c:ptCount val="1"/>
                <c:pt idx="0">
                  <c:v>Module</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Sheet1!$A$6:$A$7</c:f>
              <c:strCache>
                <c:ptCount val="2"/>
                <c:pt idx="0">
                  <c:v>Mothers/caretakers interviewed</c:v>
                </c:pt>
                <c:pt idx="1">
                  <c:v>Eligible for interview</c:v>
                </c:pt>
              </c:strCache>
            </c:strRef>
          </c:cat>
          <c:val>
            <c:numRef>
              <c:f>Sheet1!$B$6:$B$7</c:f>
              <c:numCache>
                <c:formatCode>General</c:formatCode>
                <c:ptCount val="2"/>
                <c:pt idx="0">
                  <c:v>3740</c:v>
                </c:pt>
                <c:pt idx="1">
                  <c:v>4221</c:v>
                </c:pt>
              </c:numCache>
            </c:numRef>
          </c:val>
          <c:extLst xmlns:c16r2="http://schemas.microsoft.com/office/drawing/2015/06/chart">
            <c:ext xmlns:c16="http://schemas.microsoft.com/office/drawing/2014/chart" uri="{C3380CC4-5D6E-409C-BE32-E72D297353CC}">
              <c16:uniqueId val="{00000004-3258-4DD0-AD1A-817DB413B450}"/>
            </c:ext>
          </c:extLst>
        </c:ser>
        <c:dLbls>
          <c:showLegendKey val="0"/>
          <c:showVal val="0"/>
          <c:showCatName val="0"/>
          <c:showSerName val="0"/>
          <c:showPercent val="0"/>
          <c:showBubbleSize val="0"/>
        </c:dLbls>
        <c:gapWidth val="0"/>
        <c:overlap val="-59"/>
        <c:axId val="351936944"/>
        <c:axId val="351936384"/>
      </c:barChart>
      <c:catAx>
        <c:axId val="351936944"/>
        <c:scaling>
          <c:orientation val="minMax"/>
        </c:scaling>
        <c:delete val="1"/>
        <c:axPos val="l"/>
        <c:numFmt formatCode="General" sourceLinked="1"/>
        <c:majorTickMark val="none"/>
        <c:minorTickMark val="none"/>
        <c:tickLblPos val="nextTo"/>
        <c:crossAx val="351936384"/>
        <c:crosses val="autoZero"/>
        <c:auto val="1"/>
        <c:lblAlgn val="ctr"/>
        <c:lblOffset val="100"/>
        <c:noMultiLvlLbl val="0"/>
      </c:catAx>
      <c:valAx>
        <c:axId val="351936384"/>
        <c:scaling>
          <c:orientation val="minMax"/>
        </c:scaling>
        <c:delete val="1"/>
        <c:axPos val="b"/>
        <c:numFmt formatCode="General" sourceLinked="1"/>
        <c:majorTickMark val="none"/>
        <c:minorTickMark val="none"/>
        <c:tickLblPos val="nextTo"/>
        <c:crossAx val="35193694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Sheet1!$B$6</c:f>
              <c:strCache>
                <c:ptCount val="1"/>
                <c:pt idx="0">
                  <c:v>Module</c:v>
                </c:pt>
              </c:strCache>
            </c:strRef>
          </c:tx>
          <c:spPr>
            <a:solidFill>
              <a:srgbClr val="C55A1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Sheet1!$A$7:$A$8</c:f>
              <c:strCache>
                <c:ptCount val="2"/>
                <c:pt idx="0">
                  <c:v>Completed</c:v>
                </c:pt>
                <c:pt idx="1">
                  <c:v>Eligible for interview</c:v>
                </c:pt>
              </c:strCache>
            </c:strRef>
          </c:cat>
          <c:val>
            <c:numRef>
              <c:f>Sheet1!$B$7:$B$8</c:f>
              <c:numCache>
                <c:formatCode>General</c:formatCode>
                <c:ptCount val="2"/>
                <c:pt idx="0">
                  <c:v>2699</c:v>
                </c:pt>
                <c:pt idx="1">
                  <c:v>3530</c:v>
                </c:pt>
              </c:numCache>
            </c:numRef>
          </c:val>
          <c:extLst xmlns:c16r2="http://schemas.microsoft.com/office/drawing/2015/06/chart">
            <c:ext xmlns:c16="http://schemas.microsoft.com/office/drawing/2014/chart" uri="{C3380CC4-5D6E-409C-BE32-E72D297353CC}">
              <c16:uniqueId val="{00000000-7808-47A9-81D4-65C514CAAA5A}"/>
            </c:ext>
          </c:extLst>
        </c:ser>
        <c:dLbls>
          <c:showLegendKey val="0"/>
          <c:showVal val="0"/>
          <c:showCatName val="0"/>
          <c:showSerName val="0"/>
          <c:showPercent val="0"/>
          <c:showBubbleSize val="0"/>
        </c:dLbls>
        <c:gapWidth val="0"/>
        <c:overlap val="-59"/>
        <c:axId val="359912032"/>
        <c:axId val="359911472"/>
      </c:barChart>
      <c:catAx>
        <c:axId val="35991203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359911472"/>
        <c:crosses val="autoZero"/>
        <c:auto val="1"/>
        <c:lblAlgn val="ctr"/>
        <c:lblOffset val="100"/>
        <c:noMultiLvlLbl val="0"/>
      </c:catAx>
      <c:valAx>
        <c:axId val="359911472"/>
        <c:scaling>
          <c:orientation val="minMax"/>
        </c:scaling>
        <c:delete val="1"/>
        <c:axPos val="b"/>
        <c:numFmt formatCode="General" sourceLinked="1"/>
        <c:majorTickMark val="none"/>
        <c:minorTickMark val="none"/>
        <c:tickLblPos val="nextTo"/>
        <c:crossAx val="35991203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Sheet1!$B$6</c:f>
              <c:strCache>
                <c:ptCount val="1"/>
                <c:pt idx="0">
                  <c:v>Module</c:v>
                </c:pt>
              </c:strCache>
            </c:strRef>
          </c:tx>
          <c:spPr>
            <a:solidFill>
              <a:srgbClr val="FF0000"/>
            </a:solidFill>
            <a:ln>
              <a:noFill/>
            </a:ln>
            <a:effectLst/>
          </c:spPr>
          <c:invertIfNegative val="0"/>
          <c:dPt>
            <c:idx val="0"/>
            <c:invertIfNegative val="0"/>
            <c:bubble3D val="0"/>
            <c:spPr>
              <a:solidFill>
                <a:srgbClr val="FF0000"/>
              </a:solidFill>
              <a:ln>
                <a:noFill/>
              </a:ln>
              <a:effectLst/>
            </c:spPr>
            <c:extLst xmlns:c16r2="http://schemas.microsoft.com/office/drawing/2015/06/chart">
              <c:ext xmlns:c16="http://schemas.microsoft.com/office/drawing/2014/chart" uri="{C3380CC4-5D6E-409C-BE32-E72D297353CC}">
                <c16:uniqueId val="{00000001-9418-4916-ABD1-7093D2852B13}"/>
              </c:ext>
            </c:extLst>
          </c:dPt>
          <c:dPt>
            <c:idx val="1"/>
            <c:invertIfNegative val="0"/>
            <c:bubble3D val="0"/>
            <c:spPr>
              <a:solidFill>
                <a:srgbClr val="FF0000"/>
              </a:solidFill>
              <a:ln>
                <a:noFill/>
              </a:ln>
              <a:effectLst/>
            </c:spPr>
            <c:extLst xmlns:c16r2="http://schemas.microsoft.com/office/drawing/2015/06/chart">
              <c:ext xmlns:c16="http://schemas.microsoft.com/office/drawing/2014/chart" uri="{C3380CC4-5D6E-409C-BE32-E72D297353CC}">
                <c16:uniqueId val="{00000000-9418-4916-ABD1-7093D2852B13}"/>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Sheet1!$A$7:$A$8</c:f>
              <c:strCache>
                <c:ptCount val="2"/>
                <c:pt idx="0">
                  <c:v>Blood was extracted</c:v>
                </c:pt>
                <c:pt idx="1">
                  <c:v>Eligible</c:v>
                </c:pt>
              </c:strCache>
            </c:strRef>
          </c:cat>
          <c:val>
            <c:numRef>
              <c:f>Sheet1!$B$7:$B$8</c:f>
              <c:numCache>
                <c:formatCode>General</c:formatCode>
                <c:ptCount val="2"/>
                <c:pt idx="0">
                  <c:v>1578</c:v>
                </c:pt>
                <c:pt idx="1">
                  <c:v>2633</c:v>
                </c:pt>
              </c:numCache>
            </c:numRef>
          </c:val>
          <c:extLst xmlns:c16r2="http://schemas.microsoft.com/office/drawing/2015/06/chart">
            <c:ext xmlns:c16="http://schemas.microsoft.com/office/drawing/2014/chart" uri="{C3380CC4-5D6E-409C-BE32-E72D297353CC}">
              <c16:uniqueId val="{00000000-4151-427B-9C9B-BA32544D798D}"/>
            </c:ext>
          </c:extLst>
        </c:ser>
        <c:dLbls>
          <c:showLegendKey val="0"/>
          <c:showVal val="0"/>
          <c:showCatName val="0"/>
          <c:showSerName val="0"/>
          <c:showPercent val="0"/>
          <c:showBubbleSize val="0"/>
        </c:dLbls>
        <c:gapWidth val="0"/>
        <c:overlap val="-59"/>
        <c:axId val="161081760"/>
        <c:axId val="161082880"/>
      </c:barChart>
      <c:catAx>
        <c:axId val="161081760"/>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161082880"/>
        <c:crosses val="autoZero"/>
        <c:auto val="1"/>
        <c:lblAlgn val="ctr"/>
        <c:lblOffset val="100"/>
        <c:noMultiLvlLbl val="0"/>
      </c:catAx>
      <c:valAx>
        <c:axId val="161082880"/>
        <c:scaling>
          <c:orientation val="minMax"/>
        </c:scaling>
        <c:delete val="1"/>
        <c:axPos val="b"/>
        <c:numFmt formatCode="General" sourceLinked="1"/>
        <c:majorTickMark val="none"/>
        <c:minorTickMark val="none"/>
        <c:tickLblPos val="nextTo"/>
        <c:crossAx val="16108176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79861111111111"/>
          <c:y val="0.1579861111111111"/>
          <c:w val="0.68402777777777779"/>
          <c:h val="0.68402777777777779"/>
        </c:manualLayout>
      </c:layout>
      <c:doughnutChart>
        <c:varyColors val="1"/>
        <c:ser>
          <c:idx val="0"/>
          <c:order val="0"/>
          <c:tx>
            <c:strRef>
              <c:f>Sheet1!$B$5</c:f>
              <c:strCache>
                <c:ptCount val="1"/>
                <c:pt idx="0">
                  <c:v>Value</c:v>
                </c:pt>
              </c:strCache>
            </c:strRef>
          </c:tx>
          <c:dPt>
            <c:idx val="0"/>
            <c:bubble3D val="0"/>
            <c:spPr>
              <a:solidFill>
                <a:schemeClr val="accent6">
                  <a:lumMod val="60000"/>
                  <a:lumOff val="4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5351-40AC-B353-0FD2BE3F86EA}"/>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5351-40AC-B353-0FD2BE3F86EA}"/>
              </c:ext>
            </c:extLst>
          </c:dPt>
          <c:dLbls>
            <c:dLbl>
              <c:idx val="0"/>
              <c:layout/>
              <c:numFmt formatCode="#,##0" sourceLinked="0"/>
              <c:spPr>
                <a:noFill/>
                <a:ln>
                  <a:noFill/>
                </a:ln>
                <a:effectLst/>
              </c:spPr>
              <c:txPr>
                <a:bodyPr rot="0" spcFirstLastPara="1" vertOverflow="clip" horzOverflow="clip" vert="horz" wrap="square" lIns="38100" tIns="19050" rIns="38100" bIns="19050" anchor="ctr" anchorCtr="1">
                  <a:noAutofit/>
                </a:bodyPr>
                <a:lstStyle/>
                <a:p>
                  <a:pPr>
                    <a:defRPr sz="900" b="0"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5351-40AC-B353-0FD2BE3F86EA}"/>
                </c:ext>
                <c:ext xmlns:c15="http://schemas.microsoft.com/office/drawing/2012/chart" uri="{CE6537A1-D6FC-4f65-9D91-7224C49458BB}">
                  <c15:spPr xmlns:c15="http://schemas.microsoft.com/office/drawing/2012/chart">
                    <a:prstGeom prst="wedgeRectCallout">
                      <a:avLst/>
                    </a:prstGeom>
                  </c15:spPr>
                  <c15:layout/>
                </c:ext>
              </c:extLst>
            </c:dLbl>
            <c:spPr>
              <a:noFill/>
              <a:ln>
                <a:noFill/>
              </a:ln>
              <a:effectLst/>
            </c:spPr>
            <c:txPr>
              <a:bodyPr wrap="square" lIns="38100" tIns="19050" rIns="38100" bIns="19050" anchor="ctr">
                <a:spAutoFit/>
              </a:bodyPr>
              <a:lstStyle/>
              <a:p>
                <a:pPr>
                  <a:defRPr sz="900"/>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General</c:formatCode>
                <c:ptCount val="2"/>
                <c:pt idx="0">
                  <c:v>88.604596067282642</c:v>
                </c:pt>
                <c:pt idx="1">
                  <c:v>11.395403932717365</c:v>
                </c:pt>
              </c:numCache>
            </c:numRef>
          </c:val>
          <c:extLst xmlns:c16r2="http://schemas.microsoft.com/office/drawing/2015/06/chart">
            <c:ext xmlns:c16="http://schemas.microsoft.com/office/drawing/2014/chart" uri="{C3380CC4-5D6E-409C-BE32-E72D297353CC}">
              <c16:uniqueId val="{00000004-5351-40AC-B353-0FD2BE3F86EA}"/>
            </c:ext>
          </c:extLst>
        </c:ser>
        <c:dLbls>
          <c:showLegendKey val="0"/>
          <c:showVal val="0"/>
          <c:showCatName val="0"/>
          <c:showSerName val="0"/>
          <c:showPercent val="0"/>
          <c:showBubbleSize val="0"/>
          <c:showLeaderLines val="1"/>
        </c:dLbls>
        <c:firstSliceAng val="0"/>
        <c:holeSize val="51"/>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Sheet1!$B$5</c:f>
              <c:strCache>
                <c:ptCount val="1"/>
                <c:pt idx="0">
                  <c:v>Value</c:v>
                </c:pt>
              </c:strCache>
            </c:strRef>
          </c:tx>
          <c:dPt>
            <c:idx val="0"/>
            <c:bubble3D val="0"/>
            <c:spPr>
              <a:solidFill>
                <a:srgbClr val="F15A40"/>
              </a:solidFill>
              <a:ln w="19050">
                <a:solidFill>
                  <a:schemeClr val="lt1"/>
                </a:solidFill>
              </a:ln>
              <a:effectLst/>
            </c:spPr>
            <c:extLst xmlns:c16r2="http://schemas.microsoft.com/office/drawing/2015/06/chart">
              <c:ext xmlns:c16="http://schemas.microsoft.com/office/drawing/2014/chart" uri="{C3380CC4-5D6E-409C-BE32-E72D297353CC}">
                <c16:uniqueId val="{00000001-64C9-4AEE-81CC-3F42EAA13AAE}"/>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64C9-4AEE-81CC-3F42EAA13AAE}"/>
              </c:ext>
            </c:extLst>
          </c:dPt>
          <c:dLbls>
            <c:dLbl>
              <c:idx val="0"/>
              <c:layout/>
              <c:numFmt formatCode="#,##0" sourceLinked="0"/>
              <c:spPr>
                <a:noFill/>
                <a:ln>
                  <a:noFill/>
                </a:ln>
                <a:effectLst/>
              </c:spPr>
              <c:txPr>
                <a:bodyPr rot="0" spcFirstLastPara="1" vertOverflow="clip" horzOverflow="clip" vert="horz" wrap="square" lIns="38100" tIns="19050" rIns="38100" bIns="19050" anchor="ctr" anchorCtr="1">
                  <a:noAutofit/>
                </a:bodyPr>
                <a:lstStyle/>
                <a:p>
                  <a:pPr>
                    <a:defRPr sz="900" b="0"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64C9-4AEE-81CC-3F42EAA13AAE}"/>
                </c:ext>
                <c:ext xmlns:c15="http://schemas.microsoft.com/office/drawing/2012/chart" uri="{CE6537A1-D6FC-4f65-9D91-7224C49458BB}">
                  <c15:spPr xmlns:c15="http://schemas.microsoft.com/office/drawing/2012/chart">
                    <a:prstGeom prst="wedgeRectCallout">
                      <a:avLst/>
                    </a:prstGeom>
                  </c15:spPr>
                  <c15:layout/>
                </c:ext>
              </c:extLst>
            </c:dLbl>
            <c:spPr>
              <a:noFill/>
              <a:ln>
                <a:noFill/>
              </a:ln>
              <a:effectLst/>
            </c:spPr>
            <c:txPr>
              <a:bodyPr wrap="square" lIns="38100" tIns="19050" rIns="38100" bIns="19050" anchor="ctr">
                <a:spAutoFit/>
              </a:bodyPr>
              <a:lstStyle/>
              <a:p>
                <a:pPr>
                  <a:defRPr sz="900"/>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General</c:formatCode>
                <c:ptCount val="2"/>
                <c:pt idx="0">
                  <c:v>89.943342776203949</c:v>
                </c:pt>
                <c:pt idx="1">
                  <c:v>10.056657223796041</c:v>
                </c:pt>
              </c:numCache>
            </c:numRef>
          </c:val>
          <c:extLst xmlns:c16r2="http://schemas.microsoft.com/office/drawing/2015/06/chart">
            <c:ext xmlns:c16="http://schemas.microsoft.com/office/drawing/2014/chart" uri="{C3380CC4-5D6E-409C-BE32-E72D297353CC}">
              <c16:uniqueId val="{00000004-64C9-4AEE-81CC-3F42EAA13AAE}"/>
            </c:ext>
          </c:extLst>
        </c:ser>
        <c:dLbls>
          <c:showLegendKey val="0"/>
          <c:showVal val="0"/>
          <c:showCatName val="0"/>
          <c:showSerName val="0"/>
          <c:showPercent val="0"/>
          <c:showBubbleSize val="0"/>
          <c:showLeaderLines val="1"/>
        </c:dLbls>
        <c:firstSliceAng val="0"/>
        <c:holeSize val="51"/>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2502251453049191"/>
          <c:y val="4.2884990253411338E-2"/>
          <c:w val="0.632411522234271"/>
          <c:h val="0.73001955524790152"/>
        </c:manualLayout>
      </c:layout>
      <c:barChart>
        <c:barDir val="bar"/>
        <c:grouping val="stacked"/>
        <c:varyColors val="0"/>
        <c:ser>
          <c:idx val="0"/>
          <c:order val="0"/>
          <c:tx>
            <c:strRef>
              <c:f>data!$D$5</c:f>
              <c:strCache>
                <c:ptCount val="1"/>
                <c:pt idx="0">
                  <c:v>Women</c:v>
                </c:pt>
              </c:strCache>
            </c:strRef>
          </c:tx>
          <c:spPr>
            <a:solidFill>
              <a:srgbClr val="FCB040"/>
            </a:solidFill>
            <a:ln>
              <a:noFill/>
            </a:ln>
            <a:effectLst/>
          </c:spPr>
          <c:invertIfNegative val="0"/>
          <c:dLbls>
            <c:dLbl>
              <c:idx val="0"/>
              <c:layout>
                <c:manualLayout>
                  <c:x val="-9.0485233014502495E-2"/>
                  <c:y val="7.3093190537239801E-7"/>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7C86-489C-BFBB-8351DEA17A24}"/>
                </c:ext>
                <c:ext xmlns:c15="http://schemas.microsoft.com/office/drawing/2012/chart" uri="{CE6537A1-D6FC-4f65-9D91-7224C49458BB}">
                  <c15:layout/>
                </c:ext>
              </c:extLst>
            </c:dLbl>
            <c:dLbl>
              <c:idx val="2"/>
              <c:layout/>
              <c:tx>
                <c:rich>
                  <a:bodyPr/>
                  <a:lstStyle/>
                  <a:p>
                    <a:r>
                      <a:rPr lang="en-US" dirty="0"/>
                      <a:t>&lt;1</a:t>
                    </a:r>
                  </a:p>
                </c:rich>
              </c:tx>
              <c:dLblPos val="in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B2CD-4B75-954F-95B2949F5AA6}"/>
                </c:ext>
                <c:ext xmlns:c15="http://schemas.microsoft.com/office/drawing/2012/chart" uri="{CE6537A1-D6FC-4f65-9D91-7224C49458BB}">
                  <c15:layout/>
                </c:ext>
              </c:extLst>
            </c:dLbl>
            <c:dLbl>
              <c:idx val="3"/>
              <c:layout>
                <c:manualLayout>
                  <c:x val="-5.6504805230880716E-2"/>
                  <c:y val="0"/>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7C86-489C-BFBB-8351DEA17A24}"/>
                </c:ext>
                <c:ext xmlns:c15="http://schemas.microsoft.com/office/drawing/2012/chart" uri="{CE6537A1-D6FC-4f65-9D91-7224C49458BB}">
                  <c15:layout/>
                </c:ext>
              </c:extLst>
            </c:dLbl>
            <c:dLbl>
              <c:idx val="7"/>
              <c:layout>
                <c:manualLayout>
                  <c:x val="-0.12741456915557656"/>
                  <c:y val="4.6414175985743924E-3"/>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7C86-489C-BFBB-8351DEA17A24}"/>
                </c:ext>
                <c:ext xmlns:c15="http://schemas.microsoft.com/office/drawing/2012/chart" uri="{CE6537A1-D6FC-4f65-9D91-7224C49458BB}">
                  <c15:layout/>
                </c:ext>
              </c:extLst>
            </c:dLbl>
            <c:dLbl>
              <c:idx val="9"/>
              <c:layout>
                <c:manualLayout>
                  <c:x val="-9.1297760377939102E-2"/>
                  <c:y val="-4.6414175985743924E-3"/>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7C86-489C-BFBB-8351DEA17A24}"/>
                </c:ext>
                <c:ext xmlns:c15="http://schemas.microsoft.com/office/drawing/2012/chart" uri="{CE6537A1-D6FC-4f65-9D91-7224C49458BB}">
                  <c15:layout/>
                </c:ext>
              </c:extLst>
            </c:dLbl>
            <c:dLbl>
              <c:idx val="10"/>
              <c:layout>
                <c:manualLayout>
                  <c:x val="-5.6651827796242324E-2"/>
                  <c:y val="4.6421485304796988E-3"/>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7C86-489C-BFBB-8351DEA17A24}"/>
                </c:ext>
                <c:ext xmlns:c15="http://schemas.microsoft.com/office/drawing/2012/chart" uri="{CE6537A1-D6FC-4f65-9D91-7224C49458BB}">
                  <c15:layout/>
                </c:ext>
              </c:extLst>
            </c:dLbl>
            <c:dLbl>
              <c:idx val="11"/>
              <c:layout>
                <c:manualLayout>
                  <c:x val="-5.6089108685455601E-2"/>
                  <c:y val="0"/>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7C86-489C-BFBB-8351DEA17A24}"/>
                </c:ext>
                <c:ext xmlns:c15="http://schemas.microsoft.com/office/drawing/2012/chart" uri="{CE6537A1-D6FC-4f65-9D91-7224C49458BB}">
                  <c15:layout/>
                </c:ext>
              </c:extLst>
            </c:dLbl>
            <c:dLbl>
              <c:idx val="12"/>
              <c:layout>
                <c:manualLayout>
                  <c:x val="-3.0832453474839386E-2"/>
                  <c:y val="0"/>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7C86-489C-BFBB-8351DEA17A24}"/>
                </c:ext>
                <c:ext xmlns:c15="http://schemas.microsoft.com/office/drawing/2012/chart" uri="{CE6537A1-D6FC-4f65-9D91-7224C49458BB}">
                  <c15:layout/>
                </c:ext>
              </c:extLst>
            </c:dLbl>
            <c:dLbl>
              <c:idx val="13"/>
              <c:layout/>
              <c:tx>
                <c:rich>
                  <a:bodyPr/>
                  <a:lstStyle/>
                  <a:p>
                    <a:r>
                      <a:rPr lang="en-US" dirty="0"/>
                      <a:t>&lt;1</a:t>
                    </a:r>
                  </a:p>
                </c:rich>
              </c:tx>
              <c:dLblPos val="in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B2CD-4B75-954F-95B2949F5AA6}"/>
                </c:ext>
                <c:ext xmlns:c15="http://schemas.microsoft.com/office/drawing/2012/chart" uri="{CE6537A1-D6FC-4f65-9D91-7224C49458BB}">
                  <c15:layout/>
                </c:ext>
              </c:extLst>
            </c:dLbl>
            <c:numFmt formatCode="0;0;0" sourceLinked="0"/>
            <c:spPr>
              <a:noFill/>
              <a:ln>
                <a:noFill/>
              </a:ln>
              <a:effectLst/>
            </c:spPr>
            <c:txPr>
              <a:bodyPr rot="0" spcFirstLastPara="1" vertOverflow="ellipsis" vert="horz" wrap="square" anchor="ctr" anchorCtr="1"/>
              <a:lstStyle/>
              <a:p>
                <a:pPr>
                  <a:defRPr sz="700" b="0" i="0" u="none" strike="noStrike" kern="1200" baseline="0">
                    <a:solidFill>
                      <a:schemeClr val="tx1">
                        <a:lumMod val="95000"/>
                        <a:lumOff val="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data!$A$6:$A$19</c:f>
              <c:strCache>
                <c:ptCount val="14"/>
                <c:pt idx="0">
                  <c:v>Has health insurance</c:v>
                </c:pt>
                <c:pt idx="2">
                  <c:v>Missing/DK</c:v>
                </c:pt>
                <c:pt idx="3">
                  <c:v>Never married/not in union</c:v>
                </c:pt>
                <c:pt idx="4">
                  <c:v>Separated</c:v>
                </c:pt>
                <c:pt idx="5">
                  <c:v>Divorced</c:v>
                </c:pt>
                <c:pt idx="6">
                  <c:v>Widowed</c:v>
                </c:pt>
                <c:pt idx="7">
                  <c:v>Currently married/in-union</c:v>
                </c:pt>
                <c:pt idx="9">
                  <c:v>Higher</c:v>
                </c:pt>
                <c:pt idx="10">
                  <c:v>Vocational Education</c:v>
                </c:pt>
                <c:pt idx="11">
                  <c:v>Upper Secondary</c:v>
                </c:pt>
                <c:pt idx="12">
                  <c:v>Primary or Lower Secondary</c:v>
                </c:pt>
                <c:pt idx="13">
                  <c:v>Kindergarten or none</c:v>
                </c:pt>
              </c:strCache>
            </c:strRef>
          </c:cat>
          <c:val>
            <c:numRef>
              <c:f>data!$D$6:$D$19</c:f>
              <c:numCache>
                <c:formatCode>General</c:formatCode>
                <c:ptCount val="14"/>
                <c:pt idx="0" formatCode="0;0;0;">
                  <c:v>-94.5</c:v>
                </c:pt>
                <c:pt idx="2" formatCode="0;0;0;">
                  <c:v>-0.3</c:v>
                </c:pt>
                <c:pt idx="3" formatCode="0;0;0;">
                  <c:v>-19.3</c:v>
                </c:pt>
                <c:pt idx="4" formatCode="0;0;0;">
                  <c:v>-2.9</c:v>
                </c:pt>
                <c:pt idx="5" formatCode="0;0;0;">
                  <c:v>-3.6</c:v>
                </c:pt>
                <c:pt idx="6" formatCode="0;0;0;">
                  <c:v>-1.7</c:v>
                </c:pt>
                <c:pt idx="7" formatCode="0;0;0;">
                  <c:v>-72.2</c:v>
                </c:pt>
                <c:pt idx="9" formatCode="0;0;0;">
                  <c:v>-46.2</c:v>
                </c:pt>
                <c:pt idx="10" formatCode="0;0;0;">
                  <c:v>-19.2</c:v>
                </c:pt>
                <c:pt idx="11" formatCode="0;0;0;">
                  <c:v>-25.2</c:v>
                </c:pt>
                <c:pt idx="12" formatCode="0;0;0;">
                  <c:v>-9.3000000000000007</c:v>
                </c:pt>
                <c:pt idx="13" formatCode="0;0;0;">
                  <c:v>-0.1</c:v>
                </c:pt>
              </c:numCache>
            </c:numRef>
          </c:val>
          <c:extLst xmlns:c16r2="http://schemas.microsoft.com/office/drawing/2015/06/chart">
            <c:ext xmlns:c16="http://schemas.microsoft.com/office/drawing/2014/chart" uri="{C3380CC4-5D6E-409C-BE32-E72D297353CC}">
              <c16:uniqueId val="{00000001-76F6-4239-9248-23526B83A48A}"/>
            </c:ext>
          </c:extLst>
        </c:ser>
        <c:ser>
          <c:idx val="2"/>
          <c:order val="1"/>
          <c:tx>
            <c:strRef>
              <c:f>data!$B$5</c:f>
              <c:strCache>
                <c:ptCount val="1"/>
                <c:pt idx="0">
                  <c:v>Men</c:v>
                </c:pt>
              </c:strCache>
            </c:strRef>
          </c:tx>
          <c:spPr>
            <a:solidFill>
              <a:srgbClr val="7030A0"/>
            </a:solidFill>
            <a:ln>
              <a:noFill/>
            </a:ln>
            <a:effectLst/>
          </c:spPr>
          <c:invertIfNegative val="0"/>
          <c:dLbls>
            <c:dLbl>
              <c:idx val="0"/>
              <c:layout>
                <c:manualLayout>
                  <c:x val="0.10537874899409894"/>
                  <c:y val="-8.5091672987596541E-17"/>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7C86-489C-BFBB-8351DEA17A24}"/>
                </c:ext>
                <c:ext xmlns:c15="http://schemas.microsoft.com/office/drawing/2012/chart" uri="{CE6537A1-D6FC-4f65-9D91-7224C49458BB}">
                  <c15:layout/>
                </c:ext>
              </c:extLst>
            </c:dLbl>
            <c:dLbl>
              <c:idx val="2"/>
              <c:layout/>
              <c:tx>
                <c:rich>
                  <a:bodyPr/>
                  <a:lstStyle/>
                  <a:p>
                    <a:r>
                      <a:rPr lang="en-US" dirty="0"/>
                      <a:t>&lt;1</a:t>
                    </a:r>
                  </a:p>
                </c:rich>
              </c:tx>
              <c:dLblPos val="inBase"/>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B2CD-4B75-954F-95B2949F5AA6}"/>
                </c:ext>
                <c:ext xmlns:c15="http://schemas.microsoft.com/office/drawing/2012/chart" uri="{CE6537A1-D6FC-4f65-9D91-7224C49458BB}">
                  <c15:layout/>
                </c:ext>
              </c:extLst>
            </c:dLbl>
            <c:dLbl>
              <c:idx val="3"/>
              <c:layout>
                <c:manualLayout>
                  <c:x val="8.7729860998621539E-2"/>
                  <c:y val="0"/>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7C86-489C-BFBB-8351DEA17A24}"/>
                </c:ext>
                <c:ext xmlns:c15="http://schemas.microsoft.com/office/drawing/2012/chart" uri="{CE6537A1-D6FC-4f65-9D91-7224C49458BB}">
                  <c15:layout/>
                </c:ext>
              </c:extLst>
            </c:dLbl>
            <c:dLbl>
              <c:idx val="6"/>
              <c:layout/>
              <c:tx>
                <c:rich>
                  <a:bodyPr/>
                  <a:lstStyle/>
                  <a:p>
                    <a:r>
                      <a:rPr lang="en-US"/>
                      <a:t>&lt;1</a:t>
                    </a:r>
                    <a:endParaRPr lang="en-US" dirty="0"/>
                  </a:p>
                </c:rich>
              </c:tx>
              <c:dLblPos val="inBase"/>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B2CD-4B75-954F-95B2949F5AA6}"/>
                </c:ext>
                <c:ext xmlns:c15="http://schemas.microsoft.com/office/drawing/2012/chart" uri="{CE6537A1-D6FC-4f65-9D91-7224C49458BB}">
                  <c15:layout/>
                </c:ext>
              </c:extLst>
            </c:dLbl>
            <c:dLbl>
              <c:idx val="7"/>
              <c:layout>
                <c:manualLayout>
                  <c:x val="0.10978487215867513"/>
                  <c:y val="-4.6414175985743924E-3"/>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7C86-489C-BFBB-8351DEA17A24}"/>
                </c:ext>
                <c:ext xmlns:c15="http://schemas.microsoft.com/office/drawing/2012/chart" uri="{CE6537A1-D6FC-4f65-9D91-7224C49458BB}">
                  <c15:layout/>
                </c:ext>
              </c:extLst>
            </c:dLbl>
            <c:dLbl>
              <c:idx val="9"/>
              <c:layout>
                <c:manualLayout>
                  <c:x val="8.7582838433259896E-2"/>
                  <c:y val="4.6414175985743924E-3"/>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7C86-489C-BFBB-8351DEA17A24}"/>
                </c:ext>
                <c:ext xmlns:c15="http://schemas.microsoft.com/office/drawing/2012/chart" uri="{CE6537A1-D6FC-4f65-9D91-7224C49458BB}">
                  <c15:layout/>
                </c:ext>
              </c:extLst>
            </c:dLbl>
            <c:dLbl>
              <c:idx val="10"/>
              <c:layout>
                <c:manualLayout>
                  <c:x val="4.1880613773672415E-2"/>
                  <c:y val="-4.6414175985744332E-3"/>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7C86-489C-BFBB-8351DEA17A24}"/>
                </c:ext>
                <c:ext xmlns:c15="http://schemas.microsoft.com/office/drawing/2012/chart" uri="{CE6537A1-D6FC-4f65-9D91-7224C49458BB}">
                  <c15:layout/>
                </c:ext>
              </c:extLst>
            </c:dLbl>
            <c:dLbl>
              <c:idx val="11"/>
              <c:layout>
                <c:manualLayout>
                  <c:x val="7.3533726391005874E-2"/>
                  <c:y val="0"/>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7C86-489C-BFBB-8351DEA17A24}"/>
                </c:ext>
                <c:ext xmlns:c15="http://schemas.microsoft.com/office/drawing/2012/chart" uri="{CE6537A1-D6FC-4f65-9D91-7224C49458BB}">
                  <c15:layout/>
                </c:ext>
              </c:extLst>
            </c:dLbl>
            <c:dLbl>
              <c:idx val="12"/>
              <c:layout>
                <c:manualLayout>
                  <c:x val="4.7469422884387574E-2"/>
                  <c:y val="0"/>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7C86-489C-BFBB-8351DEA17A24}"/>
                </c:ext>
                <c:ext xmlns:c15="http://schemas.microsoft.com/office/drawing/2012/chart" uri="{CE6537A1-D6FC-4f65-9D91-7224C49458BB}">
                  <c15:layout/>
                </c:ext>
              </c:extLst>
            </c:dLbl>
            <c:dLbl>
              <c:idx val="13"/>
              <c:layout/>
              <c:tx>
                <c:rich>
                  <a:bodyPr/>
                  <a:lstStyle/>
                  <a:p>
                    <a:r>
                      <a:rPr lang="en-US" dirty="0"/>
                      <a:t>&lt;1</a:t>
                    </a:r>
                  </a:p>
                </c:rich>
              </c:tx>
              <c:dLblPos val="inBase"/>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B2CD-4B75-954F-95B2949F5AA6}"/>
                </c:ext>
                <c:ext xmlns:c15="http://schemas.microsoft.com/office/drawing/2012/chart" uri="{CE6537A1-D6FC-4f65-9D91-7224C49458BB}">
                  <c15:layout/>
                </c:ext>
              </c:extLst>
            </c:dLbl>
            <c:numFmt formatCode="0;0;0;" sourceLinked="0"/>
            <c:spPr>
              <a:noFill/>
              <a:ln>
                <a:noFill/>
              </a:ln>
              <a:effectLst/>
            </c:spPr>
            <c:txPr>
              <a:bodyPr rot="0" spcFirstLastPara="1" vertOverflow="ellipsis" vert="horz" wrap="square" anchor="ctr" anchorCtr="1"/>
              <a:lstStyle/>
              <a:p>
                <a:pPr>
                  <a:defRPr sz="700" b="0" i="0" u="none" strike="noStrike" kern="1200" baseline="0">
                    <a:solidFill>
                      <a:schemeClr val="tx1">
                        <a:lumMod val="95000"/>
                        <a:lumOff val="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data!$A$6:$A$19</c:f>
              <c:strCache>
                <c:ptCount val="14"/>
                <c:pt idx="0">
                  <c:v>Has health insurance</c:v>
                </c:pt>
                <c:pt idx="2">
                  <c:v>Missing/DK</c:v>
                </c:pt>
                <c:pt idx="3">
                  <c:v>Never married/not in union</c:v>
                </c:pt>
                <c:pt idx="4">
                  <c:v>Separated</c:v>
                </c:pt>
                <c:pt idx="5">
                  <c:v>Divorced</c:v>
                </c:pt>
                <c:pt idx="6">
                  <c:v>Widowed</c:v>
                </c:pt>
                <c:pt idx="7">
                  <c:v>Currently married/in-union</c:v>
                </c:pt>
                <c:pt idx="9">
                  <c:v>Higher</c:v>
                </c:pt>
                <c:pt idx="10">
                  <c:v>Vocational Education</c:v>
                </c:pt>
                <c:pt idx="11">
                  <c:v>Upper Secondary</c:v>
                </c:pt>
                <c:pt idx="12">
                  <c:v>Primary or Lower Secondary</c:v>
                </c:pt>
                <c:pt idx="13">
                  <c:v>Kindergarten or none</c:v>
                </c:pt>
              </c:strCache>
            </c:strRef>
          </c:cat>
          <c:val>
            <c:numRef>
              <c:f>data!$B$6:$B$19</c:f>
              <c:numCache>
                <c:formatCode>General</c:formatCode>
                <c:ptCount val="14"/>
                <c:pt idx="0" formatCode="0.0_);\(0.0\)">
                  <c:v>92.8</c:v>
                </c:pt>
                <c:pt idx="2" formatCode="0.0_);\(0.0\)">
                  <c:v>0.2</c:v>
                </c:pt>
                <c:pt idx="3" formatCode="0.0_);\(0.0\)">
                  <c:v>40.200000000000003</c:v>
                </c:pt>
                <c:pt idx="4" formatCode="0.0_);\(0.0\)">
                  <c:v>0.9</c:v>
                </c:pt>
                <c:pt idx="5" formatCode="0.0_);\(0.0\)">
                  <c:v>2.6</c:v>
                </c:pt>
                <c:pt idx="6" formatCode="0.0_);\(0.0\)">
                  <c:v>0.1</c:v>
                </c:pt>
                <c:pt idx="7" formatCode="0.0_);\(0.0\)">
                  <c:v>56.1</c:v>
                </c:pt>
                <c:pt idx="9" formatCode="0.00">
                  <c:v>40.299999999999997</c:v>
                </c:pt>
                <c:pt idx="10" formatCode="0.00">
                  <c:v>15.2</c:v>
                </c:pt>
                <c:pt idx="11" formatCode="0.00">
                  <c:v>33</c:v>
                </c:pt>
                <c:pt idx="12" formatCode="0.00">
                  <c:v>11.4</c:v>
                </c:pt>
                <c:pt idx="13" formatCode="0.00">
                  <c:v>0.1</c:v>
                </c:pt>
              </c:numCache>
            </c:numRef>
          </c:val>
          <c:extLst xmlns:c16r2="http://schemas.microsoft.com/office/drawing/2015/06/chart">
            <c:ext xmlns:c16="http://schemas.microsoft.com/office/drawing/2014/chart" uri="{C3380CC4-5D6E-409C-BE32-E72D297353CC}">
              <c16:uniqueId val="{00000000-76F6-4239-9248-23526B83A48A}"/>
            </c:ext>
          </c:extLst>
        </c:ser>
        <c:dLbls>
          <c:showLegendKey val="0"/>
          <c:showVal val="0"/>
          <c:showCatName val="0"/>
          <c:showSerName val="0"/>
          <c:showPercent val="0"/>
          <c:showBubbleSize val="0"/>
        </c:dLbls>
        <c:gapWidth val="30"/>
        <c:overlap val="100"/>
        <c:axId val="220697712"/>
        <c:axId val="220698272"/>
        <c:extLst xmlns:c16r2="http://schemas.microsoft.com/office/drawing/2015/06/chart"/>
      </c:barChart>
      <c:catAx>
        <c:axId val="220697712"/>
        <c:scaling>
          <c:orientation val="minMax"/>
        </c:scaling>
        <c:delete val="0"/>
        <c:axPos val="l"/>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220698272"/>
        <c:crosses val="autoZero"/>
        <c:auto val="1"/>
        <c:lblAlgn val="ctr"/>
        <c:lblOffset val="100"/>
        <c:noMultiLvlLbl val="0"/>
      </c:catAx>
      <c:valAx>
        <c:axId val="220698272"/>
        <c:scaling>
          <c:orientation val="minMax"/>
          <c:max val="100"/>
          <c:min val="-10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cap="all" baseline="0" dirty="0">
                    <a:solidFill>
                      <a:schemeClr val="bg2">
                        <a:lumMod val="75000"/>
                      </a:schemeClr>
                    </a:solidFill>
                    <a:latin typeface="+mn-lt"/>
                    <a:ea typeface="+mn-ea"/>
                    <a:cs typeface="+mn-cs"/>
                  </a:defRPr>
                </a:pPr>
                <a:r>
                  <a:rPr lang="en-US" sz="600" b="0" i="0" u="none" strike="noStrike" kern="1200" cap="all" baseline="0" dirty="0">
                    <a:solidFill>
                      <a:schemeClr val="bg2">
                        <a:lumMod val="75000"/>
                      </a:schemeClr>
                    </a:solidFill>
                    <a:latin typeface="+mn-lt"/>
                    <a:ea typeface="+mn-ea"/>
                    <a:cs typeface="+mn-cs"/>
                  </a:rPr>
                  <a:t>PERCENT</a:t>
                </a:r>
              </a:p>
            </c:rich>
          </c:tx>
          <c:layout>
            <c:manualLayout>
              <c:xMode val="edge"/>
              <c:yMode val="edge"/>
              <c:x val="0.59419007155315029"/>
              <c:y val="0.83469609495974939"/>
            </c:manualLayout>
          </c:layout>
          <c:overlay val="0"/>
          <c:spPr>
            <a:noFill/>
            <a:ln>
              <a:noFill/>
            </a:ln>
            <a:effectLst/>
          </c:spPr>
          <c:txPr>
            <a:bodyPr rot="0" spcFirstLastPara="1" vertOverflow="ellipsis" vert="horz" wrap="square" anchor="ctr" anchorCtr="1"/>
            <a:lstStyle/>
            <a:p>
              <a:pPr algn="ctr" rtl="0">
                <a:defRPr lang="en-US" sz="600" b="0" i="0" u="none" strike="noStrike" kern="1200" cap="all" baseline="0" dirty="0">
                  <a:solidFill>
                    <a:schemeClr val="bg2">
                      <a:lumMod val="75000"/>
                    </a:schemeClr>
                  </a:solidFill>
                  <a:latin typeface="+mn-lt"/>
                  <a:ea typeface="+mn-ea"/>
                  <a:cs typeface="+mn-cs"/>
                </a:defRPr>
              </a:pPr>
              <a:endParaRPr lang="en-US"/>
            </a:p>
          </c:txPr>
        </c:title>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220697712"/>
        <c:crosses val="autoZero"/>
        <c:crossBetween val="between"/>
      </c:valAx>
      <c:spPr>
        <a:noFill/>
        <a:ln>
          <a:noFill/>
        </a:ln>
        <a:effectLst/>
      </c:spPr>
    </c:plotArea>
    <c:legend>
      <c:legendPos val="r"/>
      <c:layout>
        <c:manualLayout>
          <c:xMode val="edge"/>
          <c:yMode val="edge"/>
          <c:x val="0.48625306486752684"/>
          <c:y val="0.85407236883701054"/>
          <c:w val="0.32785446587547751"/>
          <c:h val="0.10074240719910009"/>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sz="700"/>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7241599965293593"/>
          <c:y val="4.2884990253411338E-2"/>
          <c:w val="0.58425311333328522"/>
          <c:h val="0.78345932341678248"/>
        </c:manualLayout>
      </c:layout>
      <c:barChart>
        <c:barDir val="bar"/>
        <c:grouping val="stacked"/>
        <c:varyColors val="0"/>
        <c:ser>
          <c:idx val="0"/>
          <c:order val="0"/>
          <c:tx>
            <c:strRef>
              <c:f>data!$D$6</c:f>
              <c:strCache>
                <c:ptCount val="1"/>
                <c:pt idx="0">
                  <c:v>Children 5-17</c:v>
                </c:pt>
              </c:strCache>
            </c:strRef>
          </c:tx>
          <c:spPr>
            <a:solidFill>
              <a:srgbClr val="F15A40"/>
            </a:solidFill>
            <a:ln>
              <a:noFill/>
            </a:ln>
            <a:effectLst/>
          </c:spPr>
          <c:invertIfNegative val="0"/>
          <c:dLbls>
            <c:dLbl>
              <c:idx val="12"/>
              <c:layout>
                <c:manualLayout>
                  <c:x val="-1.6071992401870679E-2"/>
                  <c:y val="-4.4739624194202274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F009-40BF-A8F5-8E6388867B19}"/>
                </c:ext>
                <c:ext xmlns:c15="http://schemas.microsoft.com/office/drawing/2012/chart" uri="{CE6537A1-D6FC-4f65-9D91-7224C49458BB}">
                  <c15:layout/>
                </c:ext>
              </c:extLst>
            </c:dLbl>
            <c:dLbl>
              <c:idx val="13"/>
              <c:layout>
                <c:manualLayout>
                  <c:x val="-1.6071992401870679E-2"/>
                  <c:y val="-5.1263560521497924E-18"/>
                </c:manualLayout>
              </c:layout>
              <c:tx>
                <c:rich>
                  <a:bodyPr/>
                  <a:lstStyle/>
                  <a:p>
                    <a:r>
                      <a:rPr lang="en-US" dirty="0"/>
                      <a:t>&lt;1</a:t>
                    </a:r>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F009-40BF-A8F5-8E6388867B19}"/>
                </c:ext>
                <c:ext xmlns:c15="http://schemas.microsoft.com/office/drawing/2012/chart" uri="{CE6537A1-D6FC-4f65-9D91-7224C49458BB}">
                  <c15:layout/>
                </c:ext>
              </c:extLst>
            </c:dLbl>
            <c:dLbl>
              <c:idx val="14"/>
              <c:layout>
                <c:manualLayout>
                  <c:x val="-1.6071992401870679E-2"/>
                  <c:y val="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F009-40BF-A8F5-8E6388867B19}"/>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data!$A$7:$A$21</c:f>
              <c:strCache>
                <c:ptCount val="15"/>
                <c:pt idx="0">
                  <c:v>Has health insurance</c:v>
                </c:pt>
                <c:pt idx="2">
                  <c:v>Richest</c:v>
                </c:pt>
                <c:pt idx="3">
                  <c:v>Fourth</c:v>
                </c:pt>
                <c:pt idx="4">
                  <c:v>Middle</c:v>
                </c:pt>
                <c:pt idx="5">
                  <c:v>Second</c:v>
                </c:pt>
                <c:pt idx="6">
                  <c:v>Poorest</c:v>
                </c:pt>
                <c:pt idx="8">
                  <c:v>Higher</c:v>
                </c:pt>
                <c:pt idx="9">
                  <c:v>Vocational Education</c:v>
                </c:pt>
                <c:pt idx="10">
                  <c:v>Upper Secondary</c:v>
                </c:pt>
                <c:pt idx="11">
                  <c:v>Primary or Lower Secondary</c:v>
                </c:pt>
                <c:pt idx="12">
                  <c:v>Kindergarten or none</c:v>
                </c:pt>
                <c:pt idx="13">
                  <c:v>No information</c:v>
                </c:pt>
                <c:pt idx="14">
                  <c:v>DK/Missing</c:v>
                </c:pt>
              </c:strCache>
            </c:strRef>
          </c:cat>
          <c:val>
            <c:numRef>
              <c:f>data!$D$7:$D$21</c:f>
              <c:numCache>
                <c:formatCode>General</c:formatCode>
                <c:ptCount val="15"/>
                <c:pt idx="0" formatCode="0;0;0;">
                  <c:v>-96.3</c:v>
                </c:pt>
                <c:pt idx="2" formatCode="0;0;0;">
                  <c:v>-24</c:v>
                </c:pt>
                <c:pt idx="3" formatCode="0;0;0;">
                  <c:v>-21</c:v>
                </c:pt>
                <c:pt idx="4" formatCode="0;0;0;">
                  <c:v>-19.7</c:v>
                </c:pt>
                <c:pt idx="5" formatCode="0;0;0;">
                  <c:v>-19</c:v>
                </c:pt>
                <c:pt idx="6" formatCode="0;0;0;">
                  <c:v>-16.3</c:v>
                </c:pt>
                <c:pt idx="8" formatCode="0;0;0;">
                  <c:v>-45.1</c:v>
                </c:pt>
                <c:pt idx="9" formatCode="0;0;0;">
                  <c:v>-21.7</c:v>
                </c:pt>
                <c:pt idx="10" formatCode="0;0;0;">
                  <c:v>-21.9</c:v>
                </c:pt>
                <c:pt idx="11" formatCode="0;0;0;">
                  <c:v>-10.6</c:v>
                </c:pt>
                <c:pt idx="12" formatCode="0;0;0;">
                  <c:v>0</c:v>
                </c:pt>
                <c:pt idx="13" formatCode="0;0;0;">
                  <c:v>-0.7</c:v>
                </c:pt>
                <c:pt idx="14" formatCode="0;0;0;">
                  <c:v>0</c:v>
                </c:pt>
              </c:numCache>
            </c:numRef>
          </c:val>
          <c:extLst xmlns:c16r2="http://schemas.microsoft.com/office/drawing/2015/06/chart">
            <c:ext xmlns:c16="http://schemas.microsoft.com/office/drawing/2014/chart" uri="{C3380CC4-5D6E-409C-BE32-E72D297353CC}">
              <c16:uniqueId val="{00000001-95F7-4E71-BF22-07D13BB8AF5C}"/>
            </c:ext>
          </c:extLst>
        </c:ser>
        <c:ser>
          <c:idx val="2"/>
          <c:order val="1"/>
          <c:tx>
            <c:strRef>
              <c:f>data!$B$6</c:f>
              <c:strCache>
                <c:ptCount val="1"/>
                <c:pt idx="0">
                  <c:v>Children under-five</c:v>
                </c:pt>
              </c:strCache>
            </c:strRef>
          </c:tx>
          <c:spPr>
            <a:solidFill>
              <a:srgbClr val="A9D18E"/>
            </a:solidFill>
            <a:ln>
              <a:noFill/>
            </a:ln>
            <a:effectLst/>
          </c:spPr>
          <c:invertIfNegative val="0"/>
          <c:dLbls>
            <c:dLbl>
              <c:idx val="12"/>
              <c:layout>
                <c:manualLayout>
                  <c:x val="2.8125986703273688E-2"/>
                  <c:y val="-4.4739624194202379E-3"/>
                </c:manualLayout>
              </c:layout>
              <c:tx>
                <c:rich>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r>
                      <a:rPr lang="en-US" dirty="0"/>
                      <a:t>&lt;1</a:t>
                    </a:r>
                  </a:p>
                </c:rich>
              </c:tx>
              <c:numFmt formatCode="0;0;0;" sourceLinked="0"/>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F009-40BF-A8F5-8E6388867B19}"/>
                </c:ext>
                <c:ext xmlns:c15="http://schemas.microsoft.com/office/drawing/2012/chart" uri="{CE6537A1-D6FC-4f65-9D91-7224C49458BB}">
                  <c15:layout>
                    <c:manualLayout>
                      <c:w val="6.0410759629433007E-2"/>
                      <c:h val="6.0599997111299854E-2"/>
                    </c:manualLayout>
                  </c15:layout>
                </c:ext>
              </c:extLst>
            </c:dLbl>
            <c:dLbl>
              <c:idx val="13"/>
              <c:layout>
                <c:manualLayout>
                  <c:x val="2.8125986703273688E-2"/>
                  <c:y val="-5.1263560521497924E-18"/>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F009-40BF-A8F5-8E6388867B19}"/>
                </c:ext>
                <c:ext xmlns:c15="http://schemas.microsoft.com/office/drawing/2012/chart" uri="{CE6537A1-D6FC-4f65-9D91-7224C49458BB}"/>
              </c:extLst>
            </c:dLbl>
            <c:dLbl>
              <c:idx val="14"/>
              <c:layout>
                <c:manualLayout>
                  <c:x val="2.8125986703273684E-2"/>
                  <c:y val="2.2369812097101163E-3"/>
                </c:manualLayout>
              </c:layout>
              <c:numFmt formatCode="0;0;0;" sourceLinked="0"/>
              <c:spPr>
                <a:noFill/>
                <a:ln>
                  <a:noFill/>
                </a:ln>
                <a:effectLst/>
              </c:spPr>
              <c:txPr>
                <a:bodyPr rot="0" spcFirstLastPara="1" vertOverflow="ellipsis" vert="horz" wrap="square" lIns="38100" tIns="19050" rIns="38100" bIns="19050" anchor="ctr" anchorCtr="1">
                  <a:no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F009-40BF-A8F5-8E6388867B19}"/>
                </c:ext>
                <c:ext xmlns:c15="http://schemas.microsoft.com/office/drawing/2012/chart" uri="{CE6537A1-D6FC-4f65-9D91-7224C49458BB}">
                  <c15:layout>
                    <c:manualLayout>
                      <c:w val="3.8371881859466238E-2"/>
                      <c:h val="5.6126034691879614E-2"/>
                    </c:manualLayout>
                  </c15:layout>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data!$A$7:$A$21</c:f>
              <c:strCache>
                <c:ptCount val="15"/>
                <c:pt idx="0">
                  <c:v>Has health insurance</c:v>
                </c:pt>
                <c:pt idx="2">
                  <c:v>Richest</c:v>
                </c:pt>
                <c:pt idx="3">
                  <c:v>Fourth</c:v>
                </c:pt>
                <c:pt idx="4">
                  <c:v>Middle</c:v>
                </c:pt>
                <c:pt idx="5">
                  <c:v>Second</c:v>
                </c:pt>
                <c:pt idx="6">
                  <c:v>Poorest</c:v>
                </c:pt>
                <c:pt idx="8">
                  <c:v>Higher</c:v>
                </c:pt>
                <c:pt idx="9">
                  <c:v>Vocational Education</c:v>
                </c:pt>
                <c:pt idx="10">
                  <c:v>Upper Secondary</c:v>
                </c:pt>
                <c:pt idx="11">
                  <c:v>Primary or Lower Secondary</c:v>
                </c:pt>
                <c:pt idx="12">
                  <c:v>Kindergarten or none</c:v>
                </c:pt>
                <c:pt idx="13">
                  <c:v>No information</c:v>
                </c:pt>
                <c:pt idx="14">
                  <c:v>DK/Missing</c:v>
                </c:pt>
              </c:strCache>
            </c:strRef>
          </c:cat>
          <c:val>
            <c:numRef>
              <c:f>data!$B$7:$B$21</c:f>
              <c:numCache>
                <c:formatCode>General</c:formatCode>
                <c:ptCount val="15"/>
                <c:pt idx="0" formatCode="0.0_);\(0.0\)">
                  <c:v>96.3</c:v>
                </c:pt>
                <c:pt idx="2" formatCode="0.0_);\(0.0\)">
                  <c:v>22.4</c:v>
                </c:pt>
                <c:pt idx="3" formatCode="0.0_);\(0.0\)">
                  <c:v>19.899999999999999</c:v>
                </c:pt>
                <c:pt idx="4" formatCode="0.0_);\(0.0\)">
                  <c:v>20.6</c:v>
                </c:pt>
                <c:pt idx="5" formatCode="0.0_);\(0.0\)">
                  <c:v>19.399999999999999</c:v>
                </c:pt>
                <c:pt idx="6" formatCode="0.0_);\(0.0\)">
                  <c:v>17.7</c:v>
                </c:pt>
                <c:pt idx="8" formatCode="0.0_);\(0.0\)">
                  <c:v>45.1</c:v>
                </c:pt>
                <c:pt idx="9" formatCode="0.0_);\(0.0\)">
                  <c:v>20.399999999999999</c:v>
                </c:pt>
                <c:pt idx="10" formatCode="0.0_);\(0.0\)">
                  <c:v>24.4</c:v>
                </c:pt>
                <c:pt idx="11" formatCode="0.0_);\(0.0\)">
                  <c:v>10</c:v>
                </c:pt>
                <c:pt idx="12" formatCode="0.0_);\(0.0\)">
                  <c:v>0.1</c:v>
                </c:pt>
                <c:pt idx="14" formatCode="0.0_);\(0.0\)">
                  <c:v>0</c:v>
                </c:pt>
              </c:numCache>
            </c:numRef>
          </c:val>
          <c:extLst xmlns:c16r2="http://schemas.microsoft.com/office/drawing/2015/06/chart">
            <c:ext xmlns:c16="http://schemas.microsoft.com/office/drawing/2014/chart" uri="{C3380CC4-5D6E-409C-BE32-E72D297353CC}">
              <c16:uniqueId val="{00000000-95F7-4E71-BF22-07D13BB8AF5C}"/>
            </c:ext>
          </c:extLst>
        </c:ser>
        <c:dLbls>
          <c:showLegendKey val="0"/>
          <c:showVal val="0"/>
          <c:showCatName val="0"/>
          <c:showSerName val="0"/>
          <c:showPercent val="0"/>
          <c:showBubbleSize val="0"/>
        </c:dLbls>
        <c:gapWidth val="30"/>
        <c:overlap val="100"/>
        <c:axId val="156635072"/>
        <c:axId val="156635632"/>
        <c:extLst xmlns:c16r2="http://schemas.microsoft.com/office/drawing/2015/06/chart"/>
      </c:barChart>
      <c:catAx>
        <c:axId val="156635072"/>
        <c:scaling>
          <c:orientation val="minMax"/>
        </c:scaling>
        <c:delete val="0"/>
        <c:axPos val="l"/>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56635632"/>
        <c:crosses val="autoZero"/>
        <c:auto val="1"/>
        <c:lblAlgn val="ctr"/>
        <c:lblOffset val="100"/>
        <c:noMultiLvlLbl val="0"/>
      </c:catAx>
      <c:valAx>
        <c:axId val="156635632"/>
        <c:scaling>
          <c:orientation val="minMax"/>
          <c:max val="100"/>
          <c:min val="-10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cap="all" baseline="0" dirty="0">
                    <a:solidFill>
                      <a:schemeClr val="bg2">
                        <a:lumMod val="75000"/>
                      </a:schemeClr>
                    </a:solidFill>
                    <a:latin typeface="+mn-lt"/>
                    <a:ea typeface="+mn-ea"/>
                    <a:cs typeface="+mn-cs"/>
                  </a:defRPr>
                </a:pPr>
                <a:r>
                  <a:rPr lang="en-US" sz="600" b="0" i="0" u="none" strike="noStrike" kern="1200" cap="all" baseline="0" dirty="0">
                    <a:solidFill>
                      <a:schemeClr val="bg2">
                        <a:lumMod val="75000"/>
                      </a:schemeClr>
                    </a:solidFill>
                    <a:latin typeface="+mn-lt"/>
                    <a:ea typeface="+mn-ea"/>
                    <a:cs typeface="+mn-cs"/>
                  </a:rPr>
                  <a:t>PERCENT</a:t>
                </a:r>
              </a:p>
            </c:rich>
          </c:tx>
          <c:layout>
            <c:manualLayout>
              <c:xMode val="edge"/>
              <c:yMode val="edge"/>
              <c:x val="0.58124581985827539"/>
              <c:y val="0.88734879680354761"/>
            </c:manualLayout>
          </c:layout>
          <c:overlay val="0"/>
          <c:spPr>
            <a:noFill/>
            <a:ln>
              <a:noFill/>
            </a:ln>
            <a:effectLst/>
          </c:spPr>
          <c:txPr>
            <a:bodyPr rot="0" spcFirstLastPara="1" vertOverflow="ellipsis" vert="horz" wrap="square" anchor="ctr" anchorCtr="1"/>
            <a:lstStyle/>
            <a:p>
              <a:pPr algn="ctr" rtl="0">
                <a:defRPr lang="en-US" sz="600" b="0" i="0" u="none" strike="noStrike" kern="1200" cap="all" baseline="0" dirty="0">
                  <a:solidFill>
                    <a:schemeClr val="bg2">
                      <a:lumMod val="75000"/>
                    </a:schemeClr>
                  </a:solidFill>
                  <a:latin typeface="+mn-lt"/>
                  <a:ea typeface="+mn-ea"/>
                  <a:cs typeface="+mn-cs"/>
                </a:defRPr>
              </a:pPr>
              <a:endParaRPr lang="en-US"/>
            </a:p>
          </c:txPr>
        </c:title>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56635072"/>
        <c:crosses val="autoZero"/>
        <c:crossBetween val="between"/>
      </c:valAx>
      <c:spPr>
        <a:noFill/>
        <a:ln>
          <a:noFill/>
        </a:ln>
        <a:effectLst/>
      </c:spPr>
    </c:plotArea>
    <c:legend>
      <c:legendPos val="tr"/>
      <c:layout>
        <c:manualLayout>
          <c:xMode val="edge"/>
          <c:yMode val="edge"/>
          <c:x val="0.24604290462664571"/>
          <c:y val="0.92297457204083477"/>
          <c:w val="0.71962440892716939"/>
          <c:h val="5.0181731589593083E-2"/>
        </c:manualLayout>
      </c:layout>
      <c:overlay val="1"/>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089734472254859"/>
          <c:y val="7.4385230298696411E-2"/>
          <c:w val="0.76841665986788954"/>
          <c:h val="0.77835437720074052"/>
        </c:manualLayout>
      </c:layout>
      <c:barChart>
        <c:barDir val="bar"/>
        <c:grouping val="clustered"/>
        <c:varyColors val="0"/>
        <c:ser>
          <c:idx val="0"/>
          <c:order val="0"/>
          <c:tx>
            <c:strRef>
              <c:f>Sheet1!$E$5</c:f>
              <c:strCache>
                <c:ptCount val="1"/>
                <c:pt idx="0">
                  <c:v>Column2</c:v>
                </c:pt>
              </c:strCache>
            </c:strRef>
          </c:tx>
          <c:spPr>
            <a:solidFill>
              <a:schemeClr val="accent1">
                <a:lumMod val="40000"/>
                <a:lumOff val="60000"/>
              </a:schemeClr>
            </a:solidFill>
            <a:ln>
              <a:noFill/>
            </a:ln>
            <a:effectLst/>
          </c:spPr>
          <c:invertIfNegative val="0"/>
          <c:dLbls>
            <c:dLbl>
              <c:idx val="0"/>
              <c:layout/>
              <c:tx>
                <c:rich>
                  <a:bodyPr/>
                  <a:lstStyle/>
                  <a:p>
                    <a:r>
                      <a:rPr lang="en-US"/>
                      <a:t>&lt;1</a:t>
                    </a:r>
                    <a:endParaRPr lang="en-US" dirty="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50A9-4AFB-9D6D-5A084C7FFF53}"/>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Sheet1!$D$6:$D$10</c:f>
              <c:strCache>
                <c:ptCount val="5"/>
                <c:pt idx="0">
                  <c:v>No data</c:v>
                </c:pt>
                <c:pt idx="1">
                  <c:v>Lives with father only</c:v>
                </c:pt>
                <c:pt idx="2">
                  <c:v>Lives with mother only</c:v>
                </c:pt>
                <c:pt idx="3">
                  <c:v>Lives with neither biological parent</c:v>
                </c:pt>
                <c:pt idx="4">
                  <c:v>Lives with both parents</c:v>
                </c:pt>
              </c:strCache>
            </c:strRef>
          </c:cat>
          <c:val>
            <c:numRef>
              <c:f>Sheet1!$E$6:$E$10</c:f>
              <c:numCache>
                <c:formatCode>0.0</c:formatCode>
                <c:ptCount val="5"/>
                <c:pt idx="0">
                  <c:v>0.4</c:v>
                </c:pt>
                <c:pt idx="1">
                  <c:v>2.4000000000000004</c:v>
                </c:pt>
                <c:pt idx="2">
                  <c:v>12.8</c:v>
                </c:pt>
                <c:pt idx="3">
                  <c:v>3.2</c:v>
                </c:pt>
                <c:pt idx="4">
                  <c:v>81.2</c:v>
                </c:pt>
              </c:numCache>
            </c:numRef>
          </c:val>
          <c:extLst xmlns:c16r2="http://schemas.microsoft.com/office/drawing/2015/06/chart">
            <c:ext xmlns:c16="http://schemas.microsoft.com/office/drawing/2014/chart" uri="{C3380CC4-5D6E-409C-BE32-E72D297353CC}">
              <c16:uniqueId val="{00000000-426B-4B54-A0B8-EC2FA89F8589}"/>
            </c:ext>
          </c:extLst>
        </c:ser>
        <c:dLbls>
          <c:showLegendKey val="0"/>
          <c:showVal val="0"/>
          <c:showCatName val="0"/>
          <c:showSerName val="0"/>
          <c:showPercent val="0"/>
          <c:showBubbleSize val="0"/>
        </c:dLbls>
        <c:gapWidth val="40"/>
        <c:axId val="156637872"/>
        <c:axId val="565949568"/>
      </c:barChart>
      <c:catAx>
        <c:axId val="15663787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565949568"/>
        <c:crossesAt val="0"/>
        <c:auto val="1"/>
        <c:lblAlgn val="ctr"/>
        <c:lblOffset val="100"/>
        <c:noMultiLvlLbl val="0"/>
      </c:catAx>
      <c:valAx>
        <c:axId val="565949568"/>
        <c:scaling>
          <c:orientation val="minMax"/>
          <c:max val="100"/>
          <c:min val="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585111787000968"/>
              <c:y val="0.91070364594121278"/>
            </c:manualLayout>
          </c:layout>
          <c:overlay val="0"/>
          <c:spPr>
            <a:noFill/>
            <a:ln>
              <a:noFill/>
            </a:ln>
            <a:effectLst/>
          </c:spPr>
          <c:txPr>
            <a:bodyPr rot="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156637872"/>
        <c:crosses val="autoZero"/>
        <c:crossBetween val="between"/>
        <c:majorUnit val="20"/>
      </c:valAx>
      <c:spPr>
        <a:noFill/>
        <a:ln>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626344465808958"/>
          <c:y val="6.7397130482774611E-2"/>
          <c:w val="0.86181098057100991"/>
          <c:h val="0.82060631708899867"/>
        </c:manualLayout>
      </c:layout>
      <c:barChart>
        <c:barDir val="bar"/>
        <c:grouping val="stacked"/>
        <c:varyColors val="0"/>
        <c:ser>
          <c:idx val="0"/>
          <c:order val="0"/>
          <c:tx>
            <c:strRef>
              <c:f>chart!$E$5</c:f>
              <c:strCache>
                <c:ptCount val="1"/>
                <c:pt idx="0">
                  <c:v>Males</c:v>
                </c:pt>
              </c:strCache>
            </c:strRef>
          </c:tx>
          <c:spPr>
            <a:solidFill>
              <a:srgbClr val="BDB1D9"/>
            </a:solidFill>
            <a:ln>
              <a:noFill/>
            </a:ln>
            <a:effectLst/>
          </c:spPr>
          <c:invertIfNegative val="0"/>
          <c:dPt>
            <c:idx val="3"/>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1-3D6F-4E8E-8DB4-5E6E13408A2B}"/>
              </c:ext>
            </c:extLst>
          </c:dPt>
          <c:dPt>
            <c:idx val="4"/>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3-3D6F-4E8E-8DB4-5E6E13408A2B}"/>
              </c:ext>
            </c:extLst>
          </c:dPt>
          <c:cat>
            <c:strRef>
              <c:f>chart!$D$6:$D$23</c:f>
              <c:strCache>
                <c:ptCount val="18"/>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80-84</c:v>
                </c:pt>
                <c:pt idx="17">
                  <c:v>85+</c:v>
                </c:pt>
              </c:strCache>
            </c:strRef>
          </c:cat>
          <c:val>
            <c:numRef>
              <c:f>chart!$E$6:$E$23</c:f>
              <c:numCache>
                <c:formatCode>0.00</c:formatCode>
                <c:ptCount val="18"/>
                <c:pt idx="0">
                  <c:v>-3.5521492242632111</c:v>
                </c:pt>
                <c:pt idx="1">
                  <c:v>-3.7407238010499206</c:v>
                </c:pt>
                <c:pt idx="2">
                  <c:v>-2.9585458604290333</c:v>
                </c:pt>
                <c:pt idx="3">
                  <c:v>-2.9365632083193227</c:v>
                </c:pt>
                <c:pt idx="4">
                  <c:v>-2.7304118703784512</c:v>
                </c:pt>
                <c:pt idx="5">
                  <c:v>-3.440574855502216</c:v>
                </c:pt>
                <c:pt idx="6">
                  <c:v>-3.6734334659502905</c:v>
                </c:pt>
                <c:pt idx="7">
                  <c:v>-3.1413171002842133</c:v>
                </c:pt>
                <c:pt idx="8">
                  <c:v>-3.1154378162959331</c:v>
                </c:pt>
                <c:pt idx="9">
                  <c:v>-3.0752001020208937</c:v>
                </c:pt>
                <c:pt idx="10">
                  <c:v>-3.0529966468257586</c:v>
                </c:pt>
                <c:pt idx="11">
                  <c:v>-3.3393737806616279</c:v>
                </c:pt>
                <c:pt idx="12">
                  <c:v>-2.7286934681262154</c:v>
                </c:pt>
                <c:pt idx="13">
                  <c:v>-2.3272221406108504</c:v>
                </c:pt>
                <c:pt idx="14">
                  <c:v>-1.4610759087924385</c:v>
                </c:pt>
                <c:pt idx="15">
                  <c:v>-1.296464457324253</c:v>
                </c:pt>
                <c:pt idx="16">
                  <c:v>-0.81917537126388118</c:v>
                </c:pt>
                <c:pt idx="17">
                  <c:v>-0.48969954771015772</c:v>
                </c:pt>
              </c:numCache>
            </c:numRef>
          </c:val>
          <c:extLst xmlns:c16r2="http://schemas.microsoft.com/office/drawing/2015/06/chart">
            <c:ext xmlns:c16="http://schemas.microsoft.com/office/drawing/2014/chart" uri="{C3380CC4-5D6E-409C-BE32-E72D297353CC}">
              <c16:uniqueId val="{00000004-F861-429F-9829-981E1C28AEE9}"/>
            </c:ext>
          </c:extLst>
        </c:ser>
        <c:ser>
          <c:idx val="1"/>
          <c:order val="1"/>
          <c:tx>
            <c:strRef>
              <c:f>chart!$F$5</c:f>
              <c:strCache>
                <c:ptCount val="1"/>
                <c:pt idx="0">
                  <c:v>Females</c:v>
                </c:pt>
              </c:strCache>
            </c:strRef>
          </c:tx>
          <c:spPr>
            <a:solidFill>
              <a:srgbClr val="FEE4BE"/>
            </a:solidFill>
            <a:ln>
              <a:noFill/>
            </a:ln>
            <a:effectLst/>
          </c:spPr>
          <c:invertIfNegative val="0"/>
          <c:dPt>
            <c:idx val="3"/>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5-3D6F-4E8E-8DB4-5E6E13408A2B}"/>
              </c:ext>
            </c:extLst>
          </c:dPt>
          <c:dPt>
            <c:idx val="4"/>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7-3D6F-4E8E-8DB4-5E6E13408A2B}"/>
              </c:ext>
            </c:extLst>
          </c:dPt>
          <c:cat>
            <c:strRef>
              <c:f>chart!$D$6:$D$23</c:f>
              <c:strCache>
                <c:ptCount val="18"/>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80-84</c:v>
                </c:pt>
                <c:pt idx="17">
                  <c:v>85+</c:v>
                </c:pt>
              </c:strCache>
            </c:strRef>
          </c:cat>
          <c:val>
            <c:numRef>
              <c:f>chart!$F$6:$F$23</c:f>
              <c:numCache>
                <c:formatCode>0.00</c:formatCode>
                <c:ptCount val="18"/>
                <c:pt idx="0">
                  <c:v>3.4638887148218744</c:v>
                </c:pt>
                <c:pt idx="1">
                  <c:v>3.4657982405110288</c:v>
                </c:pt>
                <c:pt idx="2">
                  <c:v>2.6800840906316741</c:v>
                </c:pt>
                <c:pt idx="3">
                  <c:v>2.1537768751217246</c:v>
                </c:pt>
                <c:pt idx="4">
                  <c:v>2.5613875685289935</c:v>
                </c:pt>
                <c:pt idx="5">
                  <c:v>3.6266430045430056</c:v>
                </c:pt>
                <c:pt idx="6">
                  <c:v>3.6512637206543728</c:v>
                </c:pt>
                <c:pt idx="7">
                  <c:v>3.4677457622251948</c:v>
                </c:pt>
                <c:pt idx="8">
                  <c:v>3.1237277443771161</c:v>
                </c:pt>
                <c:pt idx="9">
                  <c:v>2.9167337060149312</c:v>
                </c:pt>
                <c:pt idx="10">
                  <c:v>3.413838592493275</c:v>
                </c:pt>
                <c:pt idx="11">
                  <c:v>4.100399370801429</c:v>
                </c:pt>
                <c:pt idx="12">
                  <c:v>3.436690538722968</c:v>
                </c:pt>
                <c:pt idx="13">
                  <c:v>3.1147985485642899</c:v>
                </c:pt>
                <c:pt idx="14">
                  <c:v>2.1755236443310291</c:v>
                </c:pt>
                <c:pt idx="15">
                  <c:v>2.082422446031309</c:v>
                </c:pt>
                <c:pt idx="16">
                  <c:v>1.6001383315805657</c:v>
                </c:pt>
                <c:pt idx="17">
                  <c:v>1.0860804742365706</c:v>
                </c:pt>
              </c:numCache>
            </c:numRef>
          </c:val>
          <c:extLst xmlns:c16r2="http://schemas.microsoft.com/office/drawing/2015/06/chart">
            <c:ext xmlns:c16="http://schemas.microsoft.com/office/drawing/2014/chart" uri="{C3380CC4-5D6E-409C-BE32-E72D297353CC}">
              <c16:uniqueId val="{00000009-F861-429F-9829-981E1C28AEE9}"/>
            </c:ext>
          </c:extLst>
        </c:ser>
        <c:dLbls>
          <c:showLegendKey val="0"/>
          <c:showVal val="0"/>
          <c:showCatName val="0"/>
          <c:showSerName val="0"/>
          <c:showPercent val="0"/>
          <c:showBubbleSize val="0"/>
        </c:dLbls>
        <c:gapWidth val="50"/>
        <c:overlap val="100"/>
        <c:axId val="565952368"/>
        <c:axId val="565952928"/>
      </c:barChart>
      <c:catAx>
        <c:axId val="565952368"/>
        <c:scaling>
          <c:orientation val="minMax"/>
        </c:scaling>
        <c:delete val="0"/>
        <c:axPos val="l"/>
        <c:title>
          <c:tx>
            <c:rich>
              <a:bodyPr rot="0" spcFirstLastPara="1" vertOverflow="ellipsis" wrap="square" anchor="ctr" anchorCtr="1"/>
              <a:lstStyle/>
              <a:p>
                <a:pPr>
                  <a:defRPr sz="1000" b="1" i="0" u="none" strike="noStrike" kern="1200" cap="all" baseline="0">
                    <a:solidFill>
                      <a:schemeClr val="tx1">
                        <a:lumMod val="65000"/>
                        <a:lumOff val="35000"/>
                      </a:schemeClr>
                    </a:solidFill>
                    <a:latin typeface="+mn-lt"/>
                    <a:ea typeface="+mn-ea"/>
                    <a:cs typeface="+mn-cs"/>
                  </a:defRPr>
                </a:pPr>
                <a:r>
                  <a:rPr lang="en-US" sz="1000" b="1"/>
                  <a:t>Age</a:t>
                </a:r>
              </a:p>
            </c:rich>
          </c:tx>
          <c:layout>
            <c:manualLayout>
              <c:xMode val="edge"/>
              <c:yMode val="edge"/>
              <c:x val="1.8518646823875086E-2"/>
              <c:y val="7.8857476331638098E-3"/>
            </c:manualLayout>
          </c:layout>
          <c:overlay val="0"/>
          <c:spPr>
            <a:noFill/>
            <a:ln>
              <a:noFill/>
            </a:ln>
            <a:effectLst/>
          </c:spPr>
          <c:txPr>
            <a:bodyPr rot="0" spcFirstLastPara="1" vertOverflow="ellipsis" wrap="square" anchor="ctr" anchorCtr="1"/>
            <a:lstStyle/>
            <a:p>
              <a:pPr>
                <a:defRPr sz="1000" b="1"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low"/>
        <c:spPr>
          <a:noFill/>
          <a:ln w="9525" cap="flat" cmpd="sng" algn="ctr">
            <a:solidFill>
              <a:schemeClr val="tx1">
                <a:lumMod val="25000"/>
                <a:lumOff val="75000"/>
              </a:schemeClr>
            </a:solidFill>
            <a:round/>
            <a:headEnd type="none" w="sm" len="sm"/>
            <a:tailEnd type="none" w="sm" len="sm"/>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565952928"/>
        <c:crosses val="autoZero"/>
        <c:auto val="1"/>
        <c:lblAlgn val="r"/>
        <c:lblOffset val="100"/>
        <c:noMultiLvlLbl val="0"/>
      </c:catAx>
      <c:valAx>
        <c:axId val="565952928"/>
        <c:scaling>
          <c:orientation val="minMax"/>
        </c:scaling>
        <c:delete val="0"/>
        <c:axPos val="b"/>
        <c:majorGridlines>
          <c:spPr>
            <a:ln w="9525" cap="flat" cmpd="sng" algn="ctr">
              <a:gradFill>
                <a:gsLst>
                  <a:gs pos="0">
                    <a:schemeClr val="tx1">
                      <a:lumMod val="5000"/>
                      <a:lumOff val="95000"/>
                    </a:schemeClr>
                  </a:gs>
                  <a:gs pos="100000">
                    <a:schemeClr val="tx1">
                      <a:lumMod val="15000"/>
                      <a:lumOff val="85000"/>
                    </a:schemeClr>
                  </a:gs>
                </a:gsLst>
                <a:lin ang="5400000" scaled="0"/>
              </a:gradFill>
              <a:round/>
            </a:ln>
            <a:effectLst/>
          </c:spPr>
        </c:majorGridlines>
        <c:title>
          <c:tx>
            <c:rich>
              <a:bodyPr rot="0" spcFirstLastPara="1" vertOverflow="ellipsis" vert="horz" wrap="square" anchor="ctr" anchorCtr="1"/>
              <a:lstStyle/>
              <a:p>
                <a:pPr algn="ctr" rtl="0">
                  <a:defRPr lang="en-US" sz="600" b="0" i="0" u="none" strike="noStrike" kern="1200" cap="all"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47050014956499631"/>
              <c:y val="0.94542647527566759"/>
            </c:manualLayout>
          </c:layout>
          <c:overlay val="0"/>
          <c:spPr>
            <a:noFill/>
            <a:ln>
              <a:noFill/>
            </a:ln>
            <a:effectLst/>
          </c:spPr>
          <c:txPr>
            <a:bodyPr rot="0" spcFirstLastPara="1" vertOverflow="ellipsis" vert="horz" wrap="square" anchor="ctr" anchorCtr="1"/>
            <a:lstStyle/>
            <a:p>
              <a:pPr algn="ctr" rtl="0">
                <a:defRPr lang="en-US" sz="600" b="0" i="0" u="none" strike="noStrike" kern="1200" cap="all" baseline="0" dirty="0" smtClean="0">
                  <a:solidFill>
                    <a:schemeClr val="bg2">
                      <a:lumMod val="75000"/>
                    </a:schemeClr>
                  </a:solidFill>
                  <a:latin typeface="+mn-lt"/>
                  <a:ea typeface="+mn-ea"/>
                  <a:cs typeface="+mn-cs"/>
                </a:defRPr>
              </a:pPr>
              <a:endParaRPr lang="en-US"/>
            </a:p>
          </c:txPr>
        </c:title>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565952368"/>
        <c:crosses val="autoZero"/>
        <c:crossBetween val="between"/>
      </c:valAx>
      <c:spPr>
        <a:noFill/>
        <a:ln>
          <a:noFill/>
        </a:ln>
        <a:effectLst/>
      </c:spPr>
    </c:plotArea>
    <c:legend>
      <c:legendPos val="t"/>
      <c:layout>
        <c:manualLayout>
          <c:xMode val="edge"/>
          <c:yMode val="edge"/>
          <c:x val="0.40335555771777976"/>
          <c:y val="2.1395700508712263E-2"/>
          <c:w val="0.30040905198084"/>
          <c:h val="5.9819346160870063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825624823306491"/>
          <c:y val="2.8006992726602044E-2"/>
          <c:w val="0.57234416508372643"/>
          <c:h val="0.86371677275590153"/>
        </c:manualLayout>
      </c:layout>
      <c:barChart>
        <c:barDir val="bar"/>
        <c:grouping val="clustered"/>
        <c:varyColors val="0"/>
        <c:ser>
          <c:idx val="0"/>
          <c:order val="0"/>
          <c:tx>
            <c:strRef>
              <c:f>Sheet1!$B$5</c:f>
              <c:strCache>
                <c:ptCount val="1"/>
                <c:pt idx="0">
                  <c:v>Column2</c:v>
                </c:pt>
              </c:strCache>
            </c:strRef>
          </c:tx>
          <c:spPr>
            <a:solidFill>
              <a:schemeClr val="accent6"/>
            </a:solidFill>
            <a:ln>
              <a:noFill/>
            </a:ln>
            <a:effectLst/>
          </c:spPr>
          <c:invertIfNegative val="0"/>
          <c:dLbls>
            <c:dLbl>
              <c:idx val="7"/>
              <c:layout/>
              <c:tx>
                <c:rich>
                  <a:bodyPr/>
                  <a:lstStyle/>
                  <a:p>
                    <a:r>
                      <a:rPr lang="en-US"/>
                      <a:t>&lt;1</a:t>
                    </a:r>
                    <a:endParaRPr lang="en-US" dirty="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EFB5-4E40-B921-69FE887A3B09}"/>
                </c:ext>
                <c:ext xmlns:c15="http://schemas.microsoft.com/office/drawing/2012/chart" uri="{CE6537A1-D6FC-4f65-9D91-7224C49458BB}">
                  <c15:layout/>
                </c:ext>
              </c:extLst>
            </c:dLbl>
            <c:dLbl>
              <c:idx val="15"/>
              <c:layout/>
              <c:tx>
                <c:rich>
                  <a:bodyPr/>
                  <a:lstStyle/>
                  <a:p>
                    <a:r>
                      <a:rPr lang="en-US" dirty="0"/>
                      <a:t>0</a:t>
                    </a:r>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EFB5-4E40-B921-69FE887A3B09}"/>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Sheet1!$A$6:$A$21</c:f>
              <c:strCache>
                <c:ptCount val="16"/>
                <c:pt idx="0">
                  <c:v>Female</c:v>
                </c:pt>
                <c:pt idx="1">
                  <c:v>Male</c:v>
                </c:pt>
                <c:pt idx="3">
                  <c:v>Higher</c:v>
                </c:pt>
                <c:pt idx="4">
                  <c:v>Vocational Education</c:v>
                </c:pt>
                <c:pt idx="5">
                  <c:v>Upper Secondary</c:v>
                </c:pt>
                <c:pt idx="6">
                  <c:v>Primary or Lower Secondary</c:v>
                </c:pt>
                <c:pt idx="7">
                  <c:v>Kindergarten or none</c:v>
                </c:pt>
                <c:pt idx="8">
                  <c:v>DK/Missing</c:v>
                </c:pt>
                <c:pt idx="10">
                  <c:v>At least one child &lt;5 years</c:v>
                </c:pt>
                <c:pt idx="11">
                  <c:v>At least one child 5-17 years</c:v>
                </c:pt>
                <c:pt idx="12">
                  <c:v>At least one child &lt;18 years</c:v>
                </c:pt>
                <c:pt idx="13">
                  <c:v>At least one woman 15-49 years</c:v>
                </c:pt>
                <c:pt idx="14">
                  <c:v>At least one man 15-49 years</c:v>
                </c:pt>
                <c:pt idx="15">
                  <c:v>No one 18+ years</c:v>
                </c:pt>
              </c:strCache>
            </c:strRef>
          </c:cat>
          <c:val>
            <c:numRef>
              <c:f>Sheet1!$B$6:$B$21</c:f>
              <c:numCache>
                <c:formatCode>0.0</c:formatCode>
                <c:ptCount val="16"/>
                <c:pt idx="0">
                  <c:v>32</c:v>
                </c:pt>
                <c:pt idx="1">
                  <c:v>68</c:v>
                </c:pt>
                <c:pt idx="3" formatCode="0.00">
                  <c:v>35.1</c:v>
                </c:pt>
                <c:pt idx="4" formatCode="0.00">
                  <c:v>27.5</c:v>
                </c:pt>
                <c:pt idx="5" formatCode="0.00">
                  <c:v>26.6</c:v>
                </c:pt>
                <c:pt idx="6" formatCode="0.00">
                  <c:v>9.3000000000000007</c:v>
                </c:pt>
                <c:pt idx="7" formatCode="0.00">
                  <c:v>0.4</c:v>
                </c:pt>
                <c:pt idx="8">
                  <c:v>0.98483340302066569</c:v>
                </c:pt>
                <c:pt idx="10">
                  <c:v>18.899999999999999</c:v>
                </c:pt>
                <c:pt idx="11">
                  <c:v>35.4</c:v>
                </c:pt>
                <c:pt idx="12">
                  <c:v>43.9</c:v>
                </c:pt>
                <c:pt idx="13">
                  <c:v>57.7</c:v>
                </c:pt>
                <c:pt idx="14">
                  <c:v>59.9</c:v>
                </c:pt>
                <c:pt idx="15">
                  <c:v>0</c:v>
                </c:pt>
              </c:numCache>
            </c:numRef>
          </c:val>
          <c:extLst xmlns:c16r2="http://schemas.microsoft.com/office/drawing/2015/06/chart">
            <c:ext xmlns:c16="http://schemas.microsoft.com/office/drawing/2014/chart" uri="{C3380CC4-5D6E-409C-BE32-E72D297353CC}">
              <c16:uniqueId val="{00000008-8A1C-4C7D-9C06-BD50DD7F8F73}"/>
            </c:ext>
          </c:extLst>
        </c:ser>
        <c:dLbls>
          <c:showLegendKey val="0"/>
          <c:showVal val="0"/>
          <c:showCatName val="0"/>
          <c:showSerName val="0"/>
          <c:showPercent val="0"/>
          <c:showBubbleSize val="0"/>
        </c:dLbls>
        <c:gapWidth val="40"/>
        <c:axId val="356541600"/>
        <c:axId val="356542160"/>
      </c:barChart>
      <c:catAx>
        <c:axId val="356541600"/>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356542160"/>
        <c:crossesAt val="0"/>
        <c:auto val="1"/>
        <c:lblAlgn val="ctr"/>
        <c:lblOffset val="100"/>
        <c:noMultiLvlLbl val="0"/>
      </c:catAx>
      <c:valAx>
        <c:axId val="356542160"/>
        <c:scaling>
          <c:orientation val="minMax"/>
          <c:max val="100"/>
          <c:min val="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cap="all" baseline="0" dirty="0">
                    <a:solidFill>
                      <a:schemeClr val="bg2">
                        <a:lumMod val="75000"/>
                      </a:schemeClr>
                    </a:solidFill>
                    <a:latin typeface="+mn-lt"/>
                    <a:ea typeface="+mn-ea"/>
                    <a:cs typeface="+mn-cs"/>
                  </a:defRPr>
                </a:pPr>
                <a:r>
                  <a:rPr lang="en-US" sz="600" b="0" i="0" u="none" strike="noStrike" kern="1200" cap="all" baseline="0" dirty="0">
                    <a:solidFill>
                      <a:schemeClr val="bg2">
                        <a:lumMod val="75000"/>
                      </a:schemeClr>
                    </a:solidFill>
                    <a:latin typeface="+mn-lt"/>
                    <a:ea typeface="+mn-ea"/>
                    <a:cs typeface="+mn-cs"/>
                  </a:rPr>
                  <a:t>PERCENT</a:t>
                </a:r>
              </a:p>
            </c:rich>
          </c:tx>
          <c:layout>
            <c:manualLayout>
              <c:xMode val="edge"/>
              <c:yMode val="edge"/>
              <c:x val="0.63161771492317664"/>
              <c:y val="0.95425763468559743"/>
            </c:manualLayout>
          </c:layout>
          <c:overlay val="0"/>
          <c:spPr>
            <a:noFill/>
            <a:ln>
              <a:noFill/>
            </a:ln>
            <a:effectLst/>
          </c:spPr>
          <c:txPr>
            <a:bodyPr rot="0" spcFirstLastPara="1" vertOverflow="ellipsis" vert="horz" wrap="square" anchor="ctr" anchorCtr="1"/>
            <a:lstStyle/>
            <a:p>
              <a:pPr algn="ctr" rtl="0">
                <a:defRPr lang="en-US" sz="600" b="0" i="0" u="none" strike="noStrike" kern="1200" cap="all"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356541600"/>
        <c:crosses val="autoZero"/>
        <c:crossBetween val="between"/>
        <c:majorUnit val="50"/>
      </c:valAx>
      <c:spPr>
        <a:noFill/>
        <a:ln w="25400">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179625984252"/>
          <c:y val="0.15996008311461068"/>
          <c:w val="0.68785952537182848"/>
          <c:h val="0.68785952537182848"/>
        </c:manualLayout>
      </c:layout>
      <c:doughnutChart>
        <c:varyColors val="1"/>
        <c:ser>
          <c:idx val="0"/>
          <c:order val="0"/>
          <c:tx>
            <c:strRef>
              <c:f>Sheet1!$B$4</c:f>
              <c:strCache>
                <c:ptCount val="1"/>
                <c:pt idx="0">
                  <c:v>Value</c:v>
                </c:pt>
              </c:strCache>
            </c:strRef>
          </c:tx>
          <c:dPt>
            <c:idx val="0"/>
            <c:bubble3D val="0"/>
            <c:spPr>
              <a:solidFill>
                <a:srgbClr val="3BB8C5"/>
              </a:solidFill>
              <a:ln w="19050">
                <a:solidFill>
                  <a:schemeClr val="lt1"/>
                </a:solidFill>
              </a:ln>
              <a:effectLst/>
            </c:spPr>
            <c:extLst xmlns:c16r2="http://schemas.microsoft.com/office/drawing/2015/06/chart">
              <c:ext xmlns:c16="http://schemas.microsoft.com/office/drawing/2014/chart" uri="{C3380CC4-5D6E-409C-BE32-E72D297353CC}">
                <c16:uniqueId val="{00000001-6E2A-477E-BD6E-A18679B6F0EF}"/>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6E2A-477E-BD6E-A18679B6F0EF}"/>
              </c:ext>
            </c:extLst>
          </c:dPt>
          <c:dLbls>
            <c:dLbl>
              <c:idx val="0"/>
              <c:layout/>
              <c:numFmt formatCode="#,##0" sourceLinked="0"/>
              <c:spPr>
                <a:noFill/>
                <a:ln>
                  <a:noFill/>
                </a:ln>
                <a:effectLst/>
              </c:spPr>
              <c:txPr>
                <a:bodyPr rot="0" spcFirstLastPara="1" vertOverflow="clip" horzOverflow="clip" vert="horz" wrap="square" lIns="38100" tIns="19050" rIns="38100" bIns="19050" anchor="ctr" anchorCtr="1">
                  <a:noAutofit/>
                </a:bodyPr>
                <a:lstStyle/>
                <a:p>
                  <a:pPr>
                    <a:defRPr sz="900" b="0"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6E2A-477E-BD6E-A18679B6F0EF}"/>
                </c:ext>
                <c:ext xmlns:c15="http://schemas.microsoft.com/office/drawing/2012/chart" uri="{CE6537A1-D6FC-4f65-9D91-7224C49458BB}">
                  <c15:spPr xmlns:c15="http://schemas.microsoft.com/office/drawing/2012/chart">
                    <a:prstGeom prst="wedgeRectCallout">
                      <a:avLst/>
                    </a:prstGeom>
                  </c15:spPr>
                  <c15:layout/>
                </c:ext>
              </c:extLst>
            </c:dLbl>
            <c:spPr>
              <a:noFill/>
              <a:ln>
                <a:noFill/>
              </a:ln>
              <a:effectLst/>
            </c:spPr>
            <c:txPr>
              <a:bodyPr wrap="square" lIns="38100" tIns="19050" rIns="38100" bIns="19050" anchor="ctr">
                <a:spAutoFit/>
              </a:bodyPr>
              <a:lstStyle/>
              <a:p>
                <a:pPr>
                  <a:defRPr sz="900"/>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Sheet1!$A$5:$A$6</c:f>
              <c:strCache>
                <c:ptCount val="2"/>
                <c:pt idx="0">
                  <c:v>Yes</c:v>
                </c:pt>
                <c:pt idx="1">
                  <c:v>No</c:v>
                </c:pt>
              </c:strCache>
            </c:strRef>
          </c:cat>
          <c:val>
            <c:numRef>
              <c:f>Sheet1!$B$5:$B$6</c:f>
              <c:numCache>
                <c:formatCode>General</c:formatCode>
                <c:ptCount val="2"/>
                <c:pt idx="0">
                  <c:v>94.167306216423526</c:v>
                </c:pt>
                <c:pt idx="1">
                  <c:v>5.8326937835764046</c:v>
                </c:pt>
              </c:numCache>
            </c:numRef>
          </c:val>
          <c:extLst xmlns:c16r2="http://schemas.microsoft.com/office/drawing/2015/06/chart">
            <c:ext xmlns:c16="http://schemas.microsoft.com/office/drawing/2014/chart" uri="{C3380CC4-5D6E-409C-BE32-E72D297353CC}">
              <c16:uniqueId val="{00000004-6E2A-477E-BD6E-A18679B6F0EF}"/>
            </c:ext>
          </c:extLst>
        </c:ser>
        <c:dLbls>
          <c:showLegendKey val="0"/>
          <c:showVal val="0"/>
          <c:showCatName val="0"/>
          <c:showSerName val="0"/>
          <c:showPercent val="0"/>
          <c:showBubbleSize val="0"/>
          <c:showLeaderLines val="1"/>
        </c:dLbls>
        <c:firstSliceAng val="0"/>
        <c:holeSize val="51"/>
      </c:doughnutChart>
      <c:spPr>
        <a:noFill/>
        <a:ln>
          <a:noFill/>
        </a:ln>
        <a:effectLst/>
      </c:spPr>
    </c:plotArea>
    <c:plotVisOnly val="1"/>
    <c:dispBlanksAs val="zero"/>
    <c:showDLblsOverMax val="0"/>
  </c:chart>
  <c:spPr>
    <a:noFill/>
    <a:ln w="6350">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Sheet1!$B$5</c:f>
              <c:strCache>
                <c:ptCount val="1"/>
                <c:pt idx="0">
                  <c:v>Value</c:v>
                </c:pt>
              </c:strCache>
            </c:strRef>
          </c:tx>
          <c:dPt>
            <c:idx val="0"/>
            <c:bubble3D val="0"/>
            <c:spPr>
              <a:solidFill>
                <a:srgbClr val="684FA1"/>
              </a:solidFill>
              <a:ln w="19050">
                <a:solidFill>
                  <a:schemeClr val="lt1"/>
                </a:solidFill>
              </a:ln>
              <a:effectLst/>
            </c:spPr>
            <c:extLst xmlns:c16r2="http://schemas.microsoft.com/office/drawing/2015/06/chart">
              <c:ext xmlns:c16="http://schemas.microsoft.com/office/drawing/2014/chart" uri="{C3380CC4-5D6E-409C-BE32-E72D297353CC}">
                <c16:uniqueId val="{00000001-8C9E-4A6E-A24F-D0453130FE34}"/>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8C9E-4A6E-A24F-D0453130FE34}"/>
              </c:ext>
            </c:extLst>
          </c:dPt>
          <c:dLbls>
            <c:dLbl>
              <c:idx val="0"/>
              <c:layout/>
              <c:numFmt formatCode="#,##0" sourceLinked="0"/>
              <c:spPr>
                <a:noFill/>
                <a:ln>
                  <a:noFill/>
                </a:ln>
                <a:effectLst/>
              </c:spPr>
              <c:txPr>
                <a:bodyPr rot="0" spcFirstLastPara="1" vertOverflow="clip" horzOverflow="clip" vert="horz" wrap="square" lIns="38100" tIns="19050" rIns="38100" bIns="19050" anchor="ctr" anchorCtr="1">
                  <a:noAutofit/>
                </a:bodyPr>
                <a:lstStyle/>
                <a:p>
                  <a:pPr>
                    <a:defRPr sz="900" b="0"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8C9E-4A6E-A24F-D0453130FE34}"/>
                </c:ext>
                <c:ext xmlns:c15="http://schemas.microsoft.com/office/drawing/2012/chart" uri="{CE6537A1-D6FC-4f65-9D91-7224C49458BB}">
                  <c15:spPr xmlns:c15="http://schemas.microsoft.com/office/drawing/2012/chart">
                    <a:prstGeom prst="wedgeRectCallout">
                      <a:avLst/>
                    </a:prstGeom>
                  </c15:spPr>
                  <c15:layout/>
                </c:ext>
              </c:extLst>
            </c:dLbl>
            <c:spPr>
              <a:noFill/>
              <a:ln>
                <a:noFill/>
              </a:ln>
              <a:effectLst/>
            </c:spPr>
            <c:txPr>
              <a:bodyPr wrap="square" lIns="38100" tIns="19050" rIns="38100" bIns="19050" anchor="ctr">
                <a:spAutoFit/>
              </a:bodyPr>
              <a:lstStyle/>
              <a:p>
                <a:pPr>
                  <a:defRPr sz="900"/>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General</c:formatCode>
                <c:ptCount val="2"/>
                <c:pt idx="0">
                  <c:v>60.77061739522307</c:v>
                </c:pt>
                <c:pt idx="1">
                  <c:v>39.229382604776944</c:v>
                </c:pt>
              </c:numCache>
            </c:numRef>
          </c:val>
          <c:extLst xmlns:c16r2="http://schemas.microsoft.com/office/drawing/2015/06/chart">
            <c:ext xmlns:c16="http://schemas.microsoft.com/office/drawing/2014/chart" uri="{C3380CC4-5D6E-409C-BE32-E72D297353CC}">
              <c16:uniqueId val="{00000004-8C9E-4A6E-A24F-D0453130FE34}"/>
            </c:ext>
          </c:extLst>
        </c:ser>
        <c:dLbls>
          <c:showLegendKey val="0"/>
          <c:showVal val="0"/>
          <c:showCatName val="0"/>
          <c:showSerName val="0"/>
          <c:showPercent val="0"/>
          <c:showBubbleSize val="0"/>
          <c:showLeaderLines val="1"/>
        </c:dLbls>
        <c:firstSliceAng val="0"/>
        <c:holeSize val="51"/>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79861111111111"/>
          <c:y val="0.1579861111111111"/>
          <c:w val="0.68402777777777779"/>
          <c:h val="0.68402777777777779"/>
        </c:manualLayout>
      </c:layout>
      <c:doughnutChart>
        <c:varyColors val="1"/>
        <c:ser>
          <c:idx val="0"/>
          <c:order val="0"/>
          <c:tx>
            <c:strRef>
              <c:f>Sheet1!$B$5</c:f>
              <c:strCache>
                <c:ptCount val="1"/>
                <c:pt idx="0">
                  <c:v>Value</c:v>
                </c:pt>
              </c:strCache>
            </c:strRef>
          </c:tx>
          <c:dPt>
            <c:idx val="0"/>
            <c:bubble3D val="0"/>
            <c:spPr>
              <a:solidFill>
                <a:schemeClr val="accent2">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5351-40AC-B353-0FD2BE3F86EA}"/>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5351-40AC-B353-0FD2BE3F86EA}"/>
              </c:ext>
            </c:extLst>
          </c:dPt>
          <c:dLbls>
            <c:dLbl>
              <c:idx val="0"/>
              <c:layout/>
              <c:numFmt formatCode="#,##0" sourceLinked="0"/>
              <c:spPr>
                <a:noFill/>
                <a:ln>
                  <a:noFill/>
                </a:ln>
                <a:effectLst/>
              </c:spPr>
              <c:txPr>
                <a:bodyPr rot="0" spcFirstLastPara="1" vertOverflow="clip" horzOverflow="clip" vert="horz" wrap="square" lIns="38100" tIns="19050" rIns="38100" bIns="19050" anchor="ctr" anchorCtr="1">
                  <a:noAutofit/>
                </a:bodyPr>
                <a:lstStyle/>
                <a:p>
                  <a:pPr>
                    <a:defRPr sz="900" b="0"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5351-40AC-B353-0FD2BE3F86EA}"/>
                </c:ext>
                <c:ext xmlns:c15="http://schemas.microsoft.com/office/drawing/2012/chart" uri="{CE6537A1-D6FC-4f65-9D91-7224C49458BB}">
                  <c15:spPr xmlns:c15="http://schemas.microsoft.com/office/drawing/2012/chart">
                    <a:prstGeom prst="wedgeRectCallout">
                      <a:avLst/>
                    </a:prstGeom>
                  </c15:spPr>
                  <c15:layout/>
                </c:ext>
              </c:extLst>
            </c:dLbl>
            <c:spPr>
              <a:noFill/>
              <a:ln>
                <a:noFill/>
              </a:ln>
              <a:effectLst/>
            </c:spPr>
            <c:txPr>
              <a:bodyPr wrap="square" lIns="38100" tIns="19050" rIns="38100" bIns="19050" anchor="ctr">
                <a:spAutoFit/>
              </a:bodyPr>
              <a:lstStyle/>
              <a:p>
                <a:pPr>
                  <a:defRPr sz="900"/>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General</c:formatCode>
                <c:ptCount val="2"/>
                <c:pt idx="0">
                  <c:v>76.458923512747901</c:v>
                </c:pt>
                <c:pt idx="1">
                  <c:v>23.541076487252102</c:v>
                </c:pt>
              </c:numCache>
            </c:numRef>
          </c:val>
          <c:extLst xmlns:c16r2="http://schemas.microsoft.com/office/drawing/2015/06/chart">
            <c:ext xmlns:c16="http://schemas.microsoft.com/office/drawing/2014/chart" uri="{C3380CC4-5D6E-409C-BE32-E72D297353CC}">
              <c16:uniqueId val="{00000004-5351-40AC-B353-0FD2BE3F86EA}"/>
            </c:ext>
          </c:extLst>
        </c:ser>
        <c:dLbls>
          <c:showLegendKey val="0"/>
          <c:showVal val="0"/>
          <c:showCatName val="0"/>
          <c:showSerName val="0"/>
          <c:showPercent val="0"/>
          <c:showBubbleSize val="0"/>
          <c:showLeaderLines val="1"/>
        </c:dLbls>
        <c:firstSliceAng val="0"/>
        <c:holeSize val="51"/>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Sheet1!$B$5</c:f>
              <c:strCache>
                <c:ptCount val="1"/>
                <c:pt idx="0">
                  <c:v>Value</c:v>
                </c:pt>
              </c:strCache>
            </c:strRef>
          </c:tx>
          <c:dPt>
            <c:idx val="0"/>
            <c:bubble3D val="0"/>
            <c:spPr>
              <a:solidFill>
                <a:srgbClr val="FF0000"/>
              </a:solidFill>
              <a:ln w="19050">
                <a:solidFill>
                  <a:schemeClr val="lt1"/>
                </a:solidFill>
              </a:ln>
              <a:effectLst/>
            </c:spPr>
            <c:extLst xmlns:c16r2="http://schemas.microsoft.com/office/drawing/2015/06/chart">
              <c:ext xmlns:c16="http://schemas.microsoft.com/office/drawing/2014/chart" uri="{C3380CC4-5D6E-409C-BE32-E72D297353CC}">
                <c16:uniqueId val="{00000001-5351-40AC-B353-0FD2BE3F86EA}"/>
              </c:ext>
            </c:extLst>
          </c:dPt>
          <c:dPt>
            <c:idx val="1"/>
            <c:bubble3D val="0"/>
            <c:spPr>
              <a:solidFill>
                <a:srgbClr val="D0CECE"/>
              </a:solidFill>
              <a:ln w="19050">
                <a:solidFill>
                  <a:schemeClr val="lt1"/>
                </a:solidFill>
              </a:ln>
              <a:effectLst/>
            </c:spPr>
            <c:extLst xmlns:c16r2="http://schemas.microsoft.com/office/drawing/2015/06/chart">
              <c:ext xmlns:c16="http://schemas.microsoft.com/office/drawing/2014/chart" uri="{C3380CC4-5D6E-409C-BE32-E72D297353CC}">
                <c16:uniqueId val="{00000003-5351-40AC-B353-0FD2BE3F86EA}"/>
              </c:ext>
            </c:extLst>
          </c:dPt>
          <c:dLbls>
            <c:dLbl>
              <c:idx val="0"/>
              <c:layout/>
              <c:numFmt formatCode="#,##0" sourceLinked="0"/>
              <c:spPr>
                <a:noFill/>
                <a:ln>
                  <a:noFill/>
                </a:ln>
                <a:effectLst/>
              </c:spPr>
              <c:txPr>
                <a:bodyPr rot="0" spcFirstLastPara="1" vertOverflow="clip" horzOverflow="clip" vert="horz" wrap="square" lIns="38100" tIns="19050" rIns="38100" bIns="19050" anchor="ctr" anchorCtr="1">
                  <a:noAutofit/>
                </a:bodyPr>
                <a:lstStyle/>
                <a:p>
                  <a:pPr>
                    <a:defRPr sz="900" b="0"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5351-40AC-B353-0FD2BE3F86EA}"/>
                </c:ext>
                <c:ext xmlns:c15="http://schemas.microsoft.com/office/drawing/2012/chart" uri="{CE6537A1-D6FC-4f65-9D91-7224C49458BB}">
                  <c15:spPr xmlns:c15="http://schemas.microsoft.com/office/drawing/2012/chart">
                    <a:prstGeom prst="rect">
                      <a:avLst/>
                    </a:prstGeom>
                  </c15:spPr>
                  <c15:layout/>
                </c:ext>
              </c:extLst>
            </c:dLbl>
            <c:spPr>
              <a:noFill/>
              <a:ln>
                <a:noFill/>
              </a:ln>
              <a:effectLst/>
            </c:spPr>
            <c:txPr>
              <a:bodyPr wrap="square" lIns="38100" tIns="19050" rIns="38100" bIns="19050" anchor="ctr">
                <a:spAutoFit/>
              </a:bodyPr>
              <a:lstStyle/>
              <a:p>
                <a:pPr>
                  <a:defRPr sz="900"/>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Sheet1!$A$6:$A$7</c:f>
              <c:strCache>
                <c:ptCount val="2"/>
                <c:pt idx="0">
                  <c:v>Yes</c:v>
                </c:pt>
                <c:pt idx="1">
                  <c:v>No</c:v>
                </c:pt>
              </c:strCache>
            </c:strRef>
          </c:cat>
          <c:val>
            <c:numRef>
              <c:f>Sheet1!$B$6:$B$7</c:f>
              <c:numCache>
                <c:formatCode>General</c:formatCode>
                <c:ptCount val="2"/>
                <c:pt idx="0">
                  <c:v>59.93163691606533</c:v>
                </c:pt>
                <c:pt idx="1">
                  <c:v>40.06836308393467</c:v>
                </c:pt>
              </c:numCache>
            </c:numRef>
          </c:val>
          <c:extLst xmlns:c16r2="http://schemas.microsoft.com/office/drawing/2015/06/chart">
            <c:ext xmlns:c16="http://schemas.microsoft.com/office/drawing/2014/chart" uri="{C3380CC4-5D6E-409C-BE32-E72D297353CC}">
              <c16:uniqueId val="{00000004-5351-40AC-B353-0FD2BE3F86EA}"/>
            </c:ext>
          </c:extLst>
        </c:ser>
        <c:dLbls>
          <c:showLegendKey val="0"/>
          <c:showVal val="0"/>
          <c:showCatName val="0"/>
          <c:showSerName val="0"/>
          <c:showPercent val="0"/>
          <c:showBubbleSize val="0"/>
          <c:showLeaderLines val="1"/>
        </c:dLbls>
        <c:firstSliceAng val="0"/>
        <c:holeSize val="51"/>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90072508225452"/>
          <c:y val="0.12731481481481483"/>
          <c:w val="0.66482923937551286"/>
          <c:h val="0.74537037037037035"/>
        </c:manualLayout>
      </c:layout>
      <c:barChart>
        <c:barDir val="bar"/>
        <c:grouping val="clustered"/>
        <c:varyColors val="0"/>
        <c:ser>
          <c:idx val="0"/>
          <c:order val="0"/>
          <c:tx>
            <c:strRef>
              <c:f>Sheet1!$B$5</c:f>
              <c:strCache>
                <c:ptCount val="1"/>
                <c:pt idx="0">
                  <c:v>Module</c:v>
                </c:pt>
              </c:strCache>
            </c:strRef>
          </c:tx>
          <c:spPr>
            <a:solidFill>
              <a:srgbClr val="3AB9C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Interviewed</c:v>
                </c:pt>
                <c:pt idx="1">
                  <c:v>Occupied</c:v>
                </c:pt>
                <c:pt idx="2">
                  <c:v>Sampled</c:v>
                </c:pt>
              </c:strCache>
            </c:strRef>
          </c:cat>
          <c:val>
            <c:numRef>
              <c:f>Sheet1!$B$6:$B$8</c:f>
              <c:numCache>
                <c:formatCode>General</c:formatCode>
                <c:ptCount val="3"/>
                <c:pt idx="0">
                  <c:v>12270</c:v>
                </c:pt>
                <c:pt idx="1">
                  <c:v>13030</c:v>
                </c:pt>
                <c:pt idx="2">
                  <c:v>14120</c:v>
                </c:pt>
              </c:numCache>
            </c:numRef>
          </c:val>
          <c:extLst xmlns:c16r2="http://schemas.microsoft.com/office/drawing/2015/06/chart">
            <c:ext xmlns:c16="http://schemas.microsoft.com/office/drawing/2014/chart" uri="{C3380CC4-5D6E-409C-BE32-E72D297353CC}">
              <c16:uniqueId val="{00000000-7D5D-4785-9B67-34C22024E27A}"/>
            </c:ext>
          </c:extLst>
        </c:ser>
        <c:dLbls>
          <c:showLegendKey val="0"/>
          <c:showVal val="0"/>
          <c:showCatName val="0"/>
          <c:showSerName val="0"/>
          <c:showPercent val="0"/>
          <c:showBubbleSize val="0"/>
        </c:dLbls>
        <c:gapWidth val="0"/>
        <c:overlap val="-59"/>
        <c:axId val="575485232"/>
        <c:axId val="575486912"/>
      </c:barChart>
      <c:catAx>
        <c:axId val="57548523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575486912"/>
        <c:crosses val="autoZero"/>
        <c:auto val="1"/>
        <c:lblAlgn val="ctr"/>
        <c:lblOffset val="100"/>
        <c:noMultiLvlLbl val="0"/>
      </c:catAx>
      <c:valAx>
        <c:axId val="575486912"/>
        <c:scaling>
          <c:orientation val="minMax"/>
        </c:scaling>
        <c:delete val="1"/>
        <c:axPos val="b"/>
        <c:numFmt formatCode="General" sourceLinked="1"/>
        <c:majorTickMark val="none"/>
        <c:minorTickMark val="none"/>
        <c:tickLblPos val="nextTo"/>
        <c:crossAx val="57548523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Sheet1!$B$6</c:f>
              <c:strCache>
                <c:ptCount val="1"/>
                <c:pt idx="0">
                  <c:v>Module</c:v>
                </c:pt>
              </c:strCache>
            </c:strRef>
          </c:tx>
          <c:spPr>
            <a:solidFill>
              <a:srgbClr val="684FA1"/>
            </a:solidFill>
            <a:ln>
              <a:noFill/>
            </a:ln>
            <a:effectLst/>
          </c:spPr>
          <c:invertIfNegative val="0"/>
          <c:dPt>
            <c:idx val="0"/>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1-9418-4916-ABD1-7093D2852B13}"/>
              </c:ext>
            </c:extLst>
          </c:dPt>
          <c:dPt>
            <c:idx val="1"/>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0-9418-4916-ABD1-7093D2852B13}"/>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Sheet1!$A$7:$A$8</c:f>
              <c:strCache>
                <c:ptCount val="2"/>
                <c:pt idx="0">
                  <c:v>Interviewed</c:v>
                </c:pt>
                <c:pt idx="1">
                  <c:v>Eligible for interview</c:v>
                </c:pt>
              </c:strCache>
            </c:strRef>
          </c:cat>
          <c:val>
            <c:numRef>
              <c:f>Sheet1!$B$7:$B$8</c:f>
              <c:numCache>
                <c:formatCode>General</c:formatCode>
                <c:ptCount val="2"/>
                <c:pt idx="0">
                  <c:v>6812</c:v>
                </c:pt>
                <c:pt idx="1">
                  <c:v>8511</c:v>
                </c:pt>
              </c:numCache>
            </c:numRef>
          </c:val>
          <c:extLst xmlns:c16r2="http://schemas.microsoft.com/office/drawing/2015/06/chart">
            <c:ext xmlns:c16="http://schemas.microsoft.com/office/drawing/2014/chart" uri="{C3380CC4-5D6E-409C-BE32-E72D297353CC}">
              <c16:uniqueId val="{00000000-4151-427B-9C9B-BA32544D798D}"/>
            </c:ext>
          </c:extLst>
        </c:ser>
        <c:dLbls>
          <c:showLegendKey val="0"/>
          <c:showVal val="0"/>
          <c:showCatName val="0"/>
          <c:showSerName val="0"/>
          <c:showPercent val="0"/>
          <c:showBubbleSize val="0"/>
        </c:dLbls>
        <c:gapWidth val="0"/>
        <c:overlap val="-59"/>
        <c:axId val="575488032"/>
        <c:axId val="575483552"/>
      </c:barChart>
      <c:catAx>
        <c:axId val="575488032"/>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575483552"/>
        <c:crosses val="autoZero"/>
        <c:auto val="1"/>
        <c:lblAlgn val="ctr"/>
        <c:lblOffset val="100"/>
        <c:noMultiLvlLbl val="0"/>
      </c:catAx>
      <c:valAx>
        <c:axId val="575483552"/>
        <c:scaling>
          <c:orientation val="minMax"/>
        </c:scaling>
        <c:delete val="1"/>
        <c:axPos val="b"/>
        <c:numFmt formatCode="General" sourceLinked="1"/>
        <c:majorTickMark val="none"/>
        <c:minorTickMark val="none"/>
        <c:tickLblPos val="nextTo"/>
        <c:crossAx val="57548803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Sheet1!$B$6</c:f>
              <c:strCache>
                <c:ptCount val="1"/>
                <c:pt idx="0">
                  <c:v>Module</c:v>
                </c:pt>
              </c:strCache>
            </c:strRef>
          </c:tx>
          <c:spPr>
            <a:solidFill>
              <a:srgbClr val="684FA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Sheet1!$A$7:$A$8</c:f>
              <c:strCache>
                <c:ptCount val="2"/>
                <c:pt idx="0">
                  <c:v>Interviewed</c:v>
                </c:pt>
                <c:pt idx="1">
                  <c:v>Eligible for interview</c:v>
                </c:pt>
              </c:strCache>
            </c:strRef>
          </c:cat>
          <c:val>
            <c:numRef>
              <c:f>Sheet1!$B$7:$B$8</c:f>
              <c:numCache>
                <c:formatCode>General</c:formatCode>
                <c:ptCount val="2"/>
                <c:pt idx="0">
                  <c:v>2697</c:v>
                </c:pt>
                <c:pt idx="1">
                  <c:v>4438</c:v>
                </c:pt>
              </c:numCache>
            </c:numRef>
          </c:val>
          <c:extLst xmlns:c16r2="http://schemas.microsoft.com/office/drawing/2015/06/chart">
            <c:ext xmlns:c16="http://schemas.microsoft.com/office/drawing/2014/chart" uri="{C3380CC4-5D6E-409C-BE32-E72D297353CC}">
              <c16:uniqueId val="{00000000-7808-47A9-81D4-65C514CAAA5A}"/>
            </c:ext>
          </c:extLst>
        </c:ser>
        <c:dLbls>
          <c:showLegendKey val="0"/>
          <c:showVal val="0"/>
          <c:showCatName val="0"/>
          <c:showSerName val="0"/>
          <c:showPercent val="0"/>
          <c:showBubbleSize val="0"/>
        </c:dLbls>
        <c:gapWidth val="0"/>
        <c:overlap val="-59"/>
        <c:axId val="575488592"/>
        <c:axId val="575487472"/>
      </c:barChart>
      <c:catAx>
        <c:axId val="57548859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575487472"/>
        <c:crosses val="autoZero"/>
        <c:auto val="1"/>
        <c:lblAlgn val="ctr"/>
        <c:lblOffset val="100"/>
        <c:noMultiLvlLbl val="0"/>
      </c:catAx>
      <c:valAx>
        <c:axId val="575487472"/>
        <c:scaling>
          <c:orientation val="minMax"/>
        </c:scaling>
        <c:delete val="1"/>
        <c:axPos val="b"/>
        <c:numFmt formatCode="General" sourceLinked="1"/>
        <c:majorTickMark val="none"/>
        <c:minorTickMark val="none"/>
        <c:tickLblPos val="nextTo"/>
        <c:crossAx val="57548859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201692255959022"/>
          <c:y val="0.17374097769028871"/>
          <c:w val="0.67181955827698048"/>
          <c:h val="0.63515693350831137"/>
        </c:manualLayout>
      </c:layout>
      <c:barChart>
        <c:barDir val="bar"/>
        <c:grouping val="clustered"/>
        <c:varyColors val="0"/>
        <c:ser>
          <c:idx val="0"/>
          <c:order val="0"/>
          <c:tx>
            <c:strRef>
              <c:f>Sheet1!$B$6</c:f>
              <c:strCache>
                <c:ptCount val="1"/>
                <c:pt idx="0">
                  <c:v>Module</c:v>
                </c:pt>
              </c:strCache>
            </c:strRef>
          </c:tx>
          <c:spPr>
            <a:solidFill>
              <a:srgbClr val="FCB040"/>
            </a:solidFill>
            <a:ln>
              <a:noFill/>
            </a:ln>
            <a:effectLst/>
          </c:spPr>
          <c:invertIfNegative val="0"/>
          <c:dPt>
            <c:idx val="0"/>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2-D653-4FC9-946D-6CE8D8B61FBC}"/>
              </c:ext>
            </c:extLst>
          </c:dPt>
          <c:dPt>
            <c:idx val="1"/>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1-D653-4FC9-946D-6CE8D8B61FBC}"/>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Sheet1!$A$7:$A$8</c:f>
              <c:strCache>
                <c:ptCount val="2"/>
                <c:pt idx="0">
                  <c:v>Mothers/caretakers interviewed</c:v>
                </c:pt>
                <c:pt idx="1">
                  <c:v>Eligible for interview</c:v>
                </c:pt>
              </c:strCache>
            </c:strRef>
          </c:cat>
          <c:val>
            <c:numRef>
              <c:f>Sheet1!$B$7:$B$8</c:f>
              <c:numCache>
                <c:formatCode>General</c:formatCode>
                <c:ptCount val="2"/>
                <c:pt idx="0">
                  <c:v>2540</c:v>
                </c:pt>
                <c:pt idx="1">
                  <c:v>2824</c:v>
                </c:pt>
              </c:numCache>
            </c:numRef>
          </c:val>
          <c:extLst xmlns:c16r2="http://schemas.microsoft.com/office/drawing/2015/06/chart">
            <c:ext xmlns:c16="http://schemas.microsoft.com/office/drawing/2014/chart" uri="{C3380CC4-5D6E-409C-BE32-E72D297353CC}">
              <c16:uniqueId val="{00000000-D653-4FC9-946D-6CE8D8B61FBC}"/>
            </c:ext>
          </c:extLst>
        </c:ser>
        <c:dLbls>
          <c:showLegendKey val="0"/>
          <c:showVal val="0"/>
          <c:showCatName val="0"/>
          <c:showSerName val="0"/>
          <c:showPercent val="0"/>
          <c:showBubbleSize val="0"/>
        </c:dLbls>
        <c:gapWidth val="0"/>
        <c:overlap val="-59"/>
        <c:axId val="351335392"/>
        <c:axId val="351334832"/>
      </c:barChart>
      <c:catAx>
        <c:axId val="351335392"/>
        <c:scaling>
          <c:orientation val="minMax"/>
        </c:scaling>
        <c:delete val="1"/>
        <c:axPos val="l"/>
        <c:numFmt formatCode="General" sourceLinked="1"/>
        <c:majorTickMark val="none"/>
        <c:minorTickMark val="none"/>
        <c:tickLblPos val="nextTo"/>
        <c:crossAx val="351334832"/>
        <c:crosses val="autoZero"/>
        <c:auto val="1"/>
        <c:lblAlgn val="ctr"/>
        <c:lblOffset val="100"/>
        <c:noMultiLvlLbl val="0"/>
      </c:catAx>
      <c:valAx>
        <c:axId val="351334832"/>
        <c:scaling>
          <c:orientation val="minMax"/>
        </c:scaling>
        <c:delete val="1"/>
        <c:axPos val="b"/>
        <c:numFmt formatCode="General" sourceLinked="1"/>
        <c:majorTickMark val="none"/>
        <c:minorTickMark val="none"/>
        <c:tickLblPos val="nextTo"/>
        <c:crossAx val="35133539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withinLinear" id="19">
  <a:schemeClr val="accent6"/>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withinLinear" id="17">
  <a:schemeClr val="accent4"/>
</cs:colorStyle>
</file>

<file path=ppt/charts/colors9.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0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headEnd type="none" w="sm" len="sm"/>
        <a:tailEnd type="none" w="sm" len="sm"/>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fillRef idx="0">
      <cs:styleClr val="auto"/>
    </cs:fillRef>
    <cs:effectRef idx="0"/>
    <cs:fontRef idx="minor">
      <a:schemeClr val="tx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CCD78675-B0A0-4E5F-AE9F-B84BCED7E0BD}" type="datetimeFigureOut">
              <a:rPr lang="en-US" smtClean="0"/>
              <a:t>16/11/2019</a:t>
            </a:fld>
            <a:endParaRPr lang="en-US"/>
          </a:p>
        </p:txBody>
      </p:sp>
      <p:sp>
        <p:nvSpPr>
          <p:cNvPr id="4" name="Slide Image Placeholder 3"/>
          <p:cNvSpPr>
            <a:spLocks noGrp="1" noRot="1" noChangeAspect="1"/>
          </p:cNvSpPr>
          <p:nvPr>
            <p:ph type="sldImg" idx="2"/>
          </p:nvPr>
        </p:nvSpPr>
        <p:spPr>
          <a:xfrm>
            <a:off x="2293938" y="1162050"/>
            <a:ext cx="2422525"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7C625351-8F5C-427F-B56B-F6224BA88AAB}" type="slidenum">
              <a:rPr lang="en-US" smtClean="0"/>
              <a:t>‹#›</a:t>
            </a:fld>
            <a:endParaRPr lang="en-US"/>
          </a:p>
        </p:txBody>
      </p:sp>
    </p:spTree>
    <p:extLst>
      <p:ext uri="{BB962C8B-B14F-4D97-AF65-F5344CB8AC3E}">
        <p14:creationId xmlns:p14="http://schemas.microsoft.com/office/powerpoint/2010/main" val="29190407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625351-8F5C-427F-B56B-F6224BA88AAB}" type="slidenum">
              <a:rPr lang="en-US" smtClean="0"/>
              <a:t>1</a:t>
            </a:fld>
            <a:endParaRPr lang="en-US"/>
          </a:p>
        </p:txBody>
      </p:sp>
    </p:spTree>
    <p:extLst>
      <p:ext uri="{BB962C8B-B14F-4D97-AF65-F5344CB8AC3E}">
        <p14:creationId xmlns:p14="http://schemas.microsoft.com/office/powerpoint/2010/main" val="3163758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625351-8F5C-427F-B56B-F6224BA88AAB}" type="slidenum">
              <a:rPr lang="en-US" smtClean="0"/>
              <a:t>2</a:t>
            </a:fld>
            <a:endParaRPr lang="en-US"/>
          </a:p>
        </p:txBody>
      </p:sp>
    </p:spTree>
    <p:extLst>
      <p:ext uri="{BB962C8B-B14F-4D97-AF65-F5344CB8AC3E}">
        <p14:creationId xmlns:p14="http://schemas.microsoft.com/office/powerpoint/2010/main" val="1476793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625351-8F5C-427F-B56B-F6224BA88AAB}" type="slidenum">
              <a:rPr lang="en-US" smtClean="0"/>
              <a:t>3</a:t>
            </a:fld>
            <a:endParaRPr lang="en-US"/>
          </a:p>
        </p:txBody>
      </p:sp>
    </p:spTree>
    <p:extLst>
      <p:ext uri="{BB962C8B-B14F-4D97-AF65-F5344CB8AC3E}">
        <p14:creationId xmlns:p14="http://schemas.microsoft.com/office/powerpoint/2010/main" val="2562038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2.xml"/><Relationship Id="rId13" Type="http://schemas.openxmlformats.org/officeDocument/2006/relationships/chart" Target="../charts/chart7.xml"/><Relationship Id="rId18" Type="http://schemas.openxmlformats.org/officeDocument/2006/relationships/chart" Target="../charts/chart12.xml"/><Relationship Id="rId3" Type="http://schemas.openxmlformats.org/officeDocument/2006/relationships/image" Target="../media/image1.png"/><Relationship Id="rId7" Type="http://schemas.openxmlformats.org/officeDocument/2006/relationships/chart" Target="../charts/chart1.xml"/><Relationship Id="rId12" Type="http://schemas.openxmlformats.org/officeDocument/2006/relationships/chart" Target="../charts/chart6.xml"/><Relationship Id="rId17" Type="http://schemas.openxmlformats.org/officeDocument/2006/relationships/chart" Target="../charts/chart11.xml"/><Relationship Id="rId2" Type="http://schemas.openxmlformats.org/officeDocument/2006/relationships/notesSlide" Target="../notesSlides/notesSlide1.xml"/><Relationship Id="rId16" Type="http://schemas.openxmlformats.org/officeDocument/2006/relationships/chart" Target="../charts/chart10.xml"/><Relationship Id="rId20" Type="http://schemas.openxmlformats.org/officeDocument/2006/relationships/chart" Target="../charts/chart14.xml"/><Relationship Id="rId1" Type="http://schemas.openxmlformats.org/officeDocument/2006/relationships/slideLayout" Target="../slideLayouts/slideLayout8.xml"/><Relationship Id="rId6" Type="http://schemas.openxmlformats.org/officeDocument/2006/relationships/image" Target="../media/image4.png"/><Relationship Id="rId11" Type="http://schemas.openxmlformats.org/officeDocument/2006/relationships/chart" Target="../charts/chart5.xml"/><Relationship Id="rId5" Type="http://schemas.openxmlformats.org/officeDocument/2006/relationships/image" Target="../media/image3.png"/><Relationship Id="rId15" Type="http://schemas.openxmlformats.org/officeDocument/2006/relationships/chart" Target="../charts/chart9.xml"/><Relationship Id="rId10" Type="http://schemas.openxmlformats.org/officeDocument/2006/relationships/chart" Target="../charts/chart4.xml"/><Relationship Id="rId19" Type="http://schemas.openxmlformats.org/officeDocument/2006/relationships/chart" Target="../charts/chart13.xml"/><Relationship Id="rId4" Type="http://schemas.openxmlformats.org/officeDocument/2006/relationships/image" Target="../media/image2.png"/><Relationship Id="rId9" Type="http://schemas.openxmlformats.org/officeDocument/2006/relationships/chart" Target="../charts/chart3.xml"/><Relationship Id="rId14" Type="http://schemas.openxmlformats.org/officeDocument/2006/relationships/chart" Target="../charts/chart8.xml"/></Relationships>
</file>

<file path=ppt/slides/_rels/slide2.xml.rels><?xml version="1.0" encoding="UTF-8" standalone="yes"?>
<Relationships xmlns="http://schemas.openxmlformats.org/package/2006/relationships"><Relationship Id="rId3" Type="http://schemas.openxmlformats.org/officeDocument/2006/relationships/chart" Target="../charts/chart15.xml"/><Relationship Id="rId7" Type="http://schemas.openxmlformats.org/officeDocument/2006/relationships/chart" Target="../charts/chart19.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chart" Target="../charts/chart18.xml"/><Relationship Id="rId5" Type="http://schemas.openxmlformats.org/officeDocument/2006/relationships/chart" Target="../charts/chart17.xml"/><Relationship Id="rId4" Type="http://schemas.openxmlformats.org/officeDocument/2006/relationships/chart" Target="../charts/chart16.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Straight Connector 42"/>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44" name="Picture 43"/>
          <p:cNvPicPr>
            <a:picLocks noChangeAspect="1"/>
          </p:cNvPicPr>
          <p:nvPr/>
        </p:nvPicPr>
        <p:blipFill rotWithShape="1">
          <a:blip r:embed="rId3">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pic>
        <p:nvPicPr>
          <p:cNvPr id="45" name="Picture 44"/>
          <p:cNvPicPr>
            <a:picLocks noChangeAspect="1"/>
          </p:cNvPicPr>
          <p:nvPr/>
        </p:nvPicPr>
        <p:blipFill rotWithShape="1">
          <a:blip r:embed="rId3">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sp>
        <p:nvSpPr>
          <p:cNvPr id="46" name="TextBox 45"/>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48" name="Picture 47"/>
          <p:cNvPicPr>
            <a:picLocks noChangeAspect="1"/>
          </p:cNvPicPr>
          <p:nvPr/>
        </p:nvPicPr>
        <p:blipFill>
          <a:blip r:embed="rId5"/>
          <a:stretch>
            <a:fillRect/>
          </a:stretch>
        </p:blipFill>
        <p:spPr>
          <a:xfrm>
            <a:off x="5628401" y="1391082"/>
            <a:ext cx="1719262" cy="379456"/>
          </a:xfrm>
          <a:prstGeom prst="rect">
            <a:avLst/>
          </a:prstGeom>
        </p:spPr>
      </p:pic>
      <p:pic>
        <p:nvPicPr>
          <p:cNvPr id="49" name="Picture 4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sp>
        <p:nvSpPr>
          <p:cNvPr id="19" name="TextBox 18"/>
          <p:cNvSpPr txBox="1"/>
          <p:nvPr/>
        </p:nvSpPr>
        <p:spPr>
          <a:xfrm>
            <a:off x="308832" y="1383765"/>
            <a:ext cx="4429813" cy="400110"/>
          </a:xfrm>
          <a:prstGeom prst="rect">
            <a:avLst/>
          </a:prstGeom>
          <a:noFill/>
        </p:spPr>
        <p:txBody>
          <a:bodyPr wrap="square" rtlCol="0">
            <a:spAutoFit/>
          </a:bodyPr>
          <a:lstStyle/>
          <a:p>
            <a:r>
              <a:rPr lang="en-US" sz="2000" b="1" dirty="0">
                <a:solidFill>
                  <a:schemeClr val="bg1"/>
                </a:solidFill>
                <a:latin typeface="+mj-lt"/>
              </a:rPr>
              <a:t>Sample &amp; Survey Characteristics</a:t>
            </a:r>
            <a:endParaRPr lang="en-US" sz="2000" dirty="0">
              <a:solidFill>
                <a:schemeClr val="bg1"/>
              </a:solidFill>
            </a:endParaRPr>
          </a:p>
        </p:txBody>
      </p:sp>
      <p:sp>
        <p:nvSpPr>
          <p:cNvPr id="64" name="Rectangle 63">
            <a:extLst>
              <a:ext uri="{FF2B5EF4-FFF2-40B4-BE49-F238E27FC236}">
                <a16:creationId xmlns:a16="http://schemas.microsoft.com/office/drawing/2014/main" xmlns="" id="{F18DC6AC-5474-49DE-B3AC-61519B4DA67A}"/>
              </a:ext>
            </a:extLst>
          </p:cNvPr>
          <p:cNvSpPr/>
          <p:nvPr/>
        </p:nvSpPr>
        <p:spPr>
          <a:xfrm>
            <a:off x="5429436" y="2611561"/>
            <a:ext cx="1895290" cy="718271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xmlns="" id="{BC6E7235-C639-422A-B96C-D7CB4766AEF9}"/>
              </a:ext>
            </a:extLst>
          </p:cNvPr>
          <p:cNvSpPr txBox="1"/>
          <p:nvPr/>
        </p:nvSpPr>
        <p:spPr>
          <a:xfrm>
            <a:off x="5429435" y="2611560"/>
            <a:ext cx="1833889" cy="6478697"/>
          </a:xfrm>
          <a:prstGeom prst="rect">
            <a:avLst/>
          </a:prstGeom>
          <a:noFill/>
        </p:spPr>
        <p:txBody>
          <a:bodyPr wrap="square" rtlCol="0">
            <a:spAutoFit/>
          </a:bodyPr>
          <a:lstStyle/>
          <a:p>
            <a:r>
              <a:rPr lang="en-US" b="1" dirty="0">
                <a:solidFill>
                  <a:schemeClr val="bg1"/>
                </a:solidFill>
                <a:latin typeface="+mj-lt"/>
              </a:rPr>
              <a:t>Survey Implementation</a:t>
            </a:r>
          </a:p>
          <a:p>
            <a:endParaRPr lang="en-US" sz="950" b="1" dirty="0">
              <a:solidFill>
                <a:schemeClr val="bg1"/>
              </a:solidFill>
              <a:latin typeface="+mj-lt"/>
            </a:endParaRPr>
          </a:p>
          <a:p>
            <a:endParaRPr lang="en-US" sz="900" b="1" dirty="0">
              <a:solidFill>
                <a:schemeClr val="bg1"/>
              </a:solidFill>
            </a:endParaRPr>
          </a:p>
          <a:p>
            <a:endParaRPr lang="en-US" sz="900" b="1" dirty="0">
              <a:solidFill>
                <a:schemeClr val="bg1"/>
              </a:solidFill>
            </a:endParaRPr>
          </a:p>
          <a:p>
            <a:r>
              <a:rPr lang="en-US" sz="900" b="1" dirty="0">
                <a:solidFill>
                  <a:schemeClr val="bg1"/>
                </a:solidFill>
              </a:rPr>
              <a:t>Implementing agency</a:t>
            </a:r>
            <a:r>
              <a:rPr lang="en-US" sz="900" dirty="0">
                <a:solidFill>
                  <a:schemeClr val="bg1"/>
                </a:solidFill>
              </a:rPr>
              <a:t>:</a:t>
            </a:r>
          </a:p>
          <a:p>
            <a:r>
              <a:rPr lang="en-US" sz="900" dirty="0">
                <a:solidFill>
                  <a:schemeClr val="bg1"/>
                </a:solidFill>
              </a:rPr>
              <a:t>National Statistics Office of Georgia</a:t>
            </a:r>
            <a:endParaRPr lang="en-US" sz="900" b="1" dirty="0">
              <a:solidFill>
                <a:schemeClr val="bg1"/>
              </a:solidFill>
            </a:endParaRPr>
          </a:p>
          <a:p>
            <a:endParaRPr lang="en-US" sz="900" b="1" dirty="0">
              <a:solidFill>
                <a:schemeClr val="bg1"/>
              </a:solidFill>
            </a:endParaRPr>
          </a:p>
          <a:p>
            <a:endParaRPr lang="en-US" sz="900" b="1" dirty="0">
              <a:solidFill>
                <a:schemeClr val="bg1"/>
              </a:solidFill>
            </a:endParaRPr>
          </a:p>
          <a:p>
            <a:endParaRPr lang="en-US" sz="900" b="1" dirty="0">
              <a:solidFill>
                <a:schemeClr val="bg1"/>
              </a:solidFill>
            </a:endParaRPr>
          </a:p>
          <a:p>
            <a:r>
              <a:rPr lang="en-US" sz="900" b="1" dirty="0">
                <a:solidFill>
                  <a:schemeClr val="bg1"/>
                </a:solidFill>
              </a:rPr>
              <a:t>Sampling frame</a:t>
            </a:r>
            <a:r>
              <a:rPr lang="en-US" sz="900" dirty="0">
                <a:solidFill>
                  <a:schemeClr val="bg1"/>
                </a:solidFill>
              </a:rPr>
              <a:t>:</a:t>
            </a:r>
          </a:p>
          <a:p>
            <a:r>
              <a:rPr lang="en-US" sz="900" dirty="0">
                <a:solidFill>
                  <a:schemeClr val="bg1"/>
                </a:solidFill>
              </a:rPr>
              <a:t>2014 General Population Census of Georgia</a:t>
            </a:r>
          </a:p>
          <a:p>
            <a:endParaRPr lang="en-US" sz="900" dirty="0">
              <a:solidFill>
                <a:srgbClr val="FF0000"/>
              </a:solidFill>
            </a:endParaRPr>
          </a:p>
          <a:p>
            <a:endParaRPr lang="en-US" sz="900" b="1" dirty="0">
              <a:solidFill>
                <a:schemeClr val="bg1"/>
              </a:solidFill>
            </a:endParaRPr>
          </a:p>
          <a:p>
            <a:endParaRPr lang="en-US" sz="900" b="1" dirty="0">
              <a:solidFill>
                <a:schemeClr val="bg1"/>
              </a:solidFill>
            </a:endParaRPr>
          </a:p>
          <a:p>
            <a:r>
              <a:rPr lang="en-US" sz="900" b="1" dirty="0">
                <a:solidFill>
                  <a:schemeClr val="bg1"/>
                </a:solidFill>
              </a:rPr>
              <a:t>Listing &amp; mapping</a:t>
            </a:r>
            <a:r>
              <a:rPr lang="en-US" sz="900" dirty="0">
                <a:solidFill>
                  <a:schemeClr val="bg1"/>
                </a:solidFill>
              </a:rPr>
              <a:t>:</a:t>
            </a:r>
          </a:p>
          <a:p>
            <a:r>
              <a:rPr lang="en-US" sz="900" dirty="0">
                <a:solidFill>
                  <a:schemeClr val="bg1"/>
                </a:solidFill>
              </a:rPr>
              <a:t>May - July 2018</a:t>
            </a:r>
          </a:p>
          <a:p>
            <a:endParaRPr lang="en-US" sz="900" b="1" dirty="0">
              <a:solidFill>
                <a:schemeClr val="bg1"/>
              </a:solidFill>
            </a:endParaRPr>
          </a:p>
          <a:p>
            <a:endParaRPr lang="en-US" sz="900" b="1" dirty="0">
              <a:solidFill>
                <a:schemeClr val="bg1"/>
              </a:solidFill>
            </a:endParaRPr>
          </a:p>
          <a:p>
            <a:endParaRPr lang="en-US" sz="900" b="1" dirty="0">
              <a:solidFill>
                <a:schemeClr val="bg1"/>
              </a:solidFill>
            </a:endParaRPr>
          </a:p>
          <a:p>
            <a:endParaRPr lang="en-US" sz="900" b="1" dirty="0">
              <a:solidFill>
                <a:schemeClr val="bg1"/>
              </a:solidFill>
            </a:endParaRPr>
          </a:p>
          <a:p>
            <a:r>
              <a:rPr lang="en-US" sz="900" b="1" dirty="0">
                <a:solidFill>
                  <a:schemeClr val="bg1"/>
                </a:solidFill>
              </a:rPr>
              <a:t>Interviewer training</a:t>
            </a:r>
            <a:r>
              <a:rPr lang="en-US" sz="900" dirty="0">
                <a:solidFill>
                  <a:schemeClr val="bg1"/>
                </a:solidFill>
              </a:rPr>
              <a:t>:</a:t>
            </a:r>
          </a:p>
          <a:p>
            <a:r>
              <a:rPr lang="en-US" sz="900" dirty="0">
                <a:solidFill>
                  <a:schemeClr val="bg1"/>
                </a:solidFill>
              </a:rPr>
              <a:t>August - September 2018</a:t>
            </a:r>
          </a:p>
          <a:p>
            <a:endParaRPr lang="en-US" sz="900" b="1" dirty="0">
              <a:solidFill>
                <a:srgbClr val="FF0000"/>
              </a:solidFill>
            </a:endParaRPr>
          </a:p>
          <a:p>
            <a:endParaRPr lang="en-US" sz="900" b="1" dirty="0">
              <a:solidFill>
                <a:srgbClr val="FF0000"/>
              </a:solidFill>
            </a:endParaRPr>
          </a:p>
          <a:p>
            <a:endParaRPr lang="en-US" sz="900" b="1" dirty="0">
              <a:solidFill>
                <a:schemeClr val="bg1"/>
              </a:solidFill>
            </a:endParaRPr>
          </a:p>
          <a:p>
            <a:r>
              <a:rPr lang="en-US" sz="900" b="1" dirty="0">
                <a:solidFill>
                  <a:schemeClr val="bg1"/>
                </a:solidFill>
              </a:rPr>
              <a:t>Fieldwork</a:t>
            </a:r>
            <a:r>
              <a:rPr lang="en-US" sz="900" dirty="0">
                <a:solidFill>
                  <a:schemeClr val="bg1"/>
                </a:solidFill>
              </a:rPr>
              <a:t>:</a:t>
            </a:r>
          </a:p>
          <a:p>
            <a:r>
              <a:rPr lang="en-US" sz="900" dirty="0">
                <a:solidFill>
                  <a:schemeClr val="bg1"/>
                </a:solidFill>
              </a:rPr>
              <a:t>September-December 2018</a:t>
            </a:r>
          </a:p>
          <a:p>
            <a:endParaRPr lang="en-US" sz="900" b="1" dirty="0">
              <a:solidFill>
                <a:schemeClr val="bg1"/>
              </a:solidFill>
            </a:endParaRPr>
          </a:p>
          <a:p>
            <a:endParaRPr lang="en-US" sz="900" b="1" dirty="0">
              <a:solidFill>
                <a:schemeClr val="bg1"/>
              </a:solidFill>
            </a:endParaRPr>
          </a:p>
          <a:p>
            <a:endParaRPr lang="en-US" sz="900" b="1" dirty="0">
              <a:solidFill>
                <a:schemeClr val="bg1"/>
              </a:solidFill>
            </a:endParaRPr>
          </a:p>
          <a:p>
            <a:endParaRPr lang="en-US" sz="900" b="1" dirty="0">
              <a:solidFill>
                <a:schemeClr val="bg1"/>
              </a:solidFill>
            </a:endParaRPr>
          </a:p>
          <a:p>
            <a:endParaRPr lang="en-US" sz="900" b="1" dirty="0">
              <a:solidFill>
                <a:schemeClr val="bg1"/>
              </a:solidFill>
            </a:endParaRPr>
          </a:p>
          <a:p>
            <a:r>
              <a:rPr lang="en-US" sz="900" b="1" dirty="0">
                <a:solidFill>
                  <a:schemeClr val="bg1"/>
                </a:solidFill>
              </a:rPr>
              <a:t>Questionnaires</a:t>
            </a:r>
            <a:r>
              <a:rPr lang="en-US" sz="900" dirty="0">
                <a:solidFill>
                  <a:schemeClr val="bg1"/>
                </a:solidFill>
              </a:rPr>
              <a:t>:</a:t>
            </a:r>
          </a:p>
          <a:p>
            <a:r>
              <a:rPr lang="en-US" sz="900" dirty="0">
                <a:solidFill>
                  <a:schemeClr val="bg1"/>
                </a:solidFill>
              </a:rPr>
              <a:t>Household</a:t>
            </a:r>
          </a:p>
          <a:p>
            <a:r>
              <a:rPr lang="en-US" sz="900" dirty="0">
                <a:solidFill>
                  <a:schemeClr val="bg1"/>
                </a:solidFill>
              </a:rPr>
              <a:t>Women age 15-49</a:t>
            </a:r>
          </a:p>
          <a:p>
            <a:r>
              <a:rPr lang="en-US" sz="900" dirty="0">
                <a:solidFill>
                  <a:schemeClr val="bg1"/>
                </a:solidFill>
              </a:rPr>
              <a:t>Men age 15-49</a:t>
            </a:r>
          </a:p>
          <a:p>
            <a:r>
              <a:rPr lang="en-US" sz="900" dirty="0">
                <a:solidFill>
                  <a:schemeClr val="bg1"/>
                </a:solidFill>
              </a:rPr>
              <a:t>Children under 5</a:t>
            </a:r>
          </a:p>
          <a:p>
            <a:r>
              <a:rPr lang="en-US" sz="900" dirty="0">
                <a:solidFill>
                  <a:schemeClr val="bg1"/>
                </a:solidFill>
              </a:rPr>
              <a:t>Children age 5-17</a:t>
            </a:r>
          </a:p>
          <a:p>
            <a:r>
              <a:rPr lang="en-US" sz="900" dirty="0">
                <a:solidFill>
                  <a:schemeClr val="bg1"/>
                </a:solidFill>
              </a:rPr>
              <a:t>Water Quality testing</a:t>
            </a:r>
          </a:p>
          <a:p>
            <a:r>
              <a:rPr lang="en-US" sz="900" dirty="0">
                <a:solidFill>
                  <a:schemeClr val="bg1"/>
                </a:solidFill>
              </a:rPr>
              <a:t>Lead Testing</a:t>
            </a:r>
          </a:p>
          <a:p>
            <a:endParaRPr lang="en-US" sz="950" b="1" dirty="0">
              <a:solidFill>
                <a:schemeClr val="bg1"/>
              </a:solidFill>
              <a:latin typeface="+mj-lt"/>
            </a:endParaRPr>
          </a:p>
        </p:txBody>
      </p:sp>
      <p:sp>
        <p:nvSpPr>
          <p:cNvPr id="42" name="TextBox 41"/>
          <p:cNvSpPr txBox="1"/>
          <p:nvPr/>
        </p:nvSpPr>
        <p:spPr>
          <a:xfrm>
            <a:off x="155204" y="1854049"/>
            <a:ext cx="4209409" cy="276999"/>
          </a:xfrm>
          <a:prstGeom prst="rect">
            <a:avLst/>
          </a:prstGeom>
          <a:noFill/>
        </p:spPr>
        <p:txBody>
          <a:bodyPr wrap="square" rtlCol="0">
            <a:spAutoFit/>
          </a:bodyPr>
          <a:lstStyle/>
          <a:p>
            <a:r>
              <a:rPr lang="en-US" sz="1200" b="1" dirty="0">
                <a:solidFill>
                  <a:srgbClr val="4C545A"/>
                </a:solidFill>
                <a:latin typeface="+mj-lt"/>
              </a:rPr>
              <a:t>Response Rates</a:t>
            </a:r>
          </a:p>
        </p:txBody>
      </p:sp>
      <p:graphicFrame>
        <p:nvGraphicFramePr>
          <p:cNvPr id="52" name="Chart 51">
            <a:extLst>
              <a:ext uri="{FF2B5EF4-FFF2-40B4-BE49-F238E27FC236}">
                <a16:creationId xmlns:a16="http://schemas.microsoft.com/office/drawing/2014/main" xmlns="" id="{66386D27-F9B0-49D7-8C3F-A1EBC4A6F282}"/>
              </a:ext>
            </a:extLst>
          </p:cNvPr>
          <p:cNvGraphicFramePr/>
          <p:nvPr>
            <p:extLst>
              <p:ext uri="{D42A27DB-BD31-4B8C-83A1-F6EECF244321}">
                <p14:modId xmlns:p14="http://schemas.microsoft.com/office/powerpoint/2010/main" val="1486522015"/>
              </p:ext>
            </p:extLst>
          </p:nvPr>
        </p:nvGraphicFramePr>
        <p:xfrm>
          <a:off x="3956685" y="3414736"/>
          <a:ext cx="1463040" cy="146304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53" name="Chart 52">
            <a:extLst>
              <a:ext uri="{FF2B5EF4-FFF2-40B4-BE49-F238E27FC236}">
                <a16:creationId xmlns:a16="http://schemas.microsoft.com/office/drawing/2014/main" xmlns="" id="{81ABA4F8-FCCD-42E3-A5E3-0C09DE31DB95}"/>
              </a:ext>
            </a:extLst>
          </p:cNvPr>
          <p:cNvGraphicFramePr/>
          <p:nvPr>
            <p:extLst>
              <p:ext uri="{D42A27DB-BD31-4B8C-83A1-F6EECF244321}">
                <p14:modId xmlns:p14="http://schemas.microsoft.com/office/powerpoint/2010/main" val="2444787765"/>
              </p:ext>
            </p:extLst>
          </p:nvPr>
        </p:nvGraphicFramePr>
        <p:xfrm>
          <a:off x="3956685" y="2325209"/>
          <a:ext cx="1463040" cy="146304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54" name="Chart 53">
            <a:extLst>
              <a:ext uri="{FF2B5EF4-FFF2-40B4-BE49-F238E27FC236}">
                <a16:creationId xmlns:a16="http://schemas.microsoft.com/office/drawing/2014/main" xmlns="" id="{B19626D9-1675-4093-B9B4-628861F1AA39}"/>
              </a:ext>
            </a:extLst>
          </p:cNvPr>
          <p:cNvGraphicFramePr/>
          <p:nvPr>
            <p:extLst>
              <p:ext uri="{D42A27DB-BD31-4B8C-83A1-F6EECF244321}">
                <p14:modId xmlns:p14="http://schemas.microsoft.com/office/powerpoint/2010/main" val="1288094802"/>
              </p:ext>
            </p:extLst>
          </p:nvPr>
        </p:nvGraphicFramePr>
        <p:xfrm>
          <a:off x="3955207" y="4440711"/>
          <a:ext cx="1463040" cy="146304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57" name="Chart 56">
            <a:extLst>
              <a:ext uri="{FF2B5EF4-FFF2-40B4-BE49-F238E27FC236}">
                <a16:creationId xmlns:a16="http://schemas.microsoft.com/office/drawing/2014/main" xmlns="" id="{D679A1AD-6105-4394-B503-26DB0B4BB1E6}"/>
              </a:ext>
            </a:extLst>
          </p:cNvPr>
          <p:cNvGraphicFramePr/>
          <p:nvPr>
            <p:extLst>
              <p:ext uri="{D42A27DB-BD31-4B8C-83A1-F6EECF244321}">
                <p14:modId xmlns:p14="http://schemas.microsoft.com/office/powerpoint/2010/main" val="4035063442"/>
              </p:ext>
            </p:extLst>
          </p:nvPr>
        </p:nvGraphicFramePr>
        <p:xfrm>
          <a:off x="3955208" y="7527607"/>
          <a:ext cx="1463040" cy="146304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58" name="Chart 57">
            <a:extLst>
              <a:ext uri="{FF2B5EF4-FFF2-40B4-BE49-F238E27FC236}">
                <a16:creationId xmlns:a16="http://schemas.microsoft.com/office/drawing/2014/main" xmlns="" id="{D679A1AD-6105-4394-B503-26DB0B4BB1E6}"/>
              </a:ext>
            </a:extLst>
          </p:cNvPr>
          <p:cNvGraphicFramePr/>
          <p:nvPr>
            <p:extLst>
              <p:ext uri="{D42A27DB-BD31-4B8C-83A1-F6EECF244321}">
                <p14:modId xmlns:p14="http://schemas.microsoft.com/office/powerpoint/2010/main" val="996741321"/>
              </p:ext>
            </p:extLst>
          </p:nvPr>
        </p:nvGraphicFramePr>
        <p:xfrm>
          <a:off x="3955207" y="8557260"/>
          <a:ext cx="1463040" cy="1463040"/>
        </p:xfrm>
        <a:graphic>
          <a:graphicData uri="http://schemas.openxmlformats.org/drawingml/2006/chart">
            <c:chart xmlns:c="http://schemas.openxmlformats.org/drawingml/2006/chart" xmlns:r="http://schemas.openxmlformats.org/officeDocument/2006/relationships" r:id="rId11"/>
          </a:graphicData>
        </a:graphic>
      </p:graphicFrame>
      <p:sp>
        <p:nvSpPr>
          <p:cNvPr id="59" name="TextBox 58">
            <a:extLst>
              <a:ext uri="{FF2B5EF4-FFF2-40B4-BE49-F238E27FC236}">
                <a16:creationId xmlns:a16="http://schemas.microsoft.com/office/drawing/2014/main" xmlns="" id="{C42DC0C0-0664-4541-9AB8-937663A1451B}"/>
              </a:ext>
            </a:extLst>
          </p:cNvPr>
          <p:cNvSpPr txBox="1"/>
          <p:nvPr/>
        </p:nvSpPr>
        <p:spPr>
          <a:xfrm>
            <a:off x="3956685" y="2327788"/>
            <a:ext cx="1463040" cy="261610"/>
          </a:xfrm>
          <a:prstGeom prst="rect">
            <a:avLst/>
          </a:prstGeom>
          <a:noFill/>
          <a:ln>
            <a:noFill/>
          </a:ln>
        </p:spPr>
        <p:txBody>
          <a:bodyPr wrap="square" rtlCol="0">
            <a:spAutoFit/>
          </a:bodyPr>
          <a:lstStyle/>
          <a:p>
            <a:pPr algn="ctr"/>
            <a:r>
              <a:rPr lang="en-US" sz="1100" b="1" dirty="0">
                <a:solidFill>
                  <a:srgbClr val="4C545A"/>
                </a:solidFill>
                <a:latin typeface="+mj-lt"/>
              </a:rPr>
              <a:t>Response rates</a:t>
            </a:r>
          </a:p>
        </p:txBody>
      </p:sp>
      <p:sp>
        <p:nvSpPr>
          <p:cNvPr id="70" name="TextBox 69">
            <a:extLst>
              <a:ext uri="{FF2B5EF4-FFF2-40B4-BE49-F238E27FC236}">
                <a16:creationId xmlns:a16="http://schemas.microsoft.com/office/drawing/2014/main" xmlns="" id="{3B40BC9B-B210-4F67-9BE2-3EF6D97796AB}"/>
              </a:ext>
            </a:extLst>
          </p:cNvPr>
          <p:cNvSpPr txBox="1"/>
          <p:nvPr/>
        </p:nvSpPr>
        <p:spPr>
          <a:xfrm>
            <a:off x="318923" y="2327449"/>
            <a:ext cx="1331150" cy="261610"/>
          </a:xfrm>
          <a:prstGeom prst="rect">
            <a:avLst/>
          </a:prstGeom>
          <a:noFill/>
          <a:ln>
            <a:noFill/>
          </a:ln>
        </p:spPr>
        <p:txBody>
          <a:bodyPr wrap="square" rtlCol="0">
            <a:spAutoFit/>
          </a:bodyPr>
          <a:lstStyle/>
          <a:p>
            <a:r>
              <a:rPr lang="en-US" sz="1100" b="1" dirty="0">
                <a:solidFill>
                  <a:srgbClr val="4C545A"/>
                </a:solidFill>
                <a:latin typeface="+mj-lt"/>
              </a:rPr>
              <a:t>Household</a:t>
            </a:r>
          </a:p>
        </p:txBody>
      </p:sp>
      <p:graphicFrame>
        <p:nvGraphicFramePr>
          <p:cNvPr id="71" name="Chart 70">
            <a:extLst>
              <a:ext uri="{FF2B5EF4-FFF2-40B4-BE49-F238E27FC236}">
                <a16:creationId xmlns:a16="http://schemas.microsoft.com/office/drawing/2014/main" xmlns="" id="{FA44661C-BCD3-475B-976E-2E575F5E610C}"/>
              </a:ext>
            </a:extLst>
          </p:cNvPr>
          <p:cNvGraphicFramePr/>
          <p:nvPr>
            <p:extLst>
              <p:ext uri="{D42A27DB-BD31-4B8C-83A1-F6EECF244321}">
                <p14:modId xmlns:p14="http://schemas.microsoft.com/office/powerpoint/2010/main" val="2997512092"/>
              </p:ext>
            </p:extLst>
          </p:nvPr>
        </p:nvGraphicFramePr>
        <p:xfrm>
          <a:off x="312515" y="2591787"/>
          <a:ext cx="3863010" cy="1097280"/>
        </p:xfrm>
        <a:graphic>
          <a:graphicData uri="http://schemas.openxmlformats.org/drawingml/2006/chart">
            <c:chart xmlns:c="http://schemas.openxmlformats.org/drawingml/2006/chart" xmlns:r="http://schemas.openxmlformats.org/officeDocument/2006/relationships" r:id="rId12"/>
          </a:graphicData>
        </a:graphic>
      </p:graphicFrame>
      <p:sp>
        <p:nvSpPr>
          <p:cNvPr id="72" name="TextBox 71">
            <a:extLst>
              <a:ext uri="{FF2B5EF4-FFF2-40B4-BE49-F238E27FC236}">
                <a16:creationId xmlns:a16="http://schemas.microsoft.com/office/drawing/2014/main" xmlns="" id="{C98CA3D3-A936-44B0-B6D1-6F7CB135B65A}"/>
              </a:ext>
            </a:extLst>
          </p:cNvPr>
          <p:cNvSpPr txBox="1"/>
          <p:nvPr/>
        </p:nvSpPr>
        <p:spPr>
          <a:xfrm>
            <a:off x="314130" y="3581244"/>
            <a:ext cx="2119636" cy="261610"/>
          </a:xfrm>
          <a:prstGeom prst="rect">
            <a:avLst/>
          </a:prstGeom>
          <a:noFill/>
          <a:ln>
            <a:noFill/>
          </a:ln>
        </p:spPr>
        <p:txBody>
          <a:bodyPr wrap="square" rtlCol="0">
            <a:spAutoFit/>
          </a:bodyPr>
          <a:lstStyle/>
          <a:p>
            <a:r>
              <a:rPr lang="en-US" sz="1100" b="1" dirty="0">
                <a:solidFill>
                  <a:srgbClr val="4C545A"/>
                </a:solidFill>
                <a:latin typeface="+mj-lt"/>
              </a:rPr>
              <a:t>Women age 15-49</a:t>
            </a:r>
          </a:p>
        </p:txBody>
      </p:sp>
      <p:graphicFrame>
        <p:nvGraphicFramePr>
          <p:cNvPr id="76" name="Chart 75">
            <a:extLst>
              <a:ext uri="{FF2B5EF4-FFF2-40B4-BE49-F238E27FC236}">
                <a16:creationId xmlns:a16="http://schemas.microsoft.com/office/drawing/2014/main" xmlns="" id="{7DEC1345-0DBC-4064-9C85-60F10D0BCC65}"/>
              </a:ext>
            </a:extLst>
          </p:cNvPr>
          <p:cNvGraphicFramePr/>
          <p:nvPr>
            <p:extLst>
              <p:ext uri="{D42A27DB-BD31-4B8C-83A1-F6EECF244321}">
                <p14:modId xmlns:p14="http://schemas.microsoft.com/office/powerpoint/2010/main" val="1139897265"/>
              </p:ext>
            </p:extLst>
          </p:nvPr>
        </p:nvGraphicFramePr>
        <p:xfrm>
          <a:off x="311148" y="3840722"/>
          <a:ext cx="3867912" cy="731520"/>
        </p:xfrm>
        <a:graphic>
          <a:graphicData uri="http://schemas.openxmlformats.org/drawingml/2006/chart">
            <c:chart xmlns:c="http://schemas.openxmlformats.org/drawingml/2006/chart" xmlns:r="http://schemas.openxmlformats.org/officeDocument/2006/relationships" r:id="rId13"/>
          </a:graphicData>
        </a:graphic>
      </p:graphicFrame>
      <p:sp>
        <p:nvSpPr>
          <p:cNvPr id="78" name="TextBox 77">
            <a:extLst>
              <a:ext uri="{FF2B5EF4-FFF2-40B4-BE49-F238E27FC236}">
                <a16:creationId xmlns:a16="http://schemas.microsoft.com/office/drawing/2014/main" xmlns="" id="{A0BD1D70-81D9-4770-845B-BD368792E14D}"/>
              </a:ext>
            </a:extLst>
          </p:cNvPr>
          <p:cNvSpPr txBox="1"/>
          <p:nvPr/>
        </p:nvSpPr>
        <p:spPr>
          <a:xfrm>
            <a:off x="317138" y="4572242"/>
            <a:ext cx="2119636" cy="261610"/>
          </a:xfrm>
          <a:prstGeom prst="rect">
            <a:avLst/>
          </a:prstGeom>
          <a:noFill/>
          <a:ln>
            <a:noFill/>
          </a:ln>
        </p:spPr>
        <p:txBody>
          <a:bodyPr wrap="square" rtlCol="0">
            <a:spAutoFit/>
          </a:bodyPr>
          <a:lstStyle/>
          <a:p>
            <a:r>
              <a:rPr lang="en-US" sz="1100" b="1" dirty="0">
                <a:solidFill>
                  <a:srgbClr val="4C545A"/>
                </a:solidFill>
                <a:latin typeface="+mj-lt"/>
              </a:rPr>
              <a:t>Men age 15-49</a:t>
            </a:r>
          </a:p>
        </p:txBody>
      </p:sp>
      <p:graphicFrame>
        <p:nvGraphicFramePr>
          <p:cNvPr id="79" name="Chart 78">
            <a:extLst>
              <a:ext uri="{FF2B5EF4-FFF2-40B4-BE49-F238E27FC236}">
                <a16:creationId xmlns:a16="http://schemas.microsoft.com/office/drawing/2014/main" xmlns="" id="{91DD19E1-EC17-4366-810D-4A7121E8C5DB}"/>
              </a:ext>
            </a:extLst>
          </p:cNvPr>
          <p:cNvGraphicFramePr/>
          <p:nvPr>
            <p:extLst>
              <p:ext uri="{D42A27DB-BD31-4B8C-83A1-F6EECF244321}">
                <p14:modId xmlns:p14="http://schemas.microsoft.com/office/powerpoint/2010/main" val="3509049643"/>
              </p:ext>
            </p:extLst>
          </p:nvPr>
        </p:nvGraphicFramePr>
        <p:xfrm>
          <a:off x="317138" y="4825777"/>
          <a:ext cx="3867912" cy="731520"/>
        </p:xfrm>
        <a:graphic>
          <a:graphicData uri="http://schemas.openxmlformats.org/drawingml/2006/chart">
            <c:chart xmlns:c="http://schemas.openxmlformats.org/drawingml/2006/chart" xmlns:r="http://schemas.openxmlformats.org/officeDocument/2006/relationships" r:id="rId14"/>
          </a:graphicData>
        </a:graphic>
      </p:graphicFrame>
      <p:sp>
        <p:nvSpPr>
          <p:cNvPr id="80" name="TextBox 79">
            <a:extLst>
              <a:ext uri="{FF2B5EF4-FFF2-40B4-BE49-F238E27FC236}">
                <a16:creationId xmlns:a16="http://schemas.microsoft.com/office/drawing/2014/main" xmlns="" id="{35F2550E-1546-41E4-98CD-2BFA809363CF}"/>
              </a:ext>
            </a:extLst>
          </p:cNvPr>
          <p:cNvSpPr txBox="1"/>
          <p:nvPr/>
        </p:nvSpPr>
        <p:spPr>
          <a:xfrm>
            <a:off x="317340" y="5594441"/>
            <a:ext cx="2128679" cy="261610"/>
          </a:xfrm>
          <a:prstGeom prst="rect">
            <a:avLst/>
          </a:prstGeom>
          <a:noFill/>
          <a:ln>
            <a:noFill/>
          </a:ln>
        </p:spPr>
        <p:txBody>
          <a:bodyPr wrap="square" rtlCol="0">
            <a:spAutoFit/>
          </a:bodyPr>
          <a:lstStyle/>
          <a:p>
            <a:r>
              <a:rPr lang="en-US" sz="1100" b="1" dirty="0">
                <a:solidFill>
                  <a:srgbClr val="4C545A"/>
                </a:solidFill>
                <a:latin typeface="+mj-lt"/>
              </a:rPr>
              <a:t>Children under 5</a:t>
            </a:r>
          </a:p>
        </p:txBody>
      </p:sp>
      <p:sp>
        <p:nvSpPr>
          <p:cNvPr id="81" name="TextBox 80">
            <a:extLst>
              <a:ext uri="{FF2B5EF4-FFF2-40B4-BE49-F238E27FC236}">
                <a16:creationId xmlns:a16="http://schemas.microsoft.com/office/drawing/2014/main" xmlns="" id="{E027973B-626A-4DB4-9034-EC25ECF9029D}"/>
              </a:ext>
            </a:extLst>
          </p:cNvPr>
          <p:cNvSpPr txBox="1"/>
          <p:nvPr/>
        </p:nvSpPr>
        <p:spPr>
          <a:xfrm>
            <a:off x="1464633" y="2327449"/>
            <a:ext cx="1331150" cy="261610"/>
          </a:xfrm>
          <a:prstGeom prst="rect">
            <a:avLst/>
          </a:prstGeom>
          <a:noFill/>
          <a:ln>
            <a:noFill/>
          </a:ln>
        </p:spPr>
        <p:txBody>
          <a:bodyPr wrap="square" rtlCol="0">
            <a:spAutoFit/>
          </a:bodyPr>
          <a:lstStyle/>
          <a:p>
            <a:r>
              <a:rPr lang="en-US" sz="1100" b="1" dirty="0">
                <a:solidFill>
                  <a:srgbClr val="4C545A"/>
                </a:solidFill>
                <a:latin typeface="+mj-lt"/>
              </a:rPr>
              <a:t>Number</a:t>
            </a:r>
          </a:p>
        </p:txBody>
      </p:sp>
      <p:sp>
        <p:nvSpPr>
          <p:cNvPr id="88" name="TextBox 87">
            <a:extLst>
              <a:ext uri="{FF2B5EF4-FFF2-40B4-BE49-F238E27FC236}">
                <a16:creationId xmlns:a16="http://schemas.microsoft.com/office/drawing/2014/main" xmlns="" id="{E3ABB4C3-ED29-493F-921E-485AA6D7D1EB}"/>
              </a:ext>
            </a:extLst>
          </p:cNvPr>
          <p:cNvSpPr txBox="1"/>
          <p:nvPr/>
        </p:nvSpPr>
        <p:spPr>
          <a:xfrm>
            <a:off x="314130" y="6624726"/>
            <a:ext cx="2119636" cy="261610"/>
          </a:xfrm>
          <a:prstGeom prst="rect">
            <a:avLst/>
          </a:prstGeom>
          <a:noFill/>
          <a:ln>
            <a:noFill/>
          </a:ln>
        </p:spPr>
        <p:txBody>
          <a:bodyPr wrap="square" rtlCol="0">
            <a:spAutoFit/>
          </a:bodyPr>
          <a:lstStyle/>
          <a:p>
            <a:r>
              <a:rPr lang="en-US" sz="1100" b="1" dirty="0">
                <a:solidFill>
                  <a:srgbClr val="4C545A"/>
                </a:solidFill>
                <a:latin typeface="+mj-lt"/>
              </a:rPr>
              <a:t>Children age 5-17</a:t>
            </a:r>
          </a:p>
        </p:txBody>
      </p:sp>
      <p:sp>
        <p:nvSpPr>
          <p:cNvPr id="94" name="TextBox 93">
            <a:extLst>
              <a:ext uri="{FF2B5EF4-FFF2-40B4-BE49-F238E27FC236}">
                <a16:creationId xmlns:a16="http://schemas.microsoft.com/office/drawing/2014/main" xmlns="" id="{E3ABB4C3-ED29-493F-921E-485AA6D7D1EB}"/>
              </a:ext>
            </a:extLst>
          </p:cNvPr>
          <p:cNvSpPr txBox="1"/>
          <p:nvPr/>
        </p:nvSpPr>
        <p:spPr>
          <a:xfrm>
            <a:off x="318768" y="7649478"/>
            <a:ext cx="2119636" cy="261610"/>
          </a:xfrm>
          <a:prstGeom prst="rect">
            <a:avLst/>
          </a:prstGeom>
          <a:noFill/>
          <a:ln w="3175">
            <a:noFill/>
          </a:ln>
        </p:spPr>
        <p:txBody>
          <a:bodyPr wrap="square" rtlCol="0">
            <a:spAutoFit/>
          </a:bodyPr>
          <a:lstStyle/>
          <a:p>
            <a:r>
              <a:rPr lang="en-US" sz="1100" b="1" dirty="0">
                <a:solidFill>
                  <a:srgbClr val="4C545A"/>
                </a:solidFill>
                <a:latin typeface="+mj-lt"/>
              </a:rPr>
              <a:t>Household water quality test</a:t>
            </a:r>
          </a:p>
        </p:txBody>
      </p:sp>
      <p:sp>
        <p:nvSpPr>
          <p:cNvPr id="95" name="TextBox 94">
            <a:extLst>
              <a:ext uri="{FF2B5EF4-FFF2-40B4-BE49-F238E27FC236}">
                <a16:creationId xmlns:a16="http://schemas.microsoft.com/office/drawing/2014/main" xmlns="" id="{E3ABB4C3-ED29-493F-921E-485AA6D7D1EB}"/>
              </a:ext>
            </a:extLst>
          </p:cNvPr>
          <p:cNvSpPr txBox="1"/>
          <p:nvPr/>
        </p:nvSpPr>
        <p:spPr>
          <a:xfrm>
            <a:off x="318768" y="8646954"/>
            <a:ext cx="2119636" cy="261610"/>
          </a:xfrm>
          <a:prstGeom prst="rect">
            <a:avLst/>
          </a:prstGeom>
          <a:noFill/>
          <a:ln>
            <a:noFill/>
          </a:ln>
        </p:spPr>
        <p:txBody>
          <a:bodyPr wrap="square" rtlCol="0">
            <a:spAutoFit/>
          </a:bodyPr>
          <a:lstStyle/>
          <a:p>
            <a:r>
              <a:rPr lang="en-US" sz="1100" b="1" dirty="0">
                <a:solidFill>
                  <a:srgbClr val="4C545A"/>
                </a:solidFill>
                <a:latin typeface="+mj-lt"/>
              </a:rPr>
              <a:t>Lead Testing</a:t>
            </a:r>
          </a:p>
        </p:txBody>
      </p:sp>
      <p:grpSp>
        <p:nvGrpSpPr>
          <p:cNvPr id="5" name="Group 4"/>
          <p:cNvGrpSpPr/>
          <p:nvPr/>
        </p:nvGrpSpPr>
        <p:grpSpPr>
          <a:xfrm>
            <a:off x="302959" y="5856051"/>
            <a:ext cx="3874180" cy="731520"/>
            <a:chOff x="302959" y="5820117"/>
            <a:chExt cx="3874180" cy="731520"/>
          </a:xfrm>
        </p:grpSpPr>
        <p:graphicFrame>
          <p:nvGraphicFramePr>
            <p:cNvPr id="96" name="Chart 95">
              <a:extLst>
                <a:ext uri="{FF2B5EF4-FFF2-40B4-BE49-F238E27FC236}">
                  <a16:creationId xmlns:a16="http://schemas.microsoft.com/office/drawing/2014/main" xmlns="" id="{6329CAFC-A516-4ECB-9643-9889C95AFD7D}"/>
                </a:ext>
              </a:extLst>
            </p:cNvPr>
            <p:cNvGraphicFramePr/>
            <p:nvPr>
              <p:extLst>
                <p:ext uri="{D42A27DB-BD31-4B8C-83A1-F6EECF244321}">
                  <p14:modId xmlns:p14="http://schemas.microsoft.com/office/powerpoint/2010/main" val="1442827624"/>
                </p:ext>
              </p:extLst>
            </p:nvPr>
          </p:nvGraphicFramePr>
          <p:xfrm>
            <a:off x="314130" y="5820117"/>
            <a:ext cx="3863009" cy="731520"/>
          </p:xfrm>
          <a:graphic>
            <a:graphicData uri="http://schemas.openxmlformats.org/drawingml/2006/chart">
              <c:chart xmlns:c="http://schemas.openxmlformats.org/drawingml/2006/chart" xmlns:r="http://schemas.openxmlformats.org/officeDocument/2006/relationships" r:id="rId15"/>
            </a:graphicData>
          </a:graphic>
        </p:graphicFrame>
        <p:sp>
          <p:nvSpPr>
            <p:cNvPr id="97" name="TextBox 96">
              <a:extLst>
                <a:ext uri="{FF2B5EF4-FFF2-40B4-BE49-F238E27FC236}">
                  <a16:creationId xmlns:a16="http://schemas.microsoft.com/office/drawing/2014/main" xmlns="" id="{DC5E879D-54BA-430F-87D4-A10D2B424DCD}"/>
                </a:ext>
              </a:extLst>
            </p:cNvPr>
            <p:cNvSpPr txBox="1"/>
            <p:nvPr/>
          </p:nvSpPr>
          <p:spPr>
            <a:xfrm>
              <a:off x="302959" y="5942912"/>
              <a:ext cx="1161730" cy="230832"/>
            </a:xfrm>
            <a:prstGeom prst="rect">
              <a:avLst/>
            </a:prstGeom>
            <a:noFill/>
            <a:ln>
              <a:noFill/>
            </a:ln>
          </p:spPr>
          <p:txBody>
            <a:bodyPr wrap="square" rtlCol="0">
              <a:spAutoFit/>
            </a:bodyPr>
            <a:lstStyle/>
            <a:p>
              <a:pPr algn="r"/>
              <a:r>
                <a:rPr lang="en-US" sz="900" dirty="0"/>
                <a:t>Eligible for interview</a:t>
              </a:r>
            </a:p>
          </p:txBody>
        </p:sp>
        <p:sp>
          <p:nvSpPr>
            <p:cNvPr id="98" name="TextBox 97">
              <a:extLst>
                <a:ext uri="{FF2B5EF4-FFF2-40B4-BE49-F238E27FC236}">
                  <a16:creationId xmlns:a16="http://schemas.microsoft.com/office/drawing/2014/main" xmlns="" id="{8D40CFB5-D821-4E32-BCBD-B3DF765E0350}"/>
                </a:ext>
              </a:extLst>
            </p:cNvPr>
            <p:cNvSpPr txBox="1"/>
            <p:nvPr/>
          </p:nvSpPr>
          <p:spPr>
            <a:xfrm>
              <a:off x="304605" y="6104187"/>
              <a:ext cx="1161288" cy="369332"/>
            </a:xfrm>
            <a:prstGeom prst="rect">
              <a:avLst/>
            </a:prstGeom>
            <a:noFill/>
            <a:ln>
              <a:noFill/>
            </a:ln>
          </p:spPr>
          <p:txBody>
            <a:bodyPr wrap="square" rtlCol="0">
              <a:spAutoFit/>
            </a:bodyPr>
            <a:lstStyle/>
            <a:p>
              <a:pPr algn="r"/>
              <a:r>
                <a:rPr lang="en-US" sz="900" dirty="0"/>
                <a:t>Mothers/Caretakers interviewed</a:t>
              </a:r>
            </a:p>
          </p:txBody>
        </p:sp>
      </p:grpSp>
      <p:grpSp>
        <p:nvGrpSpPr>
          <p:cNvPr id="6" name="Group 5"/>
          <p:cNvGrpSpPr/>
          <p:nvPr/>
        </p:nvGrpSpPr>
        <p:grpSpPr>
          <a:xfrm>
            <a:off x="298664" y="6883710"/>
            <a:ext cx="3878475" cy="731520"/>
            <a:chOff x="301672" y="6807561"/>
            <a:chExt cx="3878475" cy="731520"/>
          </a:xfrm>
        </p:grpSpPr>
        <p:graphicFrame>
          <p:nvGraphicFramePr>
            <p:cNvPr id="99" name="Chart 98">
              <a:extLst>
                <a:ext uri="{FF2B5EF4-FFF2-40B4-BE49-F238E27FC236}">
                  <a16:creationId xmlns:a16="http://schemas.microsoft.com/office/drawing/2014/main" xmlns="" id="{4F63C7D1-07AE-422A-BCF3-1699E8C74287}"/>
                </a:ext>
              </a:extLst>
            </p:cNvPr>
            <p:cNvGraphicFramePr/>
            <p:nvPr>
              <p:extLst>
                <p:ext uri="{D42A27DB-BD31-4B8C-83A1-F6EECF244321}">
                  <p14:modId xmlns:p14="http://schemas.microsoft.com/office/powerpoint/2010/main" val="1462699423"/>
                </p:ext>
              </p:extLst>
            </p:nvPr>
          </p:nvGraphicFramePr>
          <p:xfrm>
            <a:off x="317138" y="6807561"/>
            <a:ext cx="3863009" cy="731520"/>
          </p:xfrm>
          <a:graphic>
            <a:graphicData uri="http://schemas.openxmlformats.org/drawingml/2006/chart">
              <c:chart xmlns:c="http://schemas.openxmlformats.org/drawingml/2006/chart" xmlns:r="http://schemas.openxmlformats.org/officeDocument/2006/relationships" r:id="rId16"/>
            </a:graphicData>
          </a:graphic>
        </p:graphicFrame>
        <p:sp>
          <p:nvSpPr>
            <p:cNvPr id="102" name="TextBox 101">
              <a:extLst>
                <a:ext uri="{FF2B5EF4-FFF2-40B4-BE49-F238E27FC236}">
                  <a16:creationId xmlns:a16="http://schemas.microsoft.com/office/drawing/2014/main" xmlns="" id="{DC5E879D-54BA-430F-87D4-A10D2B424DCD}"/>
                </a:ext>
              </a:extLst>
            </p:cNvPr>
            <p:cNvSpPr txBox="1"/>
            <p:nvPr/>
          </p:nvSpPr>
          <p:spPr>
            <a:xfrm>
              <a:off x="301672" y="6939728"/>
              <a:ext cx="1161730" cy="230832"/>
            </a:xfrm>
            <a:prstGeom prst="rect">
              <a:avLst/>
            </a:prstGeom>
            <a:noFill/>
          </p:spPr>
          <p:txBody>
            <a:bodyPr wrap="square" rtlCol="0">
              <a:spAutoFit/>
            </a:bodyPr>
            <a:lstStyle/>
            <a:p>
              <a:pPr algn="r"/>
              <a:r>
                <a:rPr lang="en-US" sz="900" dirty="0"/>
                <a:t>Eligible for interview</a:t>
              </a:r>
            </a:p>
          </p:txBody>
        </p:sp>
        <p:sp>
          <p:nvSpPr>
            <p:cNvPr id="103" name="TextBox 102">
              <a:extLst>
                <a:ext uri="{FF2B5EF4-FFF2-40B4-BE49-F238E27FC236}">
                  <a16:creationId xmlns:a16="http://schemas.microsoft.com/office/drawing/2014/main" xmlns="" id="{8D40CFB5-D821-4E32-BCBD-B3DF765E0350}"/>
                </a:ext>
              </a:extLst>
            </p:cNvPr>
            <p:cNvSpPr txBox="1"/>
            <p:nvPr/>
          </p:nvSpPr>
          <p:spPr>
            <a:xfrm>
              <a:off x="303318" y="7091478"/>
              <a:ext cx="1161288" cy="369332"/>
            </a:xfrm>
            <a:prstGeom prst="rect">
              <a:avLst/>
            </a:prstGeom>
            <a:noFill/>
          </p:spPr>
          <p:txBody>
            <a:bodyPr wrap="square" rtlCol="0">
              <a:spAutoFit/>
            </a:bodyPr>
            <a:lstStyle/>
            <a:p>
              <a:pPr algn="r"/>
              <a:r>
                <a:rPr lang="en-US" sz="900" dirty="0"/>
                <a:t>Mothers/Caretakers interviewed</a:t>
              </a:r>
            </a:p>
          </p:txBody>
        </p:sp>
      </p:grpSp>
      <p:graphicFrame>
        <p:nvGraphicFramePr>
          <p:cNvPr id="106" name="Chart 105">
            <a:extLst>
              <a:ext uri="{FF2B5EF4-FFF2-40B4-BE49-F238E27FC236}">
                <a16:creationId xmlns:a16="http://schemas.microsoft.com/office/drawing/2014/main" xmlns="" id="{91DD19E1-EC17-4366-810D-4A7121E8C5DB}"/>
              </a:ext>
            </a:extLst>
          </p:cNvPr>
          <p:cNvGraphicFramePr/>
          <p:nvPr>
            <p:extLst>
              <p:ext uri="{D42A27DB-BD31-4B8C-83A1-F6EECF244321}">
                <p14:modId xmlns:p14="http://schemas.microsoft.com/office/powerpoint/2010/main" val="260328443"/>
              </p:ext>
            </p:extLst>
          </p:nvPr>
        </p:nvGraphicFramePr>
        <p:xfrm>
          <a:off x="315746" y="7918800"/>
          <a:ext cx="3867912" cy="731520"/>
        </p:xfrm>
        <a:graphic>
          <a:graphicData uri="http://schemas.openxmlformats.org/drawingml/2006/chart">
            <c:chart xmlns:c="http://schemas.openxmlformats.org/drawingml/2006/chart" xmlns:r="http://schemas.openxmlformats.org/officeDocument/2006/relationships" r:id="rId17"/>
          </a:graphicData>
        </a:graphic>
      </p:graphicFrame>
      <p:graphicFrame>
        <p:nvGraphicFramePr>
          <p:cNvPr id="108" name="Chart 107">
            <a:extLst>
              <a:ext uri="{FF2B5EF4-FFF2-40B4-BE49-F238E27FC236}">
                <a16:creationId xmlns:a16="http://schemas.microsoft.com/office/drawing/2014/main" xmlns="" id="{7DEC1345-0DBC-4064-9C85-60F10D0BCC65}"/>
              </a:ext>
            </a:extLst>
          </p:cNvPr>
          <p:cNvGraphicFramePr/>
          <p:nvPr>
            <p:extLst>
              <p:ext uri="{D42A27DB-BD31-4B8C-83A1-F6EECF244321}">
                <p14:modId xmlns:p14="http://schemas.microsoft.com/office/powerpoint/2010/main" val="59895869"/>
              </p:ext>
            </p:extLst>
          </p:nvPr>
        </p:nvGraphicFramePr>
        <p:xfrm>
          <a:off x="312235" y="8908564"/>
          <a:ext cx="3867912" cy="731520"/>
        </p:xfrm>
        <a:graphic>
          <a:graphicData uri="http://schemas.openxmlformats.org/drawingml/2006/chart">
            <c:chart xmlns:c="http://schemas.openxmlformats.org/drawingml/2006/chart" xmlns:r="http://schemas.openxmlformats.org/officeDocument/2006/relationships" r:id="rId18"/>
          </a:graphicData>
        </a:graphic>
      </p:graphicFrame>
      <p:graphicFrame>
        <p:nvGraphicFramePr>
          <p:cNvPr id="56" name="Chart 55">
            <a:extLst>
              <a:ext uri="{FF2B5EF4-FFF2-40B4-BE49-F238E27FC236}">
                <a16:creationId xmlns:a16="http://schemas.microsoft.com/office/drawing/2014/main" xmlns="" id="{D679A1AD-6105-4394-B503-26DB0B4BB1E6}"/>
              </a:ext>
            </a:extLst>
          </p:cNvPr>
          <p:cNvGraphicFramePr/>
          <p:nvPr>
            <p:extLst>
              <p:ext uri="{D42A27DB-BD31-4B8C-83A1-F6EECF244321}">
                <p14:modId xmlns:p14="http://schemas.microsoft.com/office/powerpoint/2010/main" val="1601842021"/>
              </p:ext>
            </p:extLst>
          </p:nvPr>
        </p:nvGraphicFramePr>
        <p:xfrm>
          <a:off x="3953969" y="6503693"/>
          <a:ext cx="1463040" cy="1463040"/>
        </p:xfrm>
        <a:graphic>
          <a:graphicData uri="http://schemas.openxmlformats.org/drawingml/2006/chart">
            <c:chart xmlns:c="http://schemas.openxmlformats.org/drawingml/2006/chart" xmlns:r="http://schemas.openxmlformats.org/officeDocument/2006/relationships" r:id="rId19"/>
          </a:graphicData>
        </a:graphic>
      </p:graphicFrame>
      <p:graphicFrame>
        <p:nvGraphicFramePr>
          <p:cNvPr id="55" name="Chart 54">
            <a:extLst>
              <a:ext uri="{FF2B5EF4-FFF2-40B4-BE49-F238E27FC236}">
                <a16:creationId xmlns:a16="http://schemas.microsoft.com/office/drawing/2014/main" xmlns="" id="{D6E46F9F-DCB0-4012-B37E-679AC610B625}"/>
              </a:ext>
            </a:extLst>
          </p:cNvPr>
          <p:cNvGraphicFramePr/>
          <p:nvPr>
            <p:extLst>
              <p:ext uri="{D42A27DB-BD31-4B8C-83A1-F6EECF244321}">
                <p14:modId xmlns:p14="http://schemas.microsoft.com/office/powerpoint/2010/main" val="550778419"/>
              </p:ext>
            </p:extLst>
          </p:nvPr>
        </p:nvGraphicFramePr>
        <p:xfrm>
          <a:off x="3953969" y="5469278"/>
          <a:ext cx="1463040" cy="1463040"/>
        </p:xfrm>
        <a:graphic>
          <a:graphicData uri="http://schemas.openxmlformats.org/drawingml/2006/chart">
            <c:chart xmlns:c="http://schemas.openxmlformats.org/drawingml/2006/chart" xmlns:r="http://schemas.openxmlformats.org/officeDocument/2006/relationships" r:id="rId20"/>
          </a:graphicData>
        </a:graphic>
      </p:graphicFrame>
    </p:spTree>
    <p:extLst>
      <p:ext uri="{BB962C8B-B14F-4D97-AF65-F5344CB8AC3E}">
        <p14:creationId xmlns:p14="http://schemas.microsoft.com/office/powerpoint/2010/main" val="15540343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Straight Connector 51"/>
          <p:cNvCxnSpPr/>
          <p:nvPr/>
        </p:nvCxnSpPr>
        <p:spPr>
          <a:xfrm>
            <a:off x="306222" y="511051"/>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144296" y="234742"/>
            <a:ext cx="4209409" cy="276999"/>
          </a:xfrm>
          <a:prstGeom prst="rect">
            <a:avLst/>
          </a:prstGeom>
          <a:noFill/>
          <a:ln>
            <a:noFill/>
          </a:ln>
        </p:spPr>
        <p:txBody>
          <a:bodyPr wrap="square" rtlCol="0">
            <a:spAutoFit/>
          </a:bodyPr>
          <a:lstStyle/>
          <a:p>
            <a:r>
              <a:rPr lang="en-US" sz="1200" b="1" dirty="0">
                <a:solidFill>
                  <a:srgbClr val="4C545A"/>
                </a:solidFill>
                <a:latin typeface="+mj-lt"/>
              </a:rPr>
              <a:t>Population Characteristics</a:t>
            </a:r>
          </a:p>
        </p:txBody>
      </p:sp>
      <p:sp>
        <p:nvSpPr>
          <p:cNvPr id="13" name="TextBox 12"/>
          <p:cNvSpPr txBox="1"/>
          <p:nvPr/>
        </p:nvSpPr>
        <p:spPr>
          <a:xfrm>
            <a:off x="303676" y="512204"/>
            <a:ext cx="3319272" cy="429768"/>
          </a:xfrm>
          <a:prstGeom prst="rect">
            <a:avLst/>
          </a:prstGeom>
          <a:noFill/>
          <a:ln w="3175">
            <a:noFill/>
          </a:ln>
        </p:spPr>
        <p:txBody>
          <a:bodyPr wrap="square" rtlCol="0">
            <a:spAutoFit/>
          </a:bodyPr>
          <a:lstStyle/>
          <a:p>
            <a:r>
              <a:rPr lang="en-US" sz="1100" b="1" dirty="0">
                <a:solidFill>
                  <a:srgbClr val="4C545A"/>
                </a:solidFill>
                <a:latin typeface="+mj-lt"/>
              </a:rPr>
              <a:t>Household Population Age &amp; Sex Distribution</a:t>
            </a:r>
          </a:p>
        </p:txBody>
      </p:sp>
      <p:sp>
        <p:nvSpPr>
          <p:cNvPr id="16" name="TextBox 15"/>
          <p:cNvSpPr txBox="1"/>
          <p:nvPr/>
        </p:nvSpPr>
        <p:spPr>
          <a:xfrm>
            <a:off x="3898669" y="507410"/>
            <a:ext cx="3319272" cy="430887"/>
          </a:xfrm>
          <a:prstGeom prst="rect">
            <a:avLst/>
          </a:prstGeom>
          <a:noFill/>
          <a:ln w="3175">
            <a:noFill/>
          </a:ln>
        </p:spPr>
        <p:txBody>
          <a:bodyPr wrap="square" rtlCol="0">
            <a:spAutoFit/>
          </a:bodyPr>
          <a:lstStyle/>
          <a:p>
            <a:r>
              <a:rPr lang="en-US" sz="1100" b="1" dirty="0">
                <a:solidFill>
                  <a:srgbClr val="4C545A"/>
                </a:solidFill>
                <a:latin typeface="+mj-lt"/>
              </a:rPr>
              <a:t>Household Composition &amp; Characteristics </a:t>
            </a:r>
          </a:p>
          <a:p>
            <a:r>
              <a:rPr lang="en-US" sz="1100" b="1" dirty="0">
                <a:solidFill>
                  <a:srgbClr val="4C545A"/>
                </a:solidFill>
                <a:latin typeface="+mj-lt"/>
              </a:rPr>
              <a:t>of Head of household</a:t>
            </a:r>
          </a:p>
        </p:txBody>
      </p:sp>
      <p:sp>
        <p:nvSpPr>
          <p:cNvPr id="9" name="TextBox 8"/>
          <p:cNvSpPr txBox="1"/>
          <p:nvPr/>
        </p:nvSpPr>
        <p:spPr>
          <a:xfrm>
            <a:off x="302791" y="4116688"/>
            <a:ext cx="3319272" cy="261610"/>
          </a:xfrm>
          <a:prstGeom prst="rect">
            <a:avLst/>
          </a:prstGeom>
          <a:noFill/>
          <a:ln w="3175">
            <a:noFill/>
          </a:ln>
        </p:spPr>
        <p:txBody>
          <a:bodyPr wrap="square" rtlCol="0">
            <a:spAutoFit/>
          </a:bodyPr>
          <a:lstStyle/>
          <a:p>
            <a:r>
              <a:rPr lang="en-US" sz="1100" b="1" dirty="0">
                <a:solidFill>
                  <a:srgbClr val="4C545A"/>
                </a:solidFill>
                <a:latin typeface="+mj-lt"/>
              </a:rPr>
              <a:t>Women &amp; Men’s Profile</a:t>
            </a:r>
          </a:p>
        </p:txBody>
      </p:sp>
      <p:graphicFrame>
        <p:nvGraphicFramePr>
          <p:cNvPr id="11" name="Chart 10"/>
          <p:cNvGraphicFramePr>
            <a:graphicFrameLocks noGrp="1"/>
          </p:cNvGraphicFramePr>
          <p:nvPr>
            <p:extLst>
              <p:ext uri="{D42A27DB-BD31-4B8C-83A1-F6EECF244321}">
                <p14:modId xmlns:p14="http://schemas.microsoft.com/office/powerpoint/2010/main" val="894583069"/>
              </p:ext>
            </p:extLst>
          </p:nvPr>
        </p:nvGraphicFramePr>
        <p:xfrm>
          <a:off x="303047" y="4378297"/>
          <a:ext cx="3319272" cy="283464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3898669" y="4109708"/>
            <a:ext cx="3319272" cy="261610"/>
          </a:xfrm>
          <a:prstGeom prst="rect">
            <a:avLst/>
          </a:prstGeom>
          <a:noFill/>
          <a:ln w="3175">
            <a:noFill/>
          </a:ln>
        </p:spPr>
        <p:txBody>
          <a:bodyPr wrap="square" rtlCol="0">
            <a:spAutoFit/>
          </a:bodyPr>
          <a:lstStyle/>
          <a:p>
            <a:r>
              <a:rPr lang="en-US" sz="1100" b="1" dirty="0">
                <a:solidFill>
                  <a:srgbClr val="4C545A"/>
                </a:solidFill>
                <a:latin typeface="+mj-lt"/>
              </a:rPr>
              <a:t>Children’s Profile</a:t>
            </a:r>
          </a:p>
        </p:txBody>
      </p:sp>
      <p:graphicFrame>
        <p:nvGraphicFramePr>
          <p:cNvPr id="14" name="Chart 13"/>
          <p:cNvGraphicFramePr>
            <a:graphicFrameLocks noGrp="1"/>
          </p:cNvGraphicFramePr>
          <p:nvPr>
            <p:extLst>
              <p:ext uri="{D42A27DB-BD31-4B8C-83A1-F6EECF244321}">
                <p14:modId xmlns:p14="http://schemas.microsoft.com/office/powerpoint/2010/main" val="3989022789"/>
              </p:ext>
            </p:extLst>
          </p:nvPr>
        </p:nvGraphicFramePr>
        <p:xfrm>
          <a:off x="3901614" y="4370334"/>
          <a:ext cx="3319272" cy="2838647"/>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p:cNvSpPr txBox="1"/>
          <p:nvPr/>
        </p:nvSpPr>
        <p:spPr>
          <a:xfrm>
            <a:off x="302791" y="7582785"/>
            <a:ext cx="4681353" cy="261610"/>
          </a:xfrm>
          <a:prstGeom prst="rect">
            <a:avLst/>
          </a:prstGeom>
          <a:noFill/>
          <a:ln w="3175">
            <a:noFill/>
          </a:ln>
        </p:spPr>
        <p:txBody>
          <a:bodyPr wrap="square" rtlCol="0">
            <a:spAutoFit/>
          </a:bodyPr>
          <a:lstStyle/>
          <a:p>
            <a:r>
              <a:rPr lang="en-US" sz="1100" b="1" dirty="0">
                <a:solidFill>
                  <a:srgbClr val="4C545A"/>
                </a:solidFill>
                <a:latin typeface="+mj-lt"/>
              </a:rPr>
              <a:t>Children’s living arrangements</a:t>
            </a:r>
            <a:r>
              <a:rPr lang="en-US" sz="1100" dirty="0">
                <a:solidFill>
                  <a:srgbClr val="4C545A"/>
                </a:solidFill>
                <a:latin typeface="+mj-lt"/>
              </a:rPr>
              <a:t>*</a:t>
            </a:r>
          </a:p>
        </p:txBody>
      </p:sp>
      <p:graphicFrame>
        <p:nvGraphicFramePr>
          <p:cNvPr id="17" name="Chart 16"/>
          <p:cNvGraphicFramePr/>
          <p:nvPr>
            <p:extLst>
              <p:ext uri="{D42A27DB-BD31-4B8C-83A1-F6EECF244321}">
                <p14:modId xmlns:p14="http://schemas.microsoft.com/office/powerpoint/2010/main" val="394633217"/>
              </p:ext>
            </p:extLst>
          </p:nvPr>
        </p:nvGraphicFramePr>
        <p:xfrm>
          <a:off x="303877" y="7843332"/>
          <a:ext cx="6913684" cy="1775421"/>
        </p:xfrm>
        <a:graphic>
          <a:graphicData uri="http://schemas.openxmlformats.org/drawingml/2006/chart">
            <c:chart xmlns:c="http://schemas.openxmlformats.org/drawingml/2006/chart" xmlns:r="http://schemas.openxmlformats.org/officeDocument/2006/relationships" r:id="rId5"/>
          </a:graphicData>
        </a:graphic>
      </p:graphicFrame>
      <p:sp>
        <p:nvSpPr>
          <p:cNvPr id="19" name="TextBox 18"/>
          <p:cNvSpPr txBox="1"/>
          <p:nvPr/>
        </p:nvSpPr>
        <p:spPr>
          <a:xfrm>
            <a:off x="302791" y="9621379"/>
            <a:ext cx="5495764" cy="307777"/>
          </a:xfrm>
          <a:prstGeom prst="rect">
            <a:avLst/>
          </a:prstGeom>
          <a:noFill/>
          <a:ln w="3175">
            <a:noFill/>
          </a:ln>
        </p:spPr>
        <p:txBody>
          <a:bodyPr wrap="square" rtlCol="0">
            <a:spAutoFit/>
          </a:bodyPr>
          <a:lstStyle/>
          <a:p>
            <a:r>
              <a:rPr lang="en-US" sz="700" dirty="0">
                <a:solidFill>
                  <a:schemeClr val="tx1">
                    <a:lumMod val="85000"/>
                    <a:lumOff val="15000"/>
                  </a:schemeClr>
                </a:solidFill>
              </a:rPr>
              <a:t>Percent distribution of children age 0-17 years according to living arrangements</a:t>
            </a:r>
          </a:p>
          <a:p>
            <a:r>
              <a:rPr lang="en-US" sz="700" dirty="0">
                <a:solidFill>
                  <a:schemeClr val="tx1">
                    <a:lumMod val="85000"/>
                    <a:lumOff val="15000"/>
                  </a:schemeClr>
                </a:solidFill>
              </a:rPr>
              <a:t>*Children 0-17 years</a:t>
            </a:r>
            <a:endParaRPr lang="en-US" sz="700" dirty="0">
              <a:solidFill>
                <a:srgbClr val="FF0000"/>
              </a:solidFill>
            </a:endParaRPr>
          </a:p>
        </p:txBody>
      </p:sp>
      <p:graphicFrame>
        <p:nvGraphicFramePr>
          <p:cNvPr id="20" name="Chart 19"/>
          <p:cNvGraphicFramePr>
            <a:graphicFrameLocks/>
          </p:cNvGraphicFramePr>
          <p:nvPr>
            <p:extLst>
              <p:ext uri="{D42A27DB-BD31-4B8C-83A1-F6EECF244321}">
                <p14:modId xmlns:p14="http://schemas.microsoft.com/office/powerpoint/2010/main" val="3339541871"/>
              </p:ext>
            </p:extLst>
          </p:nvPr>
        </p:nvGraphicFramePr>
        <p:xfrm>
          <a:off x="305747" y="942211"/>
          <a:ext cx="3319627" cy="2967886"/>
        </p:xfrm>
        <a:graphic>
          <a:graphicData uri="http://schemas.openxmlformats.org/drawingml/2006/chart">
            <c:chart xmlns:c="http://schemas.openxmlformats.org/drawingml/2006/chart" xmlns:r="http://schemas.openxmlformats.org/officeDocument/2006/relationships" r:id="rId6"/>
          </a:graphicData>
        </a:graphic>
      </p:graphicFrame>
      <p:sp>
        <p:nvSpPr>
          <p:cNvPr id="25" name="TextBox 24"/>
          <p:cNvSpPr txBox="1"/>
          <p:nvPr/>
        </p:nvSpPr>
        <p:spPr>
          <a:xfrm>
            <a:off x="303047" y="7215319"/>
            <a:ext cx="3319272" cy="365760"/>
          </a:xfrm>
          <a:prstGeom prst="rect">
            <a:avLst/>
          </a:prstGeom>
          <a:noFill/>
          <a:ln w="3175">
            <a:noFill/>
          </a:ln>
        </p:spPr>
        <p:txBody>
          <a:bodyPr wrap="square" rtlCol="0">
            <a:spAutoFit/>
          </a:bodyPr>
          <a:lstStyle/>
          <a:p>
            <a:r>
              <a:rPr lang="en-US" sz="700" dirty="0">
                <a:solidFill>
                  <a:schemeClr val="tx1">
                    <a:lumMod val="85000"/>
                    <a:lumOff val="15000"/>
                  </a:schemeClr>
                </a:solidFill>
              </a:rPr>
              <a:t>Percent distribution of women and men age 15-49 by background characteristics</a:t>
            </a:r>
          </a:p>
          <a:p>
            <a:r>
              <a:rPr lang="en-US" sz="700" dirty="0">
                <a:solidFill>
                  <a:schemeClr val="tx1">
                    <a:lumMod val="85000"/>
                    <a:lumOff val="15000"/>
                  </a:schemeClr>
                </a:solidFill>
              </a:rPr>
              <a:t>Data for Men’s Marital/Union status “Separated" are based on 25-49 unweighted cases</a:t>
            </a:r>
          </a:p>
        </p:txBody>
      </p:sp>
      <p:sp>
        <p:nvSpPr>
          <p:cNvPr id="26" name="TextBox 25"/>
          <p:cNvSpPr txBox="1"/>
          <p:nvPr/>
        </p:nvSpPr>
        <p:spPr>
          <a:xfrm>
            <a:off x="3898288" y="7210209"/>
            <a:ext cx="3319272" cy="274320"/>
          </a:xfrm>
          <a:prstGeom prst="rect">
            <a:avLst/>
          </a:prstGeom>
          <a:noFill/>
          <a:ln w="3175">
            <a:noFill/>
          </a:ln>
        </p:spPr>
        <p:txBody>
          <a:bodyPr wrap="square" rtlCol="0">
            <a:spAutoFit/>
          </a:bodyPr>
          <a:lstStyle/>
          <a:p>
            <a:r>
              <a:rPr lang="en-US" sz="700" dirty="0">
                <a:solidFill>
                  <a:schemeClr val="tx1">
                    <a:lumMod val="85000"/>
                    <a:lumOff val="15000"/>
                  </a:schemeClr>
                </a:solidFill>
              </a:rPr>
              <a:t>Percent distribution of children age 5-17 and under-five by background characteristics</a:t>
            </a:r>
          </a:p>
        </p:txBody>
      </p:sp>
      <p:sp>
        <p:nvSpPr>
          <p:cNvPr id="27" name="TextBox 26"/>
          <p:cNvSpPr txBox="1"/>
          <p:nvPr/>
        </p:nvSpPr>
        <p:spPr>
          <a:xfrm>
            <a:off x="298602" y="3912392"/>
            <a:ext cx="3319272" cy="200055"/>
          </a:xfrm>
          <a:prstGeom prst="rect">
            <a:avLst/>
          </a:prstGeom>
          <a:noFill/>
          <a:ln w="3175">
            <a:noFill/>
          </a:ln>
        </p:spPr>
        <p:txBody>
          <a:bodyPr wrap="square" rtlCol="0">
            <a:spAutoFit/>
          </a:bodyPr>
          <a:lstStyle/>
          <a:p>
            <a:r>
              <a:rPr lang="en-US" sz="700" dirty="0">
                <a:solidFill>
                  <a:schemeClr val="tx1">
                    <a:lumMod val="85000"/>
                    <a:lumOff val="15000"/>
                  </a:schemeClr>
                </a:solidFill>
              </a:rPr>
              <a:t>Percent distribution of household population by age group and sex</a:t>
            </a:r>
          </a:p>
        </p:txBody>
      </p:sp>
      <p:sp>
        <p:nvSpPr>
          <p:cNvPr id="28" name="TextBox 27"/>
          <p:cNvSpPr txBox="1"/>
          <p:nvPr/>
        </p:nvSpPr>
        <p:spPr>
          <a:xfrm>
            <a:off x="3898288" y="3908588"/>
            <a:ext cx="3319272" cy="200055"/>
          </a:xfrm>
          <a:prstGeom prst="rect">
            <a:avLst/>
          </a:prstGeom>
          <a:noFill/>
          <a:ln w="3175">
            <a:noFill/>
          </a:ln>
        </p:spPr>
        <p:txBody>
          <a:bodyPr wrap="square" rtlCol="0">
            <a:spAutoFit/>
          </a:bodyPr>
          <a:lstStyle/>
          <a:p>
            <a:r>
              <a:rPr lang="en-US" sz="700" dirty="0">
                <a:solidFill>
                  <a:schemeClr val="tx1">
                    <a:lumMod val="85000"/>
                    <a:lumOff val="15000"/>
                  </a:schemeClr>
                </a:solidFill>
              </a:rPr>
              <a:t>Percent of households by selected characteristics</a:t>
            </a:r>
          </a:p>
        </p:txBody>
      </p:sp>
      <p:graphicFrame>
        <p:nvGraphicFramePr>
          <p:cNvPr id="21" name="Chart 20"/>
          <p:cNvGraphicFramePr/>
          <p:nvPr>
            <p:extLst>
              <p:ext uri="{D42A27DB-BD31-4B8C-83A1-F6EECF244321}">
                <p14:modId xmlns:p14="http://schemas.microsoft.com/office/powerpoint/2010/main" val="2808555567"/>
              </p:ext>
            </p:extLst>
          </p:nvPr>
        </p:nvGraphicFramePr>
        <p:xfrm>
          <a:off x="3901614" y="938297"/>
          <a:ext cx="3319272" cy="2971800"/>
        </p:xfrm>
        <a:graphic>
          <a:graphicData uri="http://schemas.openxmlformats.org/drawingml/2006/chart">
            <c:chart xmlns:c="http://schemas.openxmlformats.org/drawingml/2006/chart" xmlns:r="http://schemas.openxmlformats.org/officeDocument/2006/relationships" r:id="rId7"/>
          </a:graphicData>
        </a:graphic>
      </p:graphicFrame>
      <p:sp>
        <p:nvSpPr>
          <p:cNvPr id="22" name="TextBox 1"/>
          <p:cNvSpPr txBox="1"/>
          <p:nvPr/>
        </p:nvSpPr>
        <p:spPr>
          <a:xfrm rot="16200000">
            <a:off x="3352356" y="4871390"/>
            <a:ext cx="1079464" cy="267977"/>
          </a:xfrm>
          <a:prstGeom prst="rect">
            <a:avLst/>
          </a:prstGeom>
          <a:ln w="3175">
            <a:noFill/>
          </a:ln>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700" i="1" dirty="0">
                <a:solidFill>
                  <a:schemeClr val="tx1">
                    <a:lumMod val="65000"/>
                    <a:lumOff val="35000"/>
                  </a:schemeClr>
                </a:solidFill>
                <a:latin typeface="Franklin Gothic Book" panose="020B0503020102020204" pitchFamily="34" charset="0"/>
              </a:rPr>
              <a:t>Mother’s/ caregiver’s </a:t>
            </a:r>
          </a:p>
          <a:p>
            <a:pPr algn="ctr"/>
            <a:r>
              <a:rPr lang="en-US" sz="700" i="1" dirty="0">
                <a:solidFill>
                  <a:schemeClr val="tx1">
                    <a:lumMod val="65000"/>
                    <a:lumOff val="35000"/>
                  </a:schemeClr>
                </a:solidFill>
                <a:latin typeface="Franklin Gothic Book" panose="020B0503020102020204" pitchFamily="34" charset="0"/>
              </a:rPr>
              <a:t>education</a:t>
            </a:r>
            <a:endParaRPr lang="en-US" sz="1000" i="1" dirty="0">
              <a:solidFill>
                <a:schemeClr val="tx1">
                  <a:lumMod val="65000"/>
                  <a:lumOff val="35000"/>
                </a:schemeClr>
              </a:solidFill>
              <a:latin typeface="Franklin Gothic Book" panose="020B0503020102020204" pitchFamily="34" charset="0"/>
            </a:endParaRPr>
          </a:p>
        </p:txBody>
      </p:sp>
    </p:spTree>
    <p:extLst>
      <p:ext uri="{BB962C8B-B14F-4D97-AF65-F5344CB8AC3E}">
        <p14:creationId xmlns:p14="http://schemas.microsoft.com/office/powerpoint/2010/main" val="36448306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79501" y="5569074"/>
            <a:ext cx="7059168" cy="2050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55570" y="361349"/>
            <a:ext cx="5656590" cy="276999"/>
          </a:xfrm>
          <a:prstGeom prst="rect">
            <a:avLst/>
          </a:prstGeom>
          <a:noFill/>
        </p:spPr>
        <p:txBody>
          <a:bodyPr wrap="square" rtlCol="0">
            <a:spAutoFit/>
          </a:bodyPr>
          <a:lstStyle/>
          <a:p>
            <a:r>
              <a:rPr lang="en-US" sz="1200" b="1" dirty="0">
                <a:solidFill>
                  <a:srgbClr val="4C545A"/>
                </a:solidFill>
                <a:latin typeface="+mj-lt"/>
              </a:rPr>
              <a:t>Regional distribution of population (percent)</a:t>
            </a:r>
          </a:p>
        </p:txBody>
      </p:sp>
      <p:graphicFrame>
        <p:nvGraphicFramePr>
          <p:cNvPr id="12" name="Table 11"/>
          <p:cNvGraphicFramePr>
            <a:graphicFrameLocks noGrp="1"/>
          </p:cNvGraphicFramePr>
          <p:nvPr>
            <p:extLst>
              <p:ext uri="{D42A27DB-BD31-4B8C-83A1-F6EECF244321}">
                <p14:modId xmlns:p14="http://schemas.microsoft.com/office/powerpoint/2010/main" val="2590445635"/>
              </p:ext>
            </p:extLst>
          </p:nvPr>
        </p:nvGraphicFramePr>
        <p:xfrm>
          <a:off x="361851" y="736000"/>
          <a:ext cx="6769298" cy="4260187"/>
        </p:xfrm>
        <a:graphic>
          <a:graphicData uri="http://schemas.openxmlformats.org/drawingml/2006/table">
            <a:tbl>
              <a:tblPr firstRow="1" bandRow="1">
                <a:tableStyleId>{5C22544A-7EE6-4342-B048-85BDC9FD1C3A}</a:tableStyleId>
              </a:tblPr>
              <a:tblGrid>
                <a:gridCol w="2205953">
                  <a:extLst>
                    <a:ext uri="{9D8B030D-6E8A-4147-A177-3AD203B41FA5}">
                      <a16:colId xmlns:a16="http://schemas.microsoft.com/office/drawing/2014/main" xmlns="" val="20000"/>
                    </a:ext>
                  </a:extLst>
                </a:gridCol>
                <a:gridCol w="912669">
                  <a:extLst>
                    <a:ext uri="{9D8B030D-6E8A-4147-A177-3AD203B41FA5}">
                      <a16:colId xmlns:a16="http://schemas.microsoft.com/office/drawing/2014/main" xmlns="" val="20001"/>
                    </a:ext>
                  </a:extLst>
                </a:gridCol>
                <a:gridCol w="912669">
                  <a:extLst>
                    <a:ext uri="{9D8B030D-6E8A-4147-A177-3AD203B41FA5}">
                      <a16:colId xmlns:a16="http://schemas.microsoft.com/office/drawing/2014/main" xmlns="" val="1324153235"/>
                    </a:ext>
                  </a:extLst>
                </a:gridCol>
                <a:gridCol w="912669">
                  <a:extLst>
                    <a:ext uri="{9D8B030D-6E8A-4147-A177-3AD203B41FA5}">
                      <a16:colId xmlns:a16="http://schemas.microsoft.com/office/drawing/2014/main" xmlns="" val="20002"/>
                    </a:ext>
                  </a:extLst>
                </a:gridCol>
                <a:gridCol w="912669">
                  <a:extLst>
                    <a:ext uri="{9D8B030D-6E8A-4147-A177-3AD203B41FA5}">
                      <a16:colId xmlns:a16="http://schemas.microsoft.com/office/drawing/2014/main" xmlns="" val="1490730675"/>
                    </a:ext>
                  </a:extLst>
                </a:gridCol>
                <a:gridCol w="912669">
                  <a:extLst>
                    <a:ext uri="{9D8B030D-6E8A-4147-A177-3AD203B41FA5}">
                      <a16:colId xmlns:a16="http://schemas.microsoft.com/office/drawing/2014/main" xmlns="" val="20003"/>
                    </a:ext>
                  </a:extLst>
                </a:gridCol>
              </a:tblGrid>
              <a:tr h="651604">
                <a:tc>
                  <a:txBody>
                    <a:bodyPr/>
                    <a:lstStyle/>
                    <a:p>
                      <a:r>
                        <a:rPr lang="en-US" sz="1200" dirty="0">
                          <a:latin typeface="+mj-lt"/>
                        </a:rPr>
                        <a:t>Region </a:t>
                      </a:r>
                    </a:p>
                  </a:txBody>
                  <a:tcPr anchor="ctr">
                    <a:solidFill>
                      <a:schemeClr val="bg1">
                        <a:lumMod val="75000"/>
                      </a:schemeClr>
                    </a:solidFill>
                  </a:tcPr>
                </a:tc>
                <a:tc>
                  <a:txBody>
                    <a:bodyPr/>
                    <a:lstStyle/>
                    <a:p>
                      <a:pPr algn="ctr"/>
                      <a:r>
                        <a:rPr lang="en-US" sz="1100" b="1" kern="1200" dirty="0">
                          <a:solidFill>
                            <a:schemeClr val="lt1"/>
                          </a:solidFill>
                          <a:latin typeface="+mn-lt"/>
                          <a:ea typeface="+mn-ea"/>
                          <a:cs typeface="+mn-cs"/>
                        </a:rPr>
                        <a:t>Households</a:t>
                      </a:r>
                    </a:p>
                  </a:txBody>
                  <a:tcPr anchor="ctr">
                    <a:solidFill>
                      <a:srgbClr val="3AB9C6"/>
                    </a:solidFill>
                  </a:tcPr>
                </a:tc>
                <a:tc>
                  <a:txBody>
                    <a:bodyPr/>
                    <a:lstStyle/>
                    <a:p>
                      <a:pPr algn="ctr"/>
                      <a:r>
                        <a:rPr lang="en-US" sz="1100" b="1" kern="1200" dirty="0">
                          <a:solidFill>
                            <a:schemeClr val="lt1"/>
                          </a:solidFill>
                          <a:latin typeface="+mn-lt"/>
                          <a:ea typeface="+mn-ea"/>
                          <a:cs typeface="+mn-cs"/>
                        </a:rPr>
                        <a:t>Women</a:t>
                      </a:r>
                    </a:p>
                  </a:txBody>
                  <a:tcPr anchor="ctr">
                    <a:solidFill>
                      <a:srgbClr val="FCB040"/>
                    </a:solidFill>
                  </a:tcPr>
                </a:tc>
                <a:tc>
                  <a:txBody>
                    <a:bodyPr/>
                    <a:lstStyle/>
                    <a:p>
                      <a:pPr algn="ctr"/>
                      <a:r>
                        <a:rPr lang="en-US" sz="1100" dirty="0">
                          <a:latin typeface="+mj-lt"/>
                        </a:rPr>
                        <a:t>Men</a:t>
                      </a:r>
                    </a:p>
                  </a:txBody>
                  <a:tcPr anchor="ctr">
                    <a:solidFill>
                      <a:srgbClr val="684FA1"/>
                    </a:solidFill>
                  </a:tcPr>
                </a:tc>
                <a:tc>
                  <a:txBody>
                    <a:bodyPr/>
                    <a:lstStyle/>
                    <a:p>
                      <a:pPr algn="ctr"/>
                      <a:r>
                        <a:rPr lang="en-US" sz="1100" dirty="0">
                          <a:latin typeface="+mj-lt"/>
                        </a:rPr>
                        <a:t>Children </a:t>
                      </a:r>
                    </a:p>
                    <a:p>
                      <a:pPr algn="ctr"/>
                      <a:r>
                        <a:rPr lang="en-US" sz="1100" dirty="0">
                          <a:latin typeface="+mj-lt"/>
                        </a:rPr>
                        <a:t>under 5</a:t>
                      </a:r>
                    </a:p>
                  </a:txBody>
                  <a:tcPr anchor="ctr">
                    <a:solidFill>
                      <a:srgbClr val="F15A40"/>
                    </a:solidFill>
                  </a:tcPr>
                </a:tc>
                <a:tc>
                  <a:txBody>
                    <a:bodyPr/>
                    <a:lstStyle/>
                    <a:p>
                      <a:pPr algn="ctr"/>
                      <a:r>
                        <a:rPr lang="en-US" sz="1100" dirty="0">
                          <a:latin typeface="+mj-lt"/>
                        </a:rPr>
                        <a:t>Children </a:t>
                      </a:r>
                    </a:p>
                    <a:p>
                      <a:pPr algn="ctr"/>
                      <a:r>
                        <a:rPr lang="en-US" sz="1100" dirty="0">
                          <a:latin typeface="+mj-lt"/>
                        </a:rPr>
                        <a:t>5-17</a:t>
                      </a:r>
                    </a:p>
                  </a:txBody>
                  <a:tcPr anchor="ctr">
                    <a:solidFill>
                      <a:srgbClr val="A9D18E"/>
                    </a:solidFill>
                  </a:tcPr>
                </a:tc>
                <a:extLst>
                  <a:ext uri="{0D108BD9-81ED-4DB2-BD59-A6C34878D82A}">
                    <a16:rowId xmlns:a16="http://schemas.microsoft.com/office/drawing/2014/main" xmlns="" val="10000"/>
                  </a:ext>
                </a:extLst>
              </a:tr>
              <a:tr h="328053">
                <a:tc>
                  <a:txBody>
                    <a:bodyPr/>
                    <a:lstStyle/>
                    <a:p>
                      <a:r>
                        <a:rPr lang="en-US" sz="1050" b="1" dirty="0"/>
                        <a:t>National</a:t>
                      </a:r>
                    </a:p>
                  </a:txBody>
                  <a:tcP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a:r>
                        <a:rPr lang="en-US" sz="1200" b="1" dirty="0"/>
                        <a:t>100</a:t>
                      </a:r>
                    </a:p>
                  </a:txBody>
                  <a:tcP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a:r>
                        <a:rPr lang="en-US" sz="1200" b="1" dirty="0"/>
                        <a:t>100</a:t>
                      </a: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a:r>
                        <a:rPr lang="en-US" sz="1200" b="1" dirty="0"/>
                        <a:t>100</a:t>
                      </a: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a:r>
                        <a:rPr lang="en-US" sz="1200" b="1" dirty="0"/>
                        <a:t>100</a:t>
                      </a: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a:r>
                        <a:rPr lang="en-US" sz="1200" b="1" dirty="0"/>
                        <a:t>100</a:t>
                      </a:r>
                    </a:p>
                  </a:txBody>
                  <a:tcP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xmlns="" val="10001"/>
                  </a:ext>
                </a:extLst>
              </a:tr>
              <a:tr h="328053">
                <a:tc>
                  <a:txBody>
                    <a:bodyPr/>
                    <a:lstStyle/>
                    <a:p>
                      <a:pPr marL="0" algn="l" defTabSz="777240" rtl="0" eaLnBrk="1" fontAlgn="ctr" latinLnBrk="0" hangingPunct="1"/>
                      <a:r>
                        <a:rPr lang="en-US" sz="1050" kern="1200" dirty="0" smtClean="0">
                          <a:solidFill>
                            <a:schemeClr val="dk1"/>
                          </a:solidFill>
                          <a:latin typeface="+mn-lt"/>
                          <a:ea typeface="+mn-ea"/>
                          <a:cs typeface="+mn-cs"/>
                        </a:rPr>
                        <a:t>Tbilisi</a:t>
                      </a:r>
                      <a:endParaRPr lang="en-US" sz="1050" kern="1200" dirty="0">
                        <a:solidFill>
                          <a:schemeClr val="dk1"/>
                        </a:solidFill>
                        <a:latin typeface="+mn-lt"/>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34</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38</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37</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t"/>
                      <a:r>
                        <a:rPr lang="en-US" sz="1200" kern="1200" dirty="0">
                          <a:solidFill>
                            <a:schemeClr val="dk1"/>
                          </a:solidFill>
                          <a:latin typeface="+mn-lt"/>
                          <a:ea typeface="+mn-ea"/>
                          <a:cs typeface="+mn-cs"/>
                        </a:rPr>
                        <a:t>35</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36</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3"/>
                  </a:ext>
                </a:extLst>
              </a:tr>
              <a:tr h="328053">
                <a:tc>
                  <a:txBody>
                    <a:bodyPr/>
                    <a:lstStyle/>
                    <a:p>
                      <a:pPr marL="0" algn="l" defTabSz="777240" rtl="0" eaLnBrk="1" fontAlgn="ctr" latinLnBrk="0" hangingPunct="1"/>
                      <a:r>
                        <a:rPr lang="en-US" sz="1050" kern="1200" dirty="0" err="1">
                          <a:solidFill>
                            <a:schemeClr val="dk1"/>
                          </a:solidFill>
                          <a:latin typeface="+mn-lt"/>
                          <a:ea typeface="+mn-ea"/>
                          <a:cs typeface="+mn-cs"/>
                        </a:rPr>
                        <a:t>Adjara</a:t>
                      </a:r>
                      <a:r>
                        <a:rPr lang="en-US" sz="1050" kern="1200" dirty="0">
                          <a:solidFill>
                            <a:schemeClr val="dk1"/>
                          </a:solidFill>
                          <a:latin typeface="+mn-lt"/>
                          <a:ea typeface="+mn-ea"/>
                          <a:cs typeface="+mn-cs"/>
                        </a:rPr>
                        <a:t> A.R</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8</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11</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10</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t"/>
                      <a:r>
                        <a:rPr lang="en-US" sz="1200" kern="1200" dirty="0">
                          <a:solidFill>
                            <a:schemeClr val="dk1"/>
                          </a:solidFill>
                          <a:latin typeface="+mn-lt"/>
                          <a:ea typeface="+mn-ea"/>
                          <a:cs typeface="+mn-cs"/>
                        </a:rPr>
                        <a:t>11</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10</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r>
              <a:tr h="328053">
                <a:tc>
                  <a:txBody>
                    <a:bodyPr/>
                    <a:lstStyle/>
                    <a:p>
                      <a:pPr marL="0" algn="l" defTabSz="777240" rtl="0" eaLnBrk="1" fontAlgn="ctr" latinLnBrk="0" hangingPunct="1"/>
                      <a:r>
                        <a:rPr lang="en-US" sz="1050" kern="1200" dirty="0" err="1">
                          <a:solidFill>
                            <a:schemeClr val="dk1"/>
                          </a:solidFill>
                          <a:latin typeface="+mn-lt"/>
                          <a:ea typeface="+mn-ea"/>
                          <a:cs typeface="+mn-cs"/>
                        </a:rPr>
                        <a:t>Guria</a:t>
                      </a:r>
                      <a:endParaRPr lang="en-US" sz="1050" kern="1200" dirty="0">
                        <a:solidFill>
                          <a:schemeClr val="dk1"/>
                        </a:solidFill>
                        <a:latin typeface="+mn-lt"/>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3</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2</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2</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t"/>
                      <a:r>
                        <a:rPr lang="en-US" sz="1200" kern="1200" dirty="0">
                          <a:solidFill>
                            <a:schemeClr val="dk1"/>
                          </a:solidFill>
                          <a:latin typeface="+mn-lt"/>
                          <a:ea typeface="+mn-ea"/>
                          <a:cs typeface="+mn-cs"/>
                        </a:rPr>
                        <a:t>2</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2</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4"/>
                  </a:ext>
                </a:extLst>
              </a:tr>
              <a:tr h="328053">
                <a:tc>
                  <a:txBody>
                    <a:bodyPr/>
                    <a:lstStyle/>
                    <a:p>
                      <a:pPr marL="0" algn="l" defTabSz="777240" rtl="0" eaLnBrk="1" fontAlgn="ctr" latinLnBrk="0" hangingPunct="1"/>
                      <a:r>
                        <a:rPr lang="it-IT" sz="1050" kern="1200" dirty="0">
                          <a:solidFill>
                            <a:schemeClr val="dk1"/>
                          </a:solidFill>
                          <a:latin typeface="+mn-lt"/>
                          <a:ea typeface="+mn-ea"/>
                          <a:cs typeface="+mn-cs"/>
                        </a:rPr>
                        <a:t>Imereti, Racha-Lechkhumi and Kvemo Svaneti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15</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12</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13</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t"/>
                      <a:r>
                        <a:rPr lang="en-US" sz="1200" kern="1200" dirty="0">
                          <a:solidFill>
                            <a:schemeClr val="dk1"/>
                          </a:solidFill>
                          <a:latin typeface="+mn-lt"/>
                          <a:ea typeface="+mn-ea"/>
                          <a:cs typeface="+mn-cs"/>
                        </a:rPr>
                        <a:t>13</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13</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5"/>
                  </a:ext>
                </a:extLst>
              </a:tr>
              <a:tr h="328053">
                <a:tc>
                  <a:txBody>
                    <a:bodyPr/>
                    <a:lstStyle/>
                    <a:p>
                      <a:pPr marL="0" algn="l" defTabSz="777240" rtl="0" eaLnBrk="1" fontAlgn="ctr" latinLnBrk="0" hangingPunct="1"/>
                      <a:r>
                        <a:rPr lang="en-US" sz="1050" kern="1200" dirty="0" err="1">
                          <a:solidFill>
                            <a:schemeClr val="dk1"/>
                          </a:solidFill>
                          <a:latin typeface="+mn-lt"/>
                          <a:ea typeface="+mn-ea"/>
                          <a:cs typeface="+mn-cs"/>
                        </a:rPr>
                        <a:t>Kakheti</a:t>
                      </a:r>
                      <a:endParaRPr lang="en-US" sz="1050" kern="1200" dirty="0">
                        <a:solidFill>
                          <a:schemeClr val="dk1"/>
                        </a:solidFill>
                        <a:latin typeface="+mn-lt"/>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8</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a:solidFill>
                            <a:schemeClr val="dk1"/>
                          </a:solidFill>
                          <a:latin typeface="+mn-lt"/>
                          <a:ea typeface="+mn-ea"/>
                          <a:cs typeface="+mn-cs"/>
                        </a:rPr>
                        <a:t>6</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7</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t"/>
                      <a:r>
                        <a:rPr lang="en-US" sz="1200" kern="1200" dirty="0">
                          <a:solidFill>
                            <a:schemeClr val="dk1"/>
                          </a:solidFill>
                          <a:latin typeface="+mn-lt"/>
                          <a:ea typeface="+mn-ea"/>
                          <a:cs typeface="+mn-cs"/>
                        </a:rPr>
                        <a:t>7</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7</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6"/>
                  </a:ext>
                </a:extLst>
              </a:tr>
              <a:tr h="328053">
                <a:tc>
                  <a:txBody>
                    <a:bodyPr/>
                    <a:lstStyle/>
                    <a:p>
                      <a:pPr marL="0" algn="l" defTabSz="777240" rtl="0" eaLnBrk="1" fontAlgn="ctr" latinLnBrk="0" hangingPunct="1"/>
                      <a:r>
                        <a:rPr lang="en-US" sz="1050" kern="1200" dirty="0" err="1">
                          <a:solidFill>
                            <a:schemeClr val="dk1"/>
                          </a:solidFill>
                          <a:latin typeface="+mn-lt"/>
                          <a:ea typeface="+mn-ea"/>
                          <a:cs typeface="+mn-cs"/>
                        </a:rPr>
                        <a:t>Mtskheta-Mtianeti</a:t>
                      </a:r>
                      <a:endParaRPr lang="en-US" sz="1050" kern="1200" dirty="0">
                        <a:solidFill>
                          <a:schemeClr val="dk1"/>
                        </a:solidFill>
                        <a:latin typeface="+mn-lt"/>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2</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a:solidFill>
                            <a:schemeClr val="dk1"/>
                          </a:solidFill>
                          <a:latin typeface="+mn-lt"/>
                          <a:ea typeface="+mn-ea"/>
                          <a:cs typeface="+mn-cs"/>
                        </a:rPr>
                        <a:t>2</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2</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t"/>
                      <a:r>
                        <a:rPr lang="en-US" sz="1200" kern="1200" dirty="0">
                          <a:solidFill>
                            <a:schemeClr val="dk1"/>
                          </a:solidFill>
                          <a:latin typeface="+mn-lt"/>
                          <a:ea typeface="+mn-ea"/>
                          <a:cs typeface="+mn-cs"/>
                        </a:rPr>
                        <a:t>2</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2</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7"/>
                  </a:ext>
                </a:extLst>
              </a:tr>
              <a:tr h="328053">
                <a:tc>
                  <a:txBody>
                    <a:bodyPr/>
                    <a:lstStyle/>
                    <a:p>
                      <a:pPr marL="0" algn="l" defTabSz="777240" rtl="0" eaLnBrk="1" fontAlgn="ctr" latinLnBrk="0" hangingPunct="1"/>
                      <a:r>
                        <a:rPr lang="en-US" sz="1050" kern="1200" dirty="0" err="1">
                          <a:solidFill>
                            <a:schemeClr val="dk1"/>
                          </a:solidFill>
                          <a:latin typeface="+mn-lt"/>
                          <a:ea typeface="+mn-ea"/>
                          <a:cs typeface="+mn-cs"/>
                        </a:rPr>
                        <a:t>Samegrelo-Zemo</a:t>
                      </a:r>
                      <a:r>
                        <a:rPr lang="en-US" sz="1050" kern="1200" dirty="0">
                          <a:solidFill>
                            <a:schemeClr val="dk1"/>
                          </a:solidFill>
                          <a:latin typeface="+mn-lt"/>
                          <a:ea typeface="+mn-ea"/>
                          <a:cs typeface="+mn-cs"/>
                        </a:rPr>
                        <a:t> </a:t>
                      </a:r>
                      <a:r>
                        <a:rPr lang="en-US" sz="1050" kern="1200" dirty="0" err="1">
                          <a:solidFill>
                            <a:schemeClr val="dk1"/>
                          </a:solidFill>
                          <a:latin typeface="+mn-lt"/>
                          <a:ea typeface="+mn-ea"/>
                          <a:cs typeface="+mn-cs"/>
                        </a:rPr>
                        <a:t>Svaneti</a:t>
                      </a:r>
                      <a:endParaRPr lang="en-US" sz="1050" kern="1200" dirty="0">
                        <a:solidFill>
                          <a:schemeClr val="dk1"/>
                        </a:solidFill>
                        <a:latin typeface="+mn-lt"/>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9</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a:solidFill>
                            <a:schemeClr val="dk1"/>
                          </a:solidFill>
                          <a:latin typeface="+mn-lt"/>
                          <a:ea typeface="+mn-ea"/>
                          <a:cs typeface="+mn-cs"/>
                        </a:rPr>
                        <a:t>7</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a:solidFill>
                            <a:schemeClr val="dk1"/>
                          </a:solidFill>
                          <a:latin typeface="+mn-lt"/>
                          <a:ea typeface="+mn-ea"/>
                          <a:cs typeface="+mn-cs"/>
                        </a:rPr>
                        <a:t>8</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t"/>
                      <a:r>
                        <a:rPr lang="en-US" sz="1200" kern="1200" dirty="0">
                          <a:solidFill>
                            <a:schemeClr val="dk1"/>
                          </a:solidFill>
                          <a:latin typeface="+mn-lt"/>
                          <a:ea typeface="+mn-ea"/>
                          <a:cs typeface="+mn-cs"/>
                        </a:rPr>
                        <a:t>6</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7</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8"/>
                  </a:ext>
                </a:extLst>
              </a:tr>
              <a:tr h="328053">
                <a:tc>
                  <a:txBody>
                    <a:bodyPr/>
                    <a:lstStyle/>
                    <a:p>
                      <a:pPr marL="0" algn="l" defTabSz="777240" rtl="0" eaLnBrk="1" fontAlgn="ctr" latinLnBrk="0" hangingPunct="1"/>
                      <a:r>
                        <a:rPr lang="en-US" sz="1050" kern="1200" dirty="0" err="1">
                          <a:solidFill>
                            <a:schemeClr val="dk1"/>
                          </a:solidFill>
                          <a:latin typeface="+mn-lt"/>
                          <a:ea typeface="+mn-ea"/>
                          <a:cs typeface="+mn-cs"/>
                        </a:rPr>
                        <a:t>Samtskhe-Javakheti</a:t>
                      </a:r>
                      <a:endParaRPr lang="en-US" sz="1050" kern="1200" dirty="0">
                        <a:solidFill>
                          <a:schemeClr val="dk1"/>
                        </a:solidFill>
                        <a:latin typeface="+mn-lt"/>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4</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a:solidFill>
                            <a:schemeClr val="dk1"/>
                          </a:solidFill>
                          <a:latin typeface="+mn-lt"/>
                          <a:ea typeface="+mn-ea"/>
                          <a:cs typeface="+mn-cs"/>
                        </a:rPr>
                        <a:t>3</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a:solidFill>
                            <a:schemeClr val="dk1"/>
                          </a:solidFill>
                          <a:latin typeface="+mn-lt"/>
                          <a:ea typeface="+mn-ea"/>
                          <a:cs typeface="+mn-cs"/>
                        </a:rPr>
                        <a:t>3</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t"/>
                      <a:r>
                        <a:rPr lang="en-US" sz="1200" kern="1200" dirty="0">
                          <a:solidFill>
                            <a:schemeClr val="dk1"/>
                          </a:solidFill>
                          <a:latin typeface="+mn-lt"/>
                          <a:ea typeface="+mn-ea"/>
                          <a:cs typeface="+mn-cs"/>
                        </a:rPr>
                        <a:t>3</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4</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9"/>
                  </a:ext>
                </a:extLst>
              </a:tr>
              <a:tr h="328053">
                <a:tc>
                  <a:txBody>
                    <a:bodyPr/>
                    <a:lstStyle/>
                    <a:p>
                      <a:pPr marL="0" algn="l" defTabSz="777240" rtl="0" eaLnBrk="1" fontAlgn="ctr" latinLnBrk="0" hangingPunct="1"/>
                      <a:r>
                        <a:rPr lang="en-US" sz="1050" kern="1200" dirty="0" smtClean="0">
                          <a:solidFill>
                            <a:schemeClr val="dk1"/>
                          </a:solidFill>
                          <a:latin typeface="+mn-lt"/>
                          <a:ea typeface="+mn-ea"/>
                          <a:cs typeface="+mn-cs"/>
                        </a:rPr>
                        <a:t>Kvemo </a:t>
                      </a:r>
                      <a:r>
                        <a:rPr lang="en-US" sz="1050" kern="1200" dirty="0">
                          <a:solidFill>
                            <a:schemeClr val="dk1"/>
                          </a:solidFill>
                          <a:latin typeface="+mn-lt"/>
                          <a:ea typeface="+mn-ea"/>
                          <a:cs typeface="+mn-cs"/>
                        </a:rPr>
                        <a:t>Kartli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10</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a:solidFill>
                            <a:schemeClr val="dk1"/>
                          </a:solidFill>
                          <a:latin typeface="+mn-lt"/>
                          <a:ea typeface="+mn-ea"/>
                          <a:cs typeface="+mn-cs"/>
                        </a:rPr>
                        <a:t>11</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a:solidFill>
                            <a:schemeClr val="dk1"/>
                          </a:solidFill>
                          <a:latin typeface="+mn-lt"/>
                          <a:ea typeface="+mn-ea"/>
                          <a:cs typeface="+mn-cs"/>
                        </a:rPr>
                        <a:t>11</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t"/>
                      <a:r>
                        <a:rPr lang="en-US" sz="1200" kern="1200" dirty="0">
                          <a:solidFill>
                            <a:schemeClr val="dk1"/>
                          </a:solidFill>
                          <a:latin typeface="+mn-lt"/>
                          <a:ea typeface="+mn-ea"/>
                          <a:cs typeface="+mn-cs"/>
                        </a:rPr>
                        <a:t>13</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11</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10"/>
                  </a:ext>
                </a:extLst>
              </a:tr>
              <a:tr h="328053">
                <a:tc>
                  <a:txBody>
                    <a:bodyPr/>
                    <a:lstStyle/>
                    <a:p>
                      <a:pPr marL="0" algn="l" defTabSz="777240" rtl="0" eaLnBrk="1" fontAlgn="ctr" latinLnBrk="0" hangingPunct="1"/>
                      <a:r>
                        <a:rPr lang="en-US" sz="1050" kern="1200" dirty="0" err="1">
                          <a:solidFill>
                            <a:schemeClr val="dk1"/>
                          </a:solidFill>
                          <a:latin typeface="+mn-lt"/>
                          <a:ea typeface="+mn-ea"/>
                          <a:cs typeface="+mn-cs"/>
                        </a:rPr>
                        <a:t>Shida</a:t>
                      </a:r>
                      <a:r>
                        <a:rPr lang="en-US" sz="1050" kern="1200" dirty="0">
                          <a:solidFill>
                            <a:schemeClr val="dk1"/>
                          </a:solidFill>
                          <a:latin typeface="+mn-lt"/>
                          <a:ea typeface="+mn-ea"/>
                          <a:cs typeface="+mn-cs"/>
                        </a:rPr>
                        <a:t> </a:t>
                      </a:r>
                      <a:r>
                        <a:rPr lang="en-US" sz="1050" kern="1200" dirty="0" err="1">
                          <a:solidFill>
                            <a:schemeClr val="dk1"/>
                          </a:solidFill>
                          <a:latin typeface="+mn-lt"/>
                          <a:ea typeface="+mn-ea"/>
                          <a:cs typeface="+mn-cs"/>
                        </a:rPr>
                        <a:t>Kartli</a:t>
                      </a:r>
                      <a:endParaRPr lang="en-US" sz="1050" kern="1200" dirty="0">
                        <a:solidFill>
                          <a:schemeClr val="dk1"/>
                        </a:solidFill>
                        <a:latin typeface="+mn-lt"/>
                        <a:ea typeface="+mn-ea"/>
                        <a:cs typeface="+mn-cs"/>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7</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algn="ctr" fontAlgn="ctr"/>
                      <a:r>
                        <a:rPr lang="en-US" sz="1200" kern="1200">
                          <a:solidFill>
                            <a:schemeClr val="dk1"/>
                          </a:solidFill>
                          <a:latin typeface="+mn-lt"/>
                          <a:ea typeface="+mn-ea"/>
                          <a:cs typeface="+mn-cs"/>
                        </a:rPr>
                        <a:t>6</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algn="ctr" fontAlgn="ctr"/>
                      <a:r>
                        <a:rPr lang="en-US" sz="1200" kern="1200">
                          <a:solidFill>
                            <a:schemeClr val="dk1"/>
                          </a:solidFill>
                          <a:latin typeface="+mn-lt"/>
                          <a:ea typeface="+mn-ea"/>
                          <a:cs typeface="+mn-cs"/>
                        </a:rPr>
                        <a:t>7</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algn="ctr" fontAlgn="t"/>
                      <a:r>
                        <a:rPr lang="en-US" sz="1200" kern="1200" dirty="0">
                          <a:solidFill>
                            <a:schemeClr val="dk1"/>
                          </a:solidFill>
                          <a:latin typeface="+mn-lt"/>
                          <a:ea typeface="+mn-ea"/>
                          <a:cs typeface="+mn-cs"/>
                        </a:rPr>
                        <a:t>7</a:t>
                      </a:r>
                    </a:p>
                  </a:txBody>
                  <a:tcPr marL="9525" marR="9525" marT="9525" marB="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algn="ctr" fontAlgn="ctr"/>
                      <a:r>
                        <a:rPr lang="en-US" sz="1200" kern="1200" dirty="0">
                          <a:solidFill>
                            <a:schemeClr val="dk1"/>
                          </a:solidFill>
                          <a:latin typeface="+mn-lt"/>
                          <a:ea typeface="+mn-ea"/>
                          <a:cs typeface="+mn-cs"/>
                        </a:rPr>
                        <a:t>7</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extLst>
                  <a:ext uri="{0D108BD9-81ED-4DB2-BD59-A6C34878D82A}">
                    <a16:rowId xmlns:a16="http://schemas.microsoft.com/office/drawing/2014/main" xmlns="" val="10011"/>
                  </a:ext>
                </a:extLst>
              </a:tr>
            </a:tbl>
          </a:graphicData>
        </a:graphic>
      </p:graphicFrame>
      <p:sp>
        <p:nvSpPr>
          <p:cNvPr id="13" name="TextBox 12"/>
          <p:cNvSpPr txBox="1"/>
          <p:nvPr/>
        </p:nvSpPr>
        <p:spPr>
          <a:xfrm>
            <a:off x="179545" y="6003779"/>
            <a:ext cx="6962539" cy="1547929"/>
          </a:xfrm>
          <a:prstGeom prst="rect">
            <a:avLst/>
          </a:prstGeom>
          <a:noFill/>
        </p:spPr>
        <p:txBody>
          <a:bodyPr wrap="square" numCol="3" spcCol="137160" rtlCol="0">
            <a:noAutofit/>
          </a:bodyPr>
          <a:lstStyle/>
          <a:p>
            <a:pPr marL="171450" indent="-171450" algn="just">
              <a:spcBef>
                <a:spcPts val="300"/>
              </a:spcBef>
              <a:spcAft>
                <a:spcPts val="300"/>
              </a:spcAft>
              <a:buFont typeface="Arial" panose="020B0604020202020204" pitchFamily="34" charset="0"/>
              <a:buChar char="•"/>
            </a:pPr>
            <a:r>
              <a:rPr lang="en-US" sz="1050" dirty="0">
                <a:solidFill>
                  <a:schemeClr val="bg1"/>
                </a:solidFill>
              </a:rPr>
              <a:t>The response rates for the questionnaires of households, children aged 5-17 and children under 5 are </a:t>
            </a:r>
            <a:r>
              <a:rPr lang="ka-GE" sz="1050" dirty="0">
                <a:solidFill>
                  <a:schemeClr val="bg1"/>
                </a:solidFill>
              </a:rPr>
              <a:t>89</a:t>
            </a:r>
            <a:r>
              <a:rPr lang="en-US" sz="1050" dirty="0">
                <a:solidFill>
                  <a:schemeClr val="bg1"/>
                </a:solidFill>
              </a:rPr>
              <a:t>% or more.</a:t>
            </a:r>
          </a:p>
          <a:p>
            <a:pPr marL="171450" indent="-171450" algn="just">
              <a:spcBef>
                <a:spcPts val="300"/>
              </a:spcBef>
              <a:spcAft>
                <a:spcPts val="300"/>
              </a:spcAft>
              <a:buFont typeface="Arial" panose="020B0604020202020204" pitchFamily="34" charset="0"/>
              <a:buChar char="•"/>
            </a:pPr>
            <a:r>
              <a:rPr lang="en-US" sz="1050" dirty="0">
                <a:solidFill>
                  <a:schemeClr val="bg1"/>
                </a:solidFill>
              </a:rPr>
              <a:t>1578 child</a:t>
            </a:r>
            <a:r>
              <a:rPr lang="ka-GE" sz="1050" dirty="0">
                <a:solidFill>
                  <a:schemeClr val="bg1"/>
                </a:solidFill>
              </a:rPr>
              <a:t>’</a:t>
            </a:r>
            <a:r>
              <a:rPr lang="az-Latn-AZ" sz="1050" dirty="0">
                <a:solidFill>
                  <a:schemeClr val="bg1"/>
                </a:solidFill>
              </a:rPr>
              <a:t>s</a:t>
            </a:r>
            <a:r>
              <a:rPr lang="en-US" sz="1050" dirty="0">
                <a:solidFill>
                  <a:schemeClr val="bg1"/>
                </a:solidFill>
              </a:rPr>
              <a:t> </a:t>
            </a:r>
            <a:r>
              <a:rPr lang="az-Latn-AZ" sz="1050" dirty="0">
                <a:solidFill>
                  <a:schemeClr val="bg1"/>
                </a:solidFill>
              </a:rPr>
              <a:t>blood </a:t>
            </a:r>
            <a:r>
              <a:rPr lang="en-US" sz="1050" dirty="0">
                <a:solidFill>
                  <a:schemeClr val="bg1"/>
                </a:solidFill>
              </a:rPr>
              <a:t>was extracted for lead test, which is almost 60 percent of eligible amount.</a:t>
            </a:r>
          </a:p>
          <a:p>
            <a:pPr marL="171450" indent="-171450" algn="just">
              <a:spcBef>
                <a:spcPts val="300"/>
              </a:spcBef>
              <a:spcAft>
                <a:spcPts val="300"/>
              </a:spcAft>
              <a:buFont typeface="Arial" panose="020B0604020202020204" pitchFamily="34" charset="0"/>
              <a:buChar char="•"/>
            </a:pPr>
            <a:endParaRPr lang="en-US" sz="1050" dirty="0" smtClean="0">
              <a:solidFill>
                <a:schemeClr val="bg1"/>
              </a:solidFill>
            </a:endParaRPr>
          </a:p>
          <a:p>
            <a:pPr marL="171450" indent="-171450" algn="just">
              <a:spcBef>
                <a:spcPts val="300"/>
              </a:spcBef>
              <a:spcAft>
                <a:spcPts val="300"/>
              </a:spcAft>
              <a:buFont typeface="Arial" panose="020B0604020202020204" pitchFamily="34" charset="0"/>
              <a:buChar char="•"/>
            </a:pPr>
            <a:r>
              <a:rPr lang="en-US" sz="1050" dirty="0" smtClean="0">
                <a:solidFill>
                  <a:schemeClr val="bg1"/>
                </a:solidFill>
              </a:rPr>
              <a:t>3</a:t>
            </a:r>
            <a:r>
              <a:rPr lang="en-US" sz="1050" dirty="0">
                <a:solidFill>
                  <a:schemeClr val="bg1"/>
                </a:solidFill>
              </a:rPr>
              <a:t>% of children under 17 years live with neither of the biological parents.</a:t>
            </a:r>
          </a:p>
          <a:p>
            <a:pPr marL="171450" indent="-171450" algn="just">
              <a:spcBef>
                <a:spcPts val="300"/>
              </a:spcBef>
              <a:spcAft>
                <a:spcPts val="300"/>
              </a:spcAft>
              <a:buFont typeface="Arial" panose="020B0604020202020204" pitchFamily="34" charset="0"/>
              <a:buChar char="•"/>
            </a:pPr>
            <a:r>
              <a:rPr lang="en-US" sz="1050" dirty="0">
                <a:solidFill>
                  <a:schemeClr val="bg1"/>
                </a:solidFill>
              </a:rPr>
              <a:t>Nearly one third of households (32%) is headed by a female.</a:t>
            </a:r>
            <a:r>
              <a:rPr lang="ru-RU" sz="1050" dirty="0">
                <a:solidFill>
                  <a:schemeClr val="bg1"/>
                </a:solidFill>
              </a:rPr>
              <a:t> </a:t>
            </a:r>
            <a:endParaRPr lang="en-US" sz="1050" dirty="0">
              <a:solidFill>
                <a:schemeClr val="bg1"/>
              </a:solidFill>
            </a:endParaRPr>
          </a:p>
          <a:p>
            <a:pPr marL="171450" indent="-171450" algn="just">
              <a:spcBef>
                <a:spcPts val="300"/>
              </a:spcBef>
              <a:spcAft>
                <a:spcPts val="300"/>
              </a:spcAft>
              <a:buFont typeface="Arial" panose="020B0604020202020204" pitchFamily="34" charset="0"/>
              <a:buChar char="•"/>
            </a:pPr>
            <a:r>
              <a:rPr lang="en-GB" sz="1050" dirty="0">
                <a:solidFill>
                  <a:schemeClr val="bg1"/>
                </a:solidFill>
              </a:rPr>
              <a:t>The average family size is 3.4. One third of the population (34%) lives in Tbilisi.</a:t>
            </a:r>
            <a:endParaRPr lang="ka-GE" sz="1050" dirty="0">
              <a:solidFill>
                <a:schemeClr val="bg1"/>
              </a:solidFill>
            </a:endParaRPr>
          </a:p>
          <a:p>
            <a:pPr marL="171450" indent="-171450" algn="just">
              <a:spcBef>
                <a:spcPts val="300"/>
              </a:spcBef>
              <a:spcAft>
                <a:spcPts val="300"/>
              </a:spcAft>
              <a:buFont typeface="Arial" panose="020B0604020202020204" pitchFamily="34" charset="0"/>
              <a:buChar char="•"/>
            </a:pPr>
            <a:r>
              <a:rPr lang="en-US" sz="1050" dirty="0">
                <a:solidFill>
                  <a:schemeClr val="bg1"/>
                </a:solidFill>
              </a:rPr>
              <a:t>The 96% of children under 17 years has health insurance.</a:t>
            </a:r>
          </a:p>
          <a:p>
            <a:pPr marL="171450" indent="-171450" algn="just">
              <a:spcBef>
                <a:spcPts val="300"/>
              </a:spcBef>
              <a:spcAft>
                <a:spcPts val="300"/>
              </a:spcAft>
              <a:buFont typeface="Arial" panose="020B0604020202020204" pitchFamily="34" charset="0"/>
              <a:buChar char="•"/>
            </a:pPr>
            <a:r>
              <a:rPr lang="en-US" sz="1050" dirty="0">
                <a:solidFill>
                  <a:schemeClr val="bg1"/>
                </a:solidFill>
              </a:rPr>
              <a:t>More than 93% of population aged 15-49 has health insurance.</a:t>
            </a:r>
            <a:endParaRPr lang="en-US" sz="1050" dirty="0">
              <a:solidFill>
                <a:schemeClr val="bg1"/>
              </a:solidFill>
            </a:endParaRPr>
          </a:p>
        </p:txBody>
      </p:sp>
      <p:sp>
        <p:nvSpPr>
          <p:cNvPr id="17" name="TextBox 18"/>
          <p:cNvSpPr txBox="1"/>
          <p:nvPr/>
        </p:nvSpPr>
        <p:spPr>
          <a:xfrm>
            <a:off x="388428" y="5634448"/>
            <a:ext cx="2289325"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a:solidFill>
                  <a:schemeClr val="bg1"/>
                </a:solidFill>
                <a:latin typeface="+mj-lt"/>
              </a:rPr>
              <a:t>Key Messages</a:t>
            </a:r>
          </a:p>
        </p:txBody>
      </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r="28854"/>
          <a:stretch/>
        </p:blipFill>
        <p:spPr>
          <a:xfrm>
            <a:off x="301883" y="8055340"/>
            <a:ext cx="7050024" cy="1657778"/>
          </a:xfrm>
          <a:prstGeom prst="rect">
            <a:avLst/>
          </a:prstGeom>
        </p:spPr>
      </p:pic>
      <p:sp>
        <p:nvSpPr>
          <p:cNvPr id="11" name="Text Box 2"/>
          <p:cNvSpPr txBox="1">
            <a:spLocks noChangeArrowheads="1"/>
          </p:cNvSpPr>
          <p:nvPr/>
        </p:nvSpPr>
        <p:spPr bwMode="auto">
          <a:xfrm>
            <a:off x="291877" y="8084467"/>
            <a:ext cx="7050024" cy="1590872"/>
          </a:xfrm>
          <a:prstGeom prst="rect">
            <a:avLst/>
          </a:prstGeom>
          <a:noFill/>
          <a:ln w="9525">
            <a:noFill/>
            <a:miter lim="800000"/>
            <a:headEnd/>
            <a:tailEnd/>
          </a:ln>
        </p:spPr>
        <p:txBody>
          <a:bodyPr rot="0" vert="horz" wrap="square" lIns="91440" tIns="45720" rIns="91440" bIns="45720" numCol="3" anchor="t" anchorCtr="0">
            <a:noAutofit/>
          </a:bodyPr>
          <a:lstStyle/>
          <a:p>
            <a:pPr marL="118872"/>
            <a:r>
              <a:rPr lang="en-GB" sz="900" dirty="0">
                <a:solidFill>
                  <a:schemeClr val="bg1"/>
                </a:solidFill>
              </a:rPr>
              <a:t>The Georgia Multiple Indicator Cluster Survey (MICS) was carried out in 2018 by the National Statistics Office of Georgia as part of the global MICS programme. Technical support was provided by the United Nations Children’s Fund (UNICEF). UNICEF, NCDC, USAID, WB, UNFPA, SIDA, AFD, SCD, ISS, UNDP and WHO provided financial support.</a:t>
            </a:r>
          </a:p>
          <a:p>
            <a:pPr marL="168275"/>
            <a:endParaRPr lang="en-GB" sz="900" dirty="0" smtClean="0">
              <a:solidFill>
                <a:schemeClr val="bg1"/>
              </a:solidFill>
            </a:endParaRPr>
          </a:p>
          <a:p>
            <a:pPr marL="168275"/>
            <a:endParaRPr lang="en-GB" sz="900" dirty="0">
              <a:solidFill>
                <a:schemeClr val="bg1"/>
              </a:solidFill>
            </a:endParaRPr>
          </a:p>
          <a:p>
            <a:pPr marL="118872"/>
            <a:r>
              <a:rPr lang="en-GB" sz="900" dirty="0">
                <a:solidFill>
                  <a:schemeClr val="bg1"/>
                </a:solidFill>
              </a:rPr>
              <a:t>The objective of this snapshot is to disseminate selected findings from the Georgia MICS 2018 related to Survey and Sample Characteristics. Data from this snapshot can be found in table SR. 1.1, SR.  5.1W, SR.5.1M, SR.5.2, and SR.5.3 in the Survey Findings Report.  </a:t>
            </a:r>
            <a:endParaRPr lang="en-US" sz="900" dirty="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18872"/>
            <a:r>
              <a:rPr lang="en-GB" sz="900" dirty="0">
                <a:solidFill>
                  <a:schemeClr val="bg1"/>
                </a:solidFill>
              </a:rPr>
              <a:t>Further statistical snapshots and the Survey  Findings Report for this and other surveys are available on mics.unicef.org/surveys.</a:t>
            </a:r>
          </a:p>
        </p:txBody>
      </p:sp>
    </p:spTree>
    <p:extLst>
      <p:ext uri="{BB962C8B-B14F-4D97-AF65-F5344CB8AC3E}">
        <p14:creationId xmlns:p14="http://schemas.microsoft.com/office/powerpoint/2010/main" val="12711466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customXsn xmlns="http://schemas.microsoft.com/office/2006/metadata/customXsn">
  <xsnLocation/>
  <cached>True</cached>
  <openByDefault>True</openByDefault>
  <xsnScope/>
</customXsn>
</file>

<file path=customXml/item2.xml><?xml version="1.0" encoding="utf-8"?>
<?mso-contentType ?>
<spe:Receivers xmlns:spe="http://schemas.microsoft.com/sharepoint/events"/>
</file>

<file path=customXml/item3.xml><?xml version="1.0" encoding="utf-8"?>
<?mso-contentType ?>
<SharedContentType xmlns="Microsoft.SharePoint.Taxonomy.ContentTypeSync" SourceId="73f51738-d318-4883-9d64-4f0bd0ccc55e" ContentTypeId="0x0101009BA85F8052A6DA4FA3E31FF9F74C6970" PreviousValue="false"/>
</file>

<file path=customXml/item4.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5.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63AAC41-A679-4E69-A73C-6EFB3558DA18}">
  <ds:schemaRefs>
    <ds:schemaRef ds:uri="http://schemas.microsoft.com/office/2006/metadata/customXsn"/>
  </ds:schemaRefs>
</ds:datastoreItem>
</file>

<file path=customXml/itemProps2.xml><?xml version="1.0" encoding="utf-8"?>
<ds:datastoreItem xmlns:ds="http://schemas.openxmlformats.org/officeDocument/2006/customXml" ds:itemID="{BE2D616A-3809-40DC-8043-7FA954EBDFE5}">
  <ds:schemaRefs>
    <ds:schemaRef ds:uri="http://schemas.microsoft.com/sharepoint/events"/>
  </ds:schemaRefs>
</ds:datastoreItem>
</file>

<file path=customXml/itemProps3.xml><?xml version="1.0" encoding="utf-8"?>
<ds:datastoreItem xmlns:ds="http://schemas.openxmlformats.org/officeDocument/2006/customXml" ds:itemID="{851DA2C3-A1B6-46F5-BD04-9E4483862104}">
  <ds:schemaRefs>
    <ds:schemaRef ds:uri="Microsoft.SharePoint.Taxonomy.ContentTypeSync"/>
  </ds:schemaRefs>
</ds:datastoreItem>
</file>

<file path=customXml/itemProps4.xml><?xml version="1.0" encoding="utf-8"?>
<ds:datastoreItem xmlns:ds="http://schemas.openxmlformats.org/officeDocument/2006/customXml" ds:itemID="{500CDFAA-1361-492A-AD7A-4475C64E88C2}">
  <ds:schemaRefs>
    <ds:schemaRef ds:uri="http://schemas.microsoft.com/office/2006/metadata/properties"/>
    <ds:schemaRef ds:uri="http://purl.org/dc/dcmitype/"/>
    <ds:schemaRef ds:uri="ca283e0b-db31-4043-a2ef-b80661bf084a"/>
    <ds:schemaRef ds:uri="http://schemas.microsoft.com/office/infopath/2007/PartnerControls"/>
    <ds:schemaRef ds:uri="http://schemas.microsoft.com/office/2006/documentManagement/types"/>
    <ds:schemaRef ds:uri="http://schemas.microsoft.com/sharepoint/v3"/>
    <ds:schemaRef ds:uri="http://schemas.openxmlformats.org/package/2006/metadata/core-properties"/>
    <ds:schemaRef ds:uri="http://schemas.microsoft.com/sharepoint/v4"/>
    <ds:schemaRef ds:uri="http://purl.org/dc/elements/1.1/"/>
    <ds:schemaRef ds:uri="03aba595-bc08-4bc6-a067-44fa0d6fce4c"/>
    <ds:schemaRef ds:uri="http://www.w3.org/XML/1998/namespace"/>
    <ds:schemaRef ds:uri="2aac1c47-a7bd-4382-bbe6-d59290c165d5"/>
    <ds:schemaRef ds:uri="http://schemas.microsoft.com/sharepoint.v3"/>
    <ds:schemaRef ds:uri="http://purl.org/dc/terms/"/>
  </ds:schemaRefs>
</ds:datastoreItem>
</file>

<file path=customXml/itemProps5.xml><?xml version="1.0" encoding="utf-8"?>
<ds:datastoreItem xmlns:ds="http://schemas.openxmlformats.org/officeDocument/2006/customXml" ds:itemID="{3EA55F99-2F06-4E7F-9079-A483EEA06F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6.xml><?xml version="1.0" encoding="utf-8"?>
<ds:datastoreItem xmlns:ds="http://schemas.openxmlformats.org/officeDocument/2006/customXml" ds:itemID="{06B009FE-6F4D-4C5F-B514-52D82F8298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2894</TotalTime>
  <Words>590</Words>
  <Application>Microsoft Office PowerPoint</Application>
  <PresentationFormat>Custom</PresentationFormat>
  <Paragraphs>208</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Calibri</vt:lpstr>
      <vt:lpstr>Franklin Gothic Book</vt:lpstr>
      <vt:lpstr>Franklin Gothic Medium</vt:lpstr>
      <vt:lpstr>Sylfaen</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giorgi mikeladze</dc:creator>
  <cp:lastModifiedBy>nestan pantsulaia</cp:lastModifiedBy>
  <cp:revision>268</cp:revision>
  <cp:lastPrinted>2017-11-15T14:12:19Z</cp:lastPrinted>
  <dcterms:created xsi:type="dcterms:W3CDTF">2017-11-02T14:57:07Z</dcterms:created>
  <dcterms:modified xsi:type="dcterms:W3CDTF">2019-11-16T01:24:58Z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