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7"/>
  </p:sldMasterIdLst>
  <p:sldIdLst>
    <p:sldId id="256" r:id="rId8"/>
    <p:sldId id="258" r:id="rId9"/>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4" userDrawn="1">
          <p15:clr>
            <a:srgbClr val="A4A3A4"/>
          </p15:clr>
        </p15:guide>
        <p15:guide id="2" pos="46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o Robert Beshanski-Pedersen" initials="BP" lastIdx="1" clrIdx="6">
    <p:extLst>
      <p:ext uri="{19B8F6BF-5375-455C-9EA6-DF929625EA0E}">
        <p15:presenceInfo xmlns:p15="http://schemas.microsoft.com/office/powerpoint/2012/main" userId="Bo Robert Beshanski-Pedersen" providerId="None"/>
      </p:ext>
    </p:extLst>
  </p:cmAuthor>
  <p:cmAuthor id="1" name="Asma Maladwala" initials="AM" lastIdx="12" clrIdx="0">
    <p:extLst>
      <p:ext uri="{19B8F6BF-5375-455C-9EA6-DF929625EA0E}">
        <p15:presenceInfo xmlns:p15="http://schemas.microsoft.com/office/powerpoint/2012/main" userId="Asma Maladwala" providerId="None"/>
      </p:ext>
    </p:extLst>
  </p:cmAuthor>
  <p:cmAuthor id="8" name="irma gvilava" initials="ig" lastIdx="1" clrIdx="7">
    <p:extLst>
      <p:ext uri="{19B8F6BF-5375-455C-9EA6-DF929625EA0E}">
        <p15:presenceInfo xmlns:p15="http://schemas.microsoft.com/office/powerpoint/2012/main" userId="S-1-5-21-2703388789-3765044650-341701313-2073" providerId="AD"/>
      </p:ext>
    </p:extLst>
  </p:cmAuthor>
  <p:cmAuthor id="2" name="Claudia Cappa" initials="CC" lastIdx="1" clrIdx="1">
    <p:extLst>
      <p:ext uri="{19B8F6BF-5375-455C-9EA6-DF929625EA0E}">
        <p15:presenceInfo xmlns:p15="http://schemas.microsoft.com/office/powerpoint/2012/main" userId="S-1-5-21-889838981-920820592-1903951286-16522" providerId="AD"/>
      </p:ext>
    </p:extLst>
  </p:cmAuthor>
  <p:cmAuthor id="3" name="Tijana Comic" initials="TC" lastIdx="12" clrIdx="2">
    <p:extLst>
      <p:ext uri="{19B8F6BF-5375-455C-9EA6-DF929625EA0E}">
        <p15:presenceInfo xmlns:p15="http://schemas.microsoft.com/office/powerpoint/2012/main" userId="b1e3c049de1787fc" providerId="Windows Live"/>
      </p:ext>
    </p:extLst>
  </p:cmAuthor>
  <p:cmAuthor id="4" name="ana varamashvili" initials="av" lastIdx="13" clrIdx="3">
    <p:extLst>
      <p:ext uri="{19B8F6BF-5375-455C-9EA6-DF929625EA0E}">
        <p15:presenceInfo xmlns:p15="http://schemas.microsoft.com/office/powerpoint/2012/main" userId="S-1-5-21-2703388789-3765044650-341701313-2151" providerId="AD"/>
      </p:ext>
    </p:extLst>
  </p:cmAuthor>
  <p:cmAuthor id="5" name="Giorgi Kalakashvili" initials="GK" lastIdx="1" clrIdx="4">
    <p:extLst>
      <p:ext uri="{19B8F6BF-5375-455C-9EA6-DF929625EA0E}">
        <p15:presenceInfo xmlns:p15="http://schemas.microsoft.com/office/powerpoint/2012/main" userId="S-1-5-21-889838981-920820592-1903951286-826759" providerId="AD"/>
      </p:ext>
    </p:extLst>
  </p:cmAuthor>
  <p:cmAuthor id="6" name="Author" initials="A" lastIdx="2" clrIdx="5">
    <p:extLst>
      <p:ext uri="{19B8F6BF-5375-455C-9EA6-DF929625EA0E}">
        <p15:presenceInfo xmlns:p15="http://schemas.microsoft.com/office/powerpoint/2012/main" userId="Auth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FFFFFF"/>
    <a:srgbClr val="EFEFEF"/>
    <a:srgbClr val="F15A40"/>
    <a:srgbClr val="D0CECE"/>
    <a:srgbClr val="A9D18E"/>
    <a:srgbClr val="FCB040"/>
    <a:srgbClr val="684FA1"/>
    <a:srgbClr val="3AB9C6"/>
    <a:srgbClr val="3BB8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54" autoAdjust="0"/>
    <p:restoredTop sz="94672"/>
  </p:normalViewPr>
  <p:slideViewPr>
    <p:cSldViewPr snapToGrid="0" snapToObjects="1" showGuides="1">
      <p:cViewPr>
        <p:scale>
          <a:sx n="100" d="100"/>
          <a:sy n="100" d="100"/>
        </p:scale>
        <p:origin x="1794" y="-1356"/>
      </p:cViewPr>
      <p:guideLst>
        <p:guide orient="horz" pos="1944"/>
        <p:guide pos="4632"/>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presProps" Target="presProps.xml"/><Relationship Id="rId5" Type="http://schemas.openxmlformats.org/officeDocument/2006/relationships/customXml" Target="../customXml/item5.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BB71823D-F287-47AD-8108-27CD9EBC070A}"/>
    <pc:docChg chg="custSel modSld">
      <pc:chgData name="Bo Pedersen" userId="d9899d1f-79a5-4680-8fc4-f5dae7a98dd1" providerId="ADAL" clId="{BB71823D-F287-47AD-8108-27CD9EBC070A}" dt="2019-10-29T11:47:04.732" v="2"/>
      <pc:docMkLst>
        <pc:docMk/>
      </pc:docMkLst>
      <pc:sldChg chg="delCm">
        <pc:chgData name="Bo Pedersen" userId="d9899d1f-79a5-4680-8fc4-f5dae7a98dd1" providerId="ADAL" clId="{BB71823D-F287-47AD-8108-27CD9EBC070A}" dt="2019-10-29T11:32:17.958" v="0" actId="1592"/>
        <pc:sldMkLst>
          <pc:docMk/>
          <pc:sldMk cId="1554034324" sldId="256"/>
        </pc:sldMkLst>
      </pc:sldChg>
      <pc:sldChg chg="addCm modCm">
        <pc:chgData name="Bo Pedersen" userId="d9899d1f-79a5-4680-8fc4-f5dae7a98dd1" providerId="ADAL" clId="{BB71823D-F287-47AD-8108-27CD9EBC070A}" dt="2019-10-29T11:47:04.732" v="2"/>
        <pc:sldMkLst>
          <pc:docMk/>
          <pc:sldMk cId="2048919515" sldId="25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900145359580178E-2"/>
          <c:y val="5.2667036881628874E-2"/>
          <c:w val="0.86868166251940182"/>
          <c:h val="0.72673762579108958"/>
        </c:manualLayout>
      </c:layout>
      <c:barChart>
        <c:barDir val="col"/>
        <c:grouping val="clustered"/>
        <c:varyColors val="0"/>
        <c:ser>
          <c:idx val="0"/>
          <c:order val="0"/>
          <c:tx>
            <c:strRef>
              <c:f>Sheet1!$B$4</c:f>
              <c:strCache>
                <c:ptCount val="1"/>
                <c:pt idx="0">
                  <c:v>Total</c:v>
                </c:pt>
              </c:strCache>
            </c:strRef>
          </c:tx>
          <c:spPr>
            <a:solidFill>
              <a:srgbClr val="3AB9C6"/>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Franklin Gothic Book" panose="020B0503020102020204" pitchFamily="34" charset="0"/>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Sheet1!$A$5:$A$7</c:f>
              <c:strCache>
                <c:ptCount val="3"/>
                <c:pt idx="0">
                  <c:v>2 - 4 years</c:v>
                </c:pt>
                <c:pt idx="1">
                  <c:v>5 - 17 years</c:v>
                </c:pt>
                <c:pt idx="2">
                  <c:v>2 - 17 years</c:v>
                </c:pt>
              </c:strCache>
            </c:strRef>
          </c:cat>
          <c:val>
            <c:numRef>
              <c:f>Sheet1!$B$5:$B$7</c:f>
              <c:numCache>
                <c:formatCode>0.0</c:formatCode>
                <c:ptCount val="3"/>
                <c:pt idx="0">
                  <c:v>1.8252523168998158</c:v>
                </c:pt>
                <c:pt idx="1">
                  <c:v>9.5076740960111383</c:v>
                </c:pt>
                <c:pt idx="2">
                  <c:v>7.8475843336121853</c:v>
                </c:pt>
              </c:numCache>
            </c:numRef>
          </c:val>
          <c:extLst xmlns:c16r2="http://schemas.microsoft.com/office/drawing/2015/06/chart">
            <c:ext xmlns:c16="http://schemas.microsoft.com/office/drawing/2014/chart" uri="{C3380CC4-5D6E-409C-BE32-E72D297353CC}">
              <c16:uniqueId val="{00000000-8B48-420A-9151-BE1071458AAD}"/>
            </c:ext>
          </c:extLst>
        </c:ser>
        <c:ser>
          <c:idx val="1"/>
          <c:order val="1"/>
          <c:tx>
            <c:strRef>
              <c:f>Sheet1!$C$4</c:f>
              <c:strCache>
                <c:ptCount val="1"/>
                <c:pt idx="0">
                  <c:v>Male</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Franklin Gothic Book" panose="020B0503020102020204" pitchFamily="34" charset="0"/>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Sheet1!$A$5:$A$7</c:f>
              <c:strCache>
                <c:ptCount val="3"/>
                <c:pt idx="0">
                  <c:v>2 - 4 years</c:v>
                </c:pt>
                <c:pt idx="1">
                  <c:v>5 - 17 years</c:v>
                </c:pt>
                <c:pt idx="2">
                  <c:v>2 - 17 years</c:v>
                </c:pt>
              </c:strCache>
            </c:strRef>
          </c:cat>
          <c:val>
            <c:numRef>
              <c:f>Sheet1!$C$5:$C$7</c:f>
              <c:numCache>
                <c:formatCode>0.0</c:formatCode>
                <c:ptCount val="3"/>
                <c:pt idx="0">
                  <c:v>2.2485647235995412</c:v>
                </c:pt>
                <c:pt idx="1">
                  <c:v>9.3971423846073012</c:v>
                </c:pt>
                <c:pt idx="2">
                  <c:v>7.9109626066612053</c:v>
                </c:pt>
              </c:numCache>
            </c:numRef>
          </c:val>
          <c:extLst xmlns:c16r2="http://schemas.microsoft.com/office/drawing/2015/06/chart">
            <c:ext xmlns:c16="http://schemas.microsoft.com/office/drawing/2014/chart" uri="{C3380CC4-5D6E-409C-BE32-E72D297353CC}">
              <c16:uniqueId val="{00000001-8B48-420A-9151-BE1071458AAD}"/>
            </c:ext>
          </c:extLst>
        </c:ser>
        <c:ser>
          <c:idx val="2"/>
          <c:order val="2"/>
          <c:tx>
            <c:strRef>
              <c:f>Sheet1!$D$4</c:f>
              <c:strCache>
                <c:ptCount val="1"/>
                <c:pt idx="0">
                  <c:v>Female</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Franklin Gothic Book" panose="020B0503020102020204" pitchFamily="34" charset="0"/>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Sheet1!$A$5:$A$7</c:f>
              <c:strCache>
                <c:ptCount val="3"/>
                <c:pt idx="0">
                  <c:v>2 - 4 years</c:v>
                </c:pt>
                <c:pt idx="1">
                  <c:v>5 - 17 years</c:v>
                </c:pt>
                <c:pt idx="2">
                  <c:v>2 - 17 years</c:v>
                </c:pt>
              </c:strCache>
            </c:strRef>
          </c:cat>
          <c:val>
            <c:numRef>
              <c:f>Sheet1!$D$5:$D$7</c:f>
              <c:numCache>
                <c:formatCode>0.0</c:formatCode>
                <c:ptCount val="3"/>
                <c:pt idx="0">
                  <c:v>1.3859342795181069</c:v>
                </c:pt>
                <c:pt idx="1">
                  <c:v>9.6347797654174734</c:v>
                </c:pt>
                <c:pt idx="2">
                  <c:v>7.7763038735863699</c:v>
                </c:pt>
              </c:numCache>
            </c:numRef>
          </c:val>
          <c:extLst xmlns:c16r2="http://schemas.microsoft.com/office/drawing/2015/06/chart">
            <c:ext xmlns:c16="http://schemas.microsoft.com/office/drawing/2014/chart" uri="{C3380CC4-5D6E-409C-BE32-E72D297353CC}">
              <c16:uniqueId val="{00000002-8B48-420A-9151-BE1071458AAD}"/>
            </c:ext>
          </c:extLst>
        </c:ser>
        <c:dLbls>
          <c:showLegendKey val="0"/>
          <c:showVal val="0"/>
          <c:showCatName val="0"/>
          <c:showSerName val="0"/>
          <c:showPercent val="0"/>
          <c:showBubbleSize val="0"/>
        </c:dLbls>
        <c:gapWidth val="219"/>
        <c:overlap val="-27"/>
        <c:axId val="339868448"/>
        <c:axId val="339870128"/>
      </c:barChart>
      <c:catAx>
        <c:axId val="339868448"/>
        <c:scaling>
          <c:orientation val="minMax"/>
        </c:scaling>
        <c:delete val="0"/>
        <c:axPos val="b"/>
        <c:numFmt formatCode="General" sourceLinked="1"/>
        <c:majorTickMark val="none"/>
        <c:minorTickMark val="none"/>
        <c:tickLblPos val="nextTo"/>
        <c:spPr>
          <a:noFill/>
          <a:ln w="6350" cap="flat" cmpd="sng" algn="ctr">
            <a:solidFill>
              <a:srgbClr val="D0CECE"/>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crossAx val="339870128"/>
        <c:crosses val="autoZero"/>
        <c:auto val="1"/>
        <c:lblAlgn val="ctr"/>
        <c:lblOffset val="100"/>
        <c:noMultiLvlLbl val="0"/>
      </c:catAx>
      <c:valAx>
        <c:axId val="339870128"/>
        <c:scaling>
          <c:orientation val="minMax"/>
          <c:max val="2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1.2643573381950777E-2"/>
              <c:y val="0.33952486853098734"/>
            </c:manualLayout>
          </c:layout>
          <c:overlay val="0"/>
          <c:spPr>
            <a:noFill/>
            <a:ln>
              <a:noFill/>
            </a:ln>
            <a:effectLst/>
          </c:spPr>
          <c:txPr>
            <a:bodyPr rot="-5400000" spcFirstLastPara="1" vertOverflow="ellipsis" vert="horz" wrap="square" anchor="ctr" anchorCtr="1"/>
            <a:lstStyle/>
            <a:p>
              <a:pPr>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crossAx val="339868448"/>
        <c:crosses val="autoZero"/>
        <c:crossBetween val="between"/>
        <c:majorUnit val="5"/>
      </c:valAx>
      <c:spPr>
        <a:noFill/>
        <a:ln>
          <a:noFill/>
        </a:ln>
        <a:effectLst/>
      </c:spPr>
    </c:plotArea>
    <c:legend>
      <c:legendPos val="b"/>
      <c:layout>
        <c:manualLayout>
          <c:xMode val="edge"/>
          <c:yMode val="edge"/>
          <c:x val="0.32467392643327014"/>
          <c:y val="0.88090011245939259"/>
          <c:w val="0.35065214713345982"/>
          <c:h val="8.0796587990332222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legend>
    <c:plotVisOnly val="1"/>
    <c:dispBlanksAs val="gap"/>
    <c:showDLblsOverMax val="0"/>
  </c:chart>
  <c:spPr>
    <a:noFill/>
    <a:ln>
      <a:noFill/>
    </a:ln>
    <a:effectLst/>
  </c:spPr>
  <c:txPr>
    <a:bodyPr/>
    <a:lstStyle/>
    <a:p>
      <a:pPr>
        <a:defRPr sz="600">
          <a:latin typeface="Franklin Gothic Book" panose="020B05030201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279818503548394E-2"/>
          <c:y val="4.5059778649341832E-2"/>
          <c:w val="0.90346703185343291"/>
          <c:h val="0.78544512972000158"/>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3AB9C6"/>
                </a:solidFill>
                <a:round/>
              </a:ln>
              <a:effectLst/>
            </c:spPr>
          </c:marker>
          <c:dLbls>
            <c:dLbl>
              <c:idx val="0"/>
              <c:layout/>
              <c:tx>
                <c:rich>
                  <a:bodyPr/>
                  <a:lstStyle/>
                  <a:p>
                    <a:fld id="{14826BBE-6615-4B5E-82CA-C81A28A5F809}" type="CELLRANGE">
                      <a:rPr lang="en-US" baseline="0"/>
                      <a:pPr/>
                      <a:t>[CELLRANGE]</a:t>
                    </a:fld>
                    <a:r>
                      <a:rPr lang="en-US" baseline="0"/>
                      <a:t>, </a:t>
                    </a:r>
                    <a:fld id="{18FC3582-FB14-49BB-AE79-06C4FBFAD97D}"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1"/>
              <c:layout/>
              <c:tx>
                <c:rich>
                  <a:bodyPr/>
                  <a:lstStyle/>
                  <a:p>
                    <a:fld id="{26300BC7-BB7E-4698-A2EE-A81D7E6BA80E}" type="CELLRANGE">
                      <a:rPr lang="en-US"/>
                      <a:pPr/>
                      <a:t>[CELLRANGE]</a:t>
                    </a:fld>
                    <a:r>
                      <a:rPr lang="en-US" baseline="0"/>
                      <a:t>, </a:t>
                    </a:r>
                    <a:fld id="{E990315C-421F-42FD-88D9-90E50F5DD75F}"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94E63E2E-C0F3-45C7-A4C1-0CA4DB80921A}" type="CELLRANGE">
                      <a:rPr lang="en-US"/>
                      <a:pPr/>
                      <a:t>[CELLRANGE]</a:t>
                    </a:fld>
                    <a:r>
                      <a:rPr lang="en-US" baseline="0"/>
                      <a:t>, </a:t>
                    </a:r>
                    <a:fld id="{904AD900-133B-443E-AF64-E413A1ED5B88}"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C239D030-A3CD-4C4C-9BB6-E9BB7C0E9A56}" type="CELLRANGE">
                      <a:rPr lang="en-US"/>
                      <a:pPr/>
                      <a:t>[CELLRANGE]</a:t>
                    </a:fld>
                    <a:r>
                      <a:rPr lang="en-US" baseline="0"/>
                      <a:t>, </a:t>
                    </a:r>
                    <a:fld id="{34E2923A-CB10-421A-A3D9-C15F7AA58B05}"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Sheet1!$A$6:$A$9</c:f>
              <c:strCache>
                <c:ptCount val="4"/>
                <c:pt idx="0">
                  <c:v>Sex of child</c:v>
                </c:pt>
                <c:pt idx="1">
                  <c:v>Area</c:v>
                </c:pt>
                <c:pt idx="2">
                  <c:v>Wealth Quintile</c:v>
                </c:pt>
                <c:pt idx="3">
                  <c:v>Mother's education</c:v>
                </c:pt>
              </c:strCache>
            </c:strRef>
          </c:cat>
          <c:val>
            <c:numRef>
              <c:f>Sheet1!$B$6:$B$9</c:f>
              <c:numCache>
                <c:formatCode>0.00</c:formatCode>
                <c:ptCount val="4"/>
                <c:pt idx="0">
                  <c:v>7.7763038735863734</c:v>
                </c:pt>
                <c:pt idx="1">
                  <c:v>7.4693474074424682</c:v>
                </c:pt>
                <c:pt idx="2">
                  <c:v>6.1752825874365085</c:v>
                </c:pt>
                <c:pt idx="3">
                  <c:v>6.3320021359794474</c:v>
                </c:pt>
              </c:numCache>
            </c:numRef>
          </c:val>
          <c:smooth val="0"/>
          <c:extLst xmlns:c16r2="http://schemas.microsoft.com/office/drawing/2015/06/chart">
            <c:ext xmlns:c16="http://schemas.microsoft.com/office/drawing/2014/chart" uri="{C3380CC4-5D6E-409C-BE32-E72D297353CC}">
              <c16:uniqueId val="{00000004-F13C-411B-A7E0-17AC7995F289}"/>
            </c:ext>
            <c:ext xmlns:c15="http://schemas.microsoft.com/office/drawing/2012/chart" uri="{02D57815-91ED-43cb-92C2-25804820EDAC}">
              <c15:datalabelsRange>
                <c15:f>Sheet1!$F$6:$F$10</c15:f>
                <c15:dlblRangeCache>
                  <c:ptCount val="5"/>
                  <c:pt idx="0">
                    <c:v>Female</c:v>
                  </c:pt>
                  <c:pt idx="1">
                    <c:v>Urban</c:v>
                  </c:pt>
                  <c:pt idx="2">
                    <c:v>Fourth</c:v>
                  </c:pt>
                  <c:pt idx="3">
                    <c:v>Upper Secondary</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solidFill>
                  <a:srgbClr val="3AB9C6"/>
                </a:solidFill>
                <a:round/>
              </a:ln>
              <a:effectLst/>
            </c:spPr>
          </c:marker>
          <c:dPt>
            <c:idx val="0"/>
            <c:marker>
              <c:symbol val="circle"/>
              <c:size val="6"/>
              <c:spPr>
                <a:solidFill>
                  <a:srgbClr val="3AB9C6"/>
                </a:solidFill>
                <a:ln w="22225">
                  <a:solidFill>
                    <a:srgbClr val="3AB9C6"/>
                  </a:solidFill>
                  <a:round/>
                </a:ln>
                <a:effectLst/>
              </c:spPr>
            </c:marker>
            <c:bubble3D val="0"/>
            <c:spPr>
              <a:ln w="25400" cap="rnd">
                <a:noFill/>
                <a:round/>
              </a:ln>
              <a:effectLst/>
            </c:spPr>
            <c:extLst xmlns:c16r2="http://schemas.microsoft.com/office/drawing/2015/06/chart">
              <c:ext xmlns:c16="http://schemas.microsoft.com/office/drawing/2014/chart" uri="{C3380CC4-5D6E-409C-BE32-E72D297353CC}">
                <c16:uniqueId val="{00000006-F13C-411B-A7E0-17AC7995F289}"/>
              </c:ext>
            </c:extLst>
          </c:dPt>
          <c:dPt>
            <c:idx val="1"/>
            <c:marker>
              <c:symbol val="circle"/>
              <c:size val="6"/>
              <c:spPr>
                <a:solidFill>
                  <a:srgbClr val="3AB9C6"/>
                </a:solidFill>
                <a:ln w="22225">
                  <a:solidFill>
                    <a:srgbClr val="3AB9C6"/>
                  </a:solidFill>
                  <a:round/>
                </a:ln>
                <a:effectLst/>
              </c:spPr>
            </c:marker>
            <c:bubble3D val="0"/>
            <c:spPr>
              <a:ln w="25400" cap="rnd">
                <a:noFill/>
                <a:round/>
              </a:ln>
              <a:effectLst/>
            </c:spPr>
            <c:extLst xmlns:c16r2="http://schemas.microsoft.com/office/drawing/2015/06/chart">
              <c:ext xmlns:c16="http://schemas.microsoft.com/office/drawing/2014/chart" uri="{C3380CC4-5D6E-409C-BE32-E72D297353CC}">
                <c16:uniqueId val="{00000008-F13C-411B-A7E0-17AC7995F289}"/>
              </c:ext>
            </c:extLst>
          </c:dPt>
          <c:dPt>
            <c:idx val="2"/>
            <c:marker>
              <c:symbol val="circle"/>
              <c:size val="6"/>
              <c:spPr>
                <a:solidFill>
                  <a:srgbClr val="3AB9C6"/>
                </a:solidFill>
                <a:ln w="22225">
                  <a:solidFill>
                    <a:srgbClr val="3AB9C6"/>
                  </a:solidFill>
                  <a:round/>
                </a:ln>
                <a:effectLst/>
              </c:spPr>
            </c:marker>
            <c:bubble3D val="0"/>
            <c:spPr>
              <a:ln w="25400" cap="rnd">
                <a:noFill/>
                <a:round/>
              </a:ln>
              <a:effectLst/>
            </c:spPr>
            <c:extLst xmlns:c16r2="http://schemas.microsoft.com/office/drawing/2015/06/chart">
              <c:ext xmlns:c16="http://schemas.microsoft.com/office/drawing/2014/chart" uri="{C3380CC4-5D6E-409C-BE32-E72D297353CC}">
                <c16:uniqueId val="{0000000A-F13C-411B-A7E0-17AC7995F289}"/>
              </c:ext>
            </c:extLst>
          </c:dPt>
          <c:dPt>
            <c:idx val="3"/>
            <c:marker>
              <c:symbol val="circle"/>
              <c:size val="6"/>
              <c:spPr>
                <a:solidFill>
                  <a:srgbClr val="3AB9C6"/>
                </a:solidFill>
                <a:ln w="22225">
                  <a:solidFill>
                    <a:srgbClr val="3AB9C6"/>
                  </a:solidFill>
                  <a:round/>
                </a:ln>
                <a:effectLst/>
              </c:spPr>
            </c:marker>
            <c:bubble3D val="0"/>
            <c:spPr>
              <a:ln w="25400" cap="rnd">
                <a:noFill/>
                <a:round/>
              </a:ln>
              <a:effectLst/>
            </c:spPr>
            <c:extLst xmlns:c16r2="http://schemas.microsoft.com/office/drawing/2015/06/chart">
              <c:ext xmlns:c16="http://schemas.microsoft.com/office/drawing/2014/chart" uri="{C3380CC4-5D6E-409C-BE32-E72D297353CC}">
                <c16:uniqueId val="{0000000C-F13C-411B-A7E0-17AC7995F289}"/>
              </c:ext>
            </c:extLst>
          </c:dPt>
          <c:dLbls>
            <c:dLbl>
              <c:idx val="0"/>
              <c:layout/>
              <c:tx>
                <c:rich>
                  <a:bodyPr/>
                  <a:lstStyle/>
                  <a:p>
                    <a:fld id="{2D403179-BF08-4166-A597-699895B625B0}" type="CELLRANGE">
                      <a:rPr lang="en-US" baseline="0"/>
                      <a:pPr/>
                      <a:t>[CELLRANGE]</a:t>
                    </a:fld>
                    <a:r>
                      <a:rPr lang="en-US" baseline="0"/>
                      <a:t>, </a:t>
                    </a:r>
                    <a:fld id="{5856B04E-06AA-4F87-A713-A24AFA976EA6}"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1"/>
              <c:layout/>
              <c:tx>
                <c:rich>
                  <a:bodyPr/>
                  <a:lstStyle/>
                  <a:p>
                    <a:fld id="{4507D408-8450-4B60-BFE5-89D97FEE5FC0}" type="CELLRANGE">
                      <a:rPr lang="en-US"/>
                      <a:pPr/>
                      <a:t>[CELLRANGE]</a:t>
                    </a:fld>
                    <a:r>
                      <a:rPr lang="en-US" baseline="0"/>
                      <a:t>, </a:t>
                    </a:r>
                    <a:fld id="{EEA011EA-CAAA-4764-8D80-A9A44E2240C3}"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98A4FD71-AE59-409A-A217-AA677EF7079D}" type="CELLRANGE">
                      <a:rPr lang="en-US"/>
                      <a:pPr/>
                      <a:t>[CELLRANGE]</a:t>
                    </a:fld>
                    <a:r>
                      <a:rPr lang="en-US" baseline="0"/>
                      <a:t>, </a:t>
                    </a:r>
                    <a:fld id="{70A7748B-C176-4F23-B497-4D0C452C0830}"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7745B950-388B-4B21-9CA2-63FE0094AEAB}" type="CELLRANGE">
                      <a:rPr lang="en-US"/>
                      <a:pPr/>
                      <a:t>[CELLRANGE]</a:t>
                    </a:fld>
                    <a:r>
                      <a:rPr lang="en-US" baseline="0"/>
                      <a:t>, </a:t>
                    </a:r>
                    <a:fld id="{B4A1011D-86BC-43A7-9424-EAFA8071A2B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Sheet1!$A$6:$A$9</c:f>
              <c:strCache>
                <c:ptCount val="4"/>
                <c:pt idx="0">
                  <c:v>Sex of child</c:v>
                </c:pt>
                <c:pt idx="1">
                  <c:v>Area</c:v>
                </c:pt>
                <c:pt idx="2">
                  <c:v>Wealth Quintile</c:v>
                </c:pt>
                <c:pt idx="3">
                  <c:v>Mother's education</c:v>
                </c:pt>
              </c:strCache>
            </c:strRef>
          </c:cat>
          <c:val>
            <c:numRef>
              <c:f>Sheet1!$C$6:$C$9</c:f>
              <c:numCache>
                <c:formatCode>0.00</c:formatCode>
                <c:ptCount val="4"/>
                <c:pt idx="0">
                  <c:v>7.9109626066612062</c:v>
                </c:pt>
                <c:pt idx="1">
                  <c:v>8.4623742466016783</c:v>
                </c:pt>
                <c:pt idx="2">
                  <c:v>9.0475463062297177</c:v>
                </c:pt>
                <c:pt idx="3">
                  <c:v>10.659343292996457</c:v>
                </c:pt>
              </c:numCache>
            </c:numRef>
          </c:val>
          <c:smooth val="0"/>
          <c:extLst xmlns:c16r2="http://schemas.microsoft.com/office/drawing/2015/06/chart">
            <c:ext xmlns:c16="http://schemas.microsoft.com/office/drawing/2014/chart" uri="{C3380CC4-5D6E-409C-BE32-E72D297353CC}">
              <c16:uniqueId val="{0000000D-F13C-411B-A7E0-17AC7995F289}"/>
            </c:ext>
            <c:ext xmlns:c15="http://schemas.microsoft.com/office/drawing/2012/chart" uri="{02D57815-91ED-43cb-92C2-25804820EDAC}">
              <c15:datalabelsRange>
                <c15:f>Sheet1!$G$6:$G$10</c15:f>
                <c15:dlblRangeCache>
                  <c:ptCount val="5"/>
                  <c:pt idx="0">
                    <c:v>Male</c:v>
                  </c:pt>
                  <c:pt idx="1">
                    <c:v>Rural</c:v>
                  </c:pt>
                  <c:pt idx="2">
                    <c:v>Second</c:v>
                  </c:pt>
                  <c:pt idx="3">
                    <c:v>Primary or Lower Secondary</c:v>
                  </c:pt>
                </c15:dlblRangeCache>
              </c15:datalabelsRange>
            </c:ext>
          </c:extLst>
        </c:ser>
        <c:ser>
          <c:idx val="2"/>
          <c:order val="2"/>
          <c:tx>
            <c:strRef>
              <c:f>Sheet1!$D$5</c:f>
              <c:strCache>
                <c:ptCount val="1"/>
                <c:pt idx="0">
                  <c:v>national average</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Sex of child</c:v>
                </c:pt>
                <c:pt idx="1">
                  <c:v>Area</c:v>
                </c:pt>
                <c:pt idx="2">
                  <c:v>Wealth Quintile</c:v>
                </c:pt>
                <c:pt idx="3">
                  <c:v>Mother's education</c:v>
                </c:pt>
              </c:strCache>
            </c:strRef>
          </c:cat>
          <c:val>
            <c:numRef>
              <c:f>Sheet1!$D$6:$D$9</c:f>
              <c:numCache>
                <c:formatCode>0.00</c:formatCode>
                <c:ptCount val="4"/>
                <c:pt idx="0">
                  <c:v>7.8475843336121827</c:v>
                </c:pt>
                <c:pt idx="1">
                  <c:v>7.8475843336121827</c:v>
                </c:pt>
                <c:pt idx="2">
                  <c:v>7.8475843336121827</c:v>
                </c:pt>
                <c:pt idx="3">
                  <c:v>7.8475843336121827</c:v>
                </c:pt>
              </c:numCache>
            </c:numRef>
          </c:val>
          <c:smooth val="0"/>
          <c:extLst xmlns:c16r2="http://schemas.microsoft.com/office/drawing/2015/06/chart">
            <c:ext xmlns:c16="http://schemas.microsoft.com/office/drawing/2014/chart" uri="{C3380CC4-5D6E-409C-BE32-E72D297353CC}">
              <c16:uniqueId val="{0000000E-F13C-411B-A7E0-17AC7995F289}"/>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28601296"/>
        <c:axId val="228601856"/>
      </c:stockChart>
      <c:catAx>
        <c:axId val="22860129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8601856"/>
        <c:crosses val="autoZero"/>
        <c:auto val="1"/>
        <c:lblAlgn val="ctr"/>
        <c:lblOffset val="250"/>
        <c:noMultiLvlLbl val="0"/>
      </c:catAx>
      <c:valAx>
        <c:axId val="228601856"/>
        <c:scaling>
          <c:orientation val="minMax"/>
          <c:max val="1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manualLayout>
              <c:xMode val="edge"/>
              <c:yMode val="edge"/>
              <c:x val="0"/>
              <c:y val="0.34954912719239101"/>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8601296"/>
        <c:crosses val="autoZero"/>
        <c:crossBetween val="between"/>
        <c:majorUnit val="5"/>
      </c:valAx>
      <c:spPr>
        <a:noFill/>
        <a:ln w="25400">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83404370642294"/>
          <c:y val="5.2667036881628868E-2"/>
          <c:w val="0.82174776417255901"/>
          <c:h val="0.81230520457367772"/>
        </c:manualLayout>
      </c:layout>
      <c:barChart>
        <c:barDir val="col"/>
        <c:grouping val="clustered"/>
        <c:varyColors val="0"/>
        <c:ser>
          <c:idx val="0"/>
          <c:order val="0"/>
          <c:tx>
            <c:strRef>
              <c:f>Sheet1!$B$4</c:f>
              <c:strCache>
                <c:ptCount val="1"/>
                <c:pt idx="0">
                  <c:v>Total</c:v>
                </c:pt>
              </c:strCache>
            </c:strRef>
          </c:tx>
          <c:spPr>
            <a:solidFill>
              <a:srgbClr val="F15A40"/>
            </a:solidFill>
            <a:ln>
              <a:noFill/>
            </a:ln>
            <a:effectLst/>
          </c:spPr>
          <c:invertIfNegative val="0"/>
          <c:dLbls>
            <c:dLbl>
              <c:idx val="0"/>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Franklin Gothic Book" panose="020B0503020102020204" pitchFamily="34" charset="0"/>
                      <a:ea typeface="+mn-ea"/>
                      <a:cs typeface="+mn-cs"/>
                    </a:defRPr>
                  </a:pPr>
                  <a:endParaRPr lang="en-US"/>
                </a:p>
              </c:txPr>
              <c:showLegendKey val="0"/>
              <c:showVal val="1"/>
              <c:showCatName val="0"/>
              <c:showSerName val="0"/>
              <c:showPercent val="0"/>
              <c:showBubbleSize val="0"/>
            </c:dLbl>
            <c:dLbl>
              <c:idx val="1"/>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Franklin Gothic Book" panose="020B0503020102020204" pitchFamily="34" charset="0"/>
                      <a:ea typeface="+mn-ea"/>
                      <a:cs typeface="+mn-cs"/>
                    </a:defRPr>
                  </a:pPr>
                  <a:endParaRPr lang="en-US"/>
                </a:p>
              </c:txPr>
              <c:showLegendKey val="0"/>
              <c:showVal val="1"/>
              <c:showCatName val="0"/>
              <c:showSerName val="0"/>
              <c:showPercent val="0"/>
              <c:showBubbleSize val="0"/>
            </c:dLbl>
            <c:dLbl>
              <c:idx val="2"/>
              <c:numFmt formatCode="\&lt;\1"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Franklin Gothic Book" panose="020B0503020102020204" pitchFamily="34" charset="0"/>
                      <a:ea typeface="+mn-ea"/>
                      <a:cs typeface="+mn-cs"/>
                    </a:defRPr>
                  </a:pPr>
                  <a:endParaRPr lang="en-US"/>
                </a:p>
              </c:txPr>
              <c:showLegendKey val="0"/>
              <c:showVal val="1"/>
              <c:showCatName val="0"/>
              <c:showSerName val="0"/>
              <c:showPercent val="0"/>
              <c:showBubbleSize val="0"/>
            </c:dLbl>
            <c:numFmt formatCode="#,##0.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Franklin Gothic Book" panose="020B0503020102020204" pitchFamily="34" charset="0"/>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Sheet1!$A$5:$A$7</c:f>
              <c:strCache>
                <c:ptCount val="3"/>
                <c:pt idx="0">
                  <c:v>Wear glasses</c:v>
                </c:pt>
                <c:pt idx="1">
                  <c:v>Use hearing aid</c:v>
                </c:pt>
                <c:pt idx="2">
                  <c:v>Use equipment/assistance for walking</c:v>
                </c:pt>
              </c:strCache>
            </c:strRef>
          </c:cat>
          <c:val>
            <c:numRef>
              <c:f>Sheet1!$B$5:$B$7</c:f>
              <c:numCache>
                <c:formatCode>0.0</c:formatCode>
                <c:ptCount val="3"/>
                <c:pt idx="0">
                  <c:v>4.0265124940899355</c:v>
                </c:pt>
                <c:pt idx="1">
                  <c:v>0.25085429993498609</c:v>
                </c:pt>
                <c:pt idx="2">
                  <c:v>0.69676118689991517</c:v>
                </c:pt>
              </c:numCache>
            </c:numRef>
          </c:val>
          <c:extLst xmlns:c16r2="http://schemas.microsoft.com/office/drawing/2015/06/chart">
            <c:ext xmlns:c16="http://schemas.microsoft.com/office/drawing/2014/chart" uri="{C3380CC4-5D6E-409C-BE32-E72D297353CC}">
              <c16:uniqueId val="{00000000-62D0-48F5-A3B4-7C75275E2989}"/>
            </c:ext>
          </c:extLst>
        </c:ser>
        <c:dLbls>
          <c:showLegendKey val="0"/>
          <c:showVal val="0"/>
          <c:showCatName val="0"/>
          <c:showSerName val="0"/>
          <c:showPercent val="0"/>
          <c:showBubbleSize val="0"/>
        </c:dLbls>
        <c:gapWidth val="219"/>
        <c:overlap val="-27"/>
        <c:axId val="224363232"/>
        <c:axId val="224363792"/>
      </c:barChart>
      <c:catAx>
        <c:axId val="224363232"/>
        <c:scaling>
          <c:orientation val="minMax"/>
        </c:scaling>
        <c:delete val="0"/>
        <c:axPos val="b"/>
        <c:numFmt formatCode="General" sourceLinked="1"/>
        <c:majorTickMark val="none"/>
        <c:minorTickMark val="none"/>
        <c:tickLblPos val="nextTo"/>
        <c:spPr>
          <a:noFill/>
          <a:ln w="6350" cap="flat" cmpd="sng" algn="ctr">
            <a:solidFill>
              <a:srgbClr val="D0CECE"/>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crossAx val="224363792"/>
        <c:crosses val="autoZero"/>
        <c:auto val="1"/>
        <c:lblAlgn val="ctr"/>
        <c:lblOffset val="100"/>
        <c:noMultiLvlLbl val="0"/>
      </c:catAx>
      <c:valAx>
        <c:axId val="224363792"/>
        <c:scaling>
          <c:orientation val="minMax"/>
          <c:max val="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3.1417132720687878E-2"/>
              <c:y val="0.33952482042500837"/>
            </c:manualLayout>
          </c:layout>
          <c:overlay val="0"/>
          <c:spPr>
            <a:noFill/>
            <a:ln>
              <a:noFill/>
            </a:ln>
            <a:effectLst/>
          </c:spPr>
          <c:txPr>
            <a:bodyPr rot="-5400000" spcFirstLastPara="1" vertOverflow="ellipsis" vert="horz" wrap="square" anchor="ctr" anchorCtr="1"/>
            <a:lstStyle/>
            <a:p>
              <a:pPr>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crossAx val="224363232"/>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600">
          <a:latin typeface="Franklin Gothic Book" panose="020B05030201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2561750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3935755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1936879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0094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30263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573566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495454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1008156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586910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1362116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3625299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18/11/2019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615576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C764DE79-268F-4C1A-8933-263129D2AF90}" type="datetimeFigureOut">
              <a:rPr lang="en-US" dirty="0"/>
              <a:pPr/>
              <a:t>18/11/2019</a:t>
            </a:fld>
            <a:endParaRPr lang="en-US" dirty="0"/>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167151766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77" r:id="rId13"/>
    <p:sldLayoutId id="2147483678" r:id="rId14"/>
    <p:sldLayoutId id="2147483680" r:id="rId15"/>
    <p:sldLayoutId id="2147483681" r:id="rId16"/>
    <p:sldLayoutId id="2147483682" r:id="rId17"/>
    <p:sldLayoutId id="2147483683" r:id="rId1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chart" Target="../charts/char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2.xml"/><Relationship Id="rId1" Type="http://schemas.openxmlformats.org/officeDocument/2006/relationships/slideLayout" Target="../slideLayouts/slideLayout12.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43" name="Picture 42"/>
          <p:cNvPicPr>
            <a:picLocks noChangeAspect="1"/>
          </p:cNvPicPr>
          <p:nvPr/>
        </p:nvPicPr>
        <p:blipFill rotWithShape="1">
          <a:blip r:embed="rId2">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45" name="Picture 44"/>
          <p:cNvPicPr>
            <a:picLocks noChangeAspect="1"/>
          </p:cNvPicPr>
          <p:nvPr/>
        </p:nvPicPr>
        <p:blipFill rotWithShape="1">
          <a:blip r:embed="rId2">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46" name="TextBox 45"/>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48" name="Picture 47"/>
          <p:cNvPicPr>
            <a:picLocks noChangeAspect="1"/>
          </p:cNvPicPr>
          <p:nvPr/>
        </p:nvPicPr>
        <p:blipFill>
          <a:blip r:embed="rId4"/>
          <a:stretch>
            <a:fillRect/>
          </a:stretch>
        </p:blipFill>
        <p:spPr>
          <a:xfrm>
            <a:off x="5628401" y="1391082"/>
            <a:ext cx="1719262" cy="379456"/>
          </a:xfrm>
          <a:prstGeom prst="rect">
            <a:avLst/>
          </a:prstGeom>
        </p:spPr>
      </p:pic>
      <p:pic>
        <p:nvPicPr>
          <p:cNvPr id="49" name="Picture 4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
        <p:nvSpPr>
          <p:cNvPr id="12" name="Rectangle 11"/>
          <p:cNvSpPr/>
          <p:nvPr/>
        </p:nvSpPr>
        <p:spPr>
          <a:xfrm>
            <a:off x="304172" y="7605887"/>
            <a:ext cx="7017887" cy="213680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61500" y="7572639"/>
            <a:ext cx="2274629" cy="369332"/>
          </a:xfrm>
          <a:prstGeom prst="rect">
            <a:avLst/>
          </a:prstGeom>
          <a:noFill/>
        </p:spPr>
        <p:txBody>
          <a:bodyPr wrap="square" rtlCol="0">
            <a:spAutoFit/>
          </a:bodyPr>
          <a:lstStyle/>
          <a:p>
            <a:r>
              <a:rPr lang="en-US" b="1" dirty="0">
                <a:solidFill>
                  <a:schemeClr val="bg1"/>
                </a:solidFill>
                <a:latin typeface="Franklin Gothic Book" panose="020B0503020102020204" pitchFamily="34" charset="0"/>
              </a:rPr>
              <a:t>Key Messages</a:t>
            </a:r>
          </a:p>
        </p:txBody>
      </p:sp>
      <p:sp>
        <p:nvSpPr>
          <p:cNvPr id="24" name="TextBox 23"/>
          <p:cNvSpPr txBox="1"/>
          <p:nvPr/>
        </p:nvSpPr>
        <p:spPr>
          <a:xfrm>
            <a:off x="356405" y="7903927"/>
            <a:ext cx="6913419" cy="1715872"/>
          </a:xfrm>
          <a:prstGeom prst="rect">
            <a:avLst/>
          </a:prstGeom>
          <a:noFill/>
        </p:spPr>
        <p:txBody>
          <a:bodyPr wrap="square" numCol="3" spcCol="137160" rtlCol="0">
            <a:noAutofit/>
          </a:bodyPr>
          <a:lstStyle/>
          <a:p>
            <a:pPr marL="171450" indent="-171450">
              <a:spcBef>
                <a:spcPts val="300"/>
              </a:spcBef>
              <a:spcAft>
                <a:spcPts val="300"/>
              </a:spcAft>
              <a:buFont typeface="Arial" charset="0"/>
              <a:buChar char="•"/>
            </a:pPr>
            <a:r>
              <a:rPr lang="en-US" sz="900" dirty="0">
                <a:solidFill>
                  <a:schemeClr val="bg1"/>
                </a:solidFill>
                <a:latin typeface="Franklin Gothic Book" panose="020B0503020102020204" pitchFamily="34" charset="0"/>
              </a:rPr>
              <a:t>8% of children (2-17 years) have functional difficulties in at least one domain. While 2% of children aged 2-4 years and 10% of children aged 5-17 years suffer from difficulties in functional abilities in at least one field, respectively.</a:t>
            </a:r>
          </a:p>
          <a:p>
            <a:pPr marL="171450" indent="-171450">
              <a:spcBef>
                <a:spcPts val="300"/>
              </a:spcBef>
              <a:spcAft>
                <a:spcPts val="300"/>
              </a:spcAft>
              <a:buFont typeface="Arial" charset="0"/>
              <a:buChar char="•"/>
            </a:pPr>
            <a:r>
              <a:rPr lang="en-US" sz="900" dirty="0">
                <a:solidFill>
                  <a:schemeClr val="bg1"/>
                </a:solidFill>
                <a:latin typeface="Franklin Gothic Book" panose="020B0503020102020204" pitchFamily="34" charset="0"/>
              </a:rPr>
              <a:t>Moreover, it’s noteworthy that 1.2% and 0.9% of children aged 2-4 years have functional difficulty in communication and learning domain respectively, followed by walking and controlling behavior with equal share (0.2%) and seeing, hearing and playing at the same rate (0.1%).</a:t>
            </a:r>
          </a:p>
          <a:p>
            <a:pPr marL="171450" indent="-171450">
              <a:spcBef>
                <a:spcPts val="300"/>
              </a:spcBef>
              <a:spcAft>
                <a:spcPts val="300"/>
              </a:spcAft>
              <a:buFont typeface="Arial" charset="0"/>
              <a:buChar char="•"/>
            </a:pPr>
            <a:r>
              <a:rPr lang="en-US" sz="900" dirty="0">
                <a:solidFill>
                  <a:schemeClr val="bg1"/>
                </a:solidFill>
                <a:latin typeface="Franklin Gothic Book" panose="020B0503020102020204" pitchFamily="34" charset="0"/>
              </a:rPr>
              <a:t>4.4% of children aged 5 to 17 suffer from anxiety, whereas 1.6% - from depression. Herewith 1.4% and 1.3% have difficulties in learning and walking domains respectively.</a:t>
            </a:r>
          </a:p>
          <a:p>
            <a:pPr marL="171450" indent="-171450">
              <a:spcBef>
                <a:spcPts val="300"/>
              </a:spcBef>
              <a:spcAft>
                <a:spcPts val="300"/>
              </a:spcAft>
              <a:buFont typeface="Arial" charset="0"/>
              <a:buChar char="•"/>
            </a:pPr>
            <a:r>
              <a:rPr lang="en-US" sz="900" dirty="0">
                <a:solidFill>
                  <a:schemeClr val="bg1"/>
                </a:solidFill>
                <a:latin typeface="Franklin Gothic Book" panose="020B0503020102020204" pitchFamily="34" charset="0"/>
              </a:rPr>
              <a:t>There are no significant differences in child functioning regarding sex of the child and area of residence.</a:t>
            </a:r>
          </a:p>
          <a:p>
            <a:pPr marL="171450" indent="-171450">
              <a:spcBef>
                <a:spcPts val="300"/>
              </a:spcBef>
              <a:spcAft>
                <a:spcPts val="300"/>
              </a:spcAft>
              <a:buFont typeface="Arial" charset="0"/>
              <a:buChar char="•"/>
            </a:pPr>
            <a:r>
              <a:rPr lang="en-US" sz="900" dirty="0" smtClean="0">
                <a:solidFill>
                  <a:schemeClr val="bg1"/>
                </a:solidFill>
                <a:latin typeface="Franklin Gothic Book" panose="020B0503020102020204" pitchFamily="34" charset="0"/>
              </a:rPr>
              <a:t>Percentage </a:t>
            </a:r>
            <a:r>
              <a:rPr lang="en-US" sz="900" dirty="0">
                <a:solidFill>
                  <a:schemeClr val="bg1"/>
                </a:solidFill>
                <a:latin typeface="Franklin Gothic Book" panose="020B0503020102020204" pitchFamily="34" charset="0"/>
              </a:rPr>
              <a:t>of children aged 5-17 with functional difficulties is highest in Kakheti (16%), while the percentage of children aged 2-4 with functional difficulties is the highest in </a:t>
            </a:r>
            <a:r>
              <a:rPr lang="en-US" sz="900" dirty="0" err="1">
                <a:solidFill>
                  <a:schemeClr val="bg1"/>
                </a:solidFill>
                <a:latin typeface="Franklin Gothic Book" panose="020B0503020102020204" pitchFamily="34" charset="0"/>
              </a:rPr>
              <a:t>Guria</a:t>
            </a:r>
            <a:r>
              <a:rPr lang="en-US" sz="900" dirty="0">
                <a:solidFill>
                  <a:schemeClr val="bg1"/>
                </a:solidFill>
                <a:latin typeface="Franklin Gothic Book" panose="020B0503020102020204" pitchFamily="34" charset="0"/>
              </a:rPr>
              <a:t> (6%).</a:t>
            </a:r>
          </a:p>
          <a:p>
            <a:pPr marL="171450" indent="-171450">
              <a:spcBef>
                <a:spcPts val="300"/>
              </a:spcBef>
              <a:spcAft>
                <a:spcPts val="300"/>
              </a:spcAft>
              <a:buFont typeface="Arial" charset="0"/>
              <a:buChar char="•"/>
            </a:pPr>
            <a:r>
              <a:rPr lang="en-US" sz="900" dirty="0">
                <a:solidFill>
                  <a:schemeClr val="bg1"/>
                </a:solidFill>
                <a:latin typeface="Franklin Gothic Book" panose="020B0503020102020204" pitchFamily="34" charset="0"/>
              </a:rPr>
              <a:t>4% of children aged 2-17 have difficulties in seeing when wearing glasses; 0.3% have difficulties in hearing when using the hearing aid, 0.7% have difficulties walking when using equipment or receiving assistance for walking.</a:t>
            </a:r>
          </a:p>
        </p:txBody>
      </p:sp>
      <p:sp>
        <p:nvSpPr>
          <p:cNvPr id="31" name="Rectangle 30">
            <a:extLst>
              <a:ext uri="{FF2B5EF4-FFF2-40B4-BE49-F238E27FC236}">
                <a16:creationId xmlns:a16="http://schemas.microsoft.com/office/drawing/2014/main" xmlns="" id="{D94C44CF-B048-4EAA-8D04-AFB85D080A43}"/>
              </a:ext>
            </a:extLst>
          </p:cNvPr>
          <p:cNvSpPr/>
          <p:nvPr/>
        </p:nvSpPr>
        <p:spPr>
          <a:xfrm>
            <a:off x="4476036" y="2518570"/>
            <a:ext cx="2867025" cy="270841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750" dirty="0">
                <a:latin typeface="Franklin Gothic Book" panose="020B0503020102020204" pitchFamily="34" charset="0"/>
              </a:rPr>
              <a:t>Children with disabilities are among the most marginalized groups in society. Facing daily discrimination in the form of negative attitudes, and lack of adequate policies and legislation, children with disabilities are effectively barred from realizing their rights to health, education, and even survival. Children with disabilities are often likely to be among the poorest members of the population and are less likely to attend school, access medical services, or have their voices heard in society. Discrimination against and exclusion of children with disabilities also puts them at a higher risk of physical and emotional abuse or other forms of neglect, violence and exploitation. </a:t>
            </a:r>
          </a:p>
          <a:p>
            <a:pPr algn="just"/>
            <a:endParaRPr lang="en-US" sz="750" dirty="0">
              <a:latin typeface="Franklin Gothic Book" panose="020B0503020102020204" pitchFamily="34" charset="0"/>
            </a:endParaRPr>
          </a:p>
          <a:p>
            <a:pPr algn="just"/>
            <a:r>
              <a:rPr lang="en-US" sz="750" dirty="0">
                <a:latin typeface="Franklin Gothic Book" panose="020B0503020102020204" pitchFamily="34" charset="0"/>
              </a:rPr>
              <a:t>The Convention on the Rights of the Child (UNICEF, 1989) and the more recent Convention on the Rights of Persons with Disabilities (UN, 2006) explicitly state the rights of children with disabilities on an equal basis with other children.</a:t>
            </a:r>
          </a:p>
          <a:p>
            <a:pPr algn="just"/>
            <a:endParaRPr lang="en-US" sz="750" dirty="0">
              <a:latin typeface="Franklin Gothic Book" panose="020B0503020102020204" pitchFamily="34" charset="0"/>
            </a:endParaRPr>
          </a:p>
          <a:p>
            <a:pPr algn="just"/>
            <a:r>
              <a:rPr lang="en-US" sz="750" dirty="0">
                <a:latin typeface="Franklin Gothic Book" panose="020B0503020102020204" pitchFamily="34" charset="0"/>
              </a:rPr>
              <a:t>These Conventions focus on the disparities faced by children with disabilities and call for improvements in their access to services, and in their participation in all aspects of life. In order to achieve these goals, there is a need for cross-nationally comparable, reliable data. </a:t>
            </a:r>
          </a:p>
        </p:txBody>
      </p:sp>
      <p:graphicFrame>
        <p:nvGraphicFramePr>
          <p:cNvPr id="5" name="Chart 4"/>
          <p:cNvGraphicFramePr/>
          <p:nvPr>
            <p:extLst>
              <p:ext uri="{D42A27DB-BD31-4B8C-83A1-F6EECF244321}">
                <p14:modId xmlns:p14="http://schemas.microsoft.com/office/powerpoint/2010/main" val="315274877"/>
              </p:ext>
            </p:extLst>
          </p:nvPr>
        </p:nvGraphicFramePr>
        <p:xfrm>
          <a:off x="379750" y="2533804"/>
          <a:ext cx="4058900" cy="2604416"/>
        </p:xfrm>
        <a:graphic>
          <a:graphicData uri="http://schemas.openxmlformats.org/drawingml/2006/chart">
            <c:chart xmlns:c="http://schemas.openxmlformats.org/drawingml/2006/chart" xmlns:r="http://schemas.openxmlformats.org/officeDocument/2006/relationships" r:id="rId6"/>
          </a:graphicData>
        </a:graphic>
      </p:graphicFrame>
      <p:sp>
        <p:nvSpPr>
          <p:cNvPr id="21" name="TextBox 20"/>
          <p:cNvSpPr txBox="1"/>
          <p:nvPr/>
        </p:nvSpPr>
        <p:spPr>
          <a:xfrm>
            <a:off x="306039" y="7210139"/>
            <a:ext cx="5372199" cy="184666"/>
          </a:xfrm>
          <a:prstGeom prst="rect">
            <a:avLst/>
          </a:prstGeom>
          <a:noFill/>
        </p:spPr>
        <p:txBody>
          <a:bodyPr wrap="square" rtlCol="0">
            <a:spAutoFit/>
          </a:bodyPr>
          <a:lstStyle/>
          <a:p>
            <a:r>
              <a:rPr lang="en-US" sz="600" dirty="0">
                <a:solidFill>
                  <a:prstClr val="black">
                    <a:lumMod val="65000"/>
                    <a:lumOff val="35000"/>
                  </a:prstClr>
                </a:solidFill>
                <a:latin typeface="Franklin Gothic Book" panose="020B0503020102020204" pitchFamily="34" charset="0"/>
              </a:rPr>
              <a:t>Percentage of children age 2–17 years with functional difficulty in at least one domain, by domain of difficulty</a:t>
            </a:r>
          </a:p>
        </p:txBody>
      </p:sp>
      <p:sp>
        <p:nvSpPr>
          <p:cNvPr id="29" name="TextBox 28"/>
          <p:cNvSpPr txBox="1"/>
          <p:nvPr/>
        </p:nvSpPr>
        <p:spPr>
          <a:xfrm>
            <a:off x="306039" y="7394692"/>
            <a:ext cx="1237219" cy="184666"/>
          </a:xfrm>
          <a:prstGeom prst="rect">
            <a:avLst/>
          </a:prstGeom>
          <a:noFill/>
        </p:spPr>
        <p:txBody>
          <a:bodyPr wrap="square" rtlCol="0">
            <a:spAutoFit/>
          </a:bodyPr>
          <a:lstStyle/>
          <a:p>
            <a:r>
              <a:rPr lang="en-US" sz="600" dirty="0">
                <a:solidFill>
                  <a:schemeClr val="tx1">
                    <a:lumMod val="75000"/>
                    <a:lumOff val="25000"/>
                  </a:schemeClr>
                </a:solidFill>
                <a:latin typeface="Franklin Gothic Book" panose="020B0503020102020204" pitchFamily="34" charset="0"/>
              </a:rPr>
              <a:t>N/A- Not Applicable</a:t>
            </a:r>
          </a:p>
        </p:txBody>
      </p:sp>
      <p:sp>
        <p:nvSpPr>
          <p:cNvPr id="37" name="TextBox 36"/>
          <p:cNvSpPr txBox="1"/>
          <p:nvPr/>
        </p:nvSpPr>
        <p:spPr>
          <a:xfrm>
            <a:off x="313075" y="1372719"/>
            <a:ext cx="4429813" cy="400110"/>
          </a:xfrm>
          <a:prstGeom prst="rect">
            <a:avLst/>
          </a:prstGeom>
          <a:noFill/>
        </p:spPr>
        <p:txBody>
          <a:bodyPr wrap="square" rtlCol="0">
            <a:spAutoFit/>
          </a:bodyPr>
          <a:lstStyle/>
          <a:p>
            <a:r>
              <a:rPr lang="en-US" sz="2000" b="1" dirty="0">
                <a:solidFill>
                  <a:schemeClr val="bg1"/>
                </a:solidFill>
              </a:rPr>
              <a:t>Child Functioning</a:t>
            </a:r>
            <a:endParaRPr lang="en-US" sz="2000" dirty="0">
              <a:solidFill>
                <a:schemeClr val="bg1"/>
              </a:solidFill>
            </a:endParaRPr>
          </a:p>
        </p:txBody>
      </p:sp>
      <p:sp>
        <p:nvSpPr>
          <p:cNvPr id="39" name="TextBox 38"/>
          <p:cNvSpPr txBox="1"/>
          <p:nvPr/>
        </p:nvSpPr>
        <p:spPr>
          <a:xfrm>
            <a:off x="236221" y="1858813"/>
            <a:ext cx="5486400" cy="276999"/>
          </a:xfrm>
          <a:prstGeom prst="rect">
            <a:avLst/>
          </a:prstGeom>
          <a:noFill/>
        </p:spPr>
        <p:txBody>
          <a:bodyPr wrap="square" rtlCol="0">
            <a:spAutoFit/>
          </a:bodyPr>
          <a:lstStyle/>
          <a:p>
            <a:r>
              <a:rPr lang="en-US" sz="1200" b="1" dirty="0">
                <a:solidFill>
                  <a:srgbClr val="4C545A"/>
                </a:solidFill>
                <a:latin typeface="Franklin Gothic Medium" panose="020B0603020102020204" pitchFamily="34" charset="0"/>
              </a:rPr>
              <a:t>Child Functioning: Levels &amp; Domains</a:t>
            </a:r>
          </a:p>
        </p:txBody>
      </p:sp>
      <p:sp>
        <p:nvSpPr>
          <p:cNvPr id="33" name="TextBox 32"/>
          <p:cNvSpPr txBox="1"/>
          <p:nvPr/>
        </p:nvSpPr>
        <p:spPr>
          <a:xfrm>
            <a:off x="306230" y="2297264"/>
            <a:ext cx="4209409" cy="261610"/>
          </a:xfrm>
          <a:prstGeom prst="rect">
            <a:avLst/>
          </a:prstGeom>
          <a:noFill/>
        </p:spPr>
        <p:txBody>
          <a:bodyPr wrap="square" rtlCol="0">
            <a:spAutoFit/>
          </a:bodyPr>
          <a:lstStyle/>
          <a:p>
            <a:r>
              <a:rPr lang="en-US" sz="1100" b="1" dirty="0">
                <a:solidFill>
                  <a:srgbClr val="4C545A"/>
                </a:solidFill>
                <a:latin typeface="Franklin Gothic Medium" panose="020B0603020102020204" pitchFamily="34" charset="0"/>
              </a:rPr>
              <a:t>Child Functioning Levels by Age-Group</a:t>
            </a:r>
          </a:p>
        </p:txBody>
      </p:sp>
      <p:sp>
        <p:nvSpPr>
          <p:cNvPr id="34" name="TextBox 33"/>
          <p:cNvSpPr txBox="1"/>
          <p:nvPr/>
        </p:nvSpPr>
        <p:spPr>
          <a:xfrm>
            <a:off x="310766" y="5215727"/>
            <a:ext cx="4209409" cy="261610"/>
          </a:xfrm>
          <a:prstGeom prst="rect">
            <a:avLst/>
          </a:prstGeom>
          <a:noFill/>
        </p:spPr>
        <p:txBody>
          <a:bodyPr wrap="square" rtlCol="0">
            <a:spAutoFit/>
          </a:bodyPr>
          <a:lstStyle>
            <a:defPPr>
              <a:defRPr lang="en-US"/>
            </a:defPPr>
            <a:lvl1pPr>
              <a:defRPr sz="1100" b="1">
                <a:solidFill>
                  <a:srgbClr val="4C545A"/>
                </a:solidFill>
                <a:latin typeface="Franklin Gothic Medium" panose="020B0603020102020204" pitchFamily="34" charset="0"/>
              </a:defRPr>
            </a:lvl1pPr>
          </a:lstStyle>
          <a:p>
            <a:r>
              <a:rPr lang="en-US" dirty="0"/>
              <a:t>Child Functioning Domains</a:t>
            </a:r>
          </a:p>
        </p:txBody>
      </p:sp>
      <p:sp>
        <p:nvSpPr>
          <p:cNvPr id="32" name="TextBox 31"/>
          <p:cNvSpPr txBox="1"/>
          <p:nvPr/>
        </p:nvSpPr>
        <p:spPr>
          <a:xfrm>
            <a:off x="310515" y="4993293"/>
            <a:ext cx="4128135" cy="184666"/>
          </a:xfrm>
          <a:prstGeom prst="rect">
            <a:avLst/>
          </a:prstGeom>
          <a:noFill/>
        </p:spPr>
        <p:txBody>
          <a:bodyPr wrap="square" rtlCol="0">
            <a:spAutoFit/>
          </a:bodyPr>
          <a:lstStyle/>
          <a:p>
            <a:r>
              <a:rPr lang="en-US" sz="600" dirty="0">
                <a:solidFill>
                  <a:prstClr val="black">
                    <a:lumMod val="65000"/>
                    <a:lumOff val="35000"/>
                  </a:prstClr>
                </a:solidFill>
                <a:latin typeface="Franklin Gothic Book" panose="020B0503020102020204" pitchFamily="34" charset="0"/>
              </a:rPr>
              <a:t>Percentage of children age 2–17 years with functional difficulty in at least one domain, by age groups</a:t>
            </a:r>
          </a:p>
        </p:txBody>
      </p:sp>
      <p:graphicFrame>
        <p:nvGraphicFramePr>
          <p:cNvPr id="41" name="Table 40"/>
          <p:cNvGraphicFramePr>
            <a:graphicFrameLocks noGrp="1"/>
          </p:cNvGraphicFramePr>
          <p:nvPr>
            <p:extLst>
              <p:ext uri="{D42A27DB-BD31-4B8C-83A1-F6EECF244321}">
                <p14:modId xmlns:p14="http://schemas.microsoft.com/office/powerpoint/2010/main" val="3902419388"/>
              </p:ext>
            </p:extLst>
          </p:nvPr>
        </p:nvGraphicFramePr>
        <p:xfrm>
          <a:off x="352603" y="5476354"/>
          <a:ext cx="6995160" cy="1715516"/>
        </p:xfrm>
        <a:graphic>
          <a:graphicData uri="http://schemas.openxmlformats.org/drawingml/2006/table">
            <a:tbl>
              <a:tblPr firstRow="1" bandRow="1">
                <a:tableStyleId>{5C22544A-7EE6-4342-B048-85BDC9FD1C3A}</a:tableStyleId>
              </a:tblPr>
              <a:tblGrid>
                <a:gridCol w="654570">
                  <a:extLst>
                    <a:ext uri="{9D8B030D-6E8A-4147-A177-3AD203B41FA5}">
                      <a16:colId xmlns:a16="http://schemas.microsoft.com/office/drawing/2014/main" xmlns="" val="20000"/>
                    </a:ext>
                  </a:extLst>
                </a:gridCol>
                <a:gridCol w="422706">
                  <a:extLst>
                    <a:ext uri="{9D8B030D-6E8A-4147-A177-3AD203B41FA5}">
                      <a16:colId xmlns:a16="http://schemas.microsoft.com/office/drawing/2014/main" xmlns="" val="20001"/>
                    </a:ext>
                  </a:extLst>
                </a:gridCol>
                <a:gridCol w="422706">
                  <a:extLst>
                    <a:ext uri="{9D8B030D-6E8A-4147-A177-3AD203B41FA5}">
                      <a16:colId xmlns:a16="http://schemas.microsoft.com/office/drawing/2014/main" xmlns="" val="20002"/>
                    </a:ext>
                  </a:extLst>
                </a:gridCol>
                <a:gridCol w="422706">
                  <a:extLst>
                    <a:ext uri="{9D8B030D-6E8A-4147-A177-3AD203B41FA5}">
                      <a16:colId xmlns:a16="http://schemas.microsoft.com/office/drawing/2014/main" xmlns="" val="20003"/>
                    </a:ext>
                  </a:extLst>
                </a:gridCol>
                <a:gridCol w="422706">
                  <a:extLst>
                    <a:ext uri="{9D8B030D-6E8A-4147-A177-3AD203B41FA5}">
                      <a16:colId xmlns:a16="http://schemas.microsoft.com/office/drawing/2014/main" xmlns="" val="20004"/>
                    </a:ext>
                  </a:extLst>
                </a:gridCol>
                <a:gridCol w="422706">
                  <a:extLst>
                    <a:ext uri="{9D8B030D-6E8A-4147-A177-3AD203B41FA5}">
                      <a16:colId xmlns:a16="http://schemas.microsoft.com/office/drawing/2014/main" xmlns="" val="20005"/>
                    </a:ext>
                  </a:extLst>
                </a:gridCol>
                <a:gridCol w="422706">
                  <a:extLst>
                    <a:ext uri="{9D8B030D-6E8A-4147-A177-3AD203B41FA5}">
                      <a16:colId xmlns:a16="http://schemas.microsoft.com/office/drawing/2014/main" xmlns="" val="20006"/>
                    </a:ext>
                  </a:extLst>
                </a:gridCol>
                <a:gridCol w="422706">
                  <a:extLst>
                    <a:ext uri="{9D8B030D-6E8A-4147-A177-3AD203B41FA5}">
                      <a16:colId xmlns:a16="http://schemas.microsoft.com/office/drawing/2014/main" xmlns="" val="20007"/>
                    </a:ext>
                  </a:extLst>
                </a:gridCol>
                <a:gridCol w="422706">
                  <a:extLst>
                    <a:ext uri="{9D8B030D-6E8A-4147-A177-3AD203B41FA5}">
                      <a16:colId xmlns:a16="http://schemas.microsoft.com/office/drawing/2014/main" xmlns="" val="20008"/>
                    </a:ext>
                  </a:extLst>
                </a:gridCol>
                <a:gridCol w="422706">
                  <a:extLst>
                    <a:ext uri="{9D8B030D-6E8A-4147-A177-3AD203B41FA5}">
                      <a16:colId xmlns:a16="http://schemas.microsoft.com/office/drawing/2014/main" xmlns="" val="20009"/>
                    </a:ext>
                  </a:extLst>
                </a:gridCol>
                <a:gridCol w="422706">
                  <a:extLst>
                    <a:ext uri="{9D8B030D-6E8A-4147-A177-3AD203B41FA5}">
                      <a16:colId xmlns:a16="http://schemas.microsoft.com/office/drawing/2014/main" xmlns="" val="20010"/>
                    </a:ext>
                  </a:extLst>
                </a:gridCol>
                <a:gridCol w="422706">
                  <a:extLst>
                    <a:ext uri="{9D8B030D-6E8A-4147-A177-3AD203B41FA5}">
                      <a16:colId xmlns:a16="http://schemas.microsoft.com/office/drawing/2014/main" xmlns="" val="20011"/>
                    </a:ext>
                  </a:extLst>
                </a:gridCol>
                <a:gridCol w="422706">
                  <a:extLst>
                    <a:ext uri="{9D8B030D-6E8A-4147-A177-3AD203B41FA5}">
                      <a16:colId xmlns:a16="http://schemas.microsoft.com/office/drawing/2014/main" xmlns="" val="20012"/>
                    </a:ext>
                  </a:extLst>
                </a:gridCol>
                <a:gridCol w="422706">
                  <a:extLst>
                    <a:ext uri="{9D8B030D-6E8A-4147-A177-3AD203B41FA5}">
                      <a16:colId xmlns:a16="http://schemas.microsoft.com/office/drawing/2014/main" xmlns="" val="20013"/>
                    </a:ext>
                  </a:extLst>
                </a:gridCol>
                <a:gridCol w="422706">
                  <a:extLst>
                    <a:ext uri="{9D8B030D-6E8A-4147-A177-3AD203B41FA5}">
                      <a16:colId xmlns:a16="http://schemas.microsoft.com/office/drawing/2014/main" xmlns="" val="20014"/>
                    </a:ext>
                  </a:extLst>
                </a:gridCol>
                <a:gridCol w="422706">
                  <a:extLst>
                    <a:ext uri="{9D8B030D-6E8A-4147-A177-3AD203B41FA5}">
                      <a16:colId xmlns:a16="http://schemas.microsoft.com/office/drawing/2014/main" xmlns="" val="20015"/>
                    </a:ext>
                  </a:extLst>
                </a:gridCol>
              </a:tblGrid>
              <a:tr h="977900">
                <a:tc>
                  <a:txBody>
                    <a:bodyPr/>
                    <a:lstStyle/>
                    <a:p>
                      <a:endParaRPr lang="en-US" sz="700" kern="1200" dirty="0">
                        <a:solidFill>
                          <a:schemeClr val="dk1"/>
                        </a:solidFill>
                        <a:latin typeface="Franklin Gothic Book" panose="020B0503020102020204" pitchFamily="34" charset="0"/>
                        <a:ea typeface="+mn-ea"/>
                        <a:cs typeface="+mn-cs"/>
                      </a:endParaRPr>
                    </a:p>
                  </a:txBody>
                  <a:tcPr>
                    <a:solidFill>
                      <a:srgbClr val="7F7F7F"/>
                    </a:solidFill>
                  </a:tcPr>
                </a:tc>
                <a:tc>
                  <a:txBody>
                    <a:bodyPr/>
                    <a:lstStyle/>
                    <a:p>
                      <a:pPr algn="ctr"/>
                      <a:r>
                        <a:rPr lang="en-US" sz="1000" b="1" kern="1200" dirty="0">
                          <a:solidFill>
                            <a:schemeClr val="lt1"/>
                          </a:solidFill>
                          <a:latin typeface="Franklin Gothic Book" panose="020B0503020102020204" pitchFamily="34" charset="0"/>
                          <a:ea typeface="+mn-ea"/>
                          <a:cs typeface="+mn-cs"/>
                        </a:rPr>
                        <a:t>Seeing</a:t>
                      </a:r>
                    </a:p>
                  </a:txBody>
                  <a:tcPr vert="vert270" anchor="ctr">
                    <a:solidFill>
                      <a:srgbClr val="7F7F7F"/>
                    </a:solidFill>
                  </a:tcPr>
                </a:tc>
                <a:tc>
                  <a:txBody>
                    <a:bodyPr/>
                    <a:lstStyle/>
                    <a:p>
                      <a:pPr algn="ctr"/>
                      <a:r>
                        <a:rPr lang="en-US" sz="1000" b="1" kern="1200" dirty="0">
                          <a:solidFill>
                            <a:schemeClr val="lt1"/>
                          </a:solidFill>
                          <a:latin typeface="Franklin Gothic Book" panose="020B0503020102020204" pitchFamily="34" charset="0"/>
                          <a:ea typeface="+mn-ea"/>
                          <a:cs typeface="+mn-cs"/>
                        </a:rPr>
                        <a:t>Hearing</a:t>
                      </a:r>
                    </a:p>
                  </a:txBody>
                  <a:tcPr vert="vert270" anchor="ctr">
                    <a:solidFill>
                      <a:srgbClr val="7F7F7F"/>
                    </a:solidFill>
                  </a:tcPr>
                </a:tc>
                <a:tc>
                  <a:txBody>
                    <a:bodyPr/>
                    <a:lstStyle/>
                    <a:p>
                      <a:pPr algn="ctr"/>
                      <a:r>
                        <a:rPr lang="en-US" sz="1000" b="1" kern="1200" dirty="0">
                          <a:solidFill>
                            <a:schemeClr val="lt1"/>
                          </a:solidFill>
                          <a:latin typeface="Franklin Gothic Book" panose="020B0503020102020204" pitchFamily="34" charset="0"/>
                          <a:ea typeface="+mn-ea"/>
                          <a:cs typeface="+mn-cs"/>
                        </a:rPr>
                        <a:t>Walking</a:t>
                      </a:r>
                    </a:p>
                  </a:txBody>
                  <a:tcPr vert="vert270" anchor="ctr">
                    <a:solidFill>
                      <a:srgbClr val="7F7F7F"/>
                    </a:solidFill>
                  </a:tcPr>
                </a:tc>
                <a:tc>
                  <a:txBody>
                    <a:bodyPr/>
                    <a:lstStyle/>
                    <a:p>
                      <a:pPr algn="ctr"/>
                      <a:r>
                        <a:rPr lang="en-US" sz="1000" b="1" kern="1200" dirty="0">
                          <a:solidFill>
                            <a:schemeClr val="lt1"/>
                          </a:solidFill>
                          <a:latin typeface="Franklin Gothic Book" panose="020B0503020102020204" pitchFamily="34" charset="0"/>
                          <a:ea typeface="+mn-ea"/>
                          <a:cs typeface="+mn-cs"/>
                        </a:rPr>
                        <a:t>Fine Motor</a:t>
                      </a:r>
                    </a:p>
                  </a:txBody>
                  <a:tcPr vert="vert270" anchor="ctr">
                    <a:solidFill>
                      <a:srgbClr val="7F7F7F"/>
                    </a:solidFill>
                  </a:tcPr>
                </a:tc>
                <a:tc>
                  <a:txBody>
                    <a:bodyPr/>
                    <a:lstStyle/>
                    <a:p>
                      <a:r>
                        <a:rPr lang="en-US" sz="1000" b="1" kern="1200" noProof="0" dirty="0">
                          <a:solidFill>
                            <a:schemeClr val="lt1"/>
                          </a:solidFill>
                          <a:latin typeface="Franklin Gothic Book" panose="020B0503020102020204" pitchFamily="34" charset="0"/>
                          <a:ea typeface="+mn-ea"/>
                          <a:cs typeface="+mn-cs"/>
                        </a:rPr>
                        <a:t>Communication</a:t>
                      </a:r>
                      <a:endParaRPr lang="en-US" sz="1000" b="1" kern="1200" dirty="0">
                        <a:solidFill>
                          <a:schemeClr val="lt1"/>
                        </a:solidFill>
                        <a:latin typeface="Franklin Gothic Book" panose="020B0503020102020204" pitchFamily="34" charset="0"/>
                        <a:ea typeface="+mn-ea"/>
                        <a:cs typeface="+mn-cs"/>
                      </a:endParaRPr>
                    </a:p>
                  </a:txBody>
                  <a:tcPr vert="vert270">
                    <a:solidFill>
                      <a:srgbClr val="7F7F7F"/>
                    </a:solidFill>
                  </a:tcPr>
                </a:tc>
                <a:tc>
                  <a:txBody>
                    <a:bodyPr/>
                    <a:lstStyle/>
                    <a:p>
                      <a:pPr algn="ctr"/>
                      <a:r>
                        <a:rPr lang="en-US" sz="1000" b="1" kern="1200" dirty="0">
                          <a:solidFill>
                            <a:schemeClr val="lt1"/>
                          </a:solidFill>
                          <a:latin typeface="Franklin Gothic Book" panose="020B0503020102020204" pitchFamily="34" charset="0"/>
                          <a:ea typeface="+mn-ea"/>
                          <a:cs typeface="+mn-cs"/>
                        </a:rPr>
                        <a:t>Learning</a:t>
                      </a:r>
                    </a:p>
                  </a:txBody>
                  <a:tcPr vert="vert270" anchor="ctr">
                    <a:solidFill>
                      <a:srgbClr val="7F7F7F"/>
                    </a:solidFill>
                  </a:tcPr>
                </a:tc>
                <a:tc>
                  <a:txBody>
                    <a:bodyPr/>
                    <a:lstStyle/>
                    <a:p>
                      <a:pPr marL="0" marR="0" indent="0" algn="ctr" defTabSz="777240" rtl="0" eaLnBrk="1" fontAlgn="auto" latinLnBrk="0" hangingPunct="1">
                        <a:lnSpc>
                          <a:spcPct val="100000"/>
                        </a:lnSpc>
                        <a:spcBef>
                          <a:spcPts val="0"/>
                        </a:spcBef>
                        <a:spcAft>
                          <a:spcPts val="0"/>
                        </a:spcAft>
                        <a:buClrTx/>
                        <a:buSzTx/>
                        <a:buFontTx/>
                        <a:buNone/>
                        <a:tabLst/>
                        <a:defRPr/>
                      </a:pPr>
                      <a:r>
                        <a:rPr lang="en-US" sz="1000" b="1" kern="1200" dirty="0">
                          <a:solidFill>
                            <a:schemeClr val="lt1"/>
                          </a:solidFill>
                          <a:latin typeface="Franklin Gothic Book" panose="020B0503020102020204" pitchFamily="34" charset="0"/>
                          <a:ea typeface="+mn-ea"/>
                          <a:cs typeface="+mn-cs"/>
                        </a:rPr>
                        <a:t>Playing</a:t>
                      </a:r>
                    </a:p>
                    <a:p>
                      <a:pPr algn="ctr"/>
                      <a:endParaRPr lang="en-US" sz="1000" b="1" kern="1200" dirty="0">
                        <a:solidFill>
                          <a:schemeClr val="lt1"/>
                        </a:solidFill>
                        <a:latin typeface="Franklin Gothic Book" panose="020B0503020102020204" pitchFamily="34" charset="0"/>
                        <a:ea typeface="+mn-ea"/>
                        <a:cs typeface="+mn-cs"/>
                      </a:endParaRPr>
                    </a:p>
                  </a:txBody>
                  <a:tcPr vert="vert270" anchor="ctr">
                    <a:solidFill>
                      <a:srgbClr val="7F7F7F"/>
                    </a:solidFill>
                  </a:tcPr>
                </a:tc>
                <a:tc>
                  <a:txBody>
                    <a:bodyPr/>
                    <a:lstStyle/>
                    <a:p>
                      <a:pPr algn="ctr"/>
                      <a:r>
                        <a:rPr lang="en-US" sz="1000" b="1" kern="1200" dirty="0">
                          <a:solidFill>
                            <a:schemeClr val="lt1"/>
                          </a:solidFill>
                          <a:latin typeface="Franklin Gothic Book" panose="020B0503020102020204" pitchFamily="34" charset="0"/>
                          <a:ea typeface="+mn-ea"/>
                          <a:cs typeface="+mn-cs"/>
                        </a:rPr>
                        <a:t>Controlling </a:t>
                      </a:r>
                      <a:r>
                        <a:rPr lang="en-US" sz="1000" b="1" kern="1200" dirty="0" smtClean="0">
                          <a:solidFill>
                            <a:schemeClr val="lt1"/>
                          </a:solidFill>
                          <a:latin typeface="Franklin Gothic Book" panose="020B0503020102020204" pitchFamily="34" charset="0"/>
                          <a:ea typeface="+mn-ea"/>
                          <a:cs typeface="+mn-cs"/>
                        </a:rPr>
                        <a:t>Behavior</a:t>
                      </a:r>
                      <a:endParaRPr lang="en-US" sz="1000" b="1" kern="1200" dirty="0">
                        <a:solidFill>
                          <a:schemeClr val="lt1"/>
                        </a:solidFill>
                        <a:latin typeface="Franklin Gothic Book" panose="020B0503020102020204" pitchFamily="34" charset="0"/>
                        <a:ea typeface="+mn-ea"/>
                        <a:cs typeface="+mn-cs"/>
                      </a:endParaRPr>
                    </a:p>
                  </a:txBody>
                  <a:tcPr vert="vert270" anchor="ctr">
                    <a:solidFill>
                      <a:srgbClr val="7F7F7F"/>
                    </a:solidFill>
                  </a:tcPr>
                </a:tc>
                <a:tc>
                  <a:txBody>
                    <a:bodyPr/>
                    <a:lstStyle/>
                    <a:p>
                      <a:pPr algn="ctr"/>
                      <a:r>
                        <a:rPr lang="en-US" sz="1000" dirty="0">
                          <a:latin typeface="Franklin Gothic Book" panose="020B0503020102020204" pitchFamily="34" charset="0"/>
                        </a:rPr>
                        <a:t>Self</a:t>
                      </a:r>
                      <a:r>
                        <a:rPr lang="en-US" sz="1000" baseline="0" dirty="0">
                          <a:latin typeface="Franklin Gothic Book" panose="020B0503020102020204" pitchFamily="34" charset="0"/>
                        </a:rPr>
                        <a:t> care</a:t>
                      </a:r>
                      <a:endParaRPr lang="en-US" sz="1000" dirty="0">
                        <a:latin typeface="Franklin Gothic Book" panose="020B0503020102020204" pitchFamily="34" charset="0"/>
                      </a:endParaRPr>
                    </a:p>
                  </a:txBody>
                  <a:tcPr vert="vert270" anchor="ctr">
                    <a:solidFill>
                      <a:srgbClr val="7F7F7F"/>
                    </a:solidFill>
                  </a:tcPr>
                </a:tc>
                <a:tc>
                  <a:txBody>
                    <a:bodyPr/>
                    <a:lstStyle/>
                    <a:p>
                      <a:pPr algn="ctr"/>
                      <a:r>
                        <a:rPr lang="en-US" sz="1000" dirty="0">
                          <a:latin typeface="Franklin Gothic Book" panose="020B0503020102020204" pitchFamily="34" charset="0"/>
                        </a:rPr>
                        <a:t>Remembering</a:t>
                      </a:r>
                    </a:p>
                  </a:txBody>
                  <a:tcPr vert="vert270" anchor="ctr">
                    <a:solidFill>
                      <a:srgbClr val="7F7F7F"/>
                    </a:solidFill>
                  </a:tcPr>
                </a:tc>
                <a:tc>
                  <a:txBody>
                    <a:bodyPr/>
                    <a:lstStyle/>
                    <a:p>
                      <a:pPr algn="ctr"/>
                      <a:r>
                        <a:rPr lang="en-US" sz="1000" dirty="0">
                          <a:latin typeface="Franklin Gothic Book" panose="020B0503020102020204" pitchFamily="34" charset="0"/>
                        </a:rPr>
                        <a:t>Concentrating</a:t>
                      </a:r>
                    </a:p>
                  </a:txBody>
                  <a:tcPr vert="vert270" anchor="ctr">
                    <a:solidFill>
                      <a:srgbClr val="7F7F7F"/>
                    </a:solidFill>
                  </a:tcPr>
                </a:tc>
                <a:tc>
                  <a:txBody>
                    <a:bodyPr/>
                    <a:lstStyle/>
                    <a:p>
                      <a:pPr algn="ctr"/>
                      <a:r>
                        <a:rPr lang="en-US" sz="1000" dirty="0">
                          <a:latin typeface="Franklin Gothic Book" panose="020B0503020102020204" pitchFamily="34" charset="0"/>
                        </a:rPr>
                        <a:t>Accepting Change</a:t>
                      </a:r>
                    </a:p>
                  </a:txBody>
                  <a:tcPr vert="vert270" anchor="ctr">
                    <a:solidFill>
                      <a:srgbClr val="7F7F7F"/>
                    </a:solidFill>
                  </a:tcPr>
                </a:tc>
                <a:tc>
                  <a:txBody>
                    <a:bodyPr/>
                    <a:lstStyle/>
                    <a:p>
                      <a:pPr algn="ctr"/>
                      <a:r>
                        <a:rPr lang="en-US" sz="1000" dirty="0">
                          <a:latin typeface="Franklin Gothic Book" panose="020B0503020102020204" pitchFamily="34" charset="0"/>
                        </a:rPr>
                        <a:t>Making Friends</a:t>
                      </a:r>
                    </a:p>
                  </a:txBody>
                  <a:tcPr vert="vert270" anchor="ctr">
                    <a:solidFill>
                      <a:srgbClr val="7F7F7F"/>
                    </a:solidFill>
                  </a:tcPr>
                </a:tc>
                <a:tc>
                  <a:txBody>
                    <a:bodyPr/>
                    <a:lstStyle/>
                    <a:p>
                      <a:pPr algn="ctr"/>
                      <a:r>
                        <a:rPr lang="en-US" sz="1000" dirty="0">
                          <a:latin typeface="Franklin Gothic Book" panose="020B0503020102020204" pitchFamily="34" charset="0"/>
                        </a:rPr>
                        <a:t>Anxiety</a:t>
                      </a:r>
                    </a:p>
                  </a:txBody>
                  <a:tcPr vert="vert270" anchor="ctr">
                    <a:solidFill>
                      <a:srgbClr val="7F7F7F"/>
                    </a:solidFill>
                  </a:tcPr>
                </a:tc>
                <a:tc>
                  <a:txBody>
                    <a:bodyPr/>
                    <a:lstStyle/>
                    <a:p>
                      <a:pPr algn="ctr"/>
                      <a:r>
                        <a:rPr lang="en-US" sz="1000" dirty="0">
                          <a:latin typeface="Franklin Gothic Book" panose="020B0503020102020204" pitchFamily="34" charset="0"/>
                        </a:rPr>
                        <a:t>Depression</a:t>
                      </a:r>
                    </a:p>
                  </a:txBody>
                  <a:tcPr vert="vert270" anchor="ctr">
                    <a:solidFill>
                      <a:srgbClr val="7F7F7F"/>
                    </a:solidFill>
                  </a:tcPr>
                </a:tc>
                <a:extLst>
                  <a:ext uri="{0D108BD9-81ED-4DB2-BD59-A6C34878D82A}">
                    <a16:rowId xmlns:a16="http://schemas.microsoft.com/office/drawing/2014/main" xmlns="" val="10000"/>
                  </a:ext>
                </a:extLst>
              </a:tr>
              <a:tr h="208515">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1000" b="1" dirty="0">
                          <a:latin typeface="Franklin Gothic Book" panose="020B0503020102020204" pitchFamily="34" charset="0"/>
                        </a:rPr>
                        <a:t>National</a:t>
                      </a:r>
                    </a:p>
                  </a:txBody>
                  <a:tcPr>
                    <a:lnR w="12700" cap="flat" cmpd="sng" algn="ctr">
                      <a:solidFill>
                        <a:schemeClr val="bg1">
                          <a:lumMod val="8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L w="12700" cap="flat" cmpd="sng" algn="ctr">
                      <a:solidFill>
                        <a:schemeClr val="bg1">
                          <a:lumMod val="85000"/>
                        </a:schemeClr>
                      </a:solidFill>
                      <a:prstDash val="solid"/>
                      <a:round/>
                      <a:headEnd type="none" w="med" len="med"/>
                      <a:tailEnd type="none" w="med" len="med"/>
                    </a:lnL>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tc>
                  <a:txBody>
                    <a:bodyPr/>
                    <a:lstStyle/>
                    <a:p>
                      <a:endParaRPr lang="en-US" sz="1000" dirty="0"/>
                    </a:p>
                  </a:txBody>
                  <a:tcPr>
                    <a:lnB w="19050" cap="flat" cmpd="sng" algn="ctr">
                      <a:solidFill>
                        <a:schemeClr val="bg1">
                          <a:lumMod val="50000"/>
                        </a:schemeClr>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246888">
                <a:tc>
                  <a:txBody>
                    <a:bodyPr/>
                    <a:lstStyle/>
                    <a:p>
                      <a:r>
                        <a:rPr lang="en-US" sz="800" dirty="0">
                          <a:latin typeface="Franklin Gothic Book" panose="020B0503020102020204" pitchFamily="34" charset="0"/>
                        </a:rPr>
                        <a:t>2-4</a:t>
                      </a:r>
                      <a:r>
                        <a:rPr lang="en-US" sz="800" baseline="0" dirty="0">
                          <a:latin typeface="Franklin Gothic Book" panose="020B0503020102020204" pitchFamily="34" charset="0"/>
                        </a:rPr>
                        <a:t> years</a:t>
                      </a:r>
                      <a:endParaRPr lang="en-US" sz="800" dirty="0">
                        <a:latin typeface="Franklin Gothic Book" panose="020B0503020102020204" pitchFamily="34" charset="0"/>
                      </a:endParaRPr>
                    </a:p>
                  </a:txBody>
                  <a:tcPr>
                    <a:lnR w="12700" cap="flat" cmpd="sng" algn="ctr">
                      <a:solidFill>
                        <a:schemeClr val="bg1">
                          <a:lumMod val="8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marL="0" algn="ctr" defTabSz="777240" rtl="0" eaLnBrk="1" fontAlgn="ctr" latinLnBrk="0" hangingPunct="1"/>
                      <a:r>
                        <a:rPr lang="en-US" sz="700" kern="1200" dirty="0">
                          <a:solidFill>
                            <a:schemeClr val="dk1"/>
                          </a:solidFill>
                          <a:latin typeface="Franklin Gothic Book" panose="020B0503020102020204" pitchFamily="34" charset="0"/>
                          <a:ea typeface="+mn-ea"/>
                          <a:cs typeface="+mn-cs"/>
                        </a:rPr>
                        <a:t>0.1</a:t>
                      </a:r>
                    </a:p>
                  </a:txBody>
                  <a:tcPr marL="0" marR="0" marT="0" marB="0" anchor="ctr">
                    <a:lnL w="12700" cap="flat" cmpd="sng" algn="ctr">
                      <a:solidFill>
                        <a:schemeClr val="bg1">
                          <a:lumMod val="85000"/>
                        </a:schemeClr>
                      </a:solidFill>
                      <a:prstDash val="solid"/>
                      <a:round/>
                      <a:headEnd type="none" w="med" len="med"/>
                      <a:tailEnd type="none" w="med" len="med"/>
                    </a:lnL>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marL="0" algn="ctr" defTabSz="777240" rtl="0" eaLnBrk="1" fontAlgn="ctr" latinLnBrk="0" hangingPunct="1"/>
                      <a:r>
                        <a:rPr lang="en-US" sz="700" kern="1200" dirty="0">
                          <a:solidFill>
                            <a:schemeClr val="dk1"/>
                          </a:solidFill>
                          <a:latin typeface="Franklin Gothic Book" panose="020B0503020102020204" pitchFamily="34" charset="0"/>
                          <a:ea typeface="+mn-ea"/>
                          <a:cs typeface="+mn-cs"/>
                        </a:rPr>
                        <a:t>0.1</a:t>
                      </a:r>
                    </a:p>
                  </a:txBody>
                  <a:tcPr marL="0" marR="0" marT="0" marB="0" anchor="ct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marL="0" algn="ctr" defTabSz="777240" rtl="0" eaLnBrk="1" fontAlgn="ctr" latinLnBrk="0" hangingPunct="1"/>
                      <a:r>
                        <a:rPr lang="en-US" sz="700" kern="1200" dirty="0">
                          <a:solidFill>
                            <a:schemeClr val="dk1"/>
                          </a:solidFill>
                          <a:latin typeface="Franklin Gothic Book" panose="020B0503020102020204" pitchFamily="34" charset="0"/>
                          <a:ea typeface="+mn-ea"/>
                          <a:cs typeface="+mn-cs"/>
                        </a:rPr>
                        <a:t>0.2</a:t>
                      </a:r>
                    </a:p>
                  </a:txBody>
                  <a:tcPr marL="0" marR="0" marT="0" marB="0" anchor="ct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marL="0" algn="ctr" defTabSz="777240" rtl="0" eaLnBrk="1" fontAlgn="ctr" latinLnBrk="0" hangingPunct="1"/>
                      <a:r>
                        <a:rPr lang="en-US" sz="700" kern="1200" dirty="0">
                          <a:solidFill>
                            <a:schemeClr val="dk1"/>
                          </a:solidFill>
                          <a:latin typeface="Franklin Gothic Book" panose="020B0503020102020204" pitchFamily="34" charset="0"/>
                          <a:ea typeface="+mn-ea"/>
                          <a:cs typeface="+mn-cs"/>
                        </a:rPr>
                        <a:t>0.05</a:t>
                      </a:r>
                    </a:p>
                  </a:txBody>
                  <a:tcPr marL="0" marR="0" marT="0" marB="0" anchor="ct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marL="0" algn="ctr" defTabSz="777240" rtl="0" eaLnBrk="1" fontAlgn="ctr" latinLnBrk="0" hangingPunct="1"/>
                      <a:r>
                        <a:rPr lang="en-US" sz="700" kern="1200" dirty="0">
                          <a:solidFill>
                            <a:schemeClr val="dk1"/>
                          </a:solidFill>
                          <a:latin typeface="Franklin Gothic Book" panose="020B0503020102020204" pitchFamily="34" charset="0"/>
                          <a:ea typeface="+mn-ea"/>
                          <a:cs typeface="+mn-cs"/>
                        </a:rPr>
                        <a:t>1.2</a:t>
                      </a:r>
                    </a:p>
                  </a:txBody>
                  <a:tcPr marL="0" marR="0" marT="0" marB="0" anchor="ct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marL="0" algn="ctr" defTabSz="777240" rtl="0" eaLnBrk="1" fontAlgn="ctr" latinLnBrk="0" hangingPunct="1"/>
                      <a:r>
                        <a:rPr lang="en-US" sz="700" kern="1200" dirty="0">
                          <a:solidFill>
                            <a:schemeClr val="dk1"/>
                          </a:solidFill>
                          <a:latin typeface="Franklin Gothic Book" panose="020B0503020102020204" pitchFamily="34" charset="0"/>
                          <a:ea typeface="+mn-ea"/>
                          <a:cs typeface="+mn-cs"/>
                        </a:rPr>
                        <a:t>0.9</a:t>
                      </a:r>
                    </a:p>
                  </a:txBody>
                  <a:tcPr marL="0" marR="0" marT="0" marB="0" anchor="ct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marL="0" algn="ctr" defTabSz="777240" rtl="0" eaLnBrk="1" fontAlgn="ctr" latinLnBrk="0" hangingPunct="1"/>
                      <a:r>
                        <a:rPr lang="en-US" sz="700" kern="1200" dirty="0">
                          <a:solidFill>
                            <a:schemeClr val="dk1"/>
                          </a:solidFill>
                          <a:latin typeface="Franklin Gothic Book" panose="020B0503020102020204" pitchFamily="34" charset="0"/>
                          <a:ea typeface="+mn-ea"/>
                          <a:cs typeface="+mn-cs"/>
                        </a:rPr>
                        <a:t>0.1</a:t>
                      </a:r>
                    </a:p>
                  </a:txBody>
                  <a:tcPr marL="0" marR="0" marT="0" marB="0" anchor="ct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marL="0" algn="ctr" defTabSz="777240" rtl="0" eaLnBrk="1" fontAlgn="ctr" latinLnBrk="0" hangingPunct="1"/>
                      <a:r>
                        <a:rPr lang="en-US" sz="700" kern="1200" dirty="0">
                          <a:solidFill>
                            <a:schemeClr val="dk1"/>
                          </a:solidFill>
                          <a:latin typeface="Franklin Gothic Book" panose="020B0503020102020204" pitchFamily="34" charset="0"/>
                          <a:ea typeface="+mn-ea"/>
                          <a:cs typeface="+mn-cs"/>
                        </a:rPr>
                        <a:t>0.2</a:t>
                      </a:r>
                    </a:p>
                  </a:txBody>
                  <a:tcPr marL="0" marR="0" marT="0" marB="0" anchor="ct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algn="ctr"/>
                      <a:r>
                        <a:rPr lang="en-US" sz="700" dirty="0">
                          <a:latin typeface="Franklin Gothic Book" panose="020B0503020102020204" pitchFamily="34" charset="0"/>
                        </a:rPr>
                        <a:t>N/A</a:t>
                      </a:r>
                    </a:p>
                  </a:txBody>
                  <a:tcP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algn="ctr"/>
                      <a:r>
                        <a:rPr lang="en-US" sz="700" dirty="0">
                          <a:latin typeface="Franklin Gothic Book" panose="020B0503020102020204" pitchFamily="34" charset="0"/>
                        </a:rPr>
                        <a:t>N/A</a:t>
                      </a:r>
                    </a:p>
                  </a:txBody>
                  <a:tcP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algn="ctr"/>
                      <a:r>
                        <a:rPr lang="en-US" sz="700" dirty="0">
                          <a:latin typeface="Franklin Gothic Book" panose="020B0503020102020204" pitchFamily="34" charset="0"/>
                        </a:rPr>
                        <a:t>N/A</a:t>
                      </a:r>
                    </a:p>
                  </a:txBody>
                  <a:tcP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algn="ctr"/>
                      <a:r>
                        <a:rPr lang="en-US" sz="700" dirty="0">
                          <a:latin typeface="Franklin Gothic Book" panose="020B0503020102020204" pitchFamily="34" charset="0"/>
                        </a:rPr>
                        <a:t>N/A</a:t>
                      </a:r>
                    </a:p>
                  </a:txBody>
                  <a:tcP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algn="ctr"/>
                      <a:r>
                        <a:rPr lang="en-US" sz="700" dirty="0">
                          <a:latin typeface="Franklin Gothic Book" panose="020B0503020102020204" pitchFamily="34" charset="0"/>
                        </a:rPr>
                        <a:t>N/A</a:t>
                      </a:r>
                    </a:p>
                  </a:txBody>
                  <a:tcP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algn="ctr"/>
                      <a:r>
                        <a:rPr lang="en-US" sz="700" dirty="0">
                          <a:latin typeface="Franklin Gothic Book" panose="020B0503020102020204" pitchFamily="34" charset="0"/>
                        </a:rPr>
                        <a:t>N/A</a:t>
                      </a:r>
                    </a:p>
                  </a:txBody>
                  <a:tcP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tc>
                  <a:txBody>
                    <a:bodyPr/>
                    <a:lstStyle/>
                    <a:p>
                      <a:pPr algn="ctr"/>
                      <a:r>
                        <a:rPr lang="en-US" sz="700" dirty="0">
                          <a:latin typeface="Franklin Gothic Book" panose="020B0503020102020204" pitchFamily="34" charset="0"/>
                        </a:rPr>
                        <a:t>N/A</a:t>
                      </a:r>
                    </a:p>
                  </a:txBody>
                  <a:tcPr>
                    <a:lnT w="1905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246888">
                <a:tc>
                  <a:txBody>
                    <a:bodyPr/>
                    <a:lstStyle/>
                    <a:p>
                      <a:r>
                        <a:rPr lang="en-US" sz="800" dirty="0">
                          <a:latin typeface="Franklin Gothic Book" panose="020B0503020102020204" pitchFamily="34" charset="0"/>
                        </a:rPr>
                        <a:t>5-17</a:t>
                      </a:r>
                      <a:r>
                        <a:rPr lang="en-US" sz="800" baseline="0" dirty="0">
                          <a:latin typeface="Franklin Gothic Book" panose="020B0503020102020204" pitchFamily="34" charset="0"/>
                        </a:rPr>
                        <a:t> years</a:t>
                      </a:r>
                      <a:endParaRPr lang="en-US" sz="800" dirty="0">
                        <a:latin typeface="Franklin Gothic Book" panose="020B0503020102020204" pitchFamily="34" charset="0"/>
                      </a:endParaRPr>
                    </a:p>
                  </a:txBody>
                  <a:tcP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0.6</a:t>
                      </a:r>
                    </a:p>
                  </a:txBody>
                  <a:tcPr>
                    <a:lnL w="12700" cap="flat" cmpd="sng" algn="ctr">
                      <a:solidFill>
                        <a:schemeClr val="bg1">
                          <a:lumMod val="85000"/>
                        </a:schemeClr>
                      </a:solid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0.5</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1.3</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N/A</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0.6</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1.4</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N/A</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1.0</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0.4</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0.8</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0.8</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0.9</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0.6</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4.4</a:t>
                      </a:r>
                    </a:p>
                  </a:txBody>
                  <a:tcPr>
                    <a:lnT w="12700" cap="flat" cmpd="sng" algn="ctr">
                      <a:solidFill>
                        <a:schemeClr val="bg1">
                          <a:lumMod val="85000"/>
                        </a:schemeClr>
                      </a:solidFill>
                      <a:prstDash val="solid"/>
                      <a:round/>
                      <a:headEnd type="none" w="med" len="med"/>
                      <a:tailEnd type="none" w="med" len="med"/>
                    </a:lnT>
                    <a:solidFill>
                      <a:srgbClr val="FFFFFF"/>
                    </a:solidFill>
                  </a:tcPr>
                </a:tc>
                <a:tc>
                  <a:txBody>
                    <a:bodyPr/>
                    <a:lstStyle/>
                    <a:p>
                      <a:pPr algn="ctr"/>
                      <a:r>
                        <a:rPr lang="en-US" sz="700" dirty="0">
                          <a:latin typeface="Franklin Gothic Book" panose="020B0503020102020204" pitchFamily="34" charset="0"/>
                        </a:rPr>
                        <a:t>1.6</a:t>
                      </a:r>
                    </a:p>
                  </a:txBody>
                  <a:tcPr>
                    <a:lnT w="12700" cap="flat" cmpd="sng" algn="ctr">
                      <a:solidFill>
                        <a:schemeClr val="bg1">
                          <a:lumMod val="85000"/>
                        </a:schemeClr>
                      </a:solidFill>
                      <a:prstDash val="solid"/>
                      <a:round/>
                      <a:headEnd type="none" w="med" len="med"/>
                      <a:tailEnd type="none" w="med" len="med"/>
                    </a:lnT>
                    <a:solidFill>
                      <a:srgbClr val="FFFFFF"/>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554034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Content Placeholder 6"/>
          <p:cNvGraphicFramePr>
            <a:graphicFrameLocks/>
          </p:cNvGraphicFramePr>
          <p:nvPr>
            <p:extLst>
              <p:ext uri="{D42A27DB-BD31-4B8C-83A1-F6EECF244321}">
                <p14:modId xmlns:p14="http://schemas.microsoft.com/office/powerpoint/2010/main" val="3098336981"/>
              </p:ext>
            </p:extLst>
          </p:nvPr>
        </p:nvGraphicFramePr>
        <p:xfrm>
          <a:off x="347602" y="554755"/>
          <a:ext cx="7001349" cy="2404872"/>
        </p:xfrm>
        <a:graphic>
          <a:graphicData uri="http://schemas.openxmlformats.org/drawingml/2006/chart">
            <c:chart xmlns:c="http://schemas.openxmlformats.org/drawingml/2006/chart" xmlns:r="http://schemas.openxmlformats.org/officeDocument/2006/relationships" r:id="rId2"/>
          </a:graphicData>
        </a:graphic>
      </p:graphicFrame>
      <p:sp>
        <p:nvSpPr>
          <p:cNvPr id="46" name="TextBox 45"/>
          <p:cNvSpPr txBox="1"/>
          <p:nvPr/>
        </p:nvSpPr>
        <p:spPr>
          <a:xfrm>
            <a:off x="238126" y="181456"/>
            <a:ext cx="4328550" cy="276999"/>
          </a:xfrm>
          <a:prstGeom prst="rect">
            <a:avLst/>
          </a:prstGeom>
          <a:noFill/>
        </p:spPr>
        <p:txBody>
          <a:bodyPr wrap="square" rtlCol="0">
            <a:spAutoFit/>
          </a:bodyPr>
          <a:lstStyle/>
          <a:p>
            <a:r>
              <a:rPr lang="en-US" sz="1200" b="1" dirty="0">
                <a:solidFill>
                  <a:srgbClr val="4C545A"/>
                </a:solidFill>
                <a:latin typeface="Franklin Gothic Medium" panose="020B0603020102020204" pitchFamily="34" charset="0"/>
              </a:rPr>
              <a:t>Child Functioning: Inequalities </a:t>
            </a:r>
          </a:p>
        </p:txBody>
      </p:sp>
      <p:cxnSp>
        <p:nvCxnSpPr>
          <p:cNvPr id="48" name="Straight Connector 47"/>
          <p:cNvCxnSpPr/>
          <p:nvPr/>
        </p:nvCxnSpPr>
        <p:spPr>
          <a:xfrm>
            <a:off x="305060" y="455850"/>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pic>
        <p:nvPicPr>
          <p:cNvPr id="78" name="Picture 77"/>
          <p:cNvPicPr>
            <a:picLocks noChangeAspect="1"/>
          </p:cNvPicPr>
          <p:nvPr/>
        </p:nvPicPr>
        <p:blipFill rotWithShape="1">
          <a:blip r:embed="rId3">
            <a:extLst>
              <a:ext uri="{28A0092B-C50C-407E-A947-70E740481C1C}">
                <a14:useLocalDpi xmlns:a14="http://schemas.microsoft.com/office/drawing/2010/main" val="0"/>
              </a:ext>
            </a:extLst>
          </a:blip>
          <a:srcRect r="28854"/>
          <a:stretch/>
        </p:blipFill>
        <p:spPr>
          <a:xfrm>
            <a:off x="301882" y="8126995"/>
            <a:ext cx="7050024" cy="1550406"/>
          </a:xfrm>
          <a:prstGeom prst="rect">
            <a:avLst/>
          </a:prstGeom>
        </p:spPr>
      </p:pic>
      <p:sp>
        <p:nvSpPr>
          <p:cNvPr id="79" name="Text Box 2"/>
          <p:cNvSpPr txBox="1">
            <a:spLocks noChangeArrowheads="1"/>
          </p:cNvSpPr>
          <p:nvPr/>
        </p:nvSpPr>
        <p:spPr bwMode="auto">
          <a:xfrm>
            <a:off x="301883" y="8191251"/>
            <a:ext cx="7050024" cy="1590872"/>
          </a:xfrm>
          <a:prstGeom prst="rect">
            <a:avLst/>
          </a:prstGeom>
          <a:noFill/>
          <a:ln w="9525">
            <a:noFill/>
            <a:miter lim="800000"/>
            <a:headEnd/>
            <a:tailEnd/>
          </a:ln>
        </p:spPr>
        <p:txBody>
          <a:bodyPr rot="0" vert="horz" wrap="square" lIns="91440" tIns="45720" rIns="91440" bIns="45720" numCol="3" anchor="t" anchorCtr="0">
            <a:noAutofit/>
          </a:bodyPr>
          <a:lstStyle/>
          <a:p>
            <a:pPr marL="118872"/>
            <a:r>
              <a:rPr lang="en-GB" sz="900" dirty="0">
                <a:solidFill>
                  <a:schemeClr val="bg1"/>
                </a:solidFill>
                <a:latin typeface="Franklin Gothic Book" panose="020B0503020102020204" pitchFamily="34" charset="0"/>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a:t>
            </a:r>
            <a:r>
              <a:rPr lang="en-GB" sz="900" dirty="0">
                <a:solidFill>
                  <a:schemeClr val="bg1"/>
                </a:solidFill>
              </a:rPr>
              <a:t>UNDP</a:t>
            </a:r>
            <a:r>
              <a:rPr lang="en-GB" sz="900" dirty="0">
                <a:solidFill>
                  <a:schemeClr val="bg1"/>
                </a:solidFill>
                <a:latin typeface="Franklin Gothic Book" panose="020B0503020102020204" pitchFamily="34" charset="0"/>
              </a:rPr>
              <a:t> and WHO provided financial support.</a:t>
            </a:r>
          </a:p>
          <a:p>
            <a:pPr marL="118872"/>
            <a:endParaRPr lang="en-GB" sz="900" dirty="0" smtClean="0">
              <a:solidFill>
                <a:schemeClr val="bg1"/>
              </a:solidFill>
              <a:latin typeface="Franklin Gothic Book" panose="020B0503020102020204" pitchFamily="34" charset="0"/>
            </a:endParaRPr>
          </a:p>
          <a:p>
            <a:pPr marL="118872"/>
            <a:endParaRPr lang="en-GB" sz="900" dirty="0">
              <a:solidFill>
                <a:schemeClr val="bg1"/>
              </a:solidFill>
              <a:latin typeface="Franklin Gothic Book" panose="020B0503020102020204" pitchFamily="34" charset="0"/>
            </a:endParaRPr>
          </a:p>
          <a:p>
            <a:pPr marL="118872"/>
            <a:r>
              <a:rPr lang="en-GB" sz="900" dirty="0">
                <a:solidFill>
                  <a:schemeClr val="bg1"/>
                </a:solidFill>
                <a:latin typeface="Franklin Gothic Book" panose="020B0503020102020204" pitchFamily="34" charset="0"/>
              </a:rPr>
              <a:t>The objective of this snapshot is to disseminate selected findings from the Georgia MICS 2018 related to Child Functioning. Data from this snapshot can be found in tables EQ1.1, EQ1.2, EQ1.3 and EQ1.4. </a:t>
            </a:r>
            <a:endParaRPr lang="en-US" sz="900" dirty="0">
              <a:solidFill>
                <a:schemeClr val="bg1"/>
              </a:solidFill>
              <a:latin typeface="Franklin Gothic Book" panose="020B0503020102020204" pitchFamily="34" charset="0"/>
            </a:endParaRPr>
          </a:p>
          <a:p>
            <a:pPr marL="118872"/>
            <a:endParaRPr lang="en-GB" sz="900" dirty="0">
              <a:solidFill>
                <a:schemeClr val="bg1"/>
              </a:solidFill>
              <a:latin typeface="Franklin Gothic Book" panose="020B0503020102020204" pitchFamily="34" charset="0"/>
            </a:endParaRPr>
          </a:p>
          <a:p>
            <a:pPr marL="118872"/>
            <a:endParaRPr lang="en-GB" sz="900" dirty="0">
              <a:solidFill>
                <a:schemeClr val="bg1"/>
              </a:solidFill>
              <a:latin typeface="Franklin Gothic Book" panose="020B0503020102020204" pitchFamily="34" charset="0"/>
            </a:endParaRPr>
          </a:p>
          <a:p>
            <a:pPr marL="118872"/>
            <a:endParaRPr lang="en-GB" sz="900" dirty="0">
              <a:solidFill>
                <a:schemeClr val="bg1"/>
              </a:solidFill>
              <a:latin typeface="Franklin Gothic Book" panose="020B0503020102020204" pitchFamily="34" charset="0"/>
            </a:endParaRPr>
          </a:p>
          <a:p>
            <a:pPr marL="118872"/>
            <a:endParaRPr lang="en-GB" sz="900" dirty="0">
              <a:solidFill>
                <a:schemeClr val="bg1"/>
              </a:solidFill>
              <a:latin typeface="Franklin Gothic Book" panose="020B0503020102020204" pitchFamily="34" charset="0"/>
            </a:endParaRPr>
          </a:p>
          <a:p>
            <a:pPr marL="118872"/>
            <a:r>
              <a:rPr lang="en-GB" sz="900" dirty="0">
                <a:solidFill>
                  <a:schemeClr val="bg1"/>
                </a:solidFill>
                <a:latin typeface="Franklin Gothic Book" panose="020B0503020102020204" pitchFamily="34" charset="0"/>
              </a:rPr>
              <a:t>Further statistical snapshots and the Survey Findings Report for this and other surveys are available on mics.unicef.org/surveys.</a:t>
            </a:r>
          </a:p>
        </p:txBody>
      </p:sp>
      <p:sp>
        <p:nvSpPr>
          <p:cNvPr id="5" name="TextBox 4"/>
          <p:cNvSpPr txBox="1"/>
          <p:nvPr/>
        </p:nvSpPr>
        <p:spPr>
          <a:xfrm>
            <a:off x="305060" y="7450079"/>
            <a:ext cx="2941080" cy="276999"/>
          </a:xfrm>
          <a:prstGeom prst="rect">
            <a:avLst/>
          </a:prstGeom>
          <a:noFill/>
        </p:spPr>
        <p:txBody>
          <a:bodyPr wrap="square" rtlCol="0">
            <a:spAutoFit/>
          </a:bodyPr>
          <a:lstStyle/>
          <a:p>
            <a:r>
              <a:rPr lang="en-US" sz="600" dirty="0">
                <a:solidFill>
                  <a:prstClr val="black">
                    <a:lumMod val="65000"/>
                    <a:lumOff val="35000"/>
                  </a:prstClr>
                </a:solidFill>
                <a:latin typeface="Franklin Gothic Book" panose="020B0503020102020204" pitchFamily="34" charset="0"/>
              </a:rPr>
              <a:t>Percentage of children age 2–17 years with functional difficulty in at least one domain, by region</a:t>
            </a:r>
          </a:p>
        </p:txBody>
      </p:sp>
      <p:graphicFrame>
        <p:nvGraphicFramePr>
          <p:cNvPr id="11" name="Table 10"/>
          <p:cNvGraphicFramePr>
            <a:graphicFrameLocks noGrp="1"/>
          </p:cNvGraphicFramePr>
          <p:nvPr>
            <p:extLst>
              <p:ext uri="{D42A27DB-BD31-4B8C-83A1-F6EECF244321}">
                <p14:modId xmlns:p14="http://schemas.microsoft.com/office/powerpoint/2010/main" val="3837190640"/>
              </p:ext>
            </p:extLst>
          </p:nvPr>
        </p:nvGraphicFramePr>
        <p:xfrm>
          <a:off x="388881" y="3579739"/>
          <a:ext cx="2851715" cy="3782280"/>
        </p:xfrm>
        <a:graphic>
          <a:graphicData uri="http://schemas.openxmlformats.org/drawingml/2006/table">
            <a:tbl>
              <a:tblPr firstRow="1" bandRow="1">
                <a:tableStyleId>{5C22544A-7EE6-4342-B048-85BDC9FD1C3A}</a:tableStyleId>
              </a:tblPr>
              <a:tblGrid>
                <a:gridCol w="922568">
                  <a:extLst>
                    <a:ext uri="{9D8B030D-6E8A-4147-A177-3AD203B41FA5}">
                      <a16:colId xmlns:a16="http://schemas.microsoft.com/office/drawing/2014/main" xmlns="" val="20000"/>
                    </a:ext>
                  </a:extLst>
                </a:gridCol>
                <a:gridCol w="643049">
                  <a:extLst>
                    <a:ext uri="{9D8B030D-6E8A-4147-A177-3AD203B41FA5}">
                      <a16:colId xmlns:a16="http://schemas.microsoft.com/office/drawing/2014/main" xmlns="" val="20001"/>
                    </a:ext>
                  </a:extLst>
                </a:gridCol>
                <a:gridCol w="643049">
                  <a:extLst>
                    <a:ext uri="{9D8B030D-6E8A-4147-A177-3AD203B41FA5}">
                      <a16:colId xmlns:a16="http://schemas.microsoft.com/office/drawing/2014/main" xmlns="" val="1324153235"/>
                    </a:ext>
                  </a:extLst>
                </a:gridCol>
                <a:gridCol w="643049">
                  <a:extLst>
                    <a:ext uri="{9D8B030D-6E8A-4147-A177-3AD203B41FA5}">
                      <a16:colId xmlns:a16="http://schemas.microsoft.com/office/drawing/2014/main" xmlns="" val="20002"/>
                    </a:ext>
                  </a:extLst>
                </a:gridCol>
              </a:tblGrid>
              <a:tr h="0">
                <a:tc>
                  <a:txBody>
                    <a:bodyPr/>
                    <a:lstStyle/>
                    <a:p>
                      <a:r>
                        <a:rPr lang="en-US" sz="1050" dirty="0">
                          <a:latin typeface="Franklin Gothic Book" panose="020B0503020102020204" pitchFamily="34" charset="0"/>
                        </a:rPr>
                        <a:t>Region </a:t>
                      </a:r>
                    </a:p>
                  </a:txBody>
                  <a:tcPr anchor="ctr">
                    <a:solidFill>
                      <a:schemeClr val="bg1">
                        <a:lumMod val="50000"/>
                      </a:schemeClr>
                    </a:solidFill>
                  </a:tcPr>
                </a:tc>
                <a:tc>
                  <a:txBody>
                    <a:bodyPr/>
                    <a:lstStyle/>
                    <a:p>
                      <a:pPr algn="ctr"/>
                      <a:r>
                        <a:rPr lang="en-US" sz="1000" b="1" kern="1200" dirty="0">
                          <a:solidFill>
                            <a:schemeClr val="lt1"/>
                          </a:solidFill>
                          <a:latin typeface="Franklin Gothic Book" panose="020B0503020102020204" pitchFamily="34" charset="0"/>
                          <a:ea typeface="+mn-ea"/>
                          <a:cs typeface="+mn-cs"/>
                        </a:rPr>
                        <a:t>2-4</a:t>
                      </a:r>
                      <a:r>
                        <a:rPr lang="en-US" sz="1000" b="1" kern="1200" baseline="0" dirty="0">
                          <a:solidFill>
                            <a:schemeClr val="lt1"/>
                          </a:solidFill>
                          <a:latin typeface="Franklin Gothic Book" panose="020B0503020102020204" pitchFamily="34" charset="0"/>
                          <a:ea typeface="+mn-ea"/>
                          <a:cs typeface="+mn-cs"/>
                        </a:rPr>
                        <a:t> years</a:t>
                      </a:r>
                      <a:endParaRPr lang="en-US" sz="1000" b="1" kern="1200" dirty="0">
                        <a:solidFill>
                          <a:schemeClr val="lt1"/>
                        </a:solidFill>
                        <a:latin typeface="Franklin Gothic Book" panose="020B0503020102020204" pitchFamily="34" charset="0"/>
                        <a:ea typeface="+mn-ea"/>
                        <a:cs typeface="+mn-cs"/>
                      </a:endParaRPr>
                    </a:p>
                  </a:txBody>
                  <a:tcPr anchor="ctr">
                    <a:solidFill>
                      <a:srgbClr val="3AB9C6"/>
                    </a:solidFill>
                  </a:tcPr>
                </a:tc>
                <a:tc>
                  <a:txBody>
                    <a:bodyPr/>
                    <a:lstStyle/>
                    <a:p>
                      <a:pPr algn="ctr"/>
                      <a:r>
                        <a:rPr lang="en-US" sz="1000" b="1" kern="1200" dirty="0">
                          <a:solidFill>
                            <a:schemeClr val="lt1"/>
                          </a:solidFill>
                          <a:latin typeface="Franklin Gothic Book" panose="020B0503020102020204" pitchFamily="34" charset="0"/>
                          <a:ea typeface="+mn-ea"/>
                          <a:cs typeface="+mn-cs"/>
                        </a:rPr>
                        <a:t>5-17 years</a:t>
                      </a:r>
                    </a:p>
                  </a:txBody>
                  <a:tcPr anchor="ctr">
                    <a:solidFill>
                      <a:srgbClr val="FCB040"/>
                    </a:solidFill>
                  </a:tcPr>
                </a:tc>
                <a:tc>
                  <a:txBody>
                    <a:bodyPr/>
                    <a:lstStyle/>
                    <a:p>
                      <a:pPr algn="ctr"/>
                      <a:r>
                        <a:rPr lang="en-US" sz="1000" dirty="0">
                          <a:latin typeface="Franklin Gothic Book" panose="020B0503020102020204" pitchFamily="34" charset="0"/>
                        </a:rPr>
                        <a:t>2-17 years</a:t>
                      </a:r>
                    </a:p>
                  </a:txBody>
                  <a:tcPr anchor="ctr">
                    <a:solidFill>
                      <a:srgbClr val="684FA1"/>
                    </a:solidFill>
                  </a:tcPr>
                </a:tc>
                <a:extLst>
                  <a:ext uri="{0D108BD9-81ED-4DB2-BD59-A6C34878D82A}">
                    <a16:rowId xmlns:a16="http://schemas.microsoft.com/office/drawing/2014/main" xmlns="" val="10000"/>
                  </a:ext>
                </a:extLst>
              </a:tr>
              <a:tr h="297456">
                <a:tc>
                  <a:txBody>
                    <a:bodyPr/>
                    <a:lstStyle/>
                    <a:p>
                      <a:r>
                        <a:rPr lang="en-US" sz="900" b="1" dirty="0">
                          <a:latin typeface="Franklin Gothic Book" panose="020B0503020102020204" pitchFamily="34" charset="0"/>
                        </a:rPr>
                        <a:t>National</a:t>
                      </a:r>
                    </a:p>
                  </a:txBody>
                  <a:tcP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ctr" latinLnBrk="0" hangingPunct="1"/>
                      <a:r>
                        <a:rPr lang="en-US" sz="900" b="1" kern="1200" dirty="0">
                          <a:solidFill>
                            <a:schemeClr val="dk1"/>
                          </a:solidFill>
                          <a:latin typeface="Franklin Gothic Book" panose="020B0503020102020204" pitchFamily="34" charset="0"/>
                          <a:ea typeface="+mn-ea"/>
                          <a:cs typeface="+mn-cs"/>
                        </a:rPr>
                        <a:t>2</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ctr" latinLnBrk="0" hangingPunct="1"/>
                      <a:r>
                        <a:rPr lang="en-US" sz="900" b="1" kern="1200" dirty="0">
                          <a:solidFill>
                            <a:schemeClr val="dk1"/>
                          </a:solidFill>
                          <a:latin typeface="Franklin Gothic Book" panose="020B0503020102020204" pitchFamily="34" charset="0"/>
                          <a:ea typeface="+mn-ea"/>
                          <a:cs typeface="+mn-cs"/>
                        </a:rPr>
                        <a:t>10</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ctr" latinLnBrk="0" hangingPunct="1"/>
                      <a:r>
                        <a:rPr lang="en-US" sz="900" b="1" kern="1200" dirty="0">
                          <a:solidFill>
                            <a:schemeClr val="dk1"/>
                          </a:solidFill>
                          <a:latin typeface="Franklin Gothic Book" panose="020B0503020102020204" pitchFamily="34" charset="0"/>
                          <a:ea typeface="+mn-ea"/>
                          <a:cs typeface="+mn-cs"/>
                        </a:rPr>
                        <a:t>8</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297456">
                <a:tc>
                  <a:txBody>
                    <a:bodyPr/>
                    <a:lstStyle/>
                    <a:p>
                      <a:pPr marL="0" algn="l" defTabSz="777240" rtl="0" eaLnBrk="1" fontAlgn="ctr" latinLnBrk="0" hangingPunct="1"/>
                      <a:r>
                        <a:rPr lang="en-US" sz="900" kern="1200" dirty="0">
                          <a:solidFill>
                            <a:schemeClr val="dk1"/>
                          </a:solidFill>
                          <a:latin typeface="Franklin Gothic Book" panose="020B0503020102020204" pitchFamily="34" charset="0"/>
                          <a:ea typeface="+mn-ea"/>
                          <a:cs typeface="+mn-cs"/>
                        </a:rPr>
                        <a:t>Tbilisi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&lt;1</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11</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9</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297456">
                <a:tc>
                  <a:txBody>
                    <a:bodyPr/>
                    <a:lstStyle/>
                    <a:p>
                      <a:pPr marL="0" algn="l" defTabSz="777240" rtl="0" eaLnBrk="1" fontAlgn="ctr" latinLnBrk="0" hangingPunct="1"/>
                      <a:r>
                        <a:rPr lang="en-US" sz="900" kern="1200" dirty="0" err="1">
                          <a:solidFill>
                            <a:schemeClr val="dk1"/>
                          </a:solidFill>
                          <a:latin typeface="Franklin Gothic Book" panose="020B0503020102020204" pitchFamily="34" charset="0"/>
                          <a:ea typeface="+mn-ea"/>
                          <a:cs typeface="+mn-cs"/>
                        </a:rPr>
                        <a:t>Adjara</a:t>
                      </a:r>
                      <a:r>
                        <a:rPr lang="en-US" sz="900" kern="1200" dirty="0">
                          <a:solidFill>
                            <a:schemeClr val="dk1"/>
                          </a:solidFill>
                          <a:latin typeface="Franklin Gothic Book" panose="020B0503020102020204" pitchFamily="34" charset="0"/>
                          <a:ea typeface="+mn-ea"/>
                          <a:cs typeface="+mn-cs"/>
                        </a:rPr>
                        <a:t> A.R</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5</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6</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6</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297456">
                <a:tc>
                  <a:txBody>
                    <a:bodyPr/>
                    <a:lstStyle/>
                    <a:p>
                      <a:pPr marL="0" algn="l" defTabSz="777240" rtl="0" eaLnBrk="1" fontAlgn="ctr" latinLnBrk="0" hangingPunct="1"/>
                      <a:r>
                        <a:rPr lang="en-US" sz="900" kern="1200" dirty="0" err="1">
                          <a:solidFill>
                            <a:schemeClr val="dk1"/>
                          </a:solidFill>
                          <a:latin typeface="Franklin Gothic Book" panose="020B0503020102020204" pitchFamily="34" charset="0"/>
                          <a:ea typeface="+mn-ea"/>
                          <a:cs typeface="+mn-cs"/>
                        </a:rPr>
                        <a:t>Guria</a:t>
                      </a:r>
                      <a:endParaRPr lang="en-US" sz="900" kern="1200" dirty="0">
                        <a:solidFill>
                          <a:schemeClr val="dk1"/>
                        </a:solidFill>
                        <a:latin typeface="Franklin Gothic Book" panose="020B0503020102020204" pitchFamily="34" charset="0"/>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6</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10</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9</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4"/>
                  </a:ext>
                </a:extLst>
              </a:tr>
              <a:tr h="297456">
                <a:tc>
                  <a:txBody>
                    <a:bodyPr/>
                    <a:lstStyle/>
                    <a:p>
                      <a:pPr marL="0" algn="l" defTabSz="777240" rtl="0" eaLnBrk="1" fontAlgn="ctr" latinLnBrk="0" hangingPunct="1"/>
                      <a:r>
                        <a:rPr lang="it-IT" sz="900" kern="1200" dirty="0">
                          <a:solidFill>
                            <a:schemeClr val="dk1"/>
                          </a:solidFill>
                          <a:latin typeface="Franklin Gothic Book" panose="020B0503020102020204" pitchFamily="34" charset="0"/>
                          <a:ea typeface="+mn-ea"/>
                          <a:cs typeface="+mn-cs"/>
                        </a:rPr>
                        <a:t>Imereti, Racha-Lechkhumi and Kvemo Svaneti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1</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6</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3940853993"/>
                  </a:ext>
                </a:extLst>
              </a:tr>
              <a:tr h="297456">
                <a:tc>
                  <a:txBody>
                    <a:bodyPr/>
                    <a:lstStyle/>
                    <a:p>
                      <a:pPr marL="0" algn="l" defTabSz="777240" rtl="0" eaLnBrk="1" fontAlgn="ctr" latinLnBrk="0" hangingPunct="1"/>
                      <a:r>
                        <a:rPr lang="en-US" sz="900" kern="1200" dirty="0" err="1">
                          <a:solidFill>
                            <a:schemeClr val="dk1"/>
                          </a:solidFill>
                          <a:latin typeface="Franklin Gothic Book" panose="020B0503020102020204" pitchFamily="34" charset="0"/>
                          <a:ea typeface="+mn-ea"/>
                          <a:cs typeface="+mn-cs"/>
                        </a:rPr>
                        <a:t>Kakheti</a:t>
                      </a:r>
                      <a:endParaRPr lang="en-US" sz="900" kern="1200" dirty="0">
                        <a:solidFill>
                          <a:schemeClr val="dk1"/>
                        </a:solidFill>
                        <a:latin typeface="Franklin Gothic Book" panose="020B0503020102020204" pitchFamily="34" charset="0"/>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4</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16</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13</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4077040307"/>
                  </a:ext>
                </a:extLst>
              </a:tr>
              <a:tr h="297456">
                <a:tc>
                  <a:txBody>
                    <a:bodyPr/>
                    <a:lstStyle/>
                    <a:p>
                      <a:pPr marL="0" algn="l" defTabSz="777240" rtl="0" eaLnBrk="1" fontAlgn="ctr" latinLnBrk="0" hangingPunct="1"/>
                      <a:r>
                        <a:rPr lang="en-US" sz="900" kern="1200" dirty="0" err="1">
                          <a:solidFill>
                            <a:schemeClr val="dk1"/>
                          </a:solidFill>
                          <a:latin typeface="Franklin Gothic Book" panose="020B0503020102020204" pitchFamily="34" charset="0"/>
                          <a:ea typeface="+mn-ea"/>
                          <a:cs typeface="+mn-cs"/>
                        </a:rPr>
                        <a:t>Mtskheta-Mtianeti</a:t>
                      </a:r>
                      <a:endParaRPr lang="en-US" sz="900" kern="1200" dirty="0">
                        <a:solidFill>
                          <a:schemeClr val="dk1"/>
                        </a:solidFill>
                        <a:latin typeface="Franklin Gothic Book" panose="020B0503020102020204" pitchFamily="34" charset="0"/>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a:solidFill>
                            <a:schemeClr val="dk1"/>
                          </a:solidFill>
                          <a:latin typeface="Franklin Gothic Book" panose="020B0503020102020204" pitchFamily="34" charset="0"/>
                          <a:ea typeface="+mn-ea"/>
                          <a:cs typeface="+mn-cs"/>
                        </a:rPr>
                        <a:t>&lt;1</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11</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9</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2870479028"/>
                  </a:ext>
                </a:extLst>
              </a:tr>
              <a:tr h="297456">
                <a:tc>
                  <a:txBody>
                    <a:bodyPr/>
                    <a:lstStyle/>
                    <a:p>
                      <a:pPr marL="0" algn="l" defTabSz="777240" rtl="0" eaLnBrk="1" fontAlgn="ctr" latinLnBrk="0" hangingPunct="1"/>
                      <a:r>
                        <a:rPr lang="en-US" sz="900" kern="1200" dirty="0" err="1">
                          <a:solidFill>
                            <a:schemeClr val="dk1"/>
                          </a:solidFill>
                          <a:latin typeface="Franklin Gothic Book" panose="020B0503020102020204" pitchFamily="34" charset="0"/>
                          <a:ea typeface="+mn-ea"/>
                          <a:cs typeface="+mn-cs"/>
                        </a:rPr>
                        <a:t>Samegrelo-Zemo</a:t>
                      </a:r>
                      <a:r>
                        <a:rPr lang="en-US" sz="900" kern="1200" dirty="0">
                          <a:solidFill>
                            <a:schemeClr val="dk1"/>
                          </a:solidFill>
                          <a:latin typeface="Franklin Gothic Book" panose="020B0503020102020204" pitchFamily="34" charset="0"/>
                          <a:ea typeface="+mn-ea"/>
                          <a:cs typeface="+mn-cs"/>
                        </a:rPr>
                        <a:t> </a:t>
                      </a:r>
                      <a:r>
                        <a:rPr lang="en-US" sz="900" kern="1200" dirty="0" err="1">
                          <a:solidFill>
                            <a:schemeClr val="dk1"/>
                          </a:solidFill>
                          <a:latin typeface="Franklin Gothic Book" panose="020B0503020102020204" pitchFamily="34" charset="0"/>
                          <a:ea typeface="+mn-ea"/>
                          <a:cs typeface="+mn-cs"/>
                        </a:rPr>
                        <a:t>Svaneti</a:t>
                      </a:r>
                      <a:endParaRPr lang="en-US" sz="900" kern="1200" dirty="0">
                        <a:solidFill>
                          <a:schemeClr val="dk1"/>
                        </a:solidFill>
                        <a:latin typeface="Franklin Gothic Book" panose="020B0503020102020204" pitchFamily="34" charset="0"/>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a:solidFill>
                            <a:schemeClr val="dk1"/>
                          </a:solidFill>
                          <a:latin typeface="Franklin Gothic Book" panose="020B0503020102020204" pitchFamily="34" charset="0"/>
                          <a:ea typeface="+mn-ea"/>
                          <a:cs typeface="+mn-cs"/>
                        </a:rPr>
                        <a:t>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6</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825124752"/>
                  </a:ext>
                </a:extLst>
              </a:tr>
              <a:tr h="297456">
                <a:tc>
                  <a:txBody>
                    <a:bodyPr/>
                    <a:lstStyle/>
                    <a:p>
                      <a:pPr marL="0" algn="l" defTabSz="777240" rtl="0" eaLnBrk="1" fontAlgn="ctr" latinLnBrk="0" hangingPunct="1"/>
                      <a:r>
                        <a:rPr lang="en-US" sz="900" kern="1200" dirty="0" err="1">
                          <a:solidFill>
                            <a:schemeClr val="dk1"/>
                          </a:solidFill>
                          <a:latin typeface="Franklin Gothic Book" panose="020B0503020102020204" pitchFamily="34" charset="0"/>
                          <a:ea typeface="+mn-ea"/>
                          <a:cs typeface="+mn-cs"/>
                        </a:rPr>
                        <a:t>Samtskhe-Javakheti</a:t>
                      </a:r>
                      <a:endParaRPr lang="en-US" sz="900" kern="1200" dirty="0">
                        <a:solidFill>
                          <a:schemeClr val="dk1"/>
                        </a:solidFill>
                        <a:latin typeface="Franklin Gothic Book" panose="020B0503020102020204" pitchFamily="34" charset="0"/>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a:solidFill>
                            <a:schemeClr val="dk1"/>
                          </a:solidFill>
                          <a:latin typeface="Franklin Gothic Book" panose="020B0503020102020204" pitchFamily="34" charset="0"/>
                          <a:ea typeface="+mn-ea"/>
                          <a:cs typeface="+mn-cs"/>
                        </a:rPr>
                        <a:t>&lt;1</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9</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4164663859"/>
                  </a:ext>
                </a:extLst>
              </a:tr>
              <a:tr h="297456">
                <a:tc>
                  <a:txBody>
                    <a:bodyPr/>
                    <a:lstStyle/>
                    <a:p>
                      <a:pPr marL="0" algn="l" defTabSz="777240" rtl="0" eaLnBrk="1" fontAlgn="ctr" latinLnBrk="0" hangingPunct="1"/>
                      <a:r>
                        <a:rPr lang="en-US" sz="900" kern="1200" dirty="0" err="1">
                          <a:solidFill>
                            <a:schemeClr val="dk1"/>
                          </a:solidFill>
                          <a:latin typeface="Franklin Gothic Book" panose="020B0503020102020204" pitchFamily="34" charset="0"/>
                          <a:ea typeface="+mn-ea"/>
                          <a:cs typeface="+mn-cs"/>
                        </a:rPr>
                        <a:t>Kvemo</a:t>
                      </a:r>
                      <a:r>
                        <a:rPr lang="en-US" sz="900" kern="1200" dirty="0">
                          <a:solidFill>
                            <a:schemeClr val="dk1"/>
                          </a:solidFill>
                          <a:latin typeface="Franklin Gothic Book" panose="020B0503020102020204" pitchFamily="34" charset="0"/>
                          <a:ea typeface="+mn-ea"/>
                          <a:cs typeface="+mn-cs"/>
                        </a:rPr>
                        <a:t> </a:t>
                      </a:r>
                      <a:r>
                        <a:rPr lang="en-US" sz="900" kern="1200" dirty="0" err="1">
                          <a:solidFill>
                            <a:schemeClr val="dk1"/>
                          </a:solidFill>
                          <a:latin typeface="Franklin Gothic Book" panose="020B0503020102020204" pitchFamily="34" charset="0"/>
                          <a:ea typeface="+mn-ea"/>
                          <a:cs typeface="+mn-cs"/>
                        </a:rPr>
                        <a:t>Kartli</a:t>
                      </a:r>
                      <a:endParaRPr lang="en-US" sz="900" kern="1200" dirty="0">
                        <a:solidFill>
                          <a:schemeClr val="dk1"/>
                        </a:solidFill>
                        <a:latin typeface="Franklin Gothic Book" panose="020B0503020102020204" pitchFamily="34" charset="0"/>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1</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8</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3700086627"/>
                  </a:ext>
                </a:extLst>
              </a:tr>
              <a:tr h="297456">
                <a:tc>
                  <a:txBody>
                    <a:bodyPr/>
                    <a:lstStyle/>
                    <a:p>
                      <a:pPr marL="0" algn="l" defTabSz="777240" rtl="0" eaLnBrk="1" fontAlgn="ctr" latinLnBrk="0" hangingPunct="1"/>
                      <a:r>
                        <a:rPr lang="en-US" sz="900" kern="1200" dirty="0" err="1">
                          <a:solidFill>
                            <a:schemeClr val="dk1"/>
                          </a:solidFill>
                          <a:latin typeface="Franklin Gothic Book" panose="020B0503020102020204" pitchFamily="34" charset="0"/>
                          <a:ea typeface="+mn-ea"/>
                          <a:cs typeface="+mn-cs"/>
                        </a:rPr>
                        <a:t>Shida</a:t>
                      </a:r>
                      <a:r>
                        <a:rPr lang="en-US" sz="900" kern="1200" dirty="0">
                          <a:solidFill>
                            <a:schemeClr val="dk1"/>
                          </a:solidFill>
                          <a:latin typeface="Franklin Gothic Book" panose="020B0503020102020204" pitchFamily="34" charset="0"/>
                          <a:ea typeface="+mn-ea"/>
                          <a:cs typeface="+mn-cs"/>
                        </a:rPr>
                        <a:t> </a:t>
                      </a:r>
                      <a:r>
                        <a:rPr lang="en-US" sz="900" kern="1200" dirty="0" err="1">
                          <a:solidFill>
                            <a:schemeClr val="dk1"/>
                          </a:solidFill>
                          <a:latin typeface="Franklin Gothic Book" panose="020B0503020102020204" pitchFamily="34" charset="0"/>
                          <a:ea typeface="+mn-ea"/>
                          <a:cs typeface="+mn-cs"/>
                        </a:rPr>
                        <a:t>Kartli</a:t>
                      </a:r>
                      <a:endParaRPr lang="en-US" sz="900" kern="1200" dirty="0">
                        <a:solidFill>
                          <a:schemeClr val="dk1"/>
                        </a:solidFill>
                        <a:latin typeface="Franklin Gothic Book" panose="020B0503020102020204" pitchFamily="34" charset="0"/>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a:solidFill>
                            <a:schemeClr val="dk1"/>
                          </a:solidFill>
                          <a:latin typeface="Franklin Gothic Book" panose="020B0503020102020204" pitchFamily="34" charset="0"/>
                          <a:ea typeface="+mn-ea"/>
                          <a:cs typeface="+mn-cs"/>
                        </a:rPr>
                        <a:t>2</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11</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b"/>
                      <a:r>
                        <a:rPr lang="en-US" sz="900" kern="1200" dirty="0">
                          <a:solidFill>
                            <a:schemeClr val="dk1"/>
                          </a:solidFill>
                          <a:latin typeface="Franklin Gothic Book" panose="020B0503020102020204" pitchFamily="34" charset="0"/>
                          <a:ea typeface="+mn-ea"/>
                          <a:cs typeface="+mn-cs"/>
                        </a:rPr>
                        <a:t>9</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279241911"/>
                  </a:ext>
                </a:extLst>
              </a:tr>
            </a:tbl>
          </a:graphicData>
        </a:graphic>
      </p:graphicFrame>
      <p:sp>
        <p:nvSpPr>
          <p:cNvPr id="12" name="TextBox 11"/>
          <p:cNvSpPr txBox="1"/>
          <p:nvPr/>
        </p:nvSpPr>
        <p:spPr>
          <a:xfrm>
            <a:off x="3776868" y="7449714"/>
            <a:ext cx="3446892" cy="553998"/>
          </a:xfrm>
          <a:prstGeom prst="rect">
            <a:avLst/>
          </a:prstGeom>
          <a:noFill/>
        </p:spPr>
        <p:txBody>
          <a:bodyPr wrap="square" rtlCol="0">
            <a:spAutoFit/>
          </a:bodyPr>
          <a:lstStyle/>
          <a:p>
            <a:pPr>
              <a:defRPr lang="en-US" sz="900" b="0" i="0" u="none" strike="noStrike" kern="1200" cap="none" spc="0" baseline="0" dirty="0">
                <a:solidFill>
                  <a:prstClr val="black">
                    <a:lumMod val="65000"/>
                    <a:lumOff val="35000"/>
                  </a:prstClr>
                </a:solidFill>
                <a:latin typeface="+mn-lt"/>
                <a:ea typeface="+mn-ea"/>
                <a:cs typeface="+mn-cs"/>
              </a:defRPr>
            </a:pPr>
            <a:r>
              <a:rPr lang="en-US" sz="600" dirty="0">
                <a:solidFill>
                  <a:prstClr val="black">
                    <a:lumMod val="65000"/>
                    <a:lumOff val="35000"/>
                  </a:prstClr>
                </a:solidFill>
                <a:latin typeface="Franklin Gothic Book" panose="020B0503020102020204" pitchFamily="34" charset="0"/>
              </a:rPr>
              <a:t>Percentage of children age 2-17 years with difficulties seeing when wearing glasses among those who wear glasses, percentage of children age 2-17 years with hearing when using a hearing aid among those who use a hearing aid, and percentage of children age 2-17 years with difficulties walking when using equipment or receiving assistance among those who use equipment or receive assistance walking</a:t>
            </a:r>
          </a:p>
        </p:txBody>
      </p:sp>
      <p:sp>
        <p:nvSpPr>
          <p:cNvPr id="13" name="TextBox 12"/>
          <p:cNvSpPr txBox="1"/>
          <p:nvPr/>
        </p:nvSpPr>
        <p:spPr>
          <a:xfrm>
            <a:off x="305060" y="3224394"/>
            <a:ext cx="2984991" cy="276999"/>
          </a:xfrm>
          <a:prstGeom prst="rect">
            <a:avLst/>
          </a:prstGeom>
          <a:noFill/>
        </p:spPr>
        <p:txBody>
          <a:bodyPr wrap="square" rtlCol="0">
            <a:spAutoFit/>
          </a:bodyPr>
          <a:lstStyle/>
          <a:p>
            <a:r>
              <a:rPr lang="en-US" sz="1200" b="1" dirty="0">
                <a:solidFill>
                  <a:srgbClr val="4C545A"/>
                </a:solidFill>
                <a:latin typeface="Franklin Gothic Medium" panose="020B0603020102020204" pitchFamily="34" charset="0"/>
              </a:rPr>
              <a:t>Regional Data on Child Functioning</a:t>
            </a:r>
          </a:p>
        </p:txBody>
      </p:sp>
      <p:sp>
        <p:nvSpPr>
          <p:cNvPr id="15" name="TextBox 14"/>
          <p:cNvSpPr txBox="1"/>
          <p:nvPr/>
        </p:nvSpPr>
        <p:spPr>
          <a:xfrm>
            <a:off x="3842831" y="3224394"/>
            <a:ext cx="3408671" cy="461665"/>
          </a:xfrm>
          <a:prstGeom prst="rect">
            <a:avLst/>
          </a:prstGeom>
          <a:noFill/>
        </p:spPr>
        <p:txBody>
          <a:bodyPr wrap="square" rtlCol="0">
            <a:spAutoFit/>
          </a:bodyPr>
          <a:lstStyle/>
          <a:p>
            <a:r>
              <a:rPr lang="en-US" sz="1200" b="1" dirty="0">
                <a:solidFill>
                  <a:srgbClr val="4C545A"/>
                </a:solidFill>
                <a:latin typeface="Franklin Gothic Medium" panose="020B0603020102020204" pitchFamily="34" charset="0"/>
              </a:rPr>
              <a:t>Children who use Assistive Devices &amp; have Functional Difficulties</a:t>
            </a:r>
          </a:p>
        </p:txBody>
      </p:sp>
      <p:graphicFrame>
        <p:nvGraphicFramePr>
          <p:cNvPr id="14" name="Chart 13"/>
          <p:cNvGraphicFramePr/>
          <p:nvPr>
            <p:extLst>
              <p:ext uri="{D42A27DB-BD31-4B8C-83A1-F6EECF244321}">
                <p14:modId xmlns:p14="http://schemas.microsoft.com/office/powerpoint/2010/main" val="2194419816"/>
              </p:ext>
            </p:extLst>
          </p:nvPr>
        </p:nvGraphicFramePr>
        <p:xfrm>
          <a:off x="3290051" y="3477925"/>
          <a:ext cx="4058900" cy="4304195"/>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6"/>
          <p:cNvSpPr txBox="1"/>
          <p:nvPr/>
        </p:nvSpPr>
        <p:spPr>
          <a:xfrm>
            <a:off x="305060" y="2799017"/>
            <a:ext cx="3507550" cy="184666"/>
          </a:xfrm>
          <a:prstGeom prst="rect">
            <a:avLst/>
          </a:prstGeom>
          <a:noFill/>
        </p:spPr>
        <p:txBody>
          <a:bodyPr wrap="square" rtlCol="0">
            <a:spAutoFit/>
          </a:bodyPr>
          <a:lstStyle/>
          <a:p>
            <a:r>
              <a:rPr lang="en-US" sz="600" dirty="0">
                <a:solidFill>
                  <a:prstClr val="black">
                    <a:lumMod val="65000"/>
                    <a:lumOff val="35000"/>
                  </a:prstClr>
                </a:solidFill>
                <a:latin typeface="Franklin Gothic Book" panose="020B0503020102020204" pitchFamily="34" charset="0"/>
              </a:rPr>
              <a:t>Percentage of children age 2–17 years with functional difficulty , by background characteristics</a:t>
            </a:r>
          </a:p>
        </p:txBody>
      </p:sp>
    </p:spTree>
    <p:extLst>
      <p:ext uri="{BB962C8B-B14F-4D97-AF65-F5344CB8AC3E}">
        <p14:creationId xmlns:p14="http://schemas.microsoft.com/office/powerpoint/2010/main" val="204891951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4.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73f51738-d318-4883-9d64-4f0bd0ccc55e" ContentTypeId="0x0101009BA85F8052A6DA4FA3E31FF9F74C6970" PreviousValue="false"/>
</file>

<file path=customXml/item6.xml><?xml version="1.0" encoding="utf-8"?>
<?mso-contentType ?>
<spe:Receivers xmlns:spe="http://schemas.microsoft.com/sharepoint/events"/>
</file>

<file path=customXml/itemProps1.xml><?xml version="1.0" encoding="utf-8"?>
<ds:datastoreItem xmlns:ds="http://schemas.openxmlformats.org/officeDocument/2006/customXml" ds:itemID="{FD4F19DE-4E7D-4E79-9045-65B912247AA8}">
  <ds:schemaRefs>
    <ds:schemaRef ds:uri="http://schemas.microsoft.com/office/2006/metadata/customXsn"/>
  </ds:schemaRefs>
</ds:datastoreItem>
</file>

<file path=customXml/itemProps2.xml><?xml version="1.0" encoding="utf-8"?>
<ds:datastoreItem xmlns:ds="http://schemas.openxmlformats.org/officeDocument/2006/customXml" ds:itemID="{3B97F27A-56F4-41B3-ADAD-CC7B3D7B9844}">
  <ds:schemaRefs>
    <ds:schemaRef ds:uri="http://schemas.microsoft.com/sharepoint/v3/contenttype/forms"/>
  </ds:schemaRefs>
</ds:datastoreItem>
</file>

<file path=customXml/itemProps3.xml><?xml version="1.0" encoding="utf-8"?>
<ds:datastoreItem xmlns:ds="http://schemas.openxmlformats.org/officeDocument/2006/customXml" ds:itemID="{A4A2FB28-1180-4E05-B127-8FBCED98BB39}">
  <ds:schemaRefs>
    <ds:schemaRef ds:uri="http://schemas.microsoft.com/sharepoint/v3"/>
    <ds:schemaRef ds:uri="http://schemas.microsoft.com/sharepoint/v4"/>
    <ds:schemaRef ds:uri="http://purl.org/dc/terms/"/>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03aba595-bc08-4bc6-a067-44fa0d6fce4c"/>
    <ds:schemaRef ds:uri="http://purl.org/dc/elements/1.1/"/>
    <ds:schemaRef ds:uri="http://schemas.microsoft.com/office/2006/metadata/properties"/>
    <ds:schemaRef ds:uri="2aac1c47-a7bd-4382-bbe6-d59290c165d5"/>
    <ds:schemaRef ds:uri="http://schemas.microsoft.com/sharepoint.v3"/>
    <ds:schemaRef ds:uri="http://www.w3.org/XML/1998/namespace"/>
    <ds:schemaRef ds:uri="http://purl.org/dc/dcmitype/"/>
  </ds:schemaRefs>
</ds:datastoreItem>
</file>

<file path=customXml/itemProps4.xml><?xml version="1.0" encoding="utf-8"?>
<ds:datastoreItem xmlns:ds="http://schemas.openxmlformats.org/officeDocument/2006/customXml" ds:itemID="{F38651A6-E77C-431B-872A-408ED0DBEB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B5FB37BA-9AF0-4ED9-8E05-63AFE292630F}">
  <ds:schemaRefs>
    <ds:schemaRef ds:uri="Microsoft.SharePoint.Taxonomy.ContentTypeSync"/>
  </ds:schemaRefs>
</ds:datastoreItem>
</file>

<file path=customXml/itemProps6.xml><?xml version="1.0" encoding="utf-8"?>
<ds:datastoreItem xmlns:ds="http://schemas.openxmlformats.org/officeDocument/2006/customXml" ds:itemID="{07FA5123-E7DF-4CF0-A8DA-334969B0140C}">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7249</TotalTime>
  <Words>854</Words>
  <Application>Microsoft Office PowerPoint</Application>
  <PresentationFormat>Custom</PresentationFormat>
  <Paragraphs>140</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Calibri Light</vt:lpstr>
      <vt:lpstr>Franklin Gothic Book</vt:lpstr>
      <vt:lpstr>Franklin Gothic Medium</vt:lpstr>
      <vt:lpstr>Office Theme</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Tijana Comic</dc:creator>
  <cp:lastModifiedBy>nestan pantsulaia</cp:lastModifiedBy>
  <cp:revision>285</cp:revision>
  <cp:lastPrinted>2018-07-02T20:43:38Z</cp:lastPrinted>
  <dcterms:created xsi:type="dcterms:W3CDTF">2017-11-02T14:57:07Z</dcterms:created>
  <dcterms:modified xsi:type="dcterms:W3CDTF">2019-11-18T12:16:22Z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