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2.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7"/>
  </p:sldMasterIdLst>
  <p:notesMasterIdLst>
    <p:notesMasterId r:id="rId10"/>
  </p:notesMasterIdLst>
  <p:sldIdLst>
    <p:sldId id="258" r:id="rId8"/>
    <p:sldId id="260" r:id="rId9"/>
  </p:sldIdLst>
  <p:sldSz cx="7772400" cy="10058400"/>
  <p:notesSz cx="7099300" cy="102346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68" userDrawn="1">
          <p15:clr>
            <a:srgbClr val="A4A3A4"/>
          </p15:clr>
        </p15:guide>
        <p15:guide id="2" pos="192" userDrawn="1">
          <p15:clr>
            <a:srgbClr val="A4A3A4"/>
          </p15:clr>
        </p15:guide>
        <p15:guide id="3" pos="463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ika Hayashi" initials="CH" lastIdx="6" clrIdx="0">
    <p:extLst>
      <p:ext uri="{19B8F6BF-5375-455C-9EA6-DF929625EA0E}">
        <p15:presenceInfo xmlns:p15="http://schemas.microsoft.com/office/powerpoint/2012/main" userId="S-1-5-21-889838981-920820592-1903951286-441087" providerId="AD"/>
      </p:ext>
    </p:extLst>
  </p:cmAuthor>
  <p:cmAuthor id="2" name="Vrinda R Mehra" initials="VRM" lastIdx="5" clrIdx="1">
    <p:extLst>
      <p:ext uri="{19B8F6BF-5375-455C-9EA6-DF929625EA0E}">
        <p15:presenceInfo xmlns:p15="http://schemas.microsoft.com/office/powerpoint/2012/main" userId="S-1-5-21-889838981-920820592-1903951286-755758" providerId="AD"/>
      </p:ext>
    </p:extLst>
  </p:cmAuthor>
  <p:cmAuthor id="3" name="Tijana Comic" initials="TC" lastIdx="11" clrIdx="2">
    <p:extLst>
      <p:ext uri="{19B8F6BF-5375-455C-9EA6-DF929625EA0E}">
        <p15:presenceInfo xmlns:p15="http://schemas.microsoft.com/office/powerpoint/2012/main" userId="b1e3c049de1787fc" providerId="Windows Live"/>
      </p:ext>
    </p:extLst>
  </p:cmAuthor>
  <p:cmAuthor id="4" name="nestan pantsulaia" initials="np" lastIdx="12" clrIdx="3">
    <p:extLst>
      <p:ext uri="{19B8F6BF-5375-455C-9EA6-DF929625EA0E}">
        <p15:presenceInfo xmlns:p15="http://schemas.microsoft.com/office/powerpoint/2012/main" userId="S-1-5-21-2703388789-3765044650-341701313-216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C545A"/>
    <a:srgbClr val="FCB040"/>
    <a:srgbClr val="39BAC7"/>
    <a:srgbClr val="FFD347"/>
    <a:srgbClr val="FFCD2D"/>
    <a:srgbClr val="F9B5A9"/>
    <a:srgbClr val="F15A40"/>
    <a:srgbClr val="F1663B"/>
    <a:srgbClr val="C55A11"/>
    <a:srgbClr val="FFE89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636"/>
    <p:restoredTop sz="94672"/>
  </p:normalViewPr>
  <p:slideViewPr>
    <p:cSldViewPr snapToGrid="0" snapToObjects="1" showGuides="1">
      <p:cViewPr>
        <p:scale>
          <a:sx n="100" d="100"/>
          <a:sy n="100" d="100"/>
        </p:scale>
        <p:origin x="2724" y="-60"/>
      </p:cViewPr>
      <p:guideLst>
        <p:guide orient="horz" pos="3168"/>
        <p:guide pos="192"/>
        <p:guide pos="4632"/>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Master" Target="slideMasters/slideMaster1.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commentAuthors" Target="commentAuthors.xml"/><Relationship Id="rId5" Type="http://schemas.openxmlformats.org/officeDocument/2006/relationships/customXml" Target="../customXml/item5.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Sheet1!$B$5</c:f>
              <c:strCache>
                <c:ptCount val="1"/>
                <c:pt idx="0">
                  <c:v>Armenian</c:v>
                </c:pt>
              </c:strCache>
            </c:strRef>
          </c:tx>
          <c:dPt>
            <c:idx val="0"/>
            <c:bubble3D val="0"/>
            <c:spPr>
              <a:solidFill>
                <a:srgbClr val="7030A0"/>
              </a:solidFill>
              <a:ln w="19050">
                <a:solidFill>
                  <a:schemeClr val="lt1"/>
                </a:solidFill>
              </a:ln>
              <a:effectLst/>
            </c:spPr>
            <c:extLst xmlns:c16r2="http://schemas.microsoft.com/office/drawing/2015/06/chart">
              <c:ext xmlns:c16="http://schemas.microsoft.com/office/drawing/2014/chart" uri="{C3380CC4-5D6E-409C-BE32-E72D297353CC}">
                <c16:uniqueId val="{00000001-4686-4EE1-ABC3-37909C99227D}"/>
              </c:ext>
            </c:extLst>
          </c:dPt>
          <c:dPt>
            <c:idx val="1"/>
            <c:bubble3D val="0"/>
            <c:spPr>
              <a:solidFill>
                <a:schemeClr val="bg2"/>
              </a:solidFill>
              <a:ln w="19050">
                <a:solidFill>
                  <a:schemeClr val="lt1"/>
                </a:solidFill>
              </a:ln>
              <a:effectLst/>
            </c:spPr>
            <c:extLst xmlns:c16r2="http://schemas.microsoft.com/office/drawing/2015/06/chart">
              <c:ext xmlns:c16="http://schemas.microsoft.com/office/drawing/2014/chart" uri="{C3380CC4-5D6E-409C-BE32-E72D297353CC}">
                <c16:uniqueId val="{00000003-4686-4EE1-ABC3-37909C99227D}"/>
              </c:ext>
            </c:extLst>
          </c:dPt>
          <c:dLbls>
            <c:dLbl>
              <c:idx val="0"/>
              <c:layout>
                <c:manualLayout>
                  <c:x val="-0.27429591172732043"/>
                  <c:y val="0.34261291096028396"/>
                </c:manualLayout>
              </c:layout>
              <c:numFmt formatCode="#,##0" sourceLinked="0"/>
              <c:spPr>
                <a:noFill/>
                <a:ln>
                  <a:noFill/>
                </a:ln>
                <a:effectLst/>
              </c:spPr>
              <c:txPr>
                <a:bodyPr rot="0" spcFirstLastPara="1" vertOverflow="clip" horzOverflow="clip" vert="horz" wrap="square" lIns="38100" tIns="19050" rIns="38100" bIns="19050" anchor="ctr" anchorCtr="0">
                  <a:noAutofit/>
                </a:bodyPr>
                <a:lstStyle/>
                <a:p>
                  <a:pPr algn="ctr">
                    <a:defRPr lang="en-US" sz="700" b="1" i="0" u="none" strike="noStrike" kern="1200" baseline="0">
                      <a:solidFill>
                        <a:srgbClr val="4C545A"/>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1-4686-4EE1-ABC3-37909C99227D}"/>
                </c:ext>
                <c:ext xmlns:c15="http://schemas.microsoft.com/office/drawing/2012/chart" uri="{CE6537A1-D6FC-4f65-9D91-7224C49458BB}">
                  <c15:spPr xmlns:c15="http://schemas.microsoft.com/office/drawing/2012/chart">
                    <a:prstGeom prst="wedgeRectCallout">
                      <a:avLst/>
                    </a:prstGeom>
                    <a:noFill/>
                    <a:ln>
                      <a:noFill/>
                    </a:ln>
                  </c15:spPr>
                  <c15:layout>
                    <c:manualLayout>
                      <c:w val="0.27719706911636044"/>
                      <c:h val="0.18885608048993874"/>
                    </c:manualLayout>
                  </c15:layout>
                </c:ext>
              </c:extLst>
            </c:dLbl>
            <c:dLbl>
              <c:idx val="1"/>
              <c:delete val="1"/>
              <c:extLst xmlns:c16r2="http://schemas.microsoft.com/office/drawing/2015/06/chart">
                <c:ext xmlns:c16="http://schemas.microsoft.com/office/drawing/2014/chart" uri="{C3380CC4-5D6E-409C-BE32-E72D297353CC}">
                  <c16:uniqueId val="{00000003-4686-4EE1-ABC3-37909C99227D}"/>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700" b="1" i="0" u="none" strike="noStrike" kern="1200" baseline="0">
                    <a:solidFill>
                      <a:srgbClr val="4C545A"/>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Sheet1!$B$6:$B$7</c:f>
              <c:numCache>
                <c:formatCode>0</c:formatCode>
                <c:ptCount val="2"/>
                <c:pt idx="0">
                  <c:v>11.693342263840581</c:v>
                </c:pt>
                <c:pt idx="1">
                  <c:v>88.306657736159423</c:v>
                </c:pt>
              </c:numCache>
            </c:numRef>
          </c:val>
          <c:extLst xmlns:c16r2="http://schemas.microsoft.com/office/drawing/2015/06/chart">
            <c:ext xmlns:c16="http://schemas.microsoft.com/office/drawing/2014/chart" uri="{C3380CC4-5D6E-409C-BE32-E72D297353CC}">
              <c16:uniqueId val="{00000004-4686-4EE1-ABC3-37909C99227D}"/>
            </c:ext>
          </c:extLst>
        </c:ser>
        <c:ser>
          <c:idx val="1"/>
          <c:order val="1"/>
          <c:tx>
            <c:strRef>
              <c:f>Sheet1!$C$5</c:f>
              <c:strCache>
                <c:ptCount val="1"/>
                <c:pt idx="0">
                  <c:v>Georgian</c:v>
                </c:pt>
              </c:strCache>
            </c:strRef>
          </c:tx>
          <c:dPt>
            <c:idx val="0"/>
            <c:bubble3D val="0"/>
            <c:spPr>
              <a:solidFill>
                <a:srgbClr val="7030A0"/>
              </a:solidFill>
              <a:ln w="19050">
                <a:solidFill>
                  <a:schemeClr val="lt1"/>
                </a:solidFill>
              </a:ln>
              <a:effectLst/>
            </c:spPr>
            <c:extLst xmlns:c16r2="http://schemas.microsoft.com/office/drawing/2015/06/chart">
              <c:ext xmlns:c16="http://schemas.microsoft.com/office/drawing/2014/chart" uri="{C3380CC4-5D6E-409C-BE32-E72D297353CC}">
                <c16:uniqueId val="{00000005-18D0-476C-BA62-D16EB3028523}"/>
              </c:ext>
            </c:extLst>
          </c:dPt>
          <c:dPt>
            <c:idx val="1"/>
            <c:bubble3D val="0"/>
            <c:spPr>
              <a:solidFill>
                <a:schemeClr val="bg2"/>
              </a:solidFill>
              <a:ln w="19050">
                <a:solidFill>
                  <a:schemeClr val="lt1"/>
                </a:solidFill>
              </a:ln>
              <a:effectLst/>
            </c:spPr>
            <c:extLst xmlns:c16r2="http://schemas.microsoft.com/office/drawing/2015/06/chart">
              <c:ext xmlns:c16="http://schemas.microsoft.com/office/drawing/2014/chart" uri="{C3380CC4-5D6E-409C-BE32-E72D297353CC}">
                <c16:uniqueId val="{00000007-18D0-476C-BA62-D16EB3028523}"/>
              </c:ext>
            </c:extLst>
          </c:dPt>
          <c:dLbls>
            <c:dLbl>
              <c:idx val="0"/>
              <c:layout>
                <c:manualLayout>
                  <c:x val="0.33426044400699911"/>
                  <c:y val="0.24589594269466311"/>
                </c:manualLayout>
              </c:layout>
              <c:numFmt formatCode="#,##0" sourceLinked="0"/>
              <c:spPr>
                <a:noFill/>
                <a:ln>
                  <a:noFill/>
                </a:ln>
                <a:effectLst/>
              </c:spPr>
              <c:txPr>
                <a:bodyPr rot="0" spcFirstLastPara="1" vertOverflow="ellipsis" vert="horz" wrap="square" lIns="38100" tIns="19050" rIns="38100" bIns="19050" anchor="ctr" anchorCtr="0">
                  <a:noAutofit/>
                </a:bodyPr>
                <a:lstStyle/>
                <a:p>
                  <a:pPr algn="ctr">
                    <a:defRPr lang="en-US" sz="700" b="1" i="0" u="none" strike="noStrike" kern="1200" baseline="0">
                      <a:solidFill>
                        <a:srgbClr val="4C545A"/>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5-18D0-476C-BA62-D16EB3028523}"/>
                </c:ext>
                <c:ext xmlns:c15="http://schemas.microsoft.com/office/drawing/2012/chart" uri="{CE6537A1-D6FC-4f65-9D91-7224C49458BB}">
                  <c15:layout>
                    <c:manualLayout>
                      <c:w val="0.26553682864330758"/>
                      <c:h val="0.17362893367936338"/>
                    </c:manualLayout>
                  </c15:layout>
                </c:ext>
              </c:extLst>
            </c:dLbl>
            <c:dLbl>
              <c:idx val="1"/>
              <c:delete val="1"/>
              <c:extLst xmlns:c16r2="http://schemas.microsoft.com/office/drawing/2015/06/chart">
                <c:ext xmlns:c16="http://schemas.microsoft.com/office/drawing/2014/chart" uri="{C3380CC4-5D6E-409C-BE32-E72D297353CC}">
                  <c16:uniqueId val="{00000007-18D0-476C-BA62-D16EB3028523}"/>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700" b="1" i="0" u="none" strike="noStrike" kern="1200" baseline="0">
                    <a:solidFill>
                      <a:srgbClr val="4C545A"/>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Sheet1!$C$6:$C$7</c:f>
              <c:numCache>
                <c:formatCode>0</c:formatCode>
                <c:ptCount val="2"/>
                <c:pt idx="0">
                  <c:v>6.0763398870217964</c:v>
                </c:pt>
                <c:pt idx="1">
                  <c:v>93.923660112978197</c:v>
                </c:pt>
              </c:numCache>
            </c:numRef>
          </c:val>
          <c:extLst xmlns:c16r2="http://schemas.microsoft.com/office/drawing/2015/06/chart">
            <c:ext xmlns:c16="http://schemas.microsoft.com/office/drawing/2014/chart" uri="{C3380CC4-5D6E-409C-BE32-E72D297353CC}">
              <c16:uniqueId val="{00000008-18D0-476C-BA62-D16EB3028523}"/>
            </c:ext>
          </c:extLst>
        </c:ser>
        <c:ser>
          <c:idx val="2"/>
          <c:order val="2"/>
          <c:tx>
            <c:strRef>
              <c:f>Sheet1!$D$5</c:f>
              <c:strCache>
                <c:ptCount val="1"/>
                <c:pt idx="0">
                  <c:v>Azerbaijani</c:v>
                </c:pt>
              </c:strCache>
            </c:strRef>
          </c:tx>
          <c:dPt>
            <c:idx val="0"/>
            <c:bubble3D val="0"/>
            <c:spPr>
              <a:solidFill>
                <a:srgbClr val="7030A0"/>
              </a:solidFill>
              <a:ln w="19050">
                <a:solidFill>
                  <a:schemeClr val="lt1"/>
                </a:solidFill>
              </a:ln>
              <a:effectLst/>
            </c:spPr>
            <c:extLst xmlns:c16r2="http://schemas.microsoft.com/office/drawing/2015/06/chart">
              <c:ext xmlns:c16="http://schemas.microsoft.com/office/drawing/2014/chart" uri="{C3380CC4-5D6E-409C-BE32-E72D297353CC}">
                <c16:uniqueId val="{0000000A-18D0-476C-BA62-D16EB3028523}"/>
              </c:ext>
            </c:extLst>
          </c:dPt>
          <c:dPt>
            <c:idx val="1"/>
            <c:bubble3D val="0"/>
            <c:spPr>
              <a:solidFill>
                <a:schemeClr val="bg2"/>
              </a:solidFill>
              <a:ln w="19050">
                <a:solidFill>
                  <a:schemeClr val="lt1"/>
                </a:solidFill>
              </a:ln>
              <a:effectLst/>
            </c:spPr>
            <c:extLst xmlns:c16r2="http://schemas.microsoft.com/office/drawing/2015/06/chart">
              <c:ext xmlns:c16="http://schemas.microsoft.com/office/drawing/2014/chart" uri="{C3380CC4-5D6E-409C-BE32-E72D297353CC}">
                <c16:uniqueId val="{0000000C-18D0-476C-BA62-D16EB3028523}"/>
              </c:ext>
            </c:extLst>
          </c:dPt>
          <c:dLbls>
            <c:dLbl>
              <c:idx val="0"/>
              <c:layout>
                <c:manualLayout>
                  <c:x val="0.32919923602003059"/>
                  <c:y val="0.10278410498324268"/>
                </c:manualLayout>
              </c:layout>
              <c:numFmt formatCode="#,##0" sourceLinked="0"/>
              <c:spPr>
                <a:noFill/>
                <a:ln>
                  <a:noFill/>
                </a:ln>
                <a:effectLst/>
              </c:spPr>
              <c:txPr>
                <a:bodyPr rot="0" spcFirstLastPara="1" vertOverflow="ellipsis" vert="horz" wrap="square" lIns="38100" tIns="19050" rIns="38100" bIns="19050" anchor="ctr" anchorCtr="1">
                  <a:noAutofit/>
                </a:bodyPr>
                <a:lstStyle/>
                <a:p>
                  <a:pPr>
                    <a:defRPr sz="700" b="1" i="0" u="none" strike="noStrike" kern="1200" baseline="0">
                      <a:solidFill>
                        <a:srgbClr val="4C545A"/>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A-18D0-476C-BA62-D16EB3028523}"/>
                </c:ext>
                <c:ext xmlns:c15="http://schemas.microsoft.com/office/drawing/2012/chart" uri="{CE6537A1-D6FC-4f65-9D91-7224C49458BB}">
                  <c15:layout>
                    <c:manualLayout>
                      <c:w val="0.2953603455818023"/>
                      <c:h val="0.16650973315835521"/>
                    </c:manualLayout>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rgbClr val="4C545A"/>
                    </a:solidFill>
                    <a:latin typeface="+mn-lt"/>
                    <a:ea typeface="+mn-ea"/>
                    <a:cs typeface="+mn-cs"/>
                  </a:defRPr>
                </a:pPr>
                <a:endParaRPr lang="en-US"/>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Sheet1!$D$6:$D$7</c:f>
              <c:numCache>
                <c:formatCode>0</c:formatCode>
                <c:ptCount val="2"/>
                <c:pt idx="0">
                  <c:v>3.5518288159845355</c:v>
                </c:pt>
                <c:pt idx="1">
                  <c:v>96.448171184015465</c:v>
                </c:pt>
              </c:numCache>
            </c:numRef>
          </c:val>
          <c:extLst xmlns:c16r2="http://schemas.microsoft.com/office/drawing/2015/06/chart">
            <c:ext xmlns:c16="http://schemas.microsoft.com/office/drawing/2014/chart" uri="{C3380CC4-5D6E-409C-BE32-E72D297353CC}">
              <c16:uniqueId val="{0000000D-18D0-476C-BA62-D16EB3028523}"/>
            </c:ext>
          </c:extLst>
        </c:ser>
        <c:ser>
          <c:idx val="3"/>
          <c:order val="3"/>
          <c:tx>
            <c:strRef>
              <c:f>Sheet1!$E$5</c:f>
              <c:strCache>
                <c:ptCount val="1"/>
                <c:pt idx="0">
                  <c:v>Other</c:v>
                </c:pt>
              </c:strCache>
            </c:strRef>
          </c:tx>
          <c:dPt>
            <c:idx val="0"/>
            <c:bubble3D val="0"/>
            <c:spPr>
              <a:solidFill>
                <a:srgbClr val="7030A0"/>
              </a:solidFill>
              <a:ln w="19050">
                <a:solidFill>
                  <a:schemeClr val="lt1"/>
                </a:solidFill>
              </a:ln>
              <a:effectLst/>
            </c:spPr>
            <c:extLst xmlns:c16r2="http://schemas.microsoft.com/office/drawing/2015/06/chart">
              <c:ext xmlns:c16="http://schemas.microsoft.com/office/drawing/2014/chart" uri="{C3380CC4-5D6E-409C-BE32-E72D297353CC}">
                <c16:uniqueId val="{0000000F-18D0-476C-BA62-D16EB3028523}"/>
              </c:ext>
            </c:extLst>
          </c:dPt>
          <c:dPt>
            <c:idx val="1"/>
            <c:bubble3D val="0"/>
            <c:spPr>
              <a:solidFill>
                <a:schemeClr val="bg2"/>
              </a:solidFill>
              <a:ln w="19050">
                <a:solidFill>
                  <a:schemeClr val="lt1"/>
                </a:solidFill>
              </a:ln>
              <a:effectLst/>
            </c:spPr>
            <c:extLst xmlns:c16r2="http://schemas.microsoft.com/office/drawing/2015/06/chart">
              <c:ext xmlns:c16="http://schemas.microsoft.com/office/drawing/2014/chart" uri="{C3380CC4-5D6E-409C-BE32-E72D297353CC}">
                <c16:uniqueId val="{00000011-18D0-476C-BA62-D16EB3028523}"/>
              </c:ext>
            </c:extLst>
          </c:dPt>
          <c:dLbls>
            <c:dLbl>
              <c:idx val="0"/>
              <c:layout>
                <c:manualLayout>
                  <c:x val="-0.35142287711961318"/>
                  <c:y val="8.7556645042783154E-2"/>
                </c:manualLayout>
              </c:layout>
              <c:numFmt formatCode="#,##0" sourceLinked="0"/>
              <c:spPr>
                <a:noFill/>
                <a:ln>
                  <a:noFill/>
                </a:ln>
                <a:effectLst/>
              </c:spPr>
              <c:txPr>
                <a:bodyPr rot="0" spcFirstLastPara="1" vertOverflow="ellipsis" vert="horz" wrap="square" lIns="38100" tIns="19050" rIns="38100" bIns="19050" anchor="ctr" anchorCtr="1">
                  <a:noAutofit/>
                </a:bodyPr>
                <a:lstStyle/>
                <a:p>
                  <a:pPr>
                    <a:defRPr sz="700" b="1" i="0" u="none" strike="noStrike" kern="1200" baseline="0">
                      <a:solidFill>
                        <a:srgbClr val="4C545A"/>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F-18D0-476C-BA62-D16EB3028523}"/>
                </c:ext>
                <c:ext xmlns:c15="http://schemas.microsoft.com/office/drawing/2012/chart" uri="{CE6537A1-D6FC-4f65-9D91-7224C49458BB}">
                  <c15:layout>
                    <c:manualLayout>
                      <c:w val="0.34485938220378054"/>
                      <c:h val="0.12082817015904074"/>
                    </c:manualLayout>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rgbClr val="4C545A"/>
                    </a:solidFill>
                    <a:latin typeface="+mn-lt"/>
                    <a:ea typeface="+mn-ea"/>
                    <a:cs typeface="+mn-cs"/>
                  </a:defRPr>
                </a:pPr>
                <a:endParaRPr lang="en-US"/>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Sheet1!$E$6:$E$7</c:f>
              <c:numCache>
                <c:formatCode>0</c:formatCode>
                <c:ptCount val="2"/>
                <c:pt idx="0">
                  <c:v>2.5467814757130487</c:v>
                </c:pt>
                <c:pt idx="1">
                  <c:v>97.453218524286953</c:v>
                </c:pt>
              </c:numCache>
            </c:numRef>
          </c:val>
          <c:extLst xmlns:c16r2="http://schemas.microsoft.com/office/drawing/2015/06/chart">
            <c:ext xmlns:c16="http://schemas.microsoft.com/office/drawing/2014/chart" uri="{C3380CC4-5D6E-409C-BE32-E72D297353CC}">
              <c16:uniqueId val="{00000012-18D0-476C-BA62-D16EB3028523}"/>
            </c:ext>
          </c:extLst>
        </c:ser>
        <c:ser>
          <c:idx val="4"/>
          <c:order val="4"/>
          <c:tx>
            <c:strRef>
              <c:f>Sheet1!$F$5</c:f>
              <c:strCache>
                <c:ptCount val="1"/>
                <c:pt idx="0">
                  <c:v>Total</c:v>
                </c:pt>
              </c:strCache>
            </c:strRef>
          </c:tx>
          <c:dPt>
            <c:idx val="0"/>
            <c:bubble3D val="0"/>
            <c:spPr>
              <a:solidFill>
                <a:srgbClr val="7030A0"/>
              </a:solidFill>
              <a:ln w="19050">
                <a:solidFill>
                  <a:schemeClr val="lt1"/>
                </a:solidFill>
              </a:ln>
              <a:effectLst/>
            </c:spPr>
            <c:extLst xmlns:c16r2="http://schemas.microsoft.com/office/drawing/2015/06/chart">
              <c:ext xmlns:c16="http://schemas.microsoft.com/office/drawing/2014/chart" uri="{C3380CC4-5D6E-409C-BE32-E72D297353CC}">
                <c16:uniqueId val="{00000014-18D0-476C-BA62-D16EB3028523}"/>
              </c:ext>
            </c:extLst>
          </c:dPt>
          <c:dPt>
            <c:idx val="1"/>
            <c:bubble3D val="0"/>
            <c:spPr>
              <a:solidFill>
                <a:schemeClr val="bg2"/>
              </a:solidFill>
              <a:ln w="19050">
                <a:solidFill>
                  <a:schemeClr val="lt1"/>
                </a:solidFill>
              </a:ln>
              <a:effectLst/>
            </c:spPr>
            <c:extLst xmlns:c16r2="http://schemas.microsoft.com/office/drawing/2015/06/chart">
              <c:ext xmlns:c16="http://schemas.microsoft.com/office/drawing/2014/chart" uri="{C3380CC4-5D6E-409C-BE32-E72D297353CC}">
                <c16:uniqueId val="{00000016-18D0-476C-BA62-D16EB3028523}"/>
              </c:ext>
            </c:extLst>
          </c:dPt>
          <c:dLbls>
            <c:dLbl>
              <c:idx val="0"/>
              <c:layout>
                <c:manualLayout>
                  <c:x val="0.21734835012843312"/>
                  <c:y val="-9.1363455696817211E-2"/>
                </c:manualLayout>
              </c:layout>
              <c:numFmt formatCode="#,##0" sourceLinked="0"/>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rgbClr val="4C545A"/>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14-18D0-476C-BA62-D16EB3028523}"/>
                </c:ex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rgbClr val="4C545A"/>
                    </a:solidFill>
                    <a:latin typeface="+mn-lt"/>
                    <a:ea typeface="+mn-ea"/>
                    <a:cs typeface="+mn-cs"/>
                  </a:defRPr>
                </a:pPr>
                <a:endParaRPr lang="en-US"/>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Sheet1!$F$6:$F$7</c:f>
              <c:numCache>
                <c:formatCode>0</c:formatCode>
                <c:ptCount val="2"/>
                <c:pt idx="0">
                  <c:v>6.0051471046252223</c:v>
                </c:pt>
                <c:pt idx="1">
                  <c:v>93.994852895374777</c:v>
                </c:pt>
              </c:numCache>
            </c:numRef>
          </c:val>
          <c:extLst xmlns:c16r2="http://schemas.microsoft.com/office/drawing/2015/06/chart">
            <c:ext xmlns:c16="http://schemas.microsoft.com/office/drawing/2014/chart" uri="{C3380CC4-5D6E-409C-BE32-E72D297353CC}">
              <c16:uniqueId val="{00000017-18D0-476C-BA62-D16EB3028523}"/>
            </c:ext>
          </c:extLst>
        </c:ser>
        <c:dLbls>
          <c:showLegendKey val="0"/>
          <c:showVal val="0"/>
          <c:showCatName val="0"/>
          <c:showSerName val="0"/>
          <c:showPercent val="0"/>
          <c:showBubbleSize val="0"/>
          <c:showLeaderLines val="1"/>
        </c:dLbls>
        <c:firstSliceAng val="0"/>
        <c:holeSize val="15"/>
      </c:doughnutChart>
      <c:spPr>
        <a:noFill/>
        <a:ln w="3175">
          <a:noFill/>
        </a:ln>
        <a:effectLst/>
      </c:spPr>
    </c:plotArea>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704505686789151"/>
          <c:y val="0.13704505686789151"/>
          <c:w val="0.72590933945756786"/>
          <c:h val="0.72590933945756786"/>
        </c:manualLayout>
      </c:layout>
      <c:doughnutChart>
        <c:varyColors val="1"/>
        <c:ser>
          <c:idx val="0"/>
          <c:order val="0"/>
          <c:tx>
            <c:strRef>
              <c:f>Sheet1!$B$5</c:f>
              <c:strCache>
                <c:ptCount val="1"/>
                <c:pt idx="0">
                  <c:v>Other</c:v>
                </c:pt>
              </c:strCache>
            </c:strRef>
          </c:tx>
          <c:spPr>
            <a:solidFill>
              <a:schemeClr val="accent2">
                <a:lumMod val="20000"/>
                <a:lumOff val="80000"/>
              </a:schemeClr>
            </a:solidFill>
          </c:spPr>
          <c:dPt>
            <c:idx val="0"/>
            <c:bubble3D val="0"/>
            <c:spPr>
              <a:solidFill>
                <a:srgbClr val="F1663B"/>
              </a:solidFill>
              <a:ln w="19050">
                <a:solidFill>
                  <a:schemeClr val="lt1"/>
                </a:solidFill>
              </a:ln>
              <a:effectLst/>
            </c:spPr>
            <c:extLst xmlns:c16r2="http://schemas.microsoft.com/office/drawing/2015/06/chart">
              <c:ext xmlns:c16="http://schemas.microsoft.com/office/drawing/2014/chart" uri="{C3380CC4-5D6E-409C-BE32-E72D297353CC}">
                <c16:uniqueId val="{00000001-51C8-4EDF-BCF8-9DE2E3E4A7FE}"/>
              </c:ext>
            </c:extLst>
          </c:dPt>
          <c:dPt>
            <c:idx val="1"/>
            <c:bubble3D val="0"/>
            <c:spPr>
              <a:solidFill>
                <a:schemeClr val="bg2"/>
              </a:solidFill>
              <a:ln w="19050">
                <a:solidFill>
                  <a:schemeClr val="lt1"/>
                </a:solidFill>
              </a:ln>
              <a:effectLst/>
            </c:spPr>
            <c:extLst xmlns:c16r2="http://schemas.microsoft.com/office/drawing/2015/06/chart">
              <c:ext xmlns:c16="http://schemas.microsoft.com/office/drawing/2014/chart" uri="{C3380CC4-5D6E-409C-BE32-E72D297353CC}">
                <c16:uniqueId val="{00000003-51C8-4EDF-BCF8-9DE2E3E4A7FE}"/>
              </c:ext>
            </c:extLst>
          </c:dPt>
          <c:dLbls>
            <c:dLbl>
              <c:idx val="0"/>
              <c:layout>
                <c:manualLayout>
                  <c:x val="0.22464361866666038"/>
                  <c:y val="0.36696269498787309"/>
                </c:manualLayout>
              </c:layout>
              <c:numFmt formatCode="#,##0" sourceLinked="0"/>
              <c:spPr>
                <a:noFill/>
                <a:ln>
                  <a:noFill/>
                </a:ln>
                <a:effectLst/>
              </c:spPr>
              <c:txPr>
                <a:bodyPr rot="0" spcFirstLastPara="1" vertOverflow="clip" horzOverflow="clip" vert="horz" wrap="square" lIns="38100" tIns="19050" rIns="38100" bIns="19050" anchor="ctr" anchorCtr="0">
                  <a:noAutofit/>
                </a:bodyPr>
                <a:lstStyle/>
                <a:p>
                  <a:pPr algn="ctr" rtl="0">
                    <a:defRPr lang="en-US" sz="700" b="1" i="0" u="none" strike="noStrike" kern="1200" baseline="0">
                      <a:solidFill>
                        <a:srgbClr val="4C545A"/>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1-51C8-4EDF-BCF8-9DE2E3E4A7FE}"/>
                </c:ext>
                <c:ext xmlns:c15="http://schemas.microsoft.com/office/drawing/2012/chart" uri="{CE6537A1-D6FC-4f65-9D91-7224C49458BB}">
                  <c15:spPr xmlns:c15="http://schemas.microsoft.com/office/drawing/2012/chart">
                    <a:prstGeom prst="wedgeRectCallout">
                      <a:avLst/>
                    </a:prstGeom>
                    <a:noFill/>
                    <a:ln>
                      <a:noFill/>
                    </a:ln>
                  </c15:spPr>
                  <c15:layout>
                    <c:manualLayout>
                      <c:w val="0.34495836807695562"/>
                      <c:h val="7.9148582383652077E-2"/>
                    </c:manualLayout>
                  </c15:layout>
                </c:ext>
              </c:extLst>
            </c:dLbl>
            <c:dLbl>
              <c:idx val="1"/>
              <c:delete val="1"/>
              <c:extLst xmlns:c16r2="http://schemas.microsoft.com/office/drawing/2015/06/chart">
                <c:ext xmlns:c16="http://schemas.microsoft.com/office/drawing/2014/chart" uri="{C3380CC4-5D6E-409C-BE32-E72D297353CC}">
                  <c16:uniqueId val="{00000003-51C8-4EDF-BCF8-9DE2E3E4A7FE}"/>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rtl="0">
                  <a:defRPr lang="en-US" sz="700" b="1" i="0" u="none" strike="noStrike" kern="1200" baseline="0">
                    <a:solidFill>
                      <a:srgbClr val="4C545A"/>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Sheet1!$B$6:$B$7</c:f>
              <c:numCache>
                <c:formatCode>0</c:formatCode>
                <c:ptCount val="2"/>
                <c:pt idx="0" formatCode="0.00">
                  <c:v>1.29805251694232</c:v>
                </c:pt>
                <c:pt idx="1">
                  <c:v>98.70194748305768</c:v>
                </c:pt>
              </c:numCache>
            </c:numRef>
          </c:val>
          <c:extLst xmlns:c16r2="http://schemas.microsoft.com/office/drawing/2015/06/chart">
            <c:ext xmlns:c16="http://schemas.microsoft.com/office/drawing/2014/chart" uri="{C3380CC4-5D6E-409C-BE32-E72D297353CC}">
              <c16:uniqueId val="{00000004-51C8-4EDF-BCF8-9DE2E3E4A7FE}"/>
            </c:ext>
          </c:extLst>
        </c:ser>
        <c:ser>
          <c:idx val="1"/>
          <c:order val="1"/>
          <c:tx>
            <c:strRef>
              <c:f>Sheet1!$C$5</c:f>
              <c:strCache>
                <c:ptCount val="1"/>
                <c:pt idx="0">
                  <c:v>Georgian</c:v>
                </c:pt>
              </c:strCache>
            </c:strRef>
          </c:tx>
          <c:spPr>
            <a:solidFill>
              <a:schemeClr val="accent2">
                <a:lumMod val="40000"/>
                <a:lumOff val="60000"/>
              </a:schemeClr>
            </a:solidFill>
          </c:spPr>
          <c:dPt>
            <c:idx val="0"/>
            <c:bubble3D val="0"/>
            <c:spPr>
              <a:solidFill>
                <a:srgbClr val="F1663B"/>
              </a:solidFill>
              <a:ln w="19050">
                <a:solidFill>
                  <a:schemeClr val="lt1"/>
                </a:solidFill>
              </a:ln>
              <a:effectLst/>
            </c:spPr>
            <c:extLst xmlns:c16r2="http://schemas.microsoft.com/office/drawing/2015/06/chart">
              <c:ext xmlns:c16="http://schemas.microsoft.com/office/drawing/2014/chart" uri="{C3380CC4-5D6E-409C-BE32-E72D297353CC}">
                <c16:uniqueId val="{00000005-9568-4067-9B24-08515140714C}"/>
              </c:ext>
            </c:extLst>
          </c:dPt>
          <c:dPt>
            <c:idx val="1"/>
            <c:bubble3D val="0"/>
            <c:spPr>
              <a:solidFill>
                <a:schemeClr val="bg2"/>
              </a:solidFill>
              <a:ln w="19050">
                <a:solidFill>
                  <a:schemeClr val="lt1"/>
                </a:solidFill>
              </a:ln>
              <a:effectLst/>
            </c:spPr>
            <c:extLst xmlns:c16r2="http://schemas.microsoft.com/office/drawing/2015/06/chart">
              <c:ext xmlns:c16="http://schemas.microsoft.com/office/drawing/2014/chart" uri="{C3380CC4-5D6E-409C-BE32-E72D297353CC}">
                <c16:uniqueId val="{00000007-9568-4067-9B24-08515140714C}"/>
              </c:ext>
            </c:extLst>
          </c:dPt>
          <c:dLbls>
            <c:dLbl>
              <c:idx val="0"/>
              <c:layout>
                <c:manualLayout>
                  <c:x val="-0.38010755416983893"/>
                  <c:y val="0.18180714291574707"/>
                </c:manualLayout>
              </c:layout>
              <c:numFmt formatCode="\&lt;\1" sourceLinked="0"/>
              <c:spPr>
                <a:noFill/>
                <a:ln>
                  <a:noFill/>
                </a:ln>
                <a:effectLst/>
              </c:spPr>
              <c:txPr>
                <a:bodyPr rot="0" spcFirstLastPara="1" vertOverflow="overflow" horzOverflow="overflow" vert="horz" wrap="square" lIns="38100" tIns="19050" rIns="38100" bIns="19050" anchor="ctr" anchorCtr="0">
                  <a:noAutofit/>
                </a:bodyPr>
                <a:lstStyle/>
                <a:p>
                  <a:pPr algn="ctr" rtl="0">
                    <a:defRPr lang="en-US" sz="700" b="1" i="0" u="none" strike="noStrike" kern="1200" baseline="0">
                      <a:solidFill>
                        <a:srgbClr val="4C545A"/>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5-9568-4067-9B24-08515140714C}"/>
                </c:ext>
                <c:ext xmlns:c15="http://schemas.microsoft.com/office/drawing/2012/chart" uri="{CE6537A1-D6FC-4f65-9D91-7224C49458BB}">
                  <c15:layout>
                    <c:manualLayout>
                      <c:w val="0.31014465431606425"/>
                      <c:h val="9.6348684120563716E-2"/>
                    </c:manualLayout>
                  </c15:layout>
                </c:ext>
              </c:extLst>
            </c:dLbl>
            <c:dLbl>
              <c:idx val="1"/>
              <c:delete val="1"/>
              <c:extLst xmlns:c16r2="http://schemas.microsoft.com/office/drawing/2015/06/chart">
                <c:ext xmlns:c16="http://schemas.microsoft.com/office/drawing/2014/chart" uri="{C3380CC4-5D6E-409C-BE32-E72D297353CC}">
                  <c16:uniqueId val="{00000007-9568-4067-9B24-08515140714C}"/>
                </c:ext>
                <c:ext xmlns:c15="http://schemas.microsoft.com/office/drawing/2012/chart" uri="{CE6537A1-D6FC-4f65-9D91-7224C49458BB}"/>
              </c:extLst>
            </c:dLbl>
            <c:numFmt formatCode="\&lt;\1" sourceLinked="0"/>
            <c:spPr>
              <a:noFill/>
              <a:ln>
                <a:noFill/>
              </a:ln>
              <a:effectLst/>
            </c:spPr>
            <c:txPr>
              <a:bodyPr rot="0" spcFirstLastPara="1" vertOverflow="overflow" horzOverflow="overflow" vert="horz" wrap="square" lIns="38100" tIns="19050" rIns="38100" bIns="19050" anchor="ctr" anchorCtr="0">
                <a:spAutoFit/>
              </a:bodyPr>
              <a:lstStyle/>
              <a:p>
                <a:pPr algn="ctr" rtl="0">
                  <a:defRPr lang="en-US" sz="700" b="1" i="0" u="none" strike="noStrike" kern="1200" baseline="0">
                    <a:solidFill>
                      <a:srgbClr val="4C545A"/>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Sheet1!$C$6:$C$7</c:f>
              <c:numCache>
                <c:formatCode>0</c:formatCode>
                <c:ptCount val="2"/>
                <c:pt idx="0" formatCode="0.00">
                  <c:v>0.67793402894833499</c:v>
                </c:pt>
                <c:pt idx="1">
                  <c:v>99.322065971051671</c:v>
                </c:pt>
              </c:numCache>
            </c:numRef>
          </c:val>
          <c:extLst xmlns:c16r2="http://schemas.microsoft.com/office/drawing/2015/06/chart">
            <c:ext xmlns:c16="http://schemas.microsoft.com/office/drawing/2014/chart" uri="{C3380CC4-5D6E-409C-BE32-E72D297353CC}">
              <c16:uniqueId val="{00000008-9568-4067-9B24-08515140714C}"/>
            </c:ext>
          </c:extLst>
        </c:ser>
        <c:ser>
          <c:idx val="2"/>
          <c:order val="2"/>
          <c:tx>
            <c:strRef>
              <c:f>Sheet1!$D$5</c:f>
              <c:strCache>
                <c:ptCount val="1"/>
                <c:pt idx="0">
                  <c:v>Armenian</c:v>
                </c:pt>
              </c:strCache>
            </c:strRef>
          </c:tx>
          <c:spPr>
            <a:solidFill>
              <a:schemeClr val="accent2">
                <a:lumMod val="60000"/>
                <a:lumOff val="40000"/>
              </a:schemeClr>
            </a:solidFill>
          </c:spPr>
          <c:dPt>
            <c:idx val="0"/>
            <c:bubble3D val="0"/>
            <c:spPr>
              <a:solidFill>
                <a:srgbClr val="F1663B"/>
              </a:solidFill>
              <a:ln w="19050">
                <a:solidFill>
                  <a:schemeClr val="lt1"/>
                </a:solidFill>
              </a:ln>
              <a:effectLst/>
            </c:spPr>
            <c:extLst xmlns:c16r2="http://schemas.microsoft.com/office/drawing/2015/06/chart">
              <c:ext xmlns:c16="http://schemas.microsoft.com/office/drawing/2014/chart" uri="{C3380CC4-5D6E-409C-BE32-E72D297353CC}">
                <c16:uniqueId val="{0000000A-9568-4067-9B24-08515140714C}"/>
              </c:ext>
            </c:extLst>
          </c:dPt>
          <c:dPt>
            <c:idx val="1"/>
            <c:bubble3D val="0"/>
            <c:spPr>
              <a:solidFill>
                <a:schemeClr val="bg2"/>
              </a:solidFill>
              <a:ln w="19050">
                <a:solidFill>
                  <a:schemeClr val="lt1"/>
                </a:solidFill>
              </a:ln>
              <a:effectLst/>
            </c:spPr>
            <c:extLst xmlns:c16r2="http://schemas.microsoft.com/office/drawing/2015/06/chart">
              <c:ext xmlns:c16="http://schemas.microsoft.com/office/drawing/2014/chart" uri="{C3380CC4-5D6E-409C-BE32-E72D297353CC}">
                <c16:uniqueId val="{0000000C-9568-4067-9B24-08515140714C}"/>
              </c:ext>
            </c:extLst>
          </c:dPt>
          <c:dLbls>
            <c:dLbl>
              <c:idx val="0"/>
              <c:layout>
                <c:manualLayout>
                  <c:x val="-0.37071747090599289"/>
                  <c:y val="-0.13987375871395796"/>
                </c:manualLayout>
              </c:layout>
              <c:numFmt formatCode="#,##0" sourceLinked="0"/>
              <c:spPr>
                <a:noFill/>
                <a:ln>
                  <a:noFill/>
                </a:ln>
                <a:effectLst/>
              </c:spPr>
              <c:txPr>
                <a:bodyPr rot="0" spcFirstLastPara="1" vertOverflow="ellipsis" vert="horz" wrap="square" lIns="38100" tIns="19050" rIns="38100" bIns="19050" anchor="ctr" anchorCtr="0">
                  <a:spAutoFit/>
                </a:bodyPr>
                <a:lstStyle/>
                <a:p>
                  <a:pPr algn="ctr" rtl="0">
                    <a:defRPr lang="en-US" sz="700" b="1" i="0" u="none" strike="noStrike" kern="1200" baseline="0">
                      <a:solidFill>
                        <a:srgbClr val="4C545A"/>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A-9568-4067-9B24-08515140714C}"/>
                </c:ext>
                <c:ext xmlns:c15="http://schemas.microsoft.com/office/drawing/2012/chart" uri="{CE6537A1-D6FC-4f65-9D91-7224C49458BB}">
                  <c15:layout>
                    <c:manualLayout>
                      <c:w val="0.31235471123518105"/>
                      <c:h val="0.1310814469614302"/>
                    </c:manualLayout>
                  </c15:layout>
                </c:ext>
              </c:extLst>
            </c:dLbl>
            <c:dLbl>
              <c:idx val="1"/>
              <c:delete val="1"/>
              <c:extLst xmlns:c16r2="http://schemas.microsoft.com/office/drawing/2015/06/chart">
                <c:ext xmlns:c16="http://schemas.microsoft.com/office/drawing/2014/chart" uri="{C3380CC4-5D6E-409C-BE32-E72D297353CC}">
                  <c16:uniqueId val="{0000000C-9568-4067-9B24-08515140714C}"/>
                </c:ext>
                <c:ext xmlns:c15="http://schemas.microsoft.com/office/drawing/2012/chart" uri="{CE6537A1-D6FC-4f65-9D91-7224C49458BB}"/>
              </c:extLst>
            </c:dLbl>
            <c:numFmt formatCode="\&lt;\1" sourceLinked="0"/>
            <c:spPr>
              <a:noFill/>
              <a:ln>
                <a:noFill/>
              </a:ln>
              <a:effectLst/>
            </c:spPr>
            <c:txPr>
              <a:bodyPr rot="0" spcFirstLastPara="1" vertOverflow="ellipsis" vert="horz" wrap="square" lIns="38100" tIns="19050" rIns="38100" bIns="19050" anchor="ctr" anchorCtr="0">
                <a:spAutoFit/>
              </a:bodyPr>
              <a:lstStyle/>
              <a:p>
                <a:pPr algn="ctr" rtl="0">
                  <a:defRPr lang="en-US" sz="700" b="1" i="0" u="none" strike="noStrike" kern="1200" baseline="0">
                    <a:solidFill>
                      <a:srgbClr val="4C545A"/>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Sheet1!$D$6:$D$7</c:f>
              <c:numCache>
                <c:formatCode>0</c:formatCode>
                <c:ptCount val="2"/>
                <c:pt idx="0" formatCode="0.00">
                  <c:v>0</c:v>
                </c:pt>
                <c:pt idx="1">
                  <c:v>100</c:v>
                </c:pt>
              </c:numCache>
            </c:numRef>
          </c:val>
          <c:extLst xmlns:c16r2="http://schemas.microsoft.com/office/drawing/2015/06/chart">
            <c:ext xmlns:c16="http://schemas.microsoft.com/office/drawing/2014/chart" uri="{C3380CC4-5D6E-409C-BE32-E72D297353CC}">
              <c16:uniqueId val="{0000000D-9568-4067-9B24-08515140714C}"/>
            </c:ext>
          </c:extLst>
        </c:ser>
        <c:ser>
          <c:idx val="3"/>
          <c:order val="3"/>
          <c:tx>
            <c:strRef>
              <c:f>Sheet1!$E$5</c:f>
              <c:strCache>
                <c:ptCount val="1"/>
                <c:pt idx="0">
                  <c:v>Azerbaijani</c:v>
                </c:pt>
              </c:strCache>
            </c:strRef>
          </c:tx>
          <c:spPr>
            <a:solidFill>
              <a:srgbClr val="0070C0"/>
            </a:solidFill>
          </c:spPr>
          <c:dPt>
            <c:idx val="0"/>
            <c:bubble3D val="0"/>
            <c:spPr>
              <a:solidFill>
                <a:srgbClr val="F1663B"/>
              </a:solidFill>
              <a:ln w="19050">
                <a:solidFill>
                  <a:schemeClr val="lt1"/>
                </a:solidFill>
              </a:ln>
              <a:effectLst/>
            </c:spPr>
            <c:extLst xmlns:c16r2="http://schemas.microsoft.com/office/drawing/2015/06/chart">
              <c:ext xmlns:c16="http://schemas.microsoft.com/office/drawing/2014/chart" uri="{C3380CC4-5D6E-409C-BE32-E72D297353CC}">
                <c16:uniqueId val="{0000000F-9568-4067-9B24-08515140714C}"/>
              </c:ext>
            </c:extLst>
          </c:dPt>
          <c:dPt>
            <c:idx val="1"/>
            <c:bubble3D val="0"/>
            <c:spPr>
              <a:solidFill>
                <a:schemeClr val="bg2"/>
              </a:solidFill>
              <a:ln w="19050">
                <a:solidFill>
                  <a:schemeClr val="lt1"/>
                </a:solidFill>
              </a:ln>
              <a:effectLst/>
            </c:spPr>
            <c:extLst xmlns:c16r2="http://schemas.microsoft.com/office/drawing/2015/06/chart">
              <c:ext xmlns:c16="http://schemas.microsoft.com/office/drawing/2014/chart" uri="{C3380CC4-5D6E-409C-BE32-E72D297353CC}">
                <c16:uniqueId val="{00000011-9568-4067-9B24-08515140714C}"/>
              </c:ext>
            </c:extLst>
          </c:dPt>
          <c:dLbls>
            <c:dLbl>
              <c:idx val="0"/>
              <c:layout>
                <c:manualLayout>
                  <c:x val="-0.2924398512685914"/>
                  <c:y val="0.54904199475065607"/>
                </c:manualLayout>
              </c:layout>
              <c:numFmt formatCode="#,##0" sourceLinked="0"/>
              <c:spPr>
                <a:noFill/>
                <a:ln>
                  <a:noFill/>
                </a:ln>
                <a:effectLst/>
              </c:spPr>
              <c:txPr>
                <a:bodyPr rot="0" spcFirstLastPara="1" vertOverflow="ellipsis" vert="horz" wrap="square" lIns="38100" tIns="19050" rIns="38100" bIns="19050" anchor="ctr" anchorCtr="0">
                  <a:noAutofit/>
                </a:bodyPr>
                <a:lstStyle/>
                <a:p>
                  <a:pPr algn="ctr" rtl="0">
                    <a:defRPr lang="en-US" sz="700" b="1" i="0" u="none" strike="noStrike" kern="1200" baseline="0">
                      <a:solidFill>
                        <a:srgbClr val="4C545A"/>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F-9568-4067-9B24-08515140714C}"/>
                </c:ext>
                <c:ext xmlns:c15="http://schemas.microsoft.com/office/drawing/2012/chart" uri="{CE6537A1-D6FC-4f65-9D91-7224C49458BB}">
                  <c15:layout>
                    <c:manualLayout>
                      <c:w val="0.33898184601924758"/>
                      <c:h val="0.14542650918635169"/>
                    </c:manualLayout>
                  </c15:layout>
                </c:ext>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rtl="0">
                  <a:defRPr lang="en-US" sz="700" b="1" i="0" u="none" strike="noStrike" kern="1200" baseline="0">
                    <a:solidFill>
                      <a:srgbClr val="4C545A"/>
                    </a:solidFill>
                    <a:latin typeface="+mn-lt"/>
                    <a:ea typeface="+mn-ea"/>
                    <a:cs typeface="+mn-cs"/>
                  </a:defRPr>
                </a:pPr>
                <a:endParaRPr lang="en-US"/>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Sheet1!$E$6:$E$7</c:f>
              <c:numCache>
                <c:formatCode>0</c:formatCode>
                <c:ptCount val="2"/>
                <c:pt idx="0" formatCode="0.00">
                  <c:v>0</c:v>
                </c:pt>
                <c:pt idx="1">
                  <c:v>100</c:v>
                </c:pt>
              </c:numCache>
            </c:numRef>
          </c:val>
          <c:extLst xmlns:c16r2="http://schemas.microsoft.com/office/drawing/2015/06/chart">
            <c:ext xmlns:c16="http://schemas.microsoft.com/office/drawing/2014/chart" uri="{C3380CC4-5D6E-409C-BE32-E72D297353CC}">
              <c16:uniqueId val="{00000012-9568-4067-9B24-08515140714C}"/>
            </c:ext>
          </c:extLst>
        </c:ser>
        <c:ser>
          <c:idx val="4"/>
          <c:order val="4"/>
          <c:tx>
            <c:strRef>
              <c:f>Sheet1!$F$5</c:f>
              <c:strCache>
                <c:ptCount val="1"/>
                <c:pt idx="0">
                  <c:v>Total</c:v>
                </c:pt>
              </c:strCache>
            </c:strRef>
          </c:tx>
          <c:spPr>
            <a:solidFill>
              <a:schemeClr val="accent2">
                <a:lumMod val="50000"/>
              </a:schemeClr>
            </a:solidFill>
          </c:spPr>
          <c:dPt>
            <c:idx val="0"/>
            <c:bubble3D val="0"/>
            <c:spPr>
              <a:solidFill>
                <a:srgbClr val="F1663B"/>
              </a:solidFill>
              <a:ln w="19050">
                <a:solidFill>
                  <a:schemeClr val="lt1"/>
                </a:solidFill>
              </a:ln>
              <a:effectLst/>
            </c:spPr>
            <c:extLst xmlns:c16r2="http://schemas.microsoft.com/office/drawing/2015/06/chart">
              <c:ext xmlns:c16="http://schemas.microsoft.com/office/drawing/2014/chart" uri="{C3380CC4-5D6E-409C-BE32-E72D297353CC}">
                <c16:uniqueId val="{00000014-9568-4067-9B24-08515140714C}"/>
              </c:ext>
            </c:extLst>
          </c:dPt>
          <c:dPt>
            <c:idx val="1"/>
            <c:bubble3D val="0"/>
            <c:spPr>
              <a:solidFill>
                <a:schemeClr val="bg2"/>
              </a:solidFill>
              <a:ln w="19050">
                <a:solidFill>
                  <a:schemeClr val="lt1"/>
                </a:solidFill>
              </a:ln>
              <a:effectLst/>
            </c:spPr>
            <c:extLst xmlns:c16r2="http://schemas.microsoft.com/office/drawing/2015/06/chart">
              <c:ext xmlns:c16="http://schemas.microsoft.com/office/drawing/2014/chart" uri="{C3380CC4-5D6E-409C-BE32-E72D297353CC}">
                <c16:uniqueId val="{00000016-9568-4067-9B24-08515140714C}"/>
              </c:ext>
            </c:extLst>
          </c:dPt>
          <c:dLbls>
            <c:dLbl>
              <c:idx val="0"/>
              <c:layout>
                <c:manualLayout>
                  <c:x val="0.20907075205493361"/>
                  <c:y val="0.24411301264288854"/>
                </c:manualLayout>
              </c:layout>
              <c:numFmt formatCode="\&lt;\1" sourceLinked="0"/>
              <c:spPr>
                <a:noFill/>
                <a:ln>
                  <a:noFill/>
                </a:ln>
                <a:effectLst/>
              </c:spPr>
              <c:txPr>
                <a:bodyPr rot="0" spcFirstLastPara="1" vertOverflow="ellipsis" vert="horz" wrap="square" lIns="38100" tIns="19050" rIns="38100" bIns="19050" anchor="ctr" anchorCtr="0">
                  <a:noAutofit/>
                </a:bodyPr>
                <a:lstStyle/>
                <a:p>
                  <a:pPr algn="ctr" rtl="0">
                    <a:defRPr lang="en-US" sz="700" b="1" i="0" u="none" strike="noStrike" kern="1200" baseline="0">
                      <a:solidFill>
                        <a:srgbClr val="4C545A"/>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14-9568-4067-9B24-08515140714C}"/>
                </c:ext>
                <c:ext xmlns:c15="http://schemas.microsoft.com/office/drawing/2012/chart" uri="{CE6537A1-D6FC-4f65-9D91-7224C49458BB}">
                  <c15:layout>
                    <c:manualLayout>
                      <c:w val="0.29823635330940557"/>
                      <c:h val="0.15146985223534043"/>
                    </c:manualLayout>
                  </c15:layout>
                </c:ext>
              </c:extLst>
            </c:dLbl>
            <c:dLbl>
              <c:idx val="1"/>
              <c:delete val="1"/>
              <c:extLst xmlns:c16r2="http://schemas.microsoft.com/office/drawing/2015/06/chart">
                <c:ext xmlns:c16="http://schemas.microsoft.com/office/drawing/2014/chart" uri="{C3380CC4-5D6E-409C-BE32-E72D297353CC}">
                  <c16:uniqueId val="{00000016-9568-4067-9B24-08515140714C}"/>
                </c:ext>
                <c:ext xmlns:c15="http://schemas.microsoft.com/office/drawing/2012/chart" uri="{CE6537A1-D6FC-4f65-9D91-7224C49458BB}"/>
              </c:extLst>
            </c:dLbl>
            <c:numFmt formatCode="\&lt;\1" sourceLinked="0"/>
            <c:spPr>
              <a:noFill/>
              <a:ln>
                <a:noFill/>
              </a:ln>
              <a:effectLst/>
            </c:spPr>
            <c:txPr>
              <a:bodyPr rot="0" spcFirstLastPara="1" vertOverflow="ellipsis" vert="horz" wrap="square" lIns="38100" tIns="19050" rIns="38100" bIns="19050" anchor="ctr" anchorCtr="0">
                <a:spAutoFit/>
              </a:bodyPr>
              <a:lstStyle/>
              <a:p>
                <a:pPr algn="ctr" rtl="0">
                  <a:defRPr lang="en-US" sz="700" b="1" i="0" u="none" strike="noStrike" kern="1200" baseline="0">
                    <a:solidFill>
                      <a:srgbClr val="4C545A"/>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Sheet1!$F$6:$F$7</c:f>
              <c:numCache>
                <c:formatCode>0</c:formatCode>
                <c:ptCount val="2"/>
                <c:pt idx="0" formatCode="0.00">
                  <c:v>0.63010140879199594</c:v>
                </c:pt>
                <c:pt idx="1">
                  <c:v>99.369898591207999</c:v>
                </c:pt>
              </c:numCache>
            </c:numRef>
          </c:val>
          <c:extLst xmlns:c16r2="http://schemas.microsoft.com/office/drawing/2015/06/chart">
            <c:ext xmlns:c16="http://schemas.microsoft.com/office/drawing/2014/chart" uri="{C3380CC4-5D6E-409C-BE32-E72D297353CC}">
              <c16:uniqueId val="{00000017-9568-4067-9B24-08515140714C}"/>
            </c:ext>
          </c:extLst>
        </c:ser>
        <c:dLbls>
          <c:showLegendKey val="0"/>
          <c:showVal val="0"/>
          <c:showCatName val="0"/>
          <c:showSerName val="0"/>
          <c:showPercent val="0"/>
          <c:showBubbleSize val="0"/>
          <c:showLeaderLines val="1"/>
        </c:dLbls>
        <c:firstSliceAng val="0"/>
        <c:holeSize val="15"/>
      </c:doughnutChart>
      <c:spPr>
        <a:noFill/>
        <a:ln w="3175">
          <a:noFill/>
        </a:ln>
        <a:effectLst/>
      </c:spPr>
    </c:plotArea>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Sheet1!$B$5</c:f>
              <c:strCache>
                <c:ptCount val="1"/>
                <c:pt idx="0">
                  <c:v>Azerbaijani</c:v>
                </c:pt>
              </c:strCache>
            </c:strRef>
          </c:tx>
          <c:spPr>
            <a:solidFill>
              <a:schemeClr val="accent2">
                <a:lumMod val="20000"/>
                <a:lumOff val="80000"/>
              </a:schemeClr>
            </a:solidFill>
          </c:spPr>
          <c:dPt>
            <c:idx val="0"/>
            <c:bubble3D val="0"/>
            <c:spPr>
              <a:solidFill>
                <a:srgbClr val="39BAC7"/>
              </a:solidFill>
              <a:ln w="19050">
                <a:solidFill>
                  <a:schemeClr val="lt1"/>
                </a:solidFill>
              </a:ln>
              <a:effectLst/>
            </c:spPr>
            <c:extLst xmlns:c16r2="http://schemas.microsoft.com/office/drawing/2015/06/chart">
              <c:ext xmlns:c16="http://schemas.microsoft.com/office/drawing/2014/chart" uri="{C3380CC4-5D6E-409C-BE32-E72D297353CC}">
                <c16:uniqueId val="{00000001-51C8-4EDF-BCF8-9DE2E3E4A7FE}"/>
              </c:ext>
            </c:extLst>
          </c:dPt>
          <c:dPt>
            <c:idx val="1"/>
            <c:bubble3D val="0"/>
            <c:spPr>
              <a:solidFill>
                <a:schemeClr val="bg2"/>
              </a:solidFill>
              <a:ln w="19050">
                <a:solidFill>
                  <a:schemeClr val="lt1"/>
                </a:solidFill>
              </a:ln>
              <a:effectLst/>
            </c:spPr>
            <c:extLst xmlns:c16r2="http://schemas.microsoft.com/office/drawing/2015/06/chart">
              <c:ext xmlns:c16="http://schemas.microsoft.com/office/drawing/2014/chart" uri="{C3380CC4-5D6E-409C-BE32-E72D297353CC}">
                <c16:uniqueId val="{00000003-51C8-4EDF-BCF8-9DE2E3E4A7FE}"/>
              </c:ext>
            </c:extLst>
          </c:dPt>
          <c:dLbls>
            <c:dLbl>
              <c:idx val="0"/>
              <c:layout>
                <c:manualLayout>
                  <c:x val="0.29661651500320246"/>
                  <c:y val="0.34441882789232287"/>
                </c:manualLayout>
              </c:layout>
              <c:numFmt formatCode="#,##0" sourceLinked="0"/>
              <c:spPr>
                <a:noFill/>
                <a:ln>
                  <a:noFill/>
                </a:ln>
                <a:effectLst/>
              </c:spPr>
              <c:txPr>
                <a:bodyPr rot="0" spcFirstLastPara="1" vertOverflow="clip" horzOverflow="clip" vert="horz" wrap="square" lIns="38100" tIns="19050" rIns="38100" bIns="19050" anchor="ctr" anchorCtr="0">
                  <a:noAutofit/>
                </a:bodyPr>
                <a:lstStyle/>
                <a:p>
                  <a:pPr algn="ctr" rtl="0">
                    <a:defRPr lang="en-US" sz="700" b="1" i="0" u="none" strike="noStrike" kern="1200" baseline="0">
                      <a:solidFill>
                        <a:srgbClr val="4C545A"/>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1-51C8-4EDF-BCF8-9DE2E3E4A7FE}"/>
                </c:ext>
                <c:ext xmlns:c15="http://schemas.microsoft.com/office/drawing/2012/chart" uri="{CE6537A1-D6FC-4f65-9D91-7224C49458BB}">
                  <c15:spPr xmlns:c15="http://schemas.microsoft.com/office/drawing/2012/chart">
                    <a:prstGeom prst="wedgeRectCallout">
                      <a:avLst/>
                    </a:prstGeom>
                    <a:noFill/>
                    <a:ln>
                      <a:noFill/>
                    </a:ln>
                  </c15:spPr>
                  <c15:layout>
                    <c:manualLayout>
                      <c:w val="0.34495836807695562"/>
                      <c:h val="7.9148582383652077E-2"/>
                    </c:manualLayout>
                  </c15:layout>
                </c:ext>
              </c:extLst>
            </c:dLbl>
            <c:dLbl>
              <c:idx val="1"/>
              <c:delete val="1"/>
              <c:extLst xmlns:c16r2="http://schemas.microsoft.com/office/drawing/2015/06/chart">
                <c:ext xmlns:c16="http://schemas.microsoft.com/office/drawing/2014/chart" uri="{C3380CC4-5D6E-409C-BE32-E72D297353CC}">
                  <c16:uniqueId val="{00000003-51C8-4EDF-BCF8-9DE2E3E4A7FE}"/>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rtl="0">
                  <a:defRPr lang="en-US" sz="700" b="1" i="0" u="none" strike="noStrike" kern="1200" baseline="0">
                    <a:solidFill>
                      <a:srgbClr val="4C545A"/>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Sheet1!$B$6:$B$7</c:f>
              <c:numCache>
                <c:formatCode>0</c:formatCode>
                <c:ptCount val="2"/>
                <c:pt idx="0">
                  <c:v>12.798197173177584</c:v>
                </c:pt>
                <c:pt idx="1">
                  <c:v>87.201802826822416</c:v>
                </c:pt>
              </c:numCache>
            </c:numRef>
          </c:val>
          <c:extLst xmlns:c16r2="http://schemas.microsoft.com/office/drawing/2015/06/chart">
            <c:ext xmlns:c16="http://schemas.microsoft.com/office/drawing/2014/chart" uri="{C3380CC4-5D6E-409C-BE32-E72D297353CC}">
              <c16:uniqueId val="{00000004-51C8-4EDF-BCF8-9DE2E3E4A7FE}"/>
            </c:ext>
          </c:extLst>
        </c:ser>
        <c:ser>
          <c:idx val="1"/>
          <c:order val="1"/>
          <c:tx>
            <c:strRef>
              <c:f>Sheet1!$C$5</c:f>
              <c:strCache>
                <c:ptCount val="1"/>
                <c:pt idx="0">
                  <c:v>Georgian</c:v>
                </c:pt>
              </c:strCache>
            </c:strRef>
          </c:tx>
          <c:spPr>
            <a:solidFill>
              <a:schemeClr val="accent2">
                <a:lumMod val="40000"/>
                <a:lumOff val="60000"/>
              </a:schemeClr>
            </a:solidFill>
          </c:spPr>
          <c:dPt>
            <c:idx val="0"/>
            <c:bubble3D val="0"/>
            <c:spPr>
              <a:solidFill>
                <a:srgbClr val="39BAC7"/>
              </a:solidFill>
              <a:ln w="19050">
                <a:solidFill>
                  <a:schemeClr val="lt1"/>
                </a:solidFill>
              </a:ln>
              <a:effectLst/>
            </c:spPr>
            <c:extLst xmlns:c16r2="http://schemas.microsoft.com/office/drawing/2015/06/chart">
              <c:ext xmlns:c16="http://schemas.microsoft.com/office/drawing/2014/chart" uri="{C3380CC4-5D6E-409C-BE32-E72D297353CC}">
                <c16:uniqueId val="{00000005-D154-4360-88D8-CB8F2CA305BF}"/>
              </c:ext>
            </c:extLst>
          </c:dPt>
          <c:dPt>
            <c:idx val="1"/>
            <c:bubble3D val="0"/>
            <c:spPr>
              <a:solidFill>
                <a:schemeClr val="bg2"/>
              </a:solidFill>
              <a:ln w="19050">
                <a:solidFill>
                  <a:schemeClr val="lt1"/>
                </a:solidFill>
              </a:ln>
              <a:effectLst/>
            </c:spPr>
            <c:extLst xmlns:c16r2="http://schemas.microsoft.com/office/drawing/2015/06/chart">
              <c:ext xmlns:c16="http://schemas.microsoft.com/office/drawing/2014/chart" uri="{C3380CC4-5D6E-409C-BE32-E72D297353CC}">
                <c16:uniqueId val="{00000007-D154-4360-88D8-CB8F2CA305BF}"/>
              </c:ext>
            </c:extLst>
          </c:dPt>
          <c:dLbls>
            <c:dLbl>
              <c:idx val="0"/>
              <c:layout>
                <c:manualLayout>
                  <c:x val="-0.38010755416983893"/>
                  <c:y val="0.18180714291574707"/>
                </c:manualLayout>
              </c:layout>
              <c:spPr>
                <a:noFill/>
                <a:ln>
                  <a:noFill/>
                </a:ln>
                <a:effectLst/>
              </c:spPr>
              <c:txPr>
                <a:bodyPr rot="0" spcFirstLastPara="1" vertOverflow="overflow" horzOverflow="overflow" vert="horz" wrap="square" lIns="38100" tIns="19050" rIns="38100" bIns="19050" anchor="ctr" anchorCtr="0">
                  <a:noAutofit/>
                </a:bodyPr>
                <a:lstStyle/>
                <a:p>
                  <a:pPr algn="ctr" rtl="0">
                    <a:defRPr lang="en-US" sz="700" b="1" i="0" u="none" strike="noStrike" kern="1200" baseline="0">
                      <a:solidFill>
                        <a:srgbClr val="4C545A"/>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5-D154-4360-88D8-CB8F2CA305BF}"/>
                </c:ext>
                <c:ext xmlns:c15="http://schemas.microsoft.com/office/drawing/2012/chart" uri="{CE6537A1-D6FC-4f65-9D91-7224C49458BB}">
                  <c15:layout>
                    <c:manualLayout>
                      <c:w val="0.31014465431606425"/>
                      <c:h val="9.6348684120563716E-2"/>
                    </c:manualLayout>
                  </c15:layout>
                </c:ext>
              </c:extLst>
            </c:dLbl>
            <c:dLbl>
              <c:idx val="1"/>
              <c:delete val="1"/>
              <c:extLst xmlns:c16r2="http://schemas.microsoft.com/office/drawing/2015/06/chart">
                <c:ext xmlns:c16="http://schemas.microsoft.com/office/drawing/2014/chart" uri="{C3380CC4-5D6E-409C-BE32-E72D297353CC}">
                  <c16:uniqueId val="{00000007-D154-4360-88D8-CB8F2CA305BF}"/>
                </c:ext>
                <c:ext xmlns:c15="http://schemas.microsoft.com/office/drawing/2012/chart" uri="{CE6537A1-D6FC-4f65-9D91-7224C49458BB}"/>
              </c:extLst>
            </c:dLbl>
            <c:spPr>
              <a:noFill/>
              <a:ln>
                <a:noFill/>
              </a:ln>
              <a:effectLst/>
            </c:spPr>
            <c:txPr>
              <a:bodyPr rot="0" spcFirstLastPara="1" vertOverflow="overflow" horzOverflow="overflow" vert="horz" wrap="square" lIns="38100" tIns="19050" rIns="38100" bIns="19050" anchor="ctr" anchorCtr="0">
                <a:spAutoFit/>
              </a:bodyPr>
              <a:lstStyle/>
              <a:p>
                <a:pPr algn="ctr" rtl="0">
                  <a:defRPr lang="en-US" sz="700" b="1" i="0" u="none" strike="noStrike" kern="1200" baseline="0">
                    <a:solidFill>
                      <a:srgbClr val="4C545A"/>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Sheet1!$C$6:$C$7</c:f>
              <c:numCache>
                <c:formatCode>0</c:formatCode>
                <c:ptCount val="2"/>
                <c:pt idx="0">
                  <c:v>5.4057531242595465</c:v>
                </c:pt>
                <c:pt idx="1">
                  <c:v>94.594246875740453</c:v>
                </c:pt>
              </c:numCache>
            </c:numRef>
          </c:val>
          <c:extLst xmlns:c16r2="http://schemas.microsoft.com/office/drawing/2015/06/chart">
            <c:ext xmlns:c16="http://schemas.microsoft.com/office/drawing/2014/chart" uri="{C3380CC4-5D6E-409C-BE32-E72D297353CC}">
              <c16:uniqueId val="{00000008-D154-4360-88D8-CB8F2CA305BF}"/>
            </c:ext>
          </c:extLst>
        </c:ser>
        <c:ser>
          <c:idx val="2"/>
          <c:order val="2"/>
          <c:tx>
            <c:strRef>
              <c:f>Sheet1!$D$5</c:f>
              <c:strCache>
                <c:ptCount val="1"/>
                <c:pt idx="0">
                  <c:v>Armenian</c:v>
                </c:pt>
              </c:strCache>
            </c:strRef>
          </c:tx>
          <c:spPr>
            <a:solidFill>
              <a:schemeClr val="accent2">
                <a:lumMod val="60000"/>
                <a:lumOff val="40000"/>
              </a:schemeClr>
            </a:solidFill>
          </c:spPr>
          <c:dPt>
            <c:idx val="0"/>
            <c:bubble3D val="0"/>
            <c:spPr>
              <a:solidFill>
                <a:srgbClr val="39BAC7"/>
              </a:solidFill>
              <a:ln w="19050">
                <a:solidFill>
                  <a:schemeClr val="lt1"/>
                </a:solidFill>
              </a:ln>
              <a:effectLst/>
            </c:spPr>
            <c:extLst xmlns:c16r2="http://schemas.microsoft.com/office/drawing/2015/06/chart">
              <c:ext xmlns:c16="http://schemas.microsoft.com/office/drawing/2014/chart" uri="{C3380CC4-5D6E-409C-BE32-E72D297353CC}">
                <c16:uniqueId val="{0000000A-D154-4360-88D8-CB8F2CA305BF}"/>
              </c:ext>
            </c:extLst>
          </c:dPt>
          <c:dPt>
            <c:idx val="1"/>
            <c:bubble3D val="0"/>
            <c:spPr>
              <a:solidFill>
                <a:schemeClr val="bg2"/>
              </a:solidFill>
              <a:ln w="19050">
                <a:solidFill>
                  <a:schemeClr val="lt1"/>
                </a:solidFill>
              </a:ln>
              <a:effectLst/>
            </c:spPr>
            <c:extLst xmlns:c16r2="http://schemas.microsoft.com/office/drawing/2015/06/chart">
              <c:ext xmlns:c16="http://schemas.microsoft.com/office/drawing/2014/chart" uri="{C3380CC4-5D6E-409C-BE32-E72D297353CC}">
                <c16:uniqueId val="{0000000C-D154-4360-88D8-CB8F2CA305BF}"/>
              </c:ext>
            </c:extLst>
          </c:dPt>
          <c:dLbls>
            <c:dLbl>
              <c:idx val="0"/>
              <c:layout>
                <c:manualLayout>
                  <c:x val="-0.37071747090599289"/>
                  <c:y val="-0.13987375871395796"/>
                </c:manualLayout>
              </c:layout>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A-D154-4360-88D8-CB8F2CA305BF}"/>
                </c:ext>
                <c:ext xmlns:c15="http://schemas.microsoft.com/office/drawing/2012/chart" uri="{CE6537A1-D6FC-4f65-9D91-7224C49458BB}">
                  <c15:layout>
                    <c:manualLayout>
                      <c:w val="0.31235471123518105"/>
                      <c:h val="0.1310814469614302"/>
                    </c:manualLayout>
                  </c15:layout>
                </c:ext>
              </c:extLst>
            </c:dLbl>
            <c:dLbl>
              <c:idx val="1"/>
              <c:delete val="1"/>
              <c:extLst xmlns:c16r2="http://schemas.microsoft.com/office/drawing/2015/06/chart">
                <c:ext xmlns:c16="http://schemas.microsoft.com/office/drawing/2014/chart" uri="{C3380CC4-5D6E-409C-BE32-E72D297353CC}">
                  <c16:uniqueId val="{0000000C-D154-4360-88D8-CB8F2CA305BF}"/>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0">
                <a:spAutoFit/>
              </a:bodyPr>
              <a:lstStyle/>
              <a:p>
                <a:pPr algn="ctr" rtl="0">
                  <a:defRPr lang="en-US" sz="700" b="1" i="0" u="none" strike="noStrike" kern="1200" baseline="0">
                    <a:solidFill>
                      <a:srgbClr val="4C545A"/>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Sheet1!$D$6:$D$7</c:f>
              <c:numCache>
                <c:formatCode>0</c:formatCode>
                <c:ptCount val="2"/>
                <c:pt idx="0">
                  <c:v>4.6966663197887302</c:v>
                </c:pt>
                <c:pt idx="1">
                  <c:v>95.303333680211267</c:v>
                </c:pt>
              </c:numCache>
            </c:numRef>
          </c:val>
          <c:extLst xmlns:c16r2="http://schemas.microsoft.com/office/drawing/2015/06/chart">
            <c:ext xmlns:c16="http://schemas.microsoft.com/office/drawing/2014/chart" uri="{C3380CC4-5D6E-409C-BE32-E72D297353CC}">
              <c16:uniqueId val="{0000000D-D154-4360-88D8-CB8F2CA305BF}"/>
            </c:ext>
          </c:extLst>
        </c:ser>
        <c:ser>
          <c:idx val="3"/>
          <c:order val="3"/>
          <c:tx>
            <c:strRef>
              <c:f>Sheet1!$E$5</c:f>
              <c:strCache>
                <c:ptCount val="1"/>
                <c:pt idx="0">
                  <c:v>Other</c:v>
                </c:pt>
              </c:strCache>
            </c:strRef>
          </c:tx>
          <c:spPr>
            <a:solidFill>
              <a:srgbClr val="0070C0"/>
            </a:solidFill>
          </c:spPr>
          <c:dPt>
            <c:idx val="0"/>
            <c:bubble3D val="0"/>
            <c:spPr>
              <a:solidFill>
                <a:srgbClr val="39BAC7"/>
              </a:solidFill>
              <a:ln w="19050">
                <a:solidFill>
                  <a:schemeClr val="lt1"/>
                </a:solidFill>
              </a:ln>
              <a:effectLst/>
            </c:spPr>
            <c:extLst xmlns:c16r2="http://schemas.microsoft.com/office/drawing/2015/06/chart">
              <c:ext xmlns:c16="http://schemas.microsoft.com/office/drawing/2014/chart" uri="{C3380CC4-5D6E-409C-BE32-E72D297353CC}">
                <c16:uniqueId val="{0000000F-D154-4360-88D8-CB8F2CA305BF}"/>
              </c:ext>
            </c:extLst>
          </c:dPt>
          <c:dPt>
            <c:idx val="1"/>
            <c:bubble3D val="0"/>
            <c:spPr>
              <a:solidFill>
                <a:schemeClr val="bg2"/>
              </a:solidFill>
              <a:ln w="19050">
                <a:solidFill>
                  <a:schemeClr val="lt1"/>
                </a:solidFill>
              </a:ln>
              <a:effectLst/>
            </c:spPr>
            <c:extLst xmlns:c16r2="http://schemas.microsoft.com/office/drawing/2015/06/chart">
              <c:ext xmlns:c16="http://schemas.microsoft.com/office/drawing/2014/chart" uri="{C3380CC4-5D6E-409C-BE32-E72D297353CC}">
                <c16:uniqueId val="{00000011-D154-4360-88D8-CB8F2CA305BF}"/>
              </c:ext>
            </c:extLst>
          </c:dPt>
          <c:dLbls>
            <c:dLbl>
              <c:idx val="0"/>
              <c:layout>
                <c:manualLayout>
                  <c:x val="0.34584317585301838"/>
                  <c:y val="0.26929106517935258"/>
                </c:manualLayout>
              </c:layout>
              <c:numFmt formatCode="#,##0" sourceLinked="0"/>
              <c:spPr>
                <a:noFill/>
                <a:ln>
                  <a:noFill/>
                </a:ln>
                <a:effectLst/>
              </c:spPr>
              <c:txPr>
                <a:bodyPr rot="0" spcFirstLastPara="1" vertOverflow="ellipsis" vert="horz" wrap="square" lIns="38100" tIns="19050" rIns="38100" bIns="19050" anchor="ctr" anchorCtr="0">
                  <a:noAutofit/>
                </a:bodyPr>
                <a:lstStyle/>
                <a:p>
                  <a:pPr algn="ctr" rtl="0">
                    <a:defRPr lang="en-US" sz="700" b="1" i="0" u="none" strike="noStrike" kern="1200" baseline="0">
                      <a:solidFill>
                        <a:srgbClr val="4C545A"/>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F-D154-4360-88D8-CB8F2CA305BF}"/>
                </c:ext>
                <c:ext xmlns:c15="http://schemas.microsoft.com/office/drawing/2012/chart" uri="{CE6537A1-D6FC-4f65-9D91-7224C49458BB}">
                  <c15:layout>
                    <c:manualLayout>
                      <c:w val="0.25564876916941592"/>
                      <c:h val="0.14542635150102967"/>
                    </c:manualLayout>
                  </c15:layout>
                </c:ext>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rtl="0">
                  <a:defRPr lang="en-US" sz="700" b="1" i="0" u="none" strike="noStrike" kern="1200" baseline="0">
                    <a:solidFill>
                      <a:srgbClr val="4C545A"/>
                    </a:solidFill>
                    <a:latin typeface="+mn-lt"/>
                    <a:ea typeface="+mn-ea"/>
                    <a:cs typeface="+mn-cs"/>
                  </a:defRPr>
                </a:pPr>
                <a:endParaRPr lang="en-US"/>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Sheet1!$E$6:$E$7</c:f>
              <c:numCache>
                <c:formatCode>0</c:formatCode>
                <c:ptCount val="2"/>
                <c:pt idx="0">
                  <c:v>2.7835574157918739</c:v>
                </c:pt>
                <c:pt idx="1">
                  <c:v>97.216442584208124</c:v>
                </c:pt>
              </c:numCache>
            </c:numRef>
          </c:val>
          <c:extLst xmlns:c16r2="http://schemas.microsoft.com/office/drawing/2015/06/chart">
            <c:ext xmlns:c16="http://schemas.microsoft.com/office/drawing/2014/chart" uri="{C3380CC4-5D6E-409C-BE32-E72D297353CC}">
              <c16:uniqueId val="{00000012-D154-4360-88D8-CB8F2CA305BF}"/>
            </c:ext>
          </c:extLst>
        </c:ser>
        <c:ser>
          <c:idx val="4"/>
          <c:order val="4"/>
          <c:tx>
            <c:strRef>
              <c:f>Sheet1!$F$5</c:f>
              <c:strCache>
                <c:ptCount val="1"/>
                <c:pt idx="0">
                  <c:v>Total</c:v>
                </c:pt>
              </c:strCache>
            </c:strRef>
          </c:tx>
          <c:spPr>
            <a:solidFill>
              <a:schemeClr val="accent2">
                <a:lumMod val="50000"/>
              </a:schemeClr>
            </a:solidFill>
          </c:spPr>
          <c:dPt>
            <c:idx val="0"/>
            <c:bubble3D val="0"/>
            <c:spPr>
              <a:solidFill>
                <a:srgbClr val="39BAC7"/>
              </a:solidFill>
              <a:ln w="19050">
                <a:solidFill>
                  <a:schemeClr val="lt1"/>
                </a:solidFill>
              </a:ln>
              <a:effectLst/>
            </c:spPr>
            <c:extLst xmlns:c16r2="http://schemas.microsoft.com/office/drawing/2015/06/chart">
              <c:ext xmlns:c16="http://schemas.microsoft.com/office/drawing/2014/chart" uri="{C3380CC4-5D6E-409C-BE32-E72D297353CC}">
                <c16:uniqueId val="{00000014-D154-4360-88D8-CB8F2CA305BF}"/>
              </c:ext>
            </c:extLst>
          </c:dPt>
          <c:dPt>
            <c:idx val="1"/>
            <c:bubble3D val="0"/>
            <c:spPr>
              <a:solidFill>
                <a:schemeClr val="bg2"/>
              </a:solidFill>
              <a:ln w="19050">
                <a:solidFill>
                  <a:schemeClr val="lt1"/>
                </a:solidFill>
              </a:ln>
              <a:effectLst/>
            </c:spPr>
            <c:extLst xmlns:c16r2="http://schemas.microsoft.com/office/drawing/2015/06/chart">
              <c:ext xmlns:c16="http://schemas.microsoft.com/office/drawing/2014/chart" uri="{C3380CC4-5D6E-409C-BE32-E72D297353CC}">
                <c16:uniqueId val="{00000016-D154-4360-88D8-CB8F2CA305BF}"/>
              </c:ext>
            </c:extLst>
          </c:dPt>
          <c:dLbls>
            <c:dLbl>
              <c:idx val="0"/>
              <c:layout>
                <c:manualLayout>
                  <c:x val="0.26305042961244235"/>
                  <c:y val="-3.3927345623808634E-2"/>
                </c:manualLayout>
              </c:layout>
              <c:spPr>
                <a:noFill/>
                <a:ln>
                  <a:noFill/>
                </a:ln>
                <a:effectLst/>
              </c:spPr>
              <c:txPr>
                <a:bodyPr rot="0" spcFirstLastPara="1" vertOverflow="ellipsis" vert="horz" wrap="square" lIns="38100" tIns="19050" rIns="38100" bIns="19050" anchor="ctr" anchorCtr="0">
                  <a:noAutofit/>
                </a:bodyPr>
                <a:lstStyle/>
                <a:p>
                  <a:pPr algn="ctr" rtl="0">
                    <a:defRPr lang="en-US" sz="700" b="1" i="0" u="none" strike="noStrike" kern="1200" baseline="0">
                      <a:solidFill>
                        <a:srgbClr val="4C545A"/>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14-D154-4360-88D8-CB8F2CA305BF}"/>
                </c:ext>
                <c:ext xmlns:c15="http://schemas.microsoft.com/office/drawing/2012/chart" uri="{CE6537A1-D6FC-4f65-9D91-7224C49458BB}">
                  <c15:layout>
                    <c:manualLayout>
                      <c:w val="0.29823635330940557"/>
                      <c:h val="0.15146985223534043"/>
                    </c:manualLayout>
                  </c15:layout>
                </c:ext>
              </c:extLst>
            </c:dLbl>
            <c:dLbl>
              <c:idx val="1"/>
              <c:delete val="1"/>
              <c:extLst xmlns:c16r2="http://schemas.microsoft.com/office/drawing/2015/06/chart">
                <c:ext xmlns:c16="http://schemas.microsoft.com/office/drawing/2014/chart" uri="{C3380CC4-5D6E-409C-BE32-E72D297353CC}">
                  <c16:uniqueId val="{00000016-D154-4360-88D8-CB8F2CA305BF}"/>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0">
                <a:spAutoFit/>
              </a:bodyPr>
              <a:lstStyle/>
              <a:p>
                <a:pPr algn="ctr" rtl="0">
                  <a:defRPr lang="en-US" sz="700" b="1" i="0" u="none" strike="noStrike" kern="1200" baseline="0">
                    <a:solidFill>
                      <a:srgbClr val="4C545A"/>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Sheet1!$F$6:$F$7</c:f>
              <c:numCache>
                <c:formatCode>0</c:formatCode>
                <c:ptCount val="2"/>
                <c:pt idx="0">
                  <c:v>5.762985631170058</c:v>
                </c:pt>
                <c:pt idx="1">
                  <c:v>94.237014368829946</c:v>
                </c:pt>
              </c:numCache>
            </c:numRef>
          </c:val>
          <c:extLst xmlns:c16r2="http://schemas.microsoft.com/office/drawing/2015/06/chart">
            <c:ext xmlns:c16="http://schemas.microsoft.com/office/drawing/2014/chart" uri="{C3380CC4-5D6E-409C-BE32-E72D297353CC}">
              <c16:uniqueId val="{00000017-D154-4360-88D8-CB8F2CA305BF}"/>
            </c:ext>
          </c:extLst>
        </c:ser>
        <c:dLbls>
          <c:showLegendKey val="0"/>
          <c:showVal val="0"/>
          <c:showCatName val="0"/>
          <c:showSerName val="0"/>
          <c:showPercent val="0"/>
          <c:showBubbleSize val="0"/>
          <c:showLeaderLines val="1"/>
        </c:dLbls>
        <c:firstSliceAng val="0"/>
        <c:holeSize val="15"/>
      </c:doughnutChart>
      <c:spPr>
        <a:noFill/>
        <a:ln w="3175">
          <a:noFill/>
        </a:ln>
        <a:effectLst/>
      </c:spPr>
    </c:plotArea>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46603631144719"/>
          <c:y val="6.170941408059287E-2"/>
          <c:w val="0.86014321949884054"/>
          <c:h val="0.75400686784924409"/>
        </c:manualLayout>
      </c:layout>
      <c:scatterChart>
        <c:scatterStyle val="lineMarker"/>
        <c:varyColors val="0"/>
        <c:ser>
          <c:idx val="0"/>
          <c:order val="0"/>
          <c:tx>
            <c:strRef>
              <c:f>Sheet1!$C$5</c:f>
              <c:strCache>
                <c:ptCount val="1"/>
                <c:pt idx="0">
                  <c:v>Stunting</c:v>
                </c:pt>
              </c:strCache>
            </c:strRef>
          </c:tx>
          <c:spPr>
            <a:ln w="19050" cap="rnd">
              <a:solidFill>
                <a:srgbClr val="3BB8C5"/>
              </a:solidFill>
              <a:round/>
            </a:ln>
            <a:effectLst/>
          </c:spPr>
          <c:marker>
            <c:symbol val="none"/>
          </c:marker>
          <c:xVal>
            <c:numRef>
              <c:f>Sheet1!$B$6:$B$12</c:f>
              <c:numCache>
                <c:formatCode>General</c:formatCode>
                <c:ptCount val="7"/>
                <c:pt idx="0">
                  <c:v>3</c:v>
                </c:pt>
                <c:pt idx="1">
                  <c:v>9</c:v>
                </c:pt>
                <c:pt idx="2">
                  <c:v>15</c:v>
                </c:pt>
                <c:pt idx="3">
                  <c:v>20</c:v>
                </c:pt>
                <c:pt idx="4">
                  <c:v>30</c:v>
                </c:pt>
                <c:pt idx="5">
                  <c:v>42</c:v>
                </c:pt>
                <c:pt idx="6">
                  <c:v>54</c:v>
                </c:pt>
              </c:numCache>
            </c:numRef>
          </c:xVal>
          <c:yVal>
            <c:numRef>
              <c:f>Sheet1!$C$6:$C$12</c:f>
              <c:numCache>
                <c:formatCode>0.0</c:formatCode>
                <c:ptCount val="7"/>
                <c:pt idx="0">
                  <c:v>2.3705278117834121</c:v>
                </c:pt>
                <c:pt idx="1">
                  <c:v>1.7453796161237332</c:v>
                </c:pt>
                <c:pt idx="2">
                  <c:v>4.6919472253455563</c:v>
                </c:pt>
                <c:pt idx="3">
                  <c:v>5.625559408091835</c:v>
                </c:pt>
                <c:pt idx="4">
                  <c:v>8.362520163713647</c:v>
                </c:pt>
                <c:pt idx="5">
                  <c:v>7.3911066616319872</c:v>
                </c:pt>
                <c:pt idx="6">
                  <c:v>5.5142225217312806</c:v>
                </c:pt>
              </c:numCache>
            </c:numRef>
          </c:yVal>
          <c:smooth val="0"/>
          <c:extLst xmlns:c16r2="http://schemas.microsoft.com/office/drawing/2015/06/chart">
            <c:ext xmlns:c16="http://schemas.microsoft.com/office/drawing/2014/chart" uri="{C3380CC4-5D6E-409C-BE32-E72D297353CC}">
              <c16:uniqueId val="{00000000-13AF-E14D-8E14-E12AEE6F41E4}"/>
            </c:ext>
          </c:extLst>
        </c:ser>
        <c:ser>
          <c:idx val="1"/>
          <c:order val="1"/>
          <c:tx>
            <c:strRef>
              <c:f>Sheet1!$D$5</c:f>
              <c:strCache>
                <c:ptCount val="1"/>
                <c:pt idx="0">
                  <c:v>Overweight</c:v>
                </c:pt>
              </c:strCache>
            </c:strRef>
          </c:tx>
          <c:spPr>
            <a:ln w="19050" cap="rnd">
              <a:solidFill>
                <a:srgbClr val="684FA1"/>
              </a:solidFill>
              <a:round/>
            </a:ln>
            <a:effectLst/>
          </c:spPr>
          <c:marker>
            <c:symbol val="none"/>
          </c:marker>
          <c:xVal>
            <c:numRef>
              <c:f>Sheet1!$B$6:$B$12</c:f>
              <c:numCache>
                <c:formatCode>General</c:formatCode>
                <c:ptCount val="7"/>
                <c:pt idx="0">
                  <c:v>3</c:v>
                </c:pt>
                <c:pt idx="1">
                  <c:v>9</c:v>
                </c:pt>
                <c:pt idx="2">
                  <c:v>15</c:v>
                </c:pt>
                <c:pt idx="3">
                  <c:v>20</c:v>
                </c:pt>
                <c:pt idx="4">
                  <c:v>30</c:v>
                </c:pt>
                <c:pt idx="5">
                  <c:v>42</c:v>
                </c:pt>
                <c:pt idx="6">
                  <c:v>54</c:v>
                </c:pt>
              </c:numCache>
            </c:numRef>
          </c:xVal>
          <c:yVal>
            <c:numRef>
              <c:f>Sheet1!$D$6:$D$12</c:f>
              <c:numCache>
                <c:formatCode>0.0</c:formatCode>
                <c:ptCount val="7"/>
                <c:pt idx="0">
                  <c:v>2.2566868742144601</c:v>
                </c:pt>
                <c:pt idx="1">
                  <c:v>2.4602271046705764</c:v>
                </c:pt>
                <c:pt idx="2">
                  <c:v>9.9632264361750114</c:v>
                </c:pt>
                <c:pt idx="3">
                  <c:v>6.119679816571483</c:v>
                </c:pt>
                <c:pt idx="4">
                  <c:v>7.4295434642123883</c:v>
                </c:pt>
                <c:pt idx="5">
                  <c:v>6.7343178774770509</c:v>
                </c:pt>
                <c:pt idx="6">
                  <c:v>5.3370032517206729</c:v>
                </c:pt>
              </c:numCache>
            </c:numRef>
          </c:yVal>
          <c:smooth val="0"/>
          <c:extLst xmlns:c16r2="http://schemas.microsoft.com/office/drawing/2015/06/chart">
            <c:ext xmlns:c16="http://schemas.microsoft.com/office/drawing/2014/chart" uri="{C3380CC4-5D6E-409C-BE32-E72D297353CC}">
              <c16:uniqueId val="{00000001-13AF-E14D-8E14-E12AEE6F41E4}"/>
            </c:ext>
          </c:extLst>
        </c:ser>
        <c:ser>
          <c:idx val="2"/>
          <c:order val="2"/>
          <c:tx>
            <c:strRef>
              <c:f>Sheet1!$E$5</c:f>
              <c:strCache>
                <c:ptCount val="1"/>
                <c:pt idx="0">
                  <c:v>Wasting</c:v>
                </c:pt>
              </c:strCache>
            </c:strRef>
          </c:tx>
          <c:spPr>
            <a:ln w="19050" cap="rnd">
              <a:solidFill>
                <a:srgbClr val="F15A40"/>
              </a:solidFill>
              <a:round/>
            </a:ln>
            <a:effectLst/>
          </c:spPr>
          <c:marker>
            <c:symbol val="none"/>
          </c:marker>
          <c:xVal>
            <c:numRef>
              <c:f>Sheet1!$B$6:$B$12</c:f>
              <c:numCache>
                <c:formatCode>General</c:formatCode>
                <c:ptCount val="7"/>
                <c:pt idx="0">
                  <c:v>3</c:v>
                </c:pt>
                <c:pt idx="1">
                  <c:v>9</c:v>
                </c:pt>
                <c:pt idx="2">
                  <c:v>15</c:v>
                </c:pt>
                <c:pt idx="3">
                  <c:v>20</c:v>
                </c:pt>
                <c:pt idx="4">
                  <c:v>30</c:v>
                </c:pt>
                <c:pt idx="5">
                  <c:v>42</c:v>
                </c:pt>
                <c:pt idx="6">
                  <c:v>54</c:v>
                </c:pt>
              </c:numCache>
            </c:numRef>
          </c:xVal>
          <c:yVal>
            <c:numRef>
              <c:f>Sheet1!$E$6:$E$12</c:f>
              <c:numCache>
                <c:formatCode>0.0</c:formatCode>
                <c:ptCount val="7"/>
                <c:pt idx="0">
                  <c:v>4.7456795782767598</c:v>
                </c:pt>
                <c:pt idx="1">
                  <c:v>0.49999798670824119</c:v>
                </c:pt>
                <c:pt idx="2">
                  <c:v>0.46665433404354351</c:v>
                </c:pt>
                <c:pt idx="3">
                  <c:v>0</c:v>
                </c:pt>
                <c:pt idx="4">
                  <c:v>0.42572640518291688</c:v>
                </c:pt>
                <c:pt idx="5">
                  <c:v>0</c:v>
                </c:pt>
                <c:pt idx="6">
                  <c:v>2.3726680906437703E-2</c:v>
                </c:pt>
              </c:numCache>
            </c:numRef>
          </c:yVal>
          <c:smooth val="0"/>
          <c:extLst xmlns:c16r2="http://schemas.microsoft.com/office/drawing/2015/06/chart">
            <c:ext xmlns:c16="http://schemas.microsoft.com/office/drawing/2014/chart" uri="{C3380CC4-5D6E-409C-BE32-E72D297353CC}">
              <c16:uniqueId val="{00000002-13AF-E14D-8E14-E12AEE6F41E4}"/>
            </c:ext>
          </c:extLst>
        </c:ser>
        <c:ser>
          <c:idx val="3"/>
          <c:order val="3"/>
          <c:tx>
            <c:strRef>
              <c:f>Sheet1!$F$5</c:f>
              <c:strCache>
                <c:ptCount val="1"/>
                <c:pt idx="0">
                  <c:v>Underweight</c:v>
                </c:pt>
              </c:strCache>
            </c:strRef>
          </c:tx>
          <c:spPr>
            <a:ln w="19050" cap="rnd">
              <a:solidFill>
                <a:srgbClr val="FCB040"/>
              </a:solidFill>
              <a:round/>
            </a:ln>
            <a:effectLst/>
          </c:spPr>
          <c:marker>
            <c:symbol val="none"/>
          </c:marker>
          <c:xVal>
            <c:numRef>
              <c:f>Sheet1!$B$6:$B$12</c:f>
              <c:numCache>
                <c:formatCode>General</c:formatCode>
                <c:ptCount val="7"/>
                <c:pt idx="0">
                  <c:v>3</c:v>
                </c:pt>
                <c:pt idx="1">
                  <c:v>9</c:v>
                </c:pt>
                <c:pt idx="2">
                  <c:v>15</c:v>
                </c:pt>
                <c:pt idx="3">
                  <c:v>20</c:v>
                </c:pt>
                <c:pt idx="4">
                  <c:v>30</c:v>
                </c:pt>
                <c:pt idx="5">
                  <c:v>42</c:v>
                </c:pt>
                <c:pt idx="6">
                  <c:v>54</c:v>
                </c:pt>
              </c:numCache>
            </c:numRef>
          </c:xVal>
          <c:yVal>
            <c:numRef>
              <c:f>Sheet1!$F$6:$F$12</c:f>
              <c:numCache>
                <c:formatCode>0.0</c:formatCode>
                <c:ptCount val="7"/>
                <c:pt idx="0">
                  <c:v>4.9640828421819503</c:v>
                </c:pt>
                <c:pt idx="1">
                  <c:v>1.5151282994965927</c:v>
                </c:pt>
                <c:pt idx="2">
                  <c:v>1.0093440566191452</c:v>
                </c:pt>
                <c:pt idx="3">
                  <c:v>2.3231802042633167</c:v>
                </c:pt>
                <c:pt idx="4">
                  <c:v>0.72038749235669597</c:v>
                </c:pt>
                <c:pt idx="5">
                  <c:v>2.2930012957549271</c:v>
                </c:pt>
                <c:pt idx="6">
                  <c:v>2.5165157555557536</c:v>
                </c:pt>
              </c:numCache>
            </c:numRef>
          </c:yVal>
          <c:smooth val="0"/>
          <c:extLst xmlns:c16r2="http://schemas.microsoft.com/office/drawing/2015/06/chart">
            <c:ext xmlns:c16="http://schemas.microsoft.com/office/drawing/2014/chart" uri="{C3380CC4-5D6E-409C-BE32-E72D297353CC}">
              <c16:uniqueId val="{00000003-13AF-E14D-8E14-E12AEE6F41E4}"/>
            </c:ext>
          </c:extLst>
        </c:ser>
        <c:dLbls>
          <c:showLegendKey val="0"/>
          <c:showVal val="0"/>
          <c:showCatName val="0"/>
          <c:showSerName val="0"/>
          <c:showPercent val="0"/>
          <c:showBubbleSize val="0"/>
        </c:dLbls>
        <c:axId val="237812400"/>
        <c:axId val="237812960"/>
      </c:scatterChart>
      <c:valAx>
        <c:axId val="237812400"/>
        <c:scaling>
          <c:orientation val="minMax"/>
          <c:max val="60"/>
        </c:scaling>
        <c:delete val="0"/>
        <c:axPos val="b"/>
        <c:title>
          <c:tx>
            <c:rich>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r>
                  <a:rPr lang="en-US"/>
                  <a:t>Age in months</a:t>
                </a:r>
              </a:p>
            </c:rich>
          </c:tx>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237812960"/>
        <c:crosses val="autoZero"/>
        <c:crossBetween val="midCat"/>
        <c:majorUnit val="12"/>
      </c:valAx>
      <c:valAx>
        <c:axId val="237812960"/>
        <c:scaling>
          <c:orientation val="minMax"/>
          <c:max val="12"/>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600" b="0" i="0" u="none" strike="noStrike" kern="1200" baseline="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manualLayout>
              <c:xMode val="edge"/>
              <c:yMode val="edge"/>
              <c:x val="0"/>
              <c:y val="0.42746046843747537"/>
            </c:manualLayout>
          </c:layout>
          <c:overlay val="0"/>
          <c:spPr>
            <a:noFill/>
            <a:ln>
              <a:noFill/>
            </a:ln>
            <a:effectLst/>
          </c:spPr>
          <c:txPr>
            <a:bodyPr rot="-5400000" spcFirstLastPara="1" vertOverflow="ellipsis" vert="horz" wrap="square" anchor="ctr" anchorCtr="1"/>
            <a:lstStyle/>
            <a:p>
              <a:pPr algn="ctr" rtl="0">
                <a:defRPr lang="en-US" sz="600" b="0" i="0" u="none" strike="noStrike" kern="1200" baseline="0">
                  <a:solidFill>
                    <a:schemeClr val="bg2">
                      <a:lumMod val="75000"/>
                    </a:schemeClr>
                  </a:solidFill>
                  <a:latin typeface="+mn-lt"/>
                  <a:ea typeface="+mn-ea"/>
                  <a:cs typeface="+mn-cs"/>
                </a:defRPr>
              </a:pPr>
              <a:endParaRPr lang="en-US"/>
            </a:p>
          </c:txPr>
        </c:title>
        <c:numFmt formatCode="0.0"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237812400"/>
        <c:crosses val="autoZero"/>
        <c:crossBetween val="midCat"/>
        <c:majorUnit val="2"/>
      </c:valAx>
      <c:spPr>
        <a:noFill/>
        <a:ln w="3175">
          <a:noFill/>
        </a:ln>
        <a:effectLst/>
      </c:spPr>
    </c:plotArea>
    <c:legend>
      <c:legendPos val="b"/>
      <c:layout>
        <c:manualLayout>
          <c:xMode val="edge"/>
          <c:yMode val="edge"/>
          <c:x val="8.0672320773273548E-2"/>
          <c:y val="0.92943980089722356"/>
          <c:w val="0.91932767922672642"/>
          <c:h val="7.0560199102776416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sz="600"/>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Sheet1!$B$6</c:f>
              <c:strCache>
                <c:ptCount val="1"/>
                <c:pt idx="0">
                  <c:v>Other</c:v>
                </c:pt>
              </c:strCache>
            </c:strRef>
          </c:tx>
          <c:dPt>
            <c:idx val="0"/>
            <c:bubble3D val="0"/>
            <c:spPr>
              <a:solidFill>
                <a:srgbClr val="FFC000"/>
              </a:solidFill>
              <a:ln w="19050">
                <a:solidFill>
                  <a:schemeClr val="lt1"/>
                </a:solidFill>
              </a:ln>
              <a:effectLst/>
            </c:spPr>
            <c:extLst xmlns:c16r2="http://schemas.microsoft.com/office/drawing/2015/06/chart">
              <c:ext xmlns:c16="http://schemas.microsoft.com/office/drawing/2014/chart" uri="{C3380CC4-5D6E-409C-BE32-E72D297353CC}">
                <c16:uniqueId val="{00000001-ED42-4E63-9C0C-55229202266B}"/>
              </c:ext>
            </c:extLst>
          </c:dPt>
          <c:dPt>
            <c:idx val="1"/>
            <c:bubble3D val="0"/>
            <c:spPr>
              <a:solidFill>
                <a:schemeClr val="bg2"/>
              </a:solidFill>
              <a:ln w="19050">
                <a:solidFill>
                  <a:schemeClr val="lt1"/>
                </a:solidFill>
              </a:ln>
              <a:effectLst/>
            </c:spPr>
            <c:extLst xmlns:c16r2="http://schemas.microsoft.com/office/drawing/2015/06/chart">
              <c:ext xmlns:c16="http://schemas.microsoft.com/office/drawing/2014/chart" uri="{C3380CC4-5D6E-409C-BE32-E72D297353CC}">
                <c16:uniqueId val="{00000003-ED42-4E63-9C0C-55229202266B}"/>
              </c:ext>
            </c:extLst>
          </c:dPt>
          <c:dLbls>
            <c:dLbl>
              <c:idx val="0"/>
              <c:layout>
                <c:manualLayout>
                  <c:x val="-0.23270892284733372"/>
                  <c:y val="0.37502589218319377"/>
                </c:manualLayout>
              </c:layout>
              <c:numFmt formatCode="#,##0" sourceLinked="0"/>
              <c:spPr>
                <a:noFill/>
                <a:ln>
                  <a:noFill/>
                </a:ln>
                <a:effectLst/>
              </c:spPr>
              <c:txPr>
                <a:bodyPr rot="0" spcFirstLastPara="1" vertOverflow="clip" horzOverflow="clip" vert="horz" wrap="square" lIns="36576" tIns="18288" rIns="36576" bIns="18288" anchor="ctr" anchorCtr="0">
                  <a:spAutoFit/>
                </a:bodyPr>
                <a:lstStyle/>
                <a:p>
                  <a:pPr algn="ctr">
                    <a:defRPr lang="en-US" sz="700" b="1" i="0" u="none" strike="noStrike" kern="1200" baseline="0">
                      <a:solidFill>
                        <a:srgbClr val="4C545A"/>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1-ED42-4E63-9C0C-55229202266B}"/>
                </c:ext>
                <c:ext xmlns:c15="http://schemas.microsoft.com/office/drawing/2012/chart" uri="{CE6537A1-D6FC-4f65-9D91-7224C49458BB}">
                  <c15:spPr xmlns:c15="http://schemas.microsoft.com/office/drawing/2012/chart">
                    <a:prstGeom prst="wedgeRectCallout">
                      <a:avLst/>
                    </a:prstGeom>
                    <a:noFill/>
                    <a:ln>
                      <a:noFill/>
                    </a:ln>
                  </c15:spPr>
                  <c15:layout/>
                </c:ext>
              </c:extLst>
            </c:dLbl>
            <c:dLbl>
              <c:idx val="1"/>
              <c:delete val="1"/>
              <c:extLst xmlns:c16r2="http://schemas.microsoft.com/office/drawing/2015/06/chart">
                <c:ext xmlns:c16="http://schemas.microsoft.com/office/drawing/2014/chart" uri="{C3380CC4-5D6E-409C-BE32-E72D297353CC}">
                  <c16:uniqueId val="{00000003-ED42-4E63-9C0C-55229202266B}"/>
                </c:ext>
                <c:ext xmlns:c15="http://schemas.microsoft.com/office/drawing/2012/chart" uri="{CE6537A1-D6FC-4f65-9D91-7224C49458BB}"/>
              </c:extLst>
            </c:dLbl>
            <c:numFmt formatCode="#,##0" sourceLinked="0"/>
            <c:spPr>
              <a:noFill/>
              <a:ln>
                <a:noFill/>
              </a:ln>
              <a:effectLst/>
            </c:spPr>
            <c:txPr>
              <a:bodyPr rot="0" spcFirstLastPara="1" vertOverflow="ellipsis" vert="horz" wrap="square" anchor="ctr" anchorCtr="0"/>
              <a:lstStyle/>
              <a:p>
                <a:pPr algn="ctr">
                  <a:defRPr lang="en-US" sz="700" b="1" i="0" u="none" strike="noStrike" kern="1200" baseline="0">
                    <a:solidFill>
                      <a:srgbClr val="4C545A"/>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Sheet1!$A$7:$A$8</c:f>
              <c:strCache>
                <c:ptCount val="2"/>
                <c:pt idx="0">
                  <c:v>Yes</c:v>
                </c:pt>
                <c:pt idx="1">
                  <c:v>No</c:v>
                </c:pt>
              </c:strCache>
            </c:strRef>
          </c:cat>
          <c:val>
            <c:numRef>
              <c:f>Sheet1!$B$7:$B$8</c:f>
              <c:numCache>
                <c:formatCode>0</c:formatCode>
                <c:ptCount val="2"/>
                <c:pt idx="0" formatCode="0.0">
                  <c:v>2.6152245106327654</c:v>
                </c:pt>
                <c:pt idx="1">
                  <c:v>97.384775489367229</c:v>
                </c:pt>
              </c:numCache>
            </c:numRef>
          </c:val>
          <c:extLst xmlns:c16r2="http://schemas.microsoft.com/office/drawing/2015/06/chart">
            <c:ext xmlns:c16="http://schemas.microsoft.com/office/drawing/2014/chart" uri="{C3380CC4-5D6E-409C-BE32-E72D297353CC}">
              <c16:uniqueId val="{00000004-ED42-4E63-9C0C-55229202266B}"/>
            </c:ext>
          </c:extLst>
        </c:ser>
        <c:ser>
          <c:idx val="1"/>
          <c:order val="1"/>
          <c:tx>
            <c:strRef>
              <c:f>Sheet1!$C$6</c:f>
              <c:strCache>
                <c:ptCount val="1"/>
                <c:pt idx="0">
                  <c:v>Georgian</c:v>
                </c:pt>
              </c:strCache>
            </c:strRef>
          </c:tx>
          <c:dPt>
            <c:idx val="0"/>
            <c:bubble3D val="0"/>
            <c:spPr>
              <a:solidFill>
                <a:srgbClr val="FCB040"/>
              </a:solidFill>
              <a:ln w="19050">
                <a:solidFill>
                  <a:schemeClr val="lt1"/>
                </a:solidFill>
              </a:ln>
              <a:effectLst/>
            </c:spPr>
            <c:extLst xmlns:c16r2="http://schemas.microsoft.com/office/drawing/2015/06/chart">
              <c:ext xmlns:c16="http://schemas.microsoft.com/office/drawing/2014/chart" uri="{C3380CC4-5D6E-409C-BE32-E72D297353CC}">
                <c16:uniqueId val="{00000005-DD0B-428C-B470-9A9F568F7CE1}"/>
              </c:ext>
            </c:extLst>
          </c:dPt>
          <c:dPt>
            <c:idx val="1"/>
            <c:bubble3D val="0"/>
            <c:spPr>
              <a:solidFill>
                <a:schemeClr val="bg2"/>
              </a:solidFill>
              <a:ln w="19050">
                <a:solidFill>
                  <a:schemeClr val="lt1"/>
                </a:solidFill>
              </a:ln>
              <a:effectLst/>
            </c:spPr>
            <c:extLst xmlns:c16r2="http://schemas.microsoft.com/office/drawing/2015/06/chart">
              <c:ext xmlns:c16="http://schemas.microsoft.com/office/drawing/2014/chart" uri="{C3380CC4-5D6E-409C-BE32-E72D297353CC}">
                <c16:uniqueId val="{00000007-DD0B-428C-B470-9A9F568F7CE1}"/>
              </c:ext>
            </c:extLst>
          </c:dPt>
          <c:dLbls>
            <c:dLbl>
              <c:idx val="0"/>
              <c:layout>
                <c:manualLayout>
                  <c:x val="0.22433232800669475"/>
                  <c:y val="0.40926325767549632"/>
                </c:manualLayout>
              </c:layout>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5-DD0B-428C-B470-9A9F568F7CE1}"/>
                </c:ext>
                <c:ext xmlns:c15="http://schemas.microsoft.com/office/drawing/2012/chart" uri="{CE6537A1-D6FC-4f65-9D91-7224C49458BB}">
                  <c15:layout>
                    <c:manualLayout>
                      <c:w val="0.24427110673665789"/>
                      <c:h val="0.13104166666666664"/>
                    </c:manualLayout>
                  </c15:layout>
                </c:ext>
              </c:extLst>
            </c:dLbl>
            <c:numFmt formatCode="#,##0" sourceLinked="0"/>
            <c:spPr>
              <a:noFill/>
              <a:ln>
                <a:noFill/>
              </a:ln>
              <a:effectLst/>
            </c:spPr>
            <c:txPr>
              <a:bodyPr rot="0" spcFirstLastPara="1" vertOverflow="ellipsis" vert="horz" wrap="square" lIns="38100" tIns="19050" rIns="38100" bIns="19050" anchor="ctr" anchorCtr="0">
                <a:spAutoFit/>
              </a:bodyPr>
              <a:lstStyle/>
              <a:p>
                <a:pPr marL="0" algn="ctr" defTabSz="914400" rtl="0" eaLnBrk="1" latinLnBrk="0" hangingPunct="1">
                  <a:defRPr lang="en-US" sz="700" b="1" i="0" u="none" strike="noStrike" kern="1200" baseline="0">
                    <a:solidFill>
                      <a:srgbClr val="4C545A"/>
                    </a:solidFill>
                    <a:latin typeface="+mn-lt"/>
                    <a:ea typeface="+mn-ea"/>
                    <a:cs typeface="+mn-cs"/>
                  </a:defRPr>
                </a:pPr>
                <a:endParaRPr lang="en-US"/>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Sheet1!$A$7:$A$8</c:f>
              <c:strCache>
                <c:ptCount val="2"/>
                <c:pt idx="0">
                  <c:v>Yes</c:v>
                </c:pt>
                <c:pt idx="1">
                  <c:v>No</c:v>
                </c:pt>
              </c:strCache>
            </c:strRef>
          </c:cat>
          <c:val>
            <c:numRef>
              <c:f>Sheet1!$C$7:$C$8</c:f>
              <c:numCache>
                <c:formatCode>0</c:formatCode>
                <c:ptCount val="2"/>
                <c:pt idx="0" formatCode="0.0">
                  <c:v>2.1455687149561005</c:v>
                </c:pt>
                <c:pt idx="1">
                  <c:v>97.854431285043901</c:v>
                </c:pt>
              </c:numCache>
            </c:numRef>
          </c:val>
          <c:extLst xmlns:c16r2="http://schemas.microsoft.com/office/drawing/2015/06/chart">
            <c:ext xmlns:c16="http://schemas.microsoft.com/office/drawing/2014/chart" uri="{C3380CC4-5D6E-409C-BE32-E72D297353CC}">
              <c16:uniqueId val="{00000008-DD0B-428C-B470-9A9F568F7CE1}"/>
            </c:ext>
          </c:extLst>
        </c:ser>
        <c:ser>
          <c:idx val="2"/>
          <c:order val="2"/>
          <c:tx>
            <c:strRef>
              <c:f>Sheet1!$D$6</c:f>
              <c:strCache>
                <c:ptCount val="1"/>
                <c:pt idx="0">
                  <c:v>Armenian</c:v>
                </c:pt>
              </c:strCache>
            </c:strRef>
          </c:tx>
          <c:dPt>
            <c:idx val="0"/>
            <c:bubble3D val="0"/>
            <c:spPr>
              <a:solidFill>
                <a:srgbClr val="FCB040"/>
              </a:solidFill>
              <a:ln w="19050">
                <a:solidFill>
                  <a:schemeClr val="lt1"/>
                </a:solidFill>
              </a:ln>
              <a:effectLst/>
            </c:spPr>
            <c:extLst xmlns:c16r2="http://schemas.microsoft.com/office/drawing/2015/06/chart">
              <c:ext xmlns:c16="http://schemas.microsoft.com/office/drawing/2014/chart" uri="{C3380CC4-5D6E-409C-BE32-E72D297353CC}">
                <c16:uniqueId val="{0000000A-DD0B-428C-B470-9A9F568F7CE1}"/>
              </c:ext>
            </c:extLst>
          </c:dPt>
          <c:dPt>
            <c:idx val="1"/>
            <c:bubble3D val="0"/>
            <c:spPr>
              <a:solidFill>
                <a:schemeClr val="bg2"/>
              </a:solidFill>
              <a:ln w="19050">
                <a:solidFill>
                  <a:schemeClr val="lt1"/>
                </a:solidFill>
              </a:ln>
              <a:effectLst/>
            </c:spPr>
            <c:extLst xmlns:c16r2="http://schemas.microsoft.com/office/drawing/2015/06/chart">
              <c:ext xmlns:c16="http://schemas.microsoft.com/office/drawing/2014/chart" uri="{C3380CC4-5D6E-409C-BE32-E72D297353CC}">
                <c16:uniqueId val="{0000000C-DD0B-428C-B470-9A9F568F7CE1}"/>
              </c:ext>
            </c:extLst>
          </c:dPt>
          <c:dLbls>
            <c:dLbl>
              <c:idx val="0"/>
              <c:layout>
                <c:manualLayout>
                  <c:x val="0.22510827854825133"/>
                  <c:y val="0.28037928391290862"/>
                </c:manualLayout>
              </c:layout>
              <c:numFmt formatCode="#,##0" sourceLinked="0"/>
              <c:spPr>
                <a:noFill/>
                <a:ln>
                  <a:noFill/>
                </a:ln>
                <a:effectLst/>
              </c:spPr>
              <c:txPr>
                <a:bodyPr rot="0" spcFirstLastPara="1" vertOverflow="ellipsis" vert="horz" wrap="square" lIns="38100" tIns="19050" rIns="38100" bIns="19050" anchor="ctr" anchorCtr="0">
                  <a:noAutofit/>
                </a:bodyPr>
                <a:lstStyle/>
                <a:p>
                  <a:pPr marL="0" algn="ctr" defTabSz="914400" rtl="0" eaLnBrk="1" latinLnBrk="0" hangingPunct="1">
                    <a:defRPr lang="en-US" sz="700" b="1" i="0" u="none" strike="noStrike" kern="1200" baseline="0">
                      <a:solidFill>
                        <a:srgbClr val="4C545A"/>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A-DD0B-428C-B470-9A9F568F7CE1}"/>
                </c:ext>
                <c:ext xmlns:c15="http://schemas.microsoft.com/office/drawing/2012/chart" uri="{CE6537A1-D6FC-4f65-9D91-7224C49458BB}">
                  <c15:layout>
                    <c:manualLayout>
                      <c:w val="0.26207201278263453"/>
                      <c:h val="0.15889627669938122"/>
                    </c:manualLayout>
                  </c15:layout>
                </c:ext>
              </c:extLst>
            </c:dLbl>
            <c:dLbl>
              <c:idx val="1"/>
              <c:delete val="1"/>
              <c:extLst xmlns:c16r2="http://schemas.microsoft.com/office/drawing/2015/06/chart">
                <c:ext xmlns:c16="http://schemas.microsoft.com/office/drawing/2014/chart" uri="{C3380CC4-5D6E-409C-BE32-E72D297353CC}">
                  <c16:uniqueId val="{0000000C-DD0B-428C-B470-9A9F568F7CE1}"/>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0">
                <a:spAutoFit/>
              </a:bodyPr>
              <a:lstStyle/>
              <a:p>
                <a:pPr marL="0" algn="ctr" defTabSz="914400" rtl="0" eaLnBrk="1" latinLnBrk="0" hangingPunct="1">
                  <a:defRPr lang="en-US" sz="700" b="1" i="0" u="none" strike="noStrike" kern="1200" baseline="0">
                    <a:solidFill>
                      <a:srgbClr val="4C545A"/>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Sheet1!$A$7:$A$8</c:f>
              <c:strCache>
                <c:ptCount val="2"/>
                <c:pt idx="0">
                  <c:v>Yes</c:v>
                </c:pt>
                <c:pt idx="1">
                  <c:v>No</c:v>
                </c:pt>
              </c:strCache>
            </c:strRef>
          </c:cat>
          <c:val>
            <c:numRef>
              <c:f>Sheet1!$D$7:$D$8</c:f>
              <c:numCache>
                <c:formatCode>0</c:formatCode>
                <c:ptCount val="2"/>
                <c:pt idx="0" formatCode="0.0">
                  <c:v>1.3595237670335594</c:v>
                </c:pt>
                <c:pt idx="1">
                  <c:v>98.640476232966435</c:v>
                </c:pt>
              </c:numCache>
            </c:numRef>
          </c:val>
          <c:extLst xmlns:c16r2="http://schemas.microsoft.com/office/drawing/2015/06/chart">
            <c:ext xmlns:c16="http://schemas.microsoft.com/office/drawing/2014/chart" uri="{C3380CC4-5D6E-409C-BE32-E72D297353CC}">
              <c16:uniqueId val="{0000000D-DD0B-428C-B470-9A9F568F7CE1}"/>
            </c:ext>
          </c:extLst>
        </c:ser>
        <c:ser>
          <c:idx val="3"/>
          <c:order val="3"/>
          <c:tx>
            <c:strRef>
              <c:f>Sheet1!$E$6</c:f>
              <c:strCache>
                <c:ptCount val="1"/>
                <c:pt idx="0">
                  <c:v>Azerbaijani</c:v>
                </c:pt>
              </c:strCache>
            </c:strRef>
          </c:tx>
          <c:dPt>
            <c:idx val="0"/>
            <c:bubble3D val="0"/>
            <c:spPr>
              <a:solidFill>
                <a:srgbClr val="FCB040"/>
              </a:solidFill>
              <a:ln w="19050">
                <a:solidFill>
                  <a:schemeClr val="lt1"/>
                </a:solidFill>
              </a:ln>
              <a:effectLst/>
            </c:spPr>
            <c:extLst xmlns:c16r2="http://schemas.microsoft.com/office/drawing/2015/06/chart">
              <c:ext xmlns:c16="http://schemas.microsoft.com/office/drawing/2014/chart" uri="{C3380CC4-5D6E-409C-BE32-E72D297353CC}">
                <c16:uniqueId val="{0000000F-DD0B-428C-B470-9A9F568F7CE1}"/>
              </c:ext>
            </c:extLst>
          </c:dPt>
          <c:dPt>
            <c:idx val="1"/>
            <c:bubble3D val="0"/>
            <c:spPr>
              <a:solidFill>
                <a:schemeClr val="bg2"/>
              </a:solidFill>
              <a:ln w="19050">
                <a:solidFill>
                  <a:schemeClr val="lt1"/>
                </a:solidFill>
              </a:ln>
              <a:effectLst/>
            </c:spPr>
            <c:extLst xmlns:c16r2="http://schemas.microsoft.com/office/drawing/2015/06/chart">
              <c:ext xmlns:c16="http://schemas.microsoft.com/office/drawing/2014/chart" uri="{C3380CC4-5D6E-409C-BE32-E72D297353CC}">
                <c16:uniqueId val="{00000011-DD0B-428C-B470-9A9F568F7CE1}"/>
              </c:ext>
            </c:extLst>
          </c:dPt>
          <c:dLbls>
            <c:dLbl>
              <c:idx val="0"/>
              <c:layout>
                <c:manualLayout>
                  <c:x val="-0.35993226899886949"/>
                  <c:y val="0.22840866334534921"/>
                </c:manualLayout>
              </c:layout>
              <c:numFmt formatCode="#,##0" sourceLinked="0"/>
              <c:spPr>
                <a:noFill/>
                <a:ln>
                  <a:noFill/>
                </a:ln>
                <a:effectLst/>
              </c:spPr>
              <c:txPr>
                <a:bodyPr rot="0" spcFirstLastPara="1" vertOverflow="ellipsis" vert="horz" wrap="square" lIns="38100" tIns="19050" rIns="38100" bIns="19050" anchor="ctr" anchorCtr="0">
                  <a:noAutofit/>
                </a:bodyPr>
                <a:lstStyle/>
                <a:p>
                  <a:pPr marL="0" algn="ctr" defTabSz="914400" rtl="0" eaLnBrk="1" latinLnBrk="0" hangingPunct="1">
                    <a:defRPr lang="en-US" sz="700" b="1" i="0" u="none" strike="noStrike" kern="1200" baseline="0">
                      <a:solidFill>
                        <a:srgbClr val="4C545A"/>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F-DD0B-428C-B470-9A9F568F7CE1}"/>
                </c:ext>
                <c:ext xmlns:c15="http://schemas.microsoft.com/office/drawing/2012/chart" uri="{CE6537A1-D6FC-4f65-9D91-7224C49458BB}">
                  <c15:layout>
                    <c:manualLayout>
                      <c:w val="0.28378335520559927"/>
                      <c:h val="0.1736291557305337"/>
                    </c:manualLayout>
                  </c15:layout>
                </c:ext>
              </c:extLst>
            </c:dLbl>
            <c:dLbl>
              <c:idx val="1"/>
              <c:delete val="1"/>
              <c:extLst xmlns:c16r2="http://schemas.microsoft.com/office/drawing/2015/06/chart">
                <c:ext xmlns:c16="http://schemas.microsoft.com/office/drawing/2014/chart" uri="{C3380CC4-5D6E-409C-BE32-E72D297353CC}">
                  <c16:uniqueId val="{00000011-DD0B-428C-B470-9A9F568F7CE1}"/>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0">
                <a:spAutoFit/>
              </a:bodyPr>
              <a:lstStyle/>
              <a:p>
                <a:pPr marL="0" algn="ctr" defTabSz="914400" rtl="0" eaLnBrk="1" latinLnBrk="0" hangingPunct="1">
                  <a:defRPr lang="en-US" sz="700" b="1" i="0" u="none" strike="noStrike" kern="1200" baseline="0">
                    <a:solidFill>
                      <a:srgbClr val="4C545A"/>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Sheet1!$A$7:$A$8</c:f>
              <c:strCache>
                <c:ptCount val="2"/>
                <c:pt idx="0">
                  <c:v>Yes</c:v>
                </c:pt>
                <c:pt idx="1">
                  <c:v>No</c:v>
                </c:pt>
              </c:strCache>
            </c:strRef>
          </c:cat>
          <c:val>
            <c:numRef>
              <c:f>Sheet1!$E$7:$E$8</c:f>
              <c:numCache>
                <c:formatCode>0</c:formatCode>
                <c:ptCount val="2"/>
                <c:pt idx="0" formatCode="0.0">
                  <c:v>1.1474214398005809</c:v>
                </c:pt>
                <c:pt idx="1">
                  <c:v>98.852578560199419</c:v>
                </c:pt>
              </c:numCache>
            </c:numRef>
          </c:val>
          <c:extLst xmlns:c16r2="http://schemas.microsoft.com/office/drawing/2015/06/chart">
            <c:ext xmlns:c16="http://schemas.microsoft.com/office/drawing/2014/chart" uri="{C3380CC4-5D6E-409C-BE32-E72D297353CC}">
              <c16:uniqueId val="{00000012-DD0B-428C-B470-9A9F568F7CE1}"/>
            </c:ext>
          </c:extLst>
        </c:ser>
        <c:ser>
          <c:idx val="4"/>
          <c:order val="4"/>
          <c:tx>
            <c:strRef>
              <c:f>Sheet1!$F$6</c:f>
              <c:strCache>
                <c:ptCount val="1"/>
                <c:pt idx="0">
                  <c:v>Total</c:v>
                </c:pt>
              </c:strCache>
            </c:strRef>
          </c:tx>
          <c:dPt>
            <c:idx val="0"/>
            <c:bubble3D val="0"/>
            <c:spPr>
              <a:solidFill>
                <a:srgbClr val="FCB040"/>
              </a:solidFill>
              <a:ln w="19050">
                <a:solidFill>
                  <a:schemeClr val="lt1"/>
                </a:solidFill>
              </a:ln>
              <a:effectLst/>
            </c:spPr>
            <c:extLst xmlns:c16r2="http://schemas.microsoft.com/office/drawing/2015/06/chart">
              <c:ext xmlns:c16="http://schemas.microsoft.com/office/drawing/2014/chart" uri="{C3380CC4-5D6E-409C-BE32-E72D297353CC}">
                <c16:uniqueId val="{00000014-DD0B-428C-B470-9A9F568F7CE1}"/>
              </c:ext>
            </c:extLst>
          </c:dPt>
          <c:dPt>
            <c:idx val="1"/>
            <c:bubble3D val="0"/>
            <c:spPr>
              <a:solidFill>
                <a:schemeClr val="bg2"/>
              </a:solidFill>
              <a:ln w="19050">
                <a:solidFill>
                  <a:schemeClr val="lt1"/>
                </a:solidFill>
              </a:ln>
              <a:effectLst/>
            </c:spPr>
            <c:extLst xmlns:c16r2="http://schemas.microsoft.com/office/drawing/2015/06/chart">
              <c:ext xmlns:c16="http://schemas.microsoft.com/office/drawing/2014/chart" uri="{C3380CC4-5D6E-409C-BE32-E72D297353CC}">
                <c16:uniqueId val="{00000016-DD0B-428C-B470-9A9F568F7CE1}"/>
              </c:ext>
            </c:extLst>
          </c:dPt>
          <c:dLbls>
            <c:dLbl>
              <c:idx val="0"/>
              <c:layout>
                <c:manualLayout>
                  <c:x val="-0.34578146611341631"/>
                  <c:y val="-1.5226942867265822E-2"/>
                </c:manualLayout>
              </c:layout>
              <c:numFmt formatCode="#,##0" sourceLinked="0"/>
              <c:spPr>
                <a:noFill/>
                <a:ln>
                  <a:noFill/>
                </a:ln>
                <a:effectLst/>
              </c:spPr>
              <c:txPr>
                <a:bodyPr rot="0" spcFirstLastPara="1" vertOverflow="ellipsis" vert="horz" wrap="square" lIns="38100" tIns="19050" rIns="38100" bIns="19050" anchor="ctr" anchorCtr="0">
                  <a:noAutofit/>
                </a:bodyPr>
                <a:lstStyle/>
                <a:p>
                  <a:pPr marL="0" algn="ctr" defTabSz="914400" rtl="0" eaLnBrk="1" latinLnBrk="0" hangingPunct="1">
                    <a:defRPr lang="en-US" sz="700" b="1" i="0" u="none" strike="noStrike" kern="1200" baseline="0">
                      <a:solidFill>
                        <a:srgbClr val="4C545A"/>
                      </a:solidFill>
                      <a:latin typeface="+mn-lt"/>
                      <a:ea typeface="+mn-ea"/>
                      <a:cs typeface="+mn-cs"/>
                    </a:defRPr>
                  </a:pPr>
                  <a:endParaRPr lang="en-US"/>
                </a:p>
              </c:txP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14-DD0B-428C-B470-9A9F568F7CE1}"/>
                </c:ext>
                <c:ext xmlns:c15="http://schemas.microsoft.com/office/drawing/2012/chart" uri="{CE6537A1-D6FC-4f65-9D91-7224C49458BB}">
                  <c15:layout>
                    <c:manualLayout>
                      <c:w val="0.29216887308173617"/>
                      <c:h val="0.15889627669938122"/>
                    </c:manualLayout>
                  </c15:layout>
                </c:ext>
              </c:extLst>
            </c:dLbl>
            <c:dLbl>
              <c:idx val="1"/>
              <c:delete val="1"/>
              <c:extLst xmlns:c16r2="http://schemas.microsoft.com/office/drawing/2015/06/chart">
                <c:ext xmlns:c16="http://schemas.microsoft.com/office/drawing/2014/chart" uri="{C3380CC4-5D6E-409C-BE32-E72D297353CC}">
                  <c16:uniqueId val="{00000016-DD0B-428C-B470-9A9F568F7CE1}"/>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0">
                <a:spAutoFit/>
              </a:bodyPr>
              <a:lstStyle/>
              <a:p>
                <a:pPr marL="0" algn="ctr" defTabSz="914400" rtl="0" eaLnBrk="1" latinLnBrk="0" hangingPunct="1">
                  <a:defRPr lang="en-US" sz="700" b="1" i="0" u="none" strike="noStrike" kern="1200" baseline="0">
                    <a:solidFill>
                      <a:srgbClr val="4C545A"/>
                    </a:solidFill>
                    <a:latin typeface="+mn-lt"/>
                    <a:ea typeface="+mn-ea"/>
                    <a:cs typeface="+mn-cs"/>
                  </a:defRPr>
                </a:pPr>
                <a:endParaRPr lang="en-US"/>
              </a:p>
            </c:txPr>
            <c:showLegendKey val="0"/>
            <c:showVal val="0"/>
            <c:showCatName val="0"/>
            <c:showSerName val="1"/>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Sheet1!$A$7:$A$8</c:f>
              <c:strCache>
                <c:ptCount val="2"/>
                <c:pt idx="0">
                  <c:v>Yes</c:v>
                </c:pt>
                <c:pt idx="1">
                  <c:v>No</c:v>
                </c:pt>
              </c:strCache>
            </c:strRef>
          </c:cat>
          <c:val>
            <c:numRef>
              <c:f>Sheet1!$F$7:$F$8</c:f>
              <c:numCache>
                <c:formatCode>0</c:formatCode>
                <c:ptCount val="2"/>
                <c:pt idx="0" formatCode="0.0">
                  <c:v>2.0723339672078049</c:v>
                </c:pt>
                <c:pt idx="1">
                  <c:v>97.927666032792189</c:v>
                </c:pt>
              </c:numCache>
            </c:numRef>
          </c:val>
          <c:extLst xmlns:c16r2="http://schemas.microsoft.com/office/drawing/2015/06/chart">
            <c:ext xmlns:c16="http://schemas.microsoft.com/office/drawing/2014/chart" uri="{C3380CC4-5D6E-409C-BE32-E72D297353CC}">
              <c16:uniqueId val="{00000017-DD0B-428C-B470-9A9F568F7CE1}"/>
            </c:ext>
          </c:extLst>
        </c:ser>
        <c:dLbls>
          <c:showLegendKey val="0"/>
          <c:showVal val="0"/>
          <c:showCatName val="0"/>
          <c:showSerName val="0"/>
          <c:showPercent val="0"/>
          <c:showBubbleSize val="0"/>
          <c:showLeaderLines val="1"/>
        </c:dLbls>
        <c:firstSliceAng val="0"/>
        <c:holeSize val="15"/>
      </c:doughnutChart>
      <c:spPr>
        <a:noFill/>
        <a:ln w="3175">
          <a:noFill/>
        </a:ln>
        <a:effectLst/>
      </c:spPr>
    </c:plotArea>
    <c:plotVisOnly val="1"/>
    <c:dispBlanksAs val="gap"/>
    <c:showDLblsOverMax val="0"/>
  </c:chart>
  <c:spPr>
    <a:noFill/>
    <a:ln w="3175">
      <a:noFill/>
    </a:ln>
    <a:effectLst/>
  </c:spPr>
  <c:txPr>
    <a:bodyPr/>
    <a:lstStyle/>
    <a:p>
      <a:pPr marL="0" algn="ctr" defTabSz="914400" rtl="0" eaLnBrk="1" latinLnBrk="0" hangingPunct="1">
        <a:defRPr lang="en-US" sz="600" kern="1200">
          <a:solidFill>
            <a:schemeClr val="tx1"/>
          </a:solidFill>
          <a:latin typeface="+mn-lt"/>
          <a:ea typeface="+mn-ea"/>
          <a:cs typeface="+mn-cs"/>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3192560472779115E-2"/>
          <c:y val="7.67456230067666E-2"/>
          <c:w val="0.88575746999284211"/>
          <c:h val="0.75375935211385403"/>
        </c:manualLayout>
      </c:layout>
      <c:stockChart>
        <c:ser>
          <c:idx val="0"/>
          <c:order val="0"/>
          <c:tx>
            <c:strRef>
              <c:f>Sheet1!$B$5</c:f>
              <c:strCache>
                <c:ptCount val="1"/>
                <c:pt idx="0">
                  <c:v>Lowest</c:v>
                </c:pt>
              </c:strCache>
            </c:strRef>
          </c:tx>
          <c:spPr>
            <a:ln w="25400" cap="rnd">
              <a:noFill/>
              <a:round/>
            </a:ln>
            <a:effectLst/>
          </c:spPr>
          <c:marker>
            <c:symbol val="circle"/>
            <c:size val="6"/>
            <c:spPr>
              <a:solidFill>
                <a:schemeClr val="bg1"/>
              </a:solidFill>
              <a:ln w="22225">
                <a:solidFill>
                  <a:srgbClr val="3AB9C6"/>
                </a:solidFill>
                <a:round/>
              </a:ln>
              <a:effectLst/>
            </c:spPr>
          </c:marker>
          <c:dLbls>
            <c:dLbl>
              <c:idx val="0"/>
              <c:layout>
                <c:manualLayout>
                  <c:x val="-8.6398135385671121E-2"/>
                  <c:y val="5.2809463455851288E-2"/>
                </c:manualLayout>
              </c:layout>
              <c:tx>
                <c:rich>
                  <a:bodyPr/>
                  <a:lstStyle/>
                  <a:p>
                    <a:fld id="{D91C4F7E-BC57-4630-B10F-47C127DC9B7E}" type="CELLRANGE">
                      <a:rPr lang="en-US" baseline="0"/>
                      <a:pPr/>
                      <a:t>[CELLRANGE]</a:t>
                    </a:fld>
                    <a:r>
                      <a:rPr lang="en-US" baseline="0"/>
                      <a:t>, </a:t>
                    </a:r>
                    <a:fld id="{4D4C9155-A818-412F-AFE4-896CB2483FC0}"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A9AB-4F1E-8FB4-4B20F65CD34A}"/>
                </c:ext>
                <c:ext xmlns:c15="http://schemas.microsoft.com/office/drawing/2012/chart" uri="{CE6537A1-D6FC-4f65-9D91-7224C49458BB}">
                  <c15:layout/>
                  <c15:dlblFieldTable/>
                  <c15:showDataLabelsRange val="1"/>
                </c:ext>
              </c:extLst>
            </c:dLbl>
            <c:dLbl>
              <c:idx val="1"/>
              <c:layout>
                <c:manualLayout>
                  <c:x val="-7.8885254047786693E-2"/>
                  <c:y val="5.2809463455851191E-2"/>
                </c:manualLayout>
              </c:layout>
              <c:tx>
                <c:rich>
                  <a:bodyPr/>
                  <a:lstStyle/>
                  <a:p>
                    <a:fld id="{94298066-ED12-4ACE-AE78-4408C42EACAD}" type="CELLRANGE">
                      <a:rPr lang="en-US" baseline="0"/>
                      <a:pPr/>
                      <a:t>[CELLRANGE]</a:t>
                    </a:fld>
                    <a:r>
                      <a:rPr lang="en-US" baseline="0"/>
                      <a:t>, </a:t>
                    </a:r>
                    <a:fld id="{4BCFB8D7-A352-4B50-8856-77F0DCBB4A22}"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A9AB-4F1E-8FB4-4B20F65CD34A}"/>
                </c:ext>
                <c:ext xmlns:c15="http://schemas.microsoft.com/office/drawing/2012/chart" uri="{CE6537A1-D6FC-4f65-9D91-7224C49458BB}">
                  <c15:layout/>
                  <c15:dlblFieldTable/>
                  <c15:showDataLabelsRange val="1"/>
                </c:ext>
              </c:extLst>
            </c:dLbl>
            <c:dLbl>
              <c:idx val="2"/>
              <c:layout>
                <c:manualLayout>
                  <c:x val="-7.8885277283118907E-2"/>
                  <c:y val="5.2809463455851385E-2"/>
                </c:manualLayout>
              </c:layout>
              <c:tx>
                <c:rich>
                  <a:bodyPr/>
                  <a:lstStyle/>
                  <a:p>
                    <a:fld id="{73D0CB37-60D0-429E-8669-E55A5182AA26}" type="CELLRANGE">
                      <a:rPr lang="en-US" baseline="0"/>
                      <a:pPr/>
                      <a:t>[CELLRANGE]</a:t>
                    </a:fld>
                    <a:r>
                      <a:rPr lang="en-US" baseline="0"/>
                      <a:t>, </a:t>
                    </a:r>
                    <a:fld id="{C7CEB556-6168-4416-9A13-50164DCB2E23}"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A9AB-4F1E-8FB4-4B20F65CD34A}"/>
                </c:ext>
                <c:ext xmlns:c15="http://schemas.microsoft.com/office/drawing/2012/chart" uri="{CE6537A1-D6FC-4f65-9D91-7224C49458BB}">
                  <c15:layout/>
                  <c15:dlblFieldTable/>
                  <c15:showDataLabelsRange val="1"/>
                </c:ext>
              </c:extLst>
            </c:dLbl>
            <c:dLbl>
              <c:idx val="3"/>
              <c:layout>
                <c:manualLayout>
                  <c:x val="-7.5128813378844431E-2"/>
                  <c:y val="5.2809463455851288E-2"/>
                </c:manualLayout>
              </c:layout>
              <c:tx>
                <c:rich>
                  <a:bodyPr/>
                  <a:lstStyle/>
                  <a:p>
                    <a:fld id="{53DF3CCE-8C28-4D02-8C4C-1DD32DCEDA28}" type="CELLRANGE">
                      <a:rPr lang="en-US" baseline="0"/>
                      <a:pPr/>
                      <a:t>[CELLRANGE]</a:t>
                    </a:fld>
                    <a:r>
                      <a:rPr lang="en-US" baseline="0"/>
                      <a:t>, </a:t>
                    </a:r>
                    <a:fld id="{9E9A5544-9B3E-4709-832B-83A72CCC7052}"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A9AB-4F1E-8FB4-4B20F65CD34A}"/>
                </c:ext>
                <c:ext xmlns:c15="http://schemas.microsoft.com/office/drawing/2012/chart" uri="{CE6537A1-D6FC-4f65-9D91-7224C49458BB}">
                  <c15:layout/>
                  <c15:dlblFieldTable/>
                  <c15:showDataLabelsRange val="1"/>
                </c:ext>
              </c:extLst>
            </c:dLbl>
            <c:dLbl>
              <c:idx val="4"/>
              <c:layout>
                <c:manualLayout>
                  <c:x val="-7.888525404778679E-2"/>
                  <c:y val="5.8090409801436323E-2"/>
                </c:manualLayout>
              </c:layout>
              <c:tx>
                <c:rich>
                  <a:bodyPr/>
                  <a:lstStyle/>
                  <a:p>
                    <a:fld id="{AAA60739-31F9-4AD9-BFB2-EF10A016F8EF}" type="CELLRANGE">
                      <a:rPr lang="en-US" baseline="0"/>
                      <a:pPr/>
                      <a:t>[CELLRANGE]</a:t>
                    </a:fld>
                    <a:r>
                      <a:rPr lang="en-US" baseline="0"/>
                      <a:t>, </a:t>
                    </a:r>
                    <a:fld id="{B886CEBF-608F-45B3-9279-2351D11E562F}"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A9AB-4F1E-8FB4-4B20F65CD34A}"/>
                </c:ext>
                <c:ext xmlns:c15="http://schemas.microsoft.com/office/drawing/2012/chart" uri="{CE6537A1-D6FC-4f65-9D91-7224C49458BB}">
                  <c15:layout/>
                  <c15:dlblFieldTable/>
                  <c15:showDataLabelsRange val="1"/>
                </c:ext>
              </c:extLst>
            </c:dLbl>
            <c:dLbl>
              <c:idx val="5"/>
              <c:layout>
                <c:manualLayout>
                  <c:x val="-2.8173858212234906E-3"/>
                  <c:y val="6.6011829319814114E-2"/>
                </c:manualLayout>
              </c:layout>
              <c:tx>
                <c:rich>
                  <a:bodyPr rot="0" spcFirstLastPara="1" vertOverflow="ellipsis" vert="horz" wrap="square" lIns="38100" tIns="19050" rIns="38100" bIns="19050" anchor="ctr" anchorCtr="0">
                    <a:noAutofit/>
                  </a:bodyPr>
                  <a:lstStyle/>
                  <a:p>
                    <a:pPr algn="ctr">
                      <a:defRPr lang="en-US" sz="600" b="0" i="0" u="none" strike="noStrike" kern="1200" baseline="0">
                        <a:solidFill>
                          <a:schemeClr val="tx1"/>
                        </a:solidFill>
                        <a:latin typeface="+mn-lt"/>
                        <a:ea typeface="+mn-ea"/>
                        <a:cs typeface="+mn-cs"/>
                      </a:defRPr>
                    </a:pPr>
                    <a:fld id="{E3F22882-1EFA-4011-B48F-87D376F4C3B6}" type="CELLRANGE">
                      <a:rPr lang="en-US" baseline="0"/>
                      <a:pPr algn="ctr">
                        <a:defRPr lang="en-US" sz="600">
                          <a:solidFill>
                            <a:schemeClr val="tx1"/>
                          </a:solidFill>
                        </a:defRPr>
                      </a:pPr>
                      <a:t>[CELLRANGE]</a:t>
                    </a:fld>
                    <a:r>
                      <a:rPr lang="en-US" baseline="0"/>
                      <a:t>, </a:t>
                    </a:r>
                    <a:fld id="{B00039C1-9A45-4945-A7C8-232866704C39}" type="VALUE">
                      <a:rPr lang="en-US" baseline="0"/>
                      <a:pPr algn="ctr">
                        <a:defRPr lang="en-US" sz="600">
                          <a:solidFill>
                            <a:schemeClr val="tx1"/>
                          </a:solidFill>
                        </a:defRPr>
                      </a:pPr>
                      <a:t>[VALUE]</a:t>
                    </a:fld>
                    <a:endParaRPr lang="en-US" baseline="0"/>
                  </a:p>
                </c:rich>
              </c:tx>
              <c:numFmt formatCode="#,##0" sourceLinked="0"/>
              <c:spPr>
                <a:noFill/>
                <a:ln>
                  <a:noFill/>
                </a:ln>
                <a:effectLst/>
              </c:spPr>
              <c:txPr>
                <a:bodyPr rot="0" spcFirstLastPara="1" vertOverflow="ellipsis" vert="horz" wrap="square" lIns="38100" tIns="19050" rIns="38100" bIns="19050" anchor="ctr" anchorCtr="0">
                  <a:noAutofit/>
                </a:bodyPr>
                <a:lstStyle/>
                <a:p>
                  <a:pPr algn="ctr">
                    <a:defRPr lang="en-US" sz="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A9AB-4F1E-8FB4-4B20F65CD34A}"/>
                </c:ext>
                <c:ext xmlns:c15="http://schemas.microsoft.com/office/drawing/2012/chart" uri="{CE6537A1-D6FC-4f65-9D91-7224C49458BB}">
                  <c15:layout>
                    <c:manualLayout>
                      <c:w val="0.17550079741394722"/>
                      <c:h val="9.9308403940001802E-2"/>
                    </c:manualLayout>
                  </c15:layout>
                  <c15:dlblFieldTable/>
                  <c15:showDataLabelsRange val="1"/>
                </c:ext>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DataLabelsRange val="1"/>
                <c15:showLeaderLines val="0"/>
              </c:ext>
            </c:extLst>
          </c:dLbls>
          <c:cat>
            <c:strRef>
              <c:f>Sheet1!$A$6:$A$11</c:f>
              <c:strCache>
                <c:ptCount val="6"/>
                <c:pt idx="0">
                  <c:v>Area</c:v>
                </c:pt>
                <c:pt idx="1">
                  <c:v>Sex</c:v>
                </c:pt>
                <c:pt idx="2">
                  <c:v>Wealth 
Quintile</c:v>
                </c:pt>
                <c:pt idx="3">
                  <c:v>Maternal Education</c:v>
                </c:pt>
                <c:pt idx="4">
                  <c:v>Region</c:v>
                </c:pt>
                <c:pt idx="5">
                  <c:v>Age of Child</c:v>
                </c:pt>
              </c:strCache>
            </c:strRef>
          </c:cat>
          <c:val>
            <c:numRef>
              <c:f>Sheet1!$B$6:$B$11</c:f>
              <c:numCache>
                <c:formatCode>0.0</c:formatCode>
                <c:ptCount val="6"/>
                <c:pt idx="0">
                  <c:v>5.3461282390657541</c:v>
                </c:pt>
                <c:pt idx="1">
                  <c:v>5.101360475595115</c:v>
                </c:pt>
                <c:pt idx="2">
                  <c:v>2.8750532894650767</c:v>
                </c:pt>
                <c:pt idx="3">
                  <c:v>4.1538957445583158</c:v>
                </c:pt>
                <c:pt idx="4">
                  <c:v>2.7998129569774908</c:v>
                </c:pt>
                <c:pt idx="5">
                  <c:v>1.7453796161237332</c:v>
                </c:pt>
              </c:numCache>
            </c:numRef>
          </c:val>
          <c:smooth val="0"/>
          <c:extLst xmlns:c16r2="http://schemas.microsoft.com/office/drawing/2015/06/chart">
            <c:ext xmlns:c16="http://schemas.microsoft.com/office/drawing/2014/chart" uri="{C3380CC4-5D6E-409C-BE32-E72D297353CC}">
              <c16:uniqueId val="{00000005-7BA1-4BFE-8F89-93FB8C9029F2}"/>
            </c:ext>
            <c:ext xmlns:c15="http://schemas.microsoft.com/office/drawing/2012/chart" uri="{02D57815-91ED-43cb-92C2-25804820EDAC}">
              <c15:datalabelsRange>
                <c15:f>Sheet1!$F$6:$F$11</c15:f>
                <c15:dlblRangeCache>
                  <c:ptCount val="6"/>
                  <c:pt idx="0">
                    <c:v>Urban</c:v>
                  </c:pt>
                  <c:pt idx="1">
                    <c:v>Boy</c:v>
                  </c:pt>
                  <c:pt idx="2">
                    <c:v>Richest</c:v>
                  </c:pt>
                  <c:pt idx="3">
                    <c:v>Higher</c:v>
                  </c:pt>
                  <c:pt idx="4">
                    <c:v>Guria</c:v>
                  </c:pt>
                  <c:pt idx="5">
                    <c:v>6-11 months</c:v>
                  </c:pt>
                </c15:dlblRangeCache>
              </c15:datalabelsRange>
            </c:ext>
          </c:extLst>
        </c:ser>
        <c:ser>
          <c:idx val="1"/>
          <c:order val="1"/>
          <c:tx>
            <c:strRef>
              <c:f>Sheet1!$C$5</c:f>
              <c:strCache>
                <c:ptCount val="1"/>
                <c:pt idx="0">
                  <c:v>Highest</c:v>
                </c:pt>
              </c:strCache>
            </c:strRef>
          </c:tx>
          <c:spPr>
            <a:ln w="25400" cap="rnd">
              <a:noFill/>
              <a:round/>
            </a:ln>
            <a:effectLst/>
          </c:spPr>
          <c:marker>
            <c:symbol val="circle"/>
            <c:size val="6"/>
            <c:spPr>
              <a:solidFill>
                <a:srgbClr val="3AB9C6"/>
              </a:solidFill>
              <a:ln w="22225">
                <a:solidFill>
                  <a:srgbClr val="3AB9C6"/>
                </a:solidFill>
                <a:round/>
              </a:ln>
              <a:effectLst/>
            </c:spPr>
          </c:marker>
          <c:dLbls>
            <c:dLbl>
              <c:idx val="0"/>
              <c:layout>
                <c:manualLayout>
                  <c:x val="-7.5128813378844458E-2"/>
                  <c:y val="-5.2809463455851337E-2"/>
                </c:manualLayout>
              </c:layout>
              <c:tx>
                <c:rich>
                  <a:bodyPr/>
                  <a:lstStyle/>
                  <a:p>
                    <a:fld id="{CA6A7ECC-AA58-4FB9-BB83-2DA291E6C0D1}" type="CELLRANGE">
                      <a:rPr lang="en-US" baseline="0"/>
                      <a:pPr/>
                      <a:t>[CELLRANGE]</a:t>
                    </a:fld>
                    <a:r>
                      <a:rPr lang="en-US" baseline="0"/>
                      <a:t>, </a:t>
                    </a:r>
                    <a:fld id="{C5EEA860-AC40-49FE-A051-DE872C6A445F}"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A9AB-4F1E-8FB4-4B20F65CD34A}"/>
                </c:ext>
                <c:ext xmlns:c15="http://schemas.microsoft.com/office/drawing/2012/chart" uri="{CE6537A1-D6FC-4f65-9D91-7224C49458BB}">
                  <c15:layout/>
                  <c15:dlblFieldTable/>
                  <c15:showDataLabelsRange val="1"/>
                </c:ext>
              </c:extLst>
            </c:dLbl>
            <c:dLbl>
              <c:idx val="1"/>
              <c:layout>
                <c:manualLayout>
                  <c:x val="-6.385949137201781E-2"/>
                  <c:y val="-4.7528517110266205E-2"/>
                </c:manualLayout>
              </c:layout>
              <c:tx>
                <c:rich>
                  <a:bodyPr/>
                  <a:lstStyle/>
                  <a:p>
                    <a:fld id="{34720308-112C-4966-B129-13AE0859F9EC}" type="CELLRANGE">
                      <a:rPr lang="en-US" baseline="0"/>
                      <a:pPr/>
                      <a:t>[CELLRANGE]</a:t>
                    </a:fld>
                    <a:r>
                      <a:rPr lang="en-US" baseline="0"/>
                      <a:t>, </a:t>
                    </a:r>
                    <a:fld id="{F62BAEE7-D4F5-4AF3-8F27-2C9B45D5D51E}"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A9AB-4F1E-8FB4-4B20F65CD34A}"/>
                </c:ext>
                <c:ext xmlns:c15="http://schemas.microsoft.com/office/drawing/2012/chart" uri="{CE6537A1-D6FC-4f65-9D91-7224C49458BB}">
                  <c15:layout/>
                  <c15:dlblFieldTable/>
                  <c15:showDataLabelsRange val="1"/>
                </c:ext>
              </c:extLst>
            </c:dLbl>
            <c:dLbl>
              <c:idx val="2"/>
              <c:layout>
                <c:manualLayout>
                  <c:x val="-7.8885254047786652E-2"/>
                  <c:y val="-5.8090409801436468E-2"/>
                </c:manualLayout>
              </c:layout>
              <c:tx>
                <c:rich>
                  <a:bodyPr/>
                  <a:lstStyle/>
                  <a:p>
                    <a:fld id="{2425302E-9E3C-4AEE-89A1-DA8CACCE4DF2}" type="CELLRANGE">
                      <a:rPr lang="en-US" baseline="0"/>
                      <a:pPr/>
                      <a:t>[CELLRANGE]</a:t>
                    </a:fld>
                    <a:r>
                      <a:rPr lang="en-US" baseline="0"/>
                      <a:t>, </a:t>
                    </a:r>
                    <a:fld id="{4CE43215-D452-4E2C-96DA-FB298C90972B}"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8-A9AB-4F1E-8FB4-4B20F65CD34A}"/>
                </c:ext>
                <c:ext xmlns:c15="http://schemas.microsoft.com/office/drawing/2012/chart" uri="{CE6537A1-D6FC-4f65-9D91-7224C49458BB}">
                  <c15:layout/>
                  <c15:dlblFieldTable/>
                  <c15:showDataLabelsRange val="1"/>
                </c:ext>
              </c:extLst>
            </c:dLbl>
            <c:dLbl>
              <c:idx val="3"/>
              <c:layout>
                <c:manualLayout>
                  <c:x val="-0.10899271957490328"/>
                  <c:y val="-5.809040980143642E-2"/>
                </c:manualLayout>
              </c:layout>
              <c:tx>
                <c:rich>
                  <a:bodyPr/>
                  <a:lstStyle/>
                  <a:p>
                    <a:fld id="{C5398BEA-7518-43DA-8942-15A497B17163}" type="CELLRANGE">
                      <a:rPr lang="en-US" baseline="0"/>
                      <a:pPr/>
                      <a:t>[CELLRANGE]</a:t>
                    </a:fld>
                    <a:r>
                      <a:rPr lang="en-US" baseline="0"/>
                      <a:t>, </a:t>
                    </a:r>
                    <a:fld id="{AEC3C37C-DCB8-4E68-B0F4-54370A07D8FD}"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9-A9AB-4F1E-8FB4-4B20F65CD34A}"/>
                </c:ext>
                <c:ext xmlns:c15="http://schemas.microsoft.com/office/drawing/2012/chart" uri="{CE6537A1-D6FC-4f65-9D91-7224C49458BB}">
                  <c15:layout/>
                  <c15:dlblFieldTable/>
                  <c15:showDataLabelsRange val="1"/>
                </c:ext>
              </c:extLst>
            </c:dLbl>
            <c:dLbl>
              <c:idx val="4"/>
              <c:layout>
                <c:manualLayout>
                  <c:x val="-8.6398135385671246E-2"/>
                  <c:y val="-5.8090409801436468E-2"/>
                </c:manualLayout>
              </c:layout>
              <c:tx>
                <c:rich>
                  <a:bodyPr/>
                  <a:lstStyle/>
                  <a:p>
                    <a:fld id="{0C7A9B8B-0F09-4EE8-AEB1-491CE437FE84}" type="CELLRANGE">
                      <a:rPr lang="en-US" baseline="0"/>
                      <a:pPr/>
                      <a:t>[CELLRANGE]</a:t>
                    </a:fld>
                    <a:r>
                      <a:rPr lang="en-US" baseline="0"/>
                      <a:t>, </a:t>
                    </a:r>
                    <a:fld id="{AC3BC09A-8464-46AD-8A75-0F7CC7553646}"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A-A9AB-4F1E-8FB4-4B20F65CD34A}"/>
                </c:ext>
                <c:ext xmlns:c15="http://schemas.microsoft.com/office/drawing/2012/chart" uri="{CE6537A1-D6FC-4f65-9D91-7224C49458BB}">
                  <c15:layout/>
                  <c15:dlblFieldTable/>
                  <c15:showDataLabelsRange val="1"/>
                </c:ext>
              </c:extLst>
            </c:dLbl>
            <c:dLbl>
              <c:idx val="5"/>
              <c:layout>
                <c:manualLayout>
                  <c:x val="0"/>
                  <c:y val="-6.3371356147021551E-2"/>
                </c:manualLayout>
              </c:layout>
              <c:tx>
                <c:rich>
                  <a:bodyPr/>
                  <a:lstStyle/>
                  <a:p>
                    <a:fld id="{D4A280F2-81FD-454D-B08E-23598FEB892D}" type="CELLRANGE">
                      <a:rPr lang="en-US" baseline="0"/>
                      <a:pPr/>
                      <a:t>[CELLRANGE]</a:t>
                    </a:fld>
                    <a:r>
                      <a:rPr lang="en-US" baseline="0"/>
                      <a:t>, </a:t>
                    </a:r>
                    <a:fld id="{33EF921E-5FE7-4B72-8266-7280E2CFD56E}"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B-A9AB-4F1E-8FB4-4B20F65CD34A}"/>
                </c:ext>
                <c:ext xmlns:c15="http://schemas.microsoft.com/office/drawing/2012/chart" uri="{CE6537A1-D6FC-4f65-9D91-7224C49458BB}">
                  <c15:layout/>
                  <c15:dlblFieldTable/>
                  <c15:showDataLabelsRange val="1"/>
                </c:ext>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DataLabelsRange val="1"/>
                <c15:showLeaderLines val="0"/>
              </c:ext>
            </c:extLst>
          </c:dLbls>
          <c:cat>
            <c:strRef>
              <c:f>Sheet1!$A$6:$A$11</c:f>
              <c:strCache>
                <c:ptCount val="6"/>
                <c:pt idx="0">
                  <c:v>Area</c:v>
                </c:pt>
                <c:pt idx="1">
                  <c:v>Sex</c:v>
                </c:pt>
                <c:pt idx="2">
                  <c:v>Wealth 
Quintile</c:v>
                </c:pt>
                <c:pt idx="3">
                  <c:v>Maternal Education</c:v>
                </c:pt>
                <c:pt idx="4">
                  <c:v>Region</c:v>
                </c:pt>
                <c:pt idx="5">
                  <c:v>Age of Child</c:v>
                </c:pt>
              </c:strCache>
            </c:strRef>
          </c:cat>
          <c:val>
            <c:numRef>
              <c:f>Sheet1!$C$6:$C$11</c:f>
              <c:numCache>
                <c:formatCode>0.0</c:formatCode>
                <c:ptCount val="6"/>
                <c:pt idx="0">
                  <c:v>6.3878414688111578</c:v>
                </c:pt>
                <c:pt idx="1">
                  <c:v>6.4346765438123947</c:v>
                </c:pt>
                <c:pt idx="2">
                  <c:v>7.8728990265756797</c:v>
                </c:pt>
                <c:pt idx="3">
                  <c:v>14.466450233938083</c:v>
                </c:pt>
                <c:pt idx="4">
                  <c:v>9.4572214914671413</c:v>
                </c:pt>
                <c:pt idx="5">
                  <c:v>8.362520163713647</c:v>
                </c:pt>
              </c:numCache>
            </c:numRef>
          </c:val>
          <c:smooth val="0"/>
          <c:extLst xmlns:c16r2="http://schemas.microsoft.com/office/drawing/2015/06/chart">
            <c:ext xmlns:c16="http://schemas.microsoft.com/office/drawing/2014/chart" uri="{C3380CC4-5D6E-409C-BE32-E72D297353CC}">
              <c16:uniqueId val="{0000000B-7BA1-4BFE-8F89-93FB8C9029F2}"/>
            </c:ext>
            <c:ext xmlns:c15="http://schemas.microsoft.com/office/drawing/2012/chart" uri="{02D57815-91ED-43cb-92C2-25804820EDAC}">
              <c15:datalabelsRange>
                <c15:f>Sheet1!$G$6:$G$11</c15:f>
                <c15:dlblRangeCache>
                  <c:ptCount val="6"/>
                  <c:pt idx="0">
                    <c:v>Rural</c:v>
                  </c:pt>
                  <c:pt idx="1">
                    <c:v>Girl</c:v>
                  </c:pt>
                  <c:pt idx="2">
                    <c:v>Poorest</c:v>
                  </c:pt>
                  <c:pt idx="3">
                    <c:v>Primary or Lower Secondary</c:v>
                  </c:pt>
                  <c:pt idx="4">
                    <c:v>Kakheti</c:v>
                  </c:pt>
                  <c:pt idx="5">
                    <c:v>24-35 months</c:v>
                  </c:pt>
                </c15:dlblRangeCache>
              </c15:datalabelsRange>
            </c:ext>
          </c:extLst>
        </c:ser>
        <c:ser>
          <c:idx val="2"/>
          <c:order val="2"/>
          <c:tx>
            <c:strRef>
              <c:f>Sheet1!$D$5</c:f>
              <c:strCache>
                <c:ptCount val="1"/>
                <c:pt idx="0">
                  <c:v>National</c:v>
                </c:pt>
              </c:strCache>
            </c:strRef>
          </c:tx>
          <c:spPr>
            <a:ln w="25400" cap="rnd">
              <a:noFill/>
              <a:round/>
            </a:ln>
            <a:effectLst/>
          </c:spPr>
          <c:marker>
            <c:symbol val="dash"/>
            <c:size val="6"/>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9525">
                <a:solidFill>
                  <a:schemeClr val="bg1">
                    <a:lumMod val="65000"/>
                  </a:schemeClr>
                </a:solidFill>
                <a:round/>
              </a:ln>
              <a:effectLst/>
            </c:spPr>
          </c:marker>
          <c:cat>
            <c:strRef>
              <c:f>Sheet1!$A$6:$A$11</c:f>
              <c:strCache>
                <c:ptCount val="6"/>
                <c:pt idx="0">
                  <c:v>Area</c:v>
                </c:pt>
                <c:pt idx="1">
                  <c:v>Sex</c:v>
                </c:pt>
                <c:pt idx="2">
                  <c:v>Wealth 
Quintile</c:v>
                </c:pt>
                <c:pt idx="3">
                  <c:v>Maternal Education</c:v>
                </c:pt>
                <c:pt idx="4">
                  <c:v>Region</c:v>
                </c:pt>
                <c:pt idx="5">
                  <c:v>Age of Child</c:v>
                </c:pt>
              </c:strCache>
            </c:strRef>
          </c:cat>
          <c:val>
            <c:numRef>
              <c:f>Sheet1!$D$6:$D$11</c:f>
              <c:numCache>
                <c:formatCode>0.0</c:formatCode>
                <c:ptCount val="6"/>
                <c:pt idx="0">
                  <c:v>5.762985631170058</c:v>
                </c:pt>
                <c:pt idx="1">
                  <c:v>5.762985631170058</c:v>
                </c:pt>
                <c:pt idx="2">
                  <c:v>5.762985631170058</c:v>
                </c:pt>
                <c:pt idx="3">
                  <c:v>5.762985631170058</c:v>
                </c:pt>
                <c:pt idx="4">
                  <c:v>5.762985631170058</c:v>
                </c:pt>
                <c:pt idx="5">
                  <c:v>5.762985631170058</c:v>
                </c:pt>
              </c:numCache>
            </c:numRef>
          </c:val>
          <c:smooth val="0"/>
          <c:extLst xmlns:c16r2="http://schemas.microsoft.com/office/drawing/2015/06/chart">
            <c:ext xmlns:c16="http://schemas.microsoft.com/office/drawing/2014/chart" uri="{C3380CC4-5D6E-409C-BE32-E72D297353CC}">
              <c16:uniqueId val="{0000000C-7BA1-4BFE-8F89-93FB8C9029F2}"/>
            </c:ext>
          </c:extLst>
        </c:ser>
        <c:dLbls>
          <c:showLegendKey val="0"/>
          <c:showVal val="0"/>
          <c:showCatName val="0"/>
          <c:showSerName val="0"/>
          <c:showPercent val="0"/>
          <c:showBubbleSize val="0"/>
        </c:dLbls>
        <c:hiLowLines>
          <c:spPr>
            <a:ln w="3175" cap="flat" cmpd="sng" algn="ctr">
              <a:solidFill>
                <a:schemeClr val="bg1">
                  <a:lumMod val="65000"/>
                </a:schemeClr>
              </a:solidFill>
              <a:round/>
            </a:ln>
            <a:effectLst/>
          </c:spPr>
        </c:hiLowLines>
        <c:axId val="234914192"/>
        <c:axId val="234909712"/>
      </c:stockChart>
      <c:catAx>
        <c:axId val="234914192"/>
        <c:scaling>
          <c:orientation val="minMax"/>
        </c:scaling>
        <c:delete val="0"/>
        <c:axPos val="b"/>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0" spcFirstLastPara="1" vertOverflow="ellipsis" wrap="square" anchor="t" anchorCtr="0"/>
          <a:lstStyle/>
          <a:p>
            <a:pPr>
              <a:defRPr sz="600" b="0" i="0" u="none" strike="noStrike" kern="1200" baseline="0">
                <a:solidFill>
                  <a:schemeClr val="tx1">
                    <a:lumMod val="65000"/>
                    <a:lumOff val="35000"/>
                  </a:schemeClr>
                </a:solidFill>
                <a:latin typeface="+mn-lt"/>
                <a:ea typeface="+mn-ea"/>
                <a:cs typeface="+mn-cs"/>
              </a:defRPr>
            </a:pPr>
            <a:endParaRPr lang="en-US"/>
          </a:p>
        </c:txPr>
        <c:crossAx val="234909712"/>
        <c:crosses val="autoZero"/>
        <c:auto val="1"/>
        <c:lblAlgn val="ctr"/>
        <c:lblOffset val="250"/>
        <c:noMultiLvlLbl val="0"/>
      </c:catAx>
      <c:valAx>
        <c:axId val="234909712"/>
        <c:scaling>
          <c:orientation val="minMax"/>
          <c:max val="15"/>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600" b="0" i="0" u="none" strike="noStrike" kern="1200" baseline="0">
                    <a:solidFill>
                      <a:schemeClr val="bg2">
                        <a:lumMod val="75000"/>
                      </a:schemeClr>
                    </a:solidFill>
                    <a:latin typeface="+mn-lt"/>
                    <a:ea typeface="+mn-ea"/>
                    <a:cs typeface="+mn-cs"/>
                  </a:defRPr>
                </a:pPr>
                <a:r>
                  <a:rPr lang="en-US" sz="600" dirty="0">
                    <a:solidFill>
                      <a:schemeClr val="bg2">
                        <a:lumMod val="75000"/>
                      </a:schemeClr>
                    </a:solidFill>
                  </a:rPr>
                  <a:t>Percent</a:t>
                </a:r>
              </a:p>
            </c:rich>
          </c:tx>
          <c:layout>
            <c:manualLayout>
              <c:xMode val="edge"/>
              <c:yMode val="edge"/>
              <c:x val="0"/>
              <c:y val="0.34954912719239101"/>
            </c:manualLayout>
          </c:layout>
          <c:overlay val="0"/>
          <c:spPr>
            <a:noFill/>
            <a:ln>
              <a:noFill/>
            </a:ln>
            <a:effectLst/>
          </c:spPr>
          <c:txPr>
            <a:bodyPr rot="-5400000" spcFirstLastPara="1" vertOverflow="ellipsis" vert="horz" wrap="square" anchor="ctr" anchorCtr="1"/>
            <a:lstStyle/>
            <a:p>
              <a:pPr>
                <a:defRPr sz="600" b="0" i="0" u="none" strike="noStrike" kern="1200" baseline="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234914192"/>
        <c:crosses val="autoZero"/>
        <c:crossBetween val="between"/>
        <c:majorUnit val="5"/>
      </c:valAx>
      <c:spPr>
        <a:noFill/>
        <a:ln w="3175">
          <a:noFill/>
        </a:ln>
        <a:effectLst/>
      </c:spPr>
    </c:plotArea>
    <c:legend>
      <c:legendPos val="r"/>
      <c:legendEntry>
        <c:idx val="0"/>
        <c:delete val="1"/>
      </c:legendEntry>
      <c:legendEntry>
        <c:idx val="1"/>
        <c:delete val="1"/>
      </c:legendEntry>
      <c:layout>
        <c:manualLayout>
          <c:xMode val="edge"/>
          <c:yMode val="edge"/>
          <c:x val="0.86812678489478423"/>
          <c:y val="5.0846781034499964E-3"/>
          <c:w val="0.12540773649308165"/>
          <c:h val="6.7263039363425578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3192560472779115E-2"/>
          <c:y val="7.67456230067666E-2"/>
          <c:w val="0.88575746999284211"/>
          <c:h val="0.75375935211385403"/>
        </c:manualLayout>
      </c:layout>
      <c:stockChart>
        <c:ser>
          <c:idx val="0"/>
          <c:order val="0"/>
          <c:tx>
            <c:strRef>
              <c:f>Sheet1!$B$5</c:f>
              <c:strCache>
                <c:ptCount val="1"/>
                <c:pt idx="0">
                  <c:v>Lowest</c:v>
                </c:pt>
              </c:strCache>
            </c:strRef>
          </c:tx>
          <c:spPr>
            <a:ln w="25400" cap="rnd">
              <a:noFill/>
              <a:round/>
            </a:ln>
            <a:effectLst/>
          </c:spPr>
          <c:marker>
            <c:symbol val="circle"/>
            <c:size val="6"/>
            <c:spPr>
              <a:solidFill>
                <a:schemeClr val="bg1"/>
              </a:solidFill>
              <a:ln w="22225">
                <a:solidFill>
                  <a:srgbClr val="F15A40"/>
                </a:solidFill>
                <a:round/>
              </a:ln>
              <a:effectLst/>
            </c:spPr>
          </c:marker>
          <c:dLbls>
            <c:dLbl>
              <c:idx val="0"/>
              <c:layout>
                <c:manualLayout>
                  <c:x val="-7.5128813378844458E-2"/>
                  <c:y val="6.3371356147021454E-2"/>
                </c:manualLayout>
              </c:layout>
              <c:tx>
                <c:rich>
                  <a:bodyPr/>
                  <a:lstStyle/>
                  <a:p>
                    <a:fld id="{D12E3420-B1BB-4509-A4DF-C3C3A24916EA}" type="CELLRANGE">
                      <a:rPr lang="en-US" baseline="0"/>
                      <a:pPr/>
                      <a:t>[CELLRANGE]</a:t>
                    </a:fld>
                    <a:r>
                      <a:rPr lang="en-US" baseline="0"/>
                      <a:t>, </a:t>
                    </a:r>
                    <a:fld id="{AD44CD0C-51E8-4CBD-8C68-09921A2D4835}"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92A0-4DFB-B4DE-FCFDFF4341FC}"/>
                </c:ext>
                <c:ext xmlns:c15="http://schemas.microsoft.com/office/drawing/2012/chart" uri="{CE6537A1-D6FC-4f65-9D91-7224C49458BB}">
                  <c15:layout/>
                  <c15:dlblFieldTable/>
                  <c15:showDataLabelsRange val="1"/>
                </c:ext>
              </c:extLst>
            </c:dLbl>
            <c:dLbl>
              <c:idx val="1"/>
              <c:layout>
                <c:manualLayout>
                  <c:x val="-6.7615932040960031E-2"/>
                  <c:y val="5.2809463455851288E-2"/>
                </c:manualLayout>
              </c:layout>
              <c:tx>
                <c:rich>
                  <a:bodyPr/>
                  <a:lstStyle/>
                  <a:p>
                    <a:fld id="{5AC93815-ECC9-4F4D-B278-1ED86ED32A18}" type="CELLRANGE">
                      <a:rPr lang="en-US" baseline="0"/>
                      <a:pPr/>
                      <a:t>[CELLRANGE]</a:t>
                    </a:fld>
                    <a:r>
                      <a:rPr lang="en-US" baseline="0"/>
                      <a:t>, </a:t>
                    </a:r>
                    <a:fld id="{D2343EB9-C62C-4CD5-A33F-6A1F0D74E074}"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92A0-4DFB-B4DE-FCFDFF4341FC}"/>
                </c:ext>
                <c:ext xmlns:c15="http://schemas.microsoft.com/office/drawing/2012/chart" uri="{CE6537A1-D6FC-4f65-9D91-7224C49458BB}">
                  <c15:layout/>
                  <c15:dlblFieldTable/>
                  <c15:showDataLabelsRange val="1"/>
                </c:ext>
              </c:extLst>
            </c:dLbl>
            <c:dLbl>
              <c:idx val="2"/>
              <c:layout>
                <c:manualLayout>
                  <c:x val="-7.5128813378844431E-2"/>
                  <c:y val="5.809040980143642E-2"/>
                </c:manualLayout>
              </c:layout>
              <c:tx>
                <c:rich>
                  <a:bodyPr/>
                  <a:lstStyle/>
                  <a:p>
                    <a:fld id="{EB968741-A8E7-4097-8A95-EE76E5B61ECF}" type="CELLRANGE">
                      <a:rPr lang="en-US" baseline="0"/>
                      <a:pPr/>
                      <a:t>[CELLRANGE]</a:t>
                    </a:fld>
                    <a:r>
                      <a:rPr lang="en-US" baseline="0"/>
                      <a:t>, </a:t>
                    </a:r>
                    <a:fld id="{8D96B86B-17AF-4A39-8030-BBF7174E80B8}"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92A0-4DFB-B4DE-FCFDFF4341FC}"/>
                </c:ext>
                <c:ext xmlns:c15="http://schemas.microsoft.com/office/drawing/2012/chart" uri="{CE6537A1-D6FC-4f65-9D91-7224C49458BB}">
                  <c15:layout/>
                  <c15:dlblFieldTable/>
                  <c15:showDataLabelsRange val="1"/>
                </c:ext>
              </c:extLst>
            </c:dLbl>
            <c:dLbl>
              <c:idx val="3"/>
              <c:layout>
                <c:manualLayout>
                  <c:x val="-0.10893677939932443"/>
                  <c:y val="7.3933248838191704E-2"/>
                </c:manualLayout>
              </c:layout>
              <c:tx>
                <c:rich>
                  <a:bodyPr/>
                  <a:lstStyle/>
                  <a:p>
                    <a:fld id="{4DE0F9A1-6ED9-4759-AD48-59F2B91716E6}" type="CELLRANGE">
                      <a:rPr lang="en-US" baseline="0"/>
                      <a:pPr/>
                      <a:t>[CELLRANGE]</a:t>
                    </a:fld>
                    <a:r>
                      <a:rPr lang="en-US" baseline="0"/>
                      <a:t>, </a:t>
                    </a:r>
                    <a:fld id="{5B9C59F1-30E0-4F18-8CC5-B7DF7CA18026}"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92A0-4DFB-B4DE-FCFDFF4341FC}"/>
                </c:ext>
                <c:ext xmlns:c15="http://schemas.microsoft.com/office/drawing/2012/chart" uri="{CE6537A1-D6FC-4f65-9D91-7224C49458BB}">
                  <c15:layout/>
                  <c15:dlblFieldTable/>
                  <c15:showDataLabelsRange val="1"/>
                </c:ext>
              </c:extLst>
            </c:dLbl>
            <c:dLbl>
              <c:idx val="4"/>
              <c:layout>
                <c:manualLayout>
                  <c:x val="-9.766745739249777E-2"/>
                  <c:y val="4.7528517110266157E-2"/>
                </c:manualLayout>
              </c:layout>
              <c:tx>
                <c:rich>
                  <a:bodyPr/>
                  <a:lstStyle/>
                  <a:p>
                    <a:fld id="{400E2695-C2CE-4F2C-AD5F-DF8BD31BF0FD}" type="CELLRANGE">
                      <a:rPr lang="en-US" baseline="0"/>
                      <a:pPr/>
                      <a:t>[CELLRANGE]</a:t>
                    </a:fld>
                    <a:r>
                      <a:rPr lang="en-US" baseline="0"/>
                      <a:t>, </a:t>
                    </a:r>
                    <a:fld id="{64F99520-67E3-4AD6-8739-66754FDE6ABE}"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92A0-4DFB-B4DE-FCFDFF4341FC}"/>
                </c:ext>
                <c:ext xmlns:c15="http://schemas.microsoft.com/office/drawing/2012/chart" uri="{CE6537A1-D6FC-4f65-9D91-7224C49458BB}">
                  <c15:layout/>
                  <c15:dlblFieldTable/>
                  <c15:showDataLabelsRange val="1"/>
                </c:ext>
              </c:extLst>
            </c:dLbl>
            <c:dLbl>
              <c:idx val="5"/>
              <c:layout>
                <c:manualLayout>
                  <c:x val="-7.5128924804788565E-3"/>
                  <c:y val="7.9214195183776842E-2"/>
                </c:manualLayout>
              </c:layout>
              <c:tx>
                <c:rich>
                  <a:bodyPr rot="0" spcFirstLastPara="1" vertOverflow="ellipsis" vert="horz" wrap="square" lIns="38100" tIns="19050" rIns="38100" bIns="19050" anchor="ctr" anchorCtr="0">
                    <a:noAutofit/>
                  </a:bodyPr>
                  <a:lstStyle/>
                  <a:p>
                    <a:pPr algn="ctr">
                      <a:defRPr lang="en-US" sz="600" b="0" i="0" u="none" strike="noStrike" kern="1200" baseline="0">
                        <a:solidFill>
                          <a:schemeClr val="tx1"/>
                        </a:solidFill>
                        <a:latin typeface="+mn-lt"/>
                        <a:ea typeface="+mn-ea"/>
                        <a:cs typeface="+mn-cs"/>
                      </a:defRPr>
                    </a:pPr>
                    <a:fld id="{9CE7152A-E531-482F-9727-D303B088620A}" type="CELLRANGE">
                      <a:rPr lang="en-US" baseline="0"/>
                      <a:pPr algn="ctr">
                        <a:defRPr lang="en-US" sz="600">
                          <a:solidFill>
                            <a:schemeClr val="tx1"/>
                          </a:solidFill>
                        </a:defRPr>
                      </a:pPr>
                      <a:t>[CELLRANGE]</a:t>
                    </a:fld>
                    <a:r>
                      <a:rPr lang="en-US" baseline="0"/>
                      <a:t>, </a:t>
                    </a:r>
                    <a:fld id="{A7EFEE13-CEC3-4710-9874-0B222AA373F4}" type="VALUE">
                      <a:rPr lang="en-US" baseline="0"/>
                      <a:pPr algn="ctr">
                        <a:defRPr lang="en-US" sz="600">
                          <a:solidFill>
                            <a:schemeClr val="tx1"/>
                          </a:solidFill>
                        </a:defRPr>
                      </a:pPr>
                      <a:t>[VALUE]</a:t>
                    </a:fld>
                    <a:endParaRPr lang="en-US" baseline="0"/>
                  </a:p>
                </c:rich>
              </c:tx>
              <c:numFmt formatCode="#,##0" sourceLinked="0"/>
              <c:spPr>
                <a:noFill/>
                <a:ln>
                  <a:noFill/>
                </a:ln>
                <a:effectLst/>
              </c:spPr>
              <c:txPr>
                <a:bodyPr rot="0" spcFirstLastPara="1" vertOverflow="ellipsis" vert="horz" wrap="square" lIns="38100" tIns="19050" rIns="38100" bIns="19050" anchor="ctr" anchorCtr="0">
                  <a:noAutofit/>
                </a:bodyPr>
                <a:lstStyle/>
                <a:p>
                  <a:pPr algn="ctr">
                    <a:defRPr lang="en-US" sz="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92A0-4DFB-B4DE-FCFDFF4341FC}"/>
                </c:ext>
                <c:ext xmlns:c15="http://schemas.microsoft.com/office/drawing/2012/chart" uri="{CE6537A1-D6FC-4f65-9D91-7224C49458BB}">
                  <c15:layout>
                    <c:manualLayout>
                      <c:w val="0.16039999427864432"/>
                      <c:h val="0.10458935028558693"/>
                    </c:manualLayout>
                  </c15:layout>
                  <c15:dlblFieldTable/>
                  <c15:showDataLabelsRange val="1"/>
                </c:ext>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DataLabelsRange val="1"/>
                <c15:showLeaderLines val="0"/>
              </c:ext>
            </c:extLst>
          </c:dLbls>
          <c:cat>
            <c:strRef>
              <c:f>Sheet1!$A$6:$A$11</c:f>
              <c:strCache>
                <c:ptCount val="6"/>
                <c:pt idx="0">
                  <c:v>Area</c:v>
                </c:pt>
                <c:pt idx="1">
                  <c:v>Sex</c:v>
                </c:pt>
                <c:pt idx="2">
                  <c:v>Wealth Quintile</c:v>
                </c:pt>
                <c:pt idx="3">
                  <c:v>Maternal Education</c:v>
                </c:pt>
                <c:pt idx="4">
                  <c:v>Region</c:v>
                </c:pt>
                <c:pt idx="5">
                  <c:v>Age of Child</c:v>
                </c:pt>
              </c:strCache>
            </c:strRef>
          </c:cat>
          <c:val>
            <c:numRef>
              <c:f>Sheet1!$B$6:$B$11</c:f>
              <c:numCache>
                <c:formatCode>0.0</c:formatCode>
                <c:ptCount val="6"/>
                <c:pt idx="0">
                  <c:v>5.620649052337872</c:v>
                </c:pt>
                <c:pt idx="1">
                  <c:v>4.8008748483837937</c:v>
                </c:pt>
                <c:pt idx="2">
                  <c:v>3.4153012175939348</c:v>
                </c:pt>
                <c:pt idx="3">
                  <c:v>4.1908196316258168</c:v>
                </c:pt>
                <c:pt idx="4">
                  <c:v>2.9269371734717593</c:v>
                </c:pt>
                <c:pt idx="5">
                  <c:v>2.2566868742144601</c:v>
                </c:pt>
              </c:numCache>
            </c:numRef>
          </c:val>
          <c:smooth val="0"/>
          <c:extLst xmlns:c16r2="http://schemas.microsoft.com/office/drawing/2015/06/chart">
            <c:ext xmlns:c16="http://schemas.microsoft.com/office/drawing/2014/chart" uri="{C3380CC4-5D6E-409C-BE32-E72D297353CC}">
              <c16:uniqueId val="{00000004-058D-4389-9477-38C271E569BB}"/>
            </c:ext>
            <c:ext xmlns:c15="http://schemas.microsoft.com/office/drawing/2012/chart" uri="{02D57815-91ED-43cb-92C2-25804820EDAC}">
              <c15:datalabelsRange>
                <c15:f>Sheet1!$F$6:$F$11</c15:f>
                <c15:dlblRangeCache>
                  <c:ptCount val="6"/>
                  <c:pt idx="0">
                    <c:v>Urban</c:v>
                  </c:pt>
                  <c:pt idx="1">
                    <c:v>Girl</c:v>
                  </c:pt>
                  <c:pt idx="2">
                    <c:v>Poorest</c:v>
                  </c:pt>
                  <c:pt idx="3">
                    <c:v>Upper Secondary</c:v>
                  </c:pt>
                  <c:pt idx="4">
                    <c:v>Adjara A.R</c:v>
                  </c:pt>
                  <c:pt idx="5">
                    <c:v>0-5 months</c:v>
                  </c:pt>
                </c15:dlblRangeCache>
              </c15:datalabelsRange>
            </c:ext>
          </c:extLst>
        </c:ser>
        <c:ser>
          <c:idx val="1"/>
          <c:order val="1"/>
          <c:tx>
            <c:strRef>
              <c:f>Sheet1!$C$5</c:f>
              <c:strCache>
                <c:ptCount val="1"/>
                <c:pt idx="0">
                  <c:v>Highest</c:v>
                </c:pt>
              </c:strCache>
            </c:strRef>
          </c:tx>
          <c:spPr>
            <a:ln w="25400" cap="rnd">
              <a:noFill/>
              <a:round/>
            </a:ln>
            <a:effectLst/>
          </c:spPr>
          <c:marker>
            <c:symbol val="circle"/>
            <c:size val="6"/>
            <c:spPr>
              <a:solidFill>
                <a:srgbClr val="F15A40"/>
              </a:solidFill>
              <a:ln w="22225">
                <a:solidFill>
                  <a:srgbClr val="F15A40"/>
                </a:solidFill>
                <a:round/>
              </a:ln>
              <a:effectLst/>
            </c:spPr>
          </c:marker>
          <c:dLbls>
            <c:dLbl>
              <c:idx val="0"/>
              <c:layout>
                <c:manualLayout>
                  <c:x val="-7.5128813378844458E-2"/>
                  <c:y val="-4.7528517110266157E-2"/>
                </c:manualLayout>
              </c:layout>
              <c:tx>
                <c:rich>
                  <a:bodyPr/>
                  <a:lstStyle/>
                  <a:p>
                    <a:fld id="{AB986D4E-DB42-453A-B540-5700D32CE4F9}" type="CELLRANGE">
                      <a:rPr lang="en-US" baseline="0"/>
                      <a:pPr/>
                      <a:t>[CELLRANGE]</a:t>
                    </a:fld>
                    <a:r>
                      <a:rPr lang="en-US" baseline="0"/>
                      <a:t>, </a:t>
                    </a:r>
                    <a:fld id="{5528CE1D-5EDE-4DAA-9FA8-5F27DED9B5C8}"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92A0-4DFB-B4DE-FCFDFF4341FC}"/>
                </c:ext>
                <c:ext xmlns:c15="http://schemas.microsoft.com/office/drawing/2012/chart" uri="{CE6537A1-D6FC-4f65-9D91-7224C49458BB}">
                  <c15:layout/>
                  <c15:dlblFieldTable/>
                  <c15:showDataLabelsRange val="1"/>
                </c:ext>
              </c:extLst>
            </c:dLbl>
            <c:dLbl>
              <c:idx val="1"/>
              <c:layout>
                <c:manualLayout>
                  <c:x val="-6.385949137201781E-2"/>
                  <c:y val="-5.809040980143642E-2"/>
                </c:manualLayout>
              </c:layout>
              <c:tx>
                <c:rich>
                  <a:bodyPr/>
                  <a:lstStyle/>
                  <a:p>
                    <a:fld id="{09ED6C5B-571D-4AD8-A9BF-563988FE62D4}" type="CELLRANGE">
                      <a:rPr lang="en-US" baseline="0"/>
                      <a:pPr/>
                      <a:t>[CELLRANGE]</a:t>
                    </a:fld>
                    <a:r>
                      <a:rPr lang="en-US" baseline="0"/>
                      <a:t>, </a:t>
                    </a:r>
                    <a:fld id="{4C15B416-D1EA-499B-B342-5987C2457D72}"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92A0-4DFB-B4DE-FCFDFF4341FC}"/>
                </c:ext>
                <c:ext xmlns:c15="http://schemas.microsoft.com/office/drawing/2012/chart" uri="{CE6537A1-D6FC-4f65-9D91-7224C49458BB}">
                  <c15:layout/>
                  <c15:dlblFieldTable/>
                  <c15:showDataLabelsRange val="1"/>
                </c:ext>
              </c:extLst>
            </c:dLbl>
            <c:dLbl>
              <c:idx val="2"/>
              <c:layout>
                <c:manualLayout>
                  <c:x val="-8.2641694716728886E-2"/>
                  <c:y val="-5.809040980143642E-2"/>
                </c:manualLayout>
              </c:layout>
              <c:tx>
                <c:rich>
                  <a:bodyPr/>
                  <a:lstStyle/>
                  <a:p>
                    <a:fld id="{EFEF385D-1B58-48FF-ABA8-E10C5D0918A8}" type="CELLRANGE">
                      <a:rPr lang="en-US" baseline="0"/>
                      <a:pPr/>
                      <a:t>[CELLRANGE]</a:t>
                    </a:fld>
                    <a:r>
                      <a:rPr lang="en-US" baseline="0"/>
                      <a:t>, </a:t>
                    </a:r>
                    <a:fld id="{D78ABC52-9015-46C8-8105-03A619FC7509}"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8-92A0-4DFB-B4DE-FCFDFF4341FC}"/>
                </c:ext>
                <c:ext xmlns:c15="http://schemas.microsoft.com/office/drawing/2012/chart" uri="{CE6537A1-D6FC-4f65-9D91-7224C49458BB}">
                  <c15:layout/>
                  <c15:dlblFieldTable/>
                  <c15:showDataLabelsRange val="1"/>
                </c:ext>
              </c:extLst>
            </c:dLbl>
            <c:dLbl>
              <c:idx val="3"/>
              <c:layout>
                <c:manualLayout>
                  <c:x val="-9.3911016723555549E-2"/>
                  <c:y val="-7.9214195183776939E-2"/>
                </c:manualLayout>
              </c:layout>
              <c:tx>
                <c:rich>
                  <a:bodyPr/>
                  <a:lstStyle/>
                  <a:p>
                    <a:fld id="{B1E34FC2-905F-4E34-BCBB-C11E949BCD88}" type="CELLRANGE">
                      <a:rPr lang="en-US" baseline="0"/>
                      <a:pPr/>
                      <a:t>[CELLRANGE]</a:t>
                    </a:fld>
                    <a:r>
                      <a:rPr lang="en-US" baseline="0"/>
                      <a:t>, </a:t>
                    </a:r>
                    <a:fld id="{77856A12-DE61-4821-8D27-ED8D424CAF11}"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9-92A0-4DFB-B4DE-FCFDFF4341FC}"/>
                </c:ext>
                <c:ext xmlns:c15="http://schemas.microsoft.com/office/drawing/2012/chart" uri="{CE6537A1-D6FC-4f65-9D91-7224C49458BB}">
                  <c15:layout/>
                  <c15:dlblFieldTable/>
                  <c15:showDataLabelsRange val="1"/>
                </c:ext>
              </c:extLst>
            </c:dLbl>
            <c:dLbl>
              <c:idx val="4"/>
              <c:layout>
                <c:manualLayout>
                  <c:x val="-0.2366557621433599"/>
                  <c:y val="5.280946345585129E-3"/>
                </c:manualLayout>
              </c:layout>
              <c:tx>
                <c:rich>
                  <a:bodyPr/>
                  <a:lstStyle/>
                  <a:p>
                    <a:fld id="{407E6CCE-BD67-4534-92BC-F0A8F05E554F}" type="CELLRANGE">
                      <a:rPr lang="en-US" baseline="0"/>
                      <a:pPr/>
                      <a:t>[CELLRANGE]</a:t>
                    </a:fld>
                    <a:r>
                      <a:rPr lang="en-US" baseline="0"/>
                      <a:t>, </a:t>
                    </a:r>
                    <a:fld id="{62B6C965-B2CE-4B9D-A81D-1E0C8A21FB8D}"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A-92A0-4DFB-B4DE-FCFDFF4341FC}"/>
                </c:ext>
                <c:ext xmlns:c15="http://schemas.microsoft.com/office/drawing/2012/chart" uri="{CE6537A1-D6FC-4f65-9D91-7224C49458BB}">
                  <c15:layout>
                    <c:manualLayout>
                      <c:w val="0.21995054512757109"/>
                      <c:h val="0.15959019856358259"/>
                    </c:manualLayout>
                  </c15:layout>
                  <c15:dlblFieldTable/>
                  <c15:showDataLabelsRange val="1"/>
                </c:ext>
              </c:extLst>
            </c:dLbl>
            <c:dLbl>
              <c:idx val="5"/>
              <c:layout>
                <c:manualLayout>
                  <c:x val="-3.7564406689422217E-3"/>
                  <c:y val="-7.3933248838191828E-2"/>
                </c:manualLayout>
              </c:layout>
              <c:tx>
                <c:rich>
                  <a:bodyPr/>
                  <a:lstStyle/>
                  <a:p>
                    <a:fld id="{D9D6130D-BADD-4CE1-AB74-82504C3D5328}" type="CELLRANGE">
                      <a:rPr lang="en-US" baseline="0"/>
                      <a:pPr/>
                      <a:t>[CELLRANGE]</a:t>
                    </a:fld>
                    <a:r>
                      <a:rPr lang="en-US" baseline="0"/>
                      <a:t>, </a:t>
                    </a:r>
                    <a:fld id="{9427CF8A-EB75-4D9D-B0D7-8DDC2132CD8D}"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B-92A0-4DFB-B4DE-FCFDFF4341FC}"/>
                </c:ext>
                <c:ext xmlns:c15="http://schemas.microsoft.com/office/drawing/2012/chart" uri="{CE6537A1-D6FC-4f65-9D91-7224C49458BB}">
                  <c15:layout/>
                  <c15:dlblFieldTable/>
                  <c15:showDataLabelsRange val="1"/>
                </c:ext>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DataLabelsRange val="1"/>
                <c15:showLeaderLines val="0"/>
              </c:ext>
            </c:extLst>
          </c:dLbls>
          <c:cat>
            <c:strRef>
              <c:f>Sheet1!$A$6:$A$11</c:f>
              <c:strCache>
                <c:ptCount val="6"/>
                <c:pt idx="0">
                  <c:v>Area</c:v>
                </c:pt>
                <c:pt idx="1">
                  <c:v>Sex</c:v>
                </c:pt>
                <c:pt idx="2">
                  <c:v>Wealth Quintile</c:v>
                </c:pt>
                <c:pt idx="3">
                  <c:v>Maternal Education</c:v>
                </c:pt>
                <c:pt idx="4">
                  <c:v>Region</c:v>
                </c:pt>
                <c:pt idx="5">
                  <c:v>Age of Child</c:v>
                </c:pt>
              </c:strCache>
            </c:strRef>
          </c:cat>
          <c:val>
            <c:numRef>
              <c:f>Sheet1!$C$6:$C$11</c:f>
              <c:numCache>
                <c:formatCode>0.0</c:formatCode>
                <c:ptCount val="6"/>
                <c:pt idx="0">
                  <c:v>6.583834686613554</c:v>
                </c:pt>
                <c:pt idx="1">
                  <c:v>7.1959209546755227</c:v>
                </c:pt>
                <c:pt idx="2">
                  <c:v>8.8748027417312763</c:v>
                </c:pt>
                <c:pt idx="3">
                  <c:v>7.2351530700594004</c:v>
                </c:pt>
                <c:pt idx="4">
                  <c:v>14.681046249824224</c:v>
                </c:pt>
                <c:pt idx="5">
                  <c:v>9.9632264361750114</c:v>
                </c:pt>
              </c:numCache>
            </c:numRef>
          </c:val>
          <c:smooth val="0"/>
          <c:extLst xmlns:c16r2="http://schemas.microsoft.com/office/drawing/2015/06/chart">
            <c:ext xmlns:c16="http://schemas.microsoft.com/office/drawing/2014/chart" uri="{C3380CC4-5D6E-409C-BE32-E72D297353CC}">
              <c16:uniqueId val="{00000009-058D-4389-9477-38C271E569BB}"/>
            </c:ext>
            <c:ext xmlns:c15="http://schemas.microsoft.com/office/drawing/2012/chart" uri="{02D57815-91ED-43cb-92C2-25804820EDAC}">
              <c15:datalabelsRange>
                <c15:f>Sheet1!$G$6:$G$11</c15:f>
                <c15:dlblRangeCache>
                  <c:ptCount val="6"/>
                  <c:pt idx="0">
                    <c:v>Rural</c:v>
                  </c:pt>
                  <c:pt idx="1">
                    <c:v>Boy</c:v>
                  </c:pt>
                  <c:pt idx="2">
                    <c:v>Second</c:v>
                  </c:pt>
                  <c:pt idx="3">
                    <c:v>Vocational Education</c:v>
                  </c:pt>
                  <c:pt idx="4">
                    <c:v>Imereti, Racha-Lechkhumi and Kvemo Svaneti</c:v>
                  </c:pt>
                  <c:pt idx="5">
                    <c:v>12-17 months</c:v>
                  </c:pt>
                </c15:dlblRangeCache>
              </c15:datalabelsRange>
            </c:ext>
          </c:extLst>
        </c:ser>
        <c:ser>
          <c:idx val="2"/>
          <c:order val="2"/>
          <c:tx>
            <c:strRef>
              <c:f>Sheet1!$D$5</c:f>
              <c:strCache>
                <c:ptCount val="1"/>
                <c:pt idx="0">
                  <c:v>National</c:v>
                </c:pt>
              </c:strCache>
            </c:strRef>
          </c:tx>
          <c:spPr>
            <a:ln w="25400" cap="rnd">
              <a:noFill/>
              <a:round/>
            </a:ln>
            <a:effectLst/>
          </c:spPr>
          <c:marker>
            <c:symbol val="dash"/>
            <c:size val="6"/>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9525">
                <a:solidFill>
                  <a:schemeClr val="bg1">
                    <a:lumMod val="65000"/>
                  </a:schemeClr>
                </a:solidFill>
                <a:round/>
              </a:ln>
              <a:effectLst/>
            </c:spPr>
          </c:marker>
          <c:cat>
            <c:strRef>
              <c:f>Sheet1!$A$6:$A$11</c:f>
              <c:strCache>
                <c:ptCount val="6"/>
                <c:pt idx="0">
                  <c:v>Area</c:v>
                </c:pt>
                <c:pt idx="1">
                  <c:v>Sex</c:v>
                </c:pt>
                <c:pt idx="2">
                  <c:v>Wealth Quintile</c:v>
                </c:pt>
                <c:pt idx="3">
                  <c:v>Maternal Education</c:v>
                </c:pt>
                <c:pt idx="4">
                  <c:v>Region</c:v>
                </c:pt>
                <c:pt idx="5">
                  <c:v>Age of Child</c:v>
                </c:pt>
              </c:strCache>
            </c:strRef>
          </c:cat>
          <c:val>
            <c:numRef>
              <c:f>Sheet1!$D$6:$D$11</c:f>
              <c:numCache>
                <c:formatCode>0.0</c:formatCode>
                <c:ptCount val="6"/>
                <c:pt idx="0">
                  <c:v>6.0051471046252223</c:v>
                </c:pt>
                <c:pt idx="1">
                  <c:v>6.0051471046252223</c:v>
                </c:pt>
                <c:pt idx="2">
                  <c:v>6.0051471046252223</c:v>
                </c:pt>
                <c:pt idx="3">
                  <c:v>6.0051471046252223</c:v>
                </c:pt>
                <c:pt idx="4">
                  <c:v>6.0051471046252223</c:v>
                </c:pt>
                <c:pt idx="5">
                  <c:v>6.0051471046252223</c:v>
                </c:pt>
              </c:numCache>
            </c:numRef>
          </c:val>
          <c:smooth val="0"/>
          <c:extLst xmlns:c16r2="http://schemas.microsoft.com/office/drawing/2015/06/chart">
            <c:ext xmlns:c16="http://schemas.microsoft.com/office/drawing/2014/chart" uri="{C3380CC4-5D6E-409C-BE32-E72D297353CC}">
              <c16:uniqueId val="{0000000A-058D-4389-9477-38C271E569BB}"/>
            </c:ext>
          </c:extLst>
        </c:ser>
        <c:dLbls>
          <c:showLegendKey val="0"/>
          <c:showVal val="0"/>
          <c:showCatName val="0"/>
          <c:showSerName val="0"/>
          <c:showPercent val="0"/>
          <c:showBubbleSize val="0"/>
        </c:dLbls>
        <c:hiLowLines>
          <c:spPr>
            <a:ln w="3175" cap="flat" cmpd="sng" algn="ctr">
              <a:solidFill>
                <a:schemeClr val="bg1">
                  <a:lumMod val="65000"/>
                </a:schemeClr>
              </a:solidFill>
              <a:round/>
            </a:ln>
            <a:effectLst/>
          </c:spPr>
        </c:hiLowLines>
        <c:axId val="344389888"/>
        <c:axId val="344385968"/>
      </c:stockChart>
      <c:catAx>
        <c:axId val="344389888"/>
        <c:scaling>
          <c:orientation val="minMax"/>
        </c:scaling>
        <c:delete val="0"/>
        <c:axPos val="b"/>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0" spcFirstLastPara="1" vertOverflow="ellipsis" wrap="square" anchor="t" anchorCtr="0"/>
          <a:lstStyle/>
          <a:p>
            <a:pPr>
              <a:defRPr sz="600" b="0" i="0" u="none" strike="noStrike" kern="1200" baseline="0">
                <a:solidFill>
                  <a:schemeClr val="tx1">
                    <a:lumMod val="65000"/>
                    <a:lumOff val="35000"/>
                  </a:schemeClr>
                </a:solidFill>
                <a:latin typeface="+mn-lt"/>
                <a:ea typeface="+mn-ea"/>
                <a:cs typeface="+mn-cs"/>
              </a:defRPr>
            </a:pPr>
            <a:endParaRPr lang="en-US"/>
          </a:p>
        </c:txPr>
        <c:crossAx val="344385968"/>
        <c:crosses val="autoZero"/>
        <c:auto val="1"/>
        <c:lblAlgn val="ctr"/>
        <c:lblOffset val="250"/>
        <c:noMultiLvlLbl val="0"/>
      </c:catAx>
      <c:valAx>
        <c:axId val="344385968"/>
        <c:scaling>
          <c:orientation val="minMax"/>
          <c:max val="15"/>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600" b="0" i="0" u="none" strike="noStrike" kern="1200" baseline="0">
                    <a:solidFill>
                      <a:schemeClr val="bg2">
                        <a:lumMod val="75000"/>
                      </a:schemeClr>
                    </a:solidFill>
                    <a:latin typeface="+mn-lt"/>
                    <a:ea typeface="+mn-ea"/>
                    <a:cs typeface="+mn-cs"/>
                  </a:defRPr>
                </a:pPr>
                <a:r>
                  <a:rPr lang="en-US" sz="600" dirty="0">
                    <a:solidFill>
                      <a:schemeClr val="bg2">
                        <a:lumMod val="75000"/>
                      </a:schemeClr>
                    </a:solidFill>
                  </a:rPr>
                  <a:t>Percent</a:t>
                </a:r>
              </a:p>
            </c:rich>
          </c:tx>
          <c:layout>
            <c:manualLayout>
              <c:xMode val="edge"/>
              <c:yMode val="edge"/>
              <c:x val="0"/>
              <c:y val="0.34954912719239101"/>
            </c:manualLayout>
          </c:layout>
          <c:overlay val="0"/>
          <c:spPr>
            <a:noFill/>
            <a:ln>
              <a:noFill/>
            </a:ln>
            <a:effectLst/>
          </c:spPr>
          <c:txPr>
            <a:bodyPr rot="-5400000" spcFirstLastPara="1" vertOverflow="ellipsis" vert="horz" wrap="square" anchor="ctr" anchorCtr="1"/>
            <a:lstStyle/>
            <a:p>
              <a:pPr>
                <a:defRPr sz="600" b="0" i="0" u="none" strike="noStrike" kern="1200" baseline="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344389888"/>
        <c:crosses val="autoZero"/>
        <c:crossBetween val="between"/>
        <c:majorUnit val="5"/>
      </c:valAx>
      <c:spPr>
        <a:noFill/>
        <a:ln w="3175">
          <a:noFill/>
        </a:ln>
        <a:effectLst/>
      </c:spPr>
    </c:plotArea>
    <c:legend>
      <c:legendPos val="r"/>
      <c:legendEntry>
        <c:idx val="0"/>
        <c:delete val="1"/>
      </c:legendEntry>
      <c:legendEntry>
        <c:idx val="1"/>
        <c:delete val="1"/>
      </c:legendEntry>
      <c:layout>
        <c:manualLayout>
          <c:xMode val="edge"/>
          <c:yMode val="edge"/>
          <c:x val="0.86812678489478423"/>
          <c:y val="5.0846781034499964E-3"/>
          <c:w val="0.12540773649308165"/>
          <c:h val="6.7263039363425578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352">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7.xml><?xml version="1.0" encoding="utf-8"?>
<cs:chartStyle xmlns:cs="http://schemas.microsoft.com/office/drawing/2012/chartStyle" xmlns:a="http://schemas.openxmlformats.org/drawingml/2006/main" id="352">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77006" cy="513828"/>
          </a:xfrm>
          <a:prstGeom prst="rect">
            <a:avLst/>
          </a:prstGeom>
        </p:spPr>
        <p:txBody>
          <a:bodyPr vert="horz" lIns="97192" tIns="48596" rIns="97192" bIns="48596" rtlCol="0"/>
          <a:lstStyle>
            <a:lvl1pPr algn="l">
              <a:defRPr sz="1300"/>
            </a:lvl1pPr>
          </a:lstStyle>
          <a:p>
            <a:endParaRPr lang="en-US"/>
          </a:p>
        </p:txBody>
      </p:sp>
      <p:sp>
        <p:nvSpPr>
          <p:cNvPr id="3" name="Date Placeholder 2"/>
          <p:cNvSpPr>
            <a:spLocks noGrp="1"/>
          </p:cNvSpPr>
          <p:nvPr>
            <p:ph type="dt" idx="1"/>
          </p:nvPr>
        </p:nvSpPr>
        <p:spPr>
          <a:xfrm>
            <a:off x="4020687" y="1"/>
            <a:ext cx="3077006" cy="513828"/>
          </a:xfrm>
          <a:prstGeom prst="rect">
            <a:avLst/>
          </a:prstGeom>
        </p:spPr>
        <p:txBody>
          <a:bodyPr vert="horz" lIns="97192" tIns="48596" rIns="97192" bIns="48596" rtlCol="0"/>
          <a:lstStyle>
            <a:lvl1pPr algn="r">
              <a:defRPr sz="1300"/>
            </a:lvl1pPr>
          </a:lstStyle>
          <a:p>
            <a:fld id="{EEE3A312-AACD-45D8-BE34-EB9814AB8C10}" type="datetimeFigureOut">
              <a:rPr lang="en-US" smtClean="0"/>
              <a:t>18/11/2019</a:t>
            </a:fld>
            <a:endParaRPr lang="en-US"/>
          </a:p>
        </p:txBody>
      </p:sp>
      <p:sp>
        <p:nvSpPr>
          <p:cNvPr id="4" name="Slide Image Placeholder 3"/>
          <p:cNvSpPr>
            <a:spLocks noGrp="1" noRot="1" noChangeAspect="1"/>
          </p:cNvSpPr>
          <p:nvPr>
            <p:ph type="sldImg" idx="2"/>
          </p:nvPr>
        </p:nvSpPr>
        <p:spPr>
          <a:xfrm>
            <a:off x="2216150" y="1279525"/>
            <a:ext cx="2667000" cy="3452813"/>
          </a:xfrm>
          <a:prstGeom prst="rect">
            <a:avLst/>
          </a:prstGeom>
          <a:noFill/>
          <a:ln w="12700">
            <a:solidFill>
              <a:prstClr val="black"/>
            </a:solidFill>
          </a:ln>
        </p:spPr>
        <p:txBody>
          <a:bodyPr vert="horz" lIns="97192" tIns="48596" rIns="97192" bIns="48596" rtlCol="0" anchor="ctr"/>
          <a:lstStyle/>
          <a:p>
            <a:endParaRPr lang="en-US"/>
          </a:p>
        </p:txBody>
      </p:sp>
      <p:sp>
        <p:nvSpPr>
          <p:cNvPr id="5" name="Notes Placeholder 4"/>
          <p:cNvSpPr>
            <a:spLocks noGrp="1"/>
          </p:cNvSpPr>
          <p:nvPr>
            <p:ph type="body" sz="quarter" idx="3"/>
          </p:nvPr>
        </p:nvSpPr>
        <p:spPr>
          <a:xfrm>
            <a:off x="710573" y="4925059"/>
            <a:ext cx="5678154" cy="4030228"/>
          </a:xfrm>
          <a:prstGeom prst="rect">
            <a:avLst/>
          </a:prstGeom>
        </p:spPr>
        <p:txBody>
          <a:bodyPr vert="horz" lIns="97192" tIns="48596" rIns="97192" bIns="4859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9720786"/>
            <a:ext cx="3077006" cy="513828"/>
          </a:xfrm>
          <a:prstGeom prst="rect">
            <a:avLst/>
          </a:prstGeom>
        </p:spPr>
        <p:txBody>
          <a:bodyPr vert="horz" lIns="97192" tIns="48596" rIns="97192" bIns="48596" rtlCol="0" anchor="b"/>
          <a:lstStyle>
            <a:lvl1pPr algn="l">
              <a:defRPr sz="1300"/>
            </a:lvl1pPr>
          </a:lstStyle>
          <a:p>
            <a:endParaRPr lang="en-US"/>
          </a:p>
        </p:txBody>
      </p:sp>
      <p:sp>
        <p:nvSpPr>
          <p:cNvPr id="7" name="Slide Number Placeholder 6"/>
          <p:cNvSpPr>
            <a:spLocks noGrp="1"/>
          </p:cNvSpPr>
          <p:nvPr>
            <p:ph type="sldNum" sz="quarter" idx="5"/>
          </p:nvPr>
        </p:nvSpPr>
        <p:spPr>
          <a:xfrm>
            <a:off x="4020687" y="9720786"/>
            <a:ext cx="3077006" cy="513828"/>
          </a:xfrm>
          <a:prstGeom prst="rect">
            <a:avLst/>
          </a:prstGeom>
        </p:spPr>
        <p:txBody>
          <a:bodyPr vert="horz" lIns="97192" tIns="48596" rIns="97192" bIns="48596" rtlCol="0" anchor="b"/>
          <a:lstStyle>
            <a:lvl1pPr algn="r">
              <a:defRPr sz="1300"/>
            </a:lvl1pPr>
          </a:lstStyle>
          <a:p>
            <a:fld id="{55EEA64D-8822-4973-8309-94701B68C833}" type="slidenum">
              <a:rPr lang="en-US" smtClean="0"/>
              <a:t>‹#›</a:t>
            </a:fld>
            <a:endParaRPr lang="en-US"/>
          </a:p>
        </p:txBody>
      </p:sp>
    </p:spTree>
    <p:extLst>
      <p:ext uri="{BB962C8B-B14F-4D97-AF65-F5344CB8AC3E}">
        <p14:creationId xmlns:p14="http://schemas.microsoft.com/office/powerpoint/2010/main" val="23350909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5EEA64D-8822-4973-8309-94701B68C833}" type="slidenum">
              <a:rPr lang="en-US" smtClean="0"/>
              <a:t>1</a:t>
            </a:fld>
            <a:endParaRPr lang="en-US"/>
          </a:p>
        </p:txBody>
      </p:sp>
    </p:spTree>
    <p:extLst>
      <p:ext uri="{BB962C8B-B14F-4D97-AF65-F5344CB8AC3E}">
        <p14:creationId xmlns:p14="http://schemas.microsoft.com/office/powerpoint/2010/main" val="33665732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5EEA64D-8822-4973-8309-94701B68C833}" type="slidenum">
              <a:rPr lang="en-US" smtClean="0"/>
              <a:t>2</a:t>
            </a:fld>
            <a:endParaRPr lang="en-US"/>
          </a:p>
        </p:txBody>
      </p:sp>
    </p:spTree>
    <p:extLst>
      <p:ext uri="{BB962C8B-B14F-4D97-AF65-F5344CB8AC3E}">
        <p14:creationId xmlns:p14="http://schemas.microsoft.com/office/powerpoint/2010/main" val="10653596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6787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2589123"/>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chart" Target="../charts/chart2.xml"/><Relationship Id="rId13" Type="http://schemas.openxmlformats.org/officeDocument/2006/relationships/image" Target="../media/image7.png"/><Relationship Id="rId3" Type="http://schemas.openxmlformats.org/officeDocument/2006/relationships/image" Target="../media/image1.png"/><Relationship Id="rId7" Type="http://schemas.openxmlformats.org/officeDocument/2006/relationships/chart" Target="../charts/chart1.xml"/><Relationship Id="rId12"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image" Target="../media/image4.png"/><Relationship Id="rId11" Type="http://schemas.openxmlformats.org/officeDocument/2006/relationships/chart" Target="../charts/chart4.xml"/><Relationship Id="rId5" Type="http://schemas.openxmlformats.org/officeDocument/2006/relationships/image" Target="../media/image3.png"/><Relationship Id="rId15" Type="http://schemas.openxmlformats.org/officeDocument/2006/relationships/chart" Target="../charts/chart5.xml"/><Relationship Id="rId10" Type="http://schemas.openxmlformats.org/officeDocument/2006/relationships/image" Target="../media/image5.png"/><Relationship Id="rId4" Type="http://schemas.openxmlformats.org/officeDocument/2006/relationships/image" Target="../media/image2.png"/><Relationship Id="rId9" Type="http://schemas.openxmlformats.org/officeDocument/2006/relationships/chart" Target="../charts/chart3.xml"/><Relationship Id="rId1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8.xml"/><Relationship Id="rId5" Type="http://schemas.openxmlformats.org/officeDocument/2006/relationships/chart" Target="../charts/chart7.xml"/><Relationship Id="rId4" Type="http://schemas.openxmlformats.org/officeDocument/2006/relationships/chart" Target="../charts/char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Straight Connector 39"/>
          <p:cNvCxnSpPr/>
          <p:nvPr/>
        </p:nvCxnSpPr>
        <p:spPr>
          <a:xfrm>
            <a:off x="304172" y="2134511"/>
            <a:ext cx="7050024"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pic>
        <p:nvPicPr>
          <p:cNvPr id="41" name="Picture 40"/>
          <p:cNvPicPr>
            <a:picLocks noChangeAspect="1"/>
          </p:cNvPicPr>
          <p:nvPr/>
        </p:nvPicPr>
        <p:blipFill rotWithShape="1">
          <a:blip r:embed="rId3">
            <a:extLst>
              <a:ext uri="{28A0092B-C50C-407E-A947-70E740481C1C}">
                <a14:useLocalDpi xmlns:a14="http://schemas.microsoft.com/office/drawing/2010/main" val="0"/>
              </a:ext>
            </a:extLst>
          </a:blip>
          <a:srcRect r="29949"/>
          <a:stretch/>
        </p:blipFill>
        <p:spPr>
          <a:xfrm>
            <a:off x="304801" y="222643"/>
            <a:ext cx="7050024" cy="1560896"/>
          </a:xfrm>
          <a:prstGeom prst="rect">
            <a:avLst/>
          </a:prstGeom>
        </p:spPr>
      </p:pic>
      <p:pic>
        <p:nvPicPr>
          <p:cNvPr id="42" name="Picture 41"/>
          <p:cNvPicPr>
            <a:picLocks noChangeAspect="1"/>
          </p:cNvPicPr>
          <p:nvPr/>
        </p:nvPicPr>
        <p:blipFill rotWithShape="1">
          <a:blip r:embed="rId3">
            <a:extLst>
              <a:ext uri="{28A0092B-C50C-407E-A947-70E740481C1C}">
                <a14:useLocalDpi xmlns:a14="http://schemas.microsoft.com/office/drawing/2010/main" val="0"/>
              </a:ext>
            </a:extLst>
          </a:blip>
          <a:srcRect l="71145" t="65681" b="5053"/>
          <a:stretch/>
        </p:blipFill>
        <p:spPr>
          <a:xfrm>
            <a:off x="5339431" y="233498"/>
            <a:ext cx="2008789" cy="457200"/>
          </a:xfrm>
          <a:prstGeom prst="rect">
            <a:avLst/>
          </a:prstGeom>
        </p:spPr>
      </p:pic>
      <p:sp>
        <p:nvSpPr>
          <p:cNvPr id="57" name="TextBox 56"/>
          <p:cNvSpPr txBox="1"/>
          <p:nvPr/>
        </p:nvSpPr>
        <p:spPr>
          <a:xfrm>
            <a:off x="312420" y="186221"/>
            <a:ext cx="2899719" cy="1077218"/>
          </a:xfrm>
          <a:prstGeom prst="rect">
            <a:avLst/>
          </a:prstGeom>
          <a:noFill/>
        </p:spPr>
        <p:txBody>
          <a:bodyPr wrap="square" rtlCol="0">
            <a:spAutoFit/>
          </a:bodyPr>
          <a:lstStyle/>
          <a:p>
            <a:r>
              <a:rPr lang="en-US" sz="3200" b="1" dirty="0">
                <a:solidFill>
                  <a:schemeClr val="bg1"/>
                </a:solidFill>
              </a:rPr>
              <a:t>Georgia</a:t>
            </a:r>
            <a:endParaRPr lang="en-US" sz="3200" dirty="0">
              <a:solidFill>
                <a:schemeClr val="bg1"/>
              </a:solidFill>
            </a:endParaRPr>
          </a:p>
          <a:p>
            <a:r>
              <a:rPr lang="en-US" sz="3200" dirty="0">
                <a:solidFill>
                  <a:schemeClr val="bg1"/>
                </a:solidFill>
              </a:rPr>
              <a:t>2018</a:t>
            </a:r>
          </a:p>
        </p:txBody>
      </p:sp>
      <p:pic>
        <p:nvPicPr>
          <p:cNvPr id="58" name="Picture 5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37027" y="1848868"/>
            <a:ext cx="876135" cy="212502"/>
          </a:xfrm>
          <a:prstGeom prst="rect">
            <a:avLst/>
          </a:prstGeom>
        </p:spPr>
      </p:pic>
      <p:pic>
        <p:nvPicPr>
          <p:cNvPr id="59" name="Picture 58"/>
          <p:cNvPicPr>
            <a:picLocks noChangeAspect="1"/>
          </p:cNvPicPr>
          <p:nvPr/>
        </p:nvPicPr>
        <p:blipFill>
          <a:blip r:embed="rId5"/>
          <a:stretch>
            <a:fillRect/>
          </a:stretch>
        </p:blipFill>
        <p:spPr>
          <a:xfrm>
            <a:off x="5628401" y="1391082"/>
            <a:ext cx="1719262" cy="379456"/>
          </a:xfrm>
          <a:prstGeom prst="rect">
            <a:avLst/>
          </a:prstGeom>
        </p:spPr>
      </p:pic>
      <p:pic>
        <p:nvPicPr>
          <p:cNvPr id="60" name="Picture 5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38160" y="1777455"/>
            <a:ext cx="536448" cy="365760"/>
          </a:xfrm>
          <a:prstGeom prst="rect">
            <a:avLst/>
          </a:prstGeom>
        </p:spPr>
      </p:pic>
      <p:graphicFrame>
        <p:nvGraphicFramePr>
          <p:cNvPr id="55" name="Chart 54"/>
          <p:cNvGraphicFramePr/>
          <p:nvPr>
            <p:extLst>
              <p:ext uri="{D42A27DB-BD31-4B8C-83A1-F6EECF244321}">
                <p14:modId xmlns:p14="http://schemas.microsoft.com/office/powerpoint/2010/main" val="2357641370"/>
              </p:ext>
            </p:extLst>
          </p:nvPr>
        </p:nvGraphicFramePr>
        <p:xfrm>
          <a:off x="5438324" y="4040851"/>
          <a:ext cx="1828800" cy="1828800"/>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56" name="Chart 55"/>
          <p:cNvGraphicFramePr/>
          <p:nvPr>
            <p:extLst>
              <p:ext uri="{D42A27DB-BD31-4B8C-83A1-F6EECF244321}">
                <p14:modId xmlns:p14="http://schemas.microsoft.com/office/powerpoint/2010/main" val="1958860141"/>
              </p:ext>
            </p:extLst>
          </p:nvPr>
        </p:nvGraphicFramePr>
        <p:xfrm>
          <a:off x="5439911" y="2212051"/>
          <a:ext cx="1828800" cy="18288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49" name="Chart 48"/>
          <p:cNvGraphicFramePr/>
          <p:nvPr>
            <p:extLst>
              <p:ext uri="{D42A27DB-BD31-4B8C-83A1-F6EECF244321}">
                <p14:modId xmlns:p14="http://schemas.microsoft.com/office/powerpoint/2010/main" val="345398123"/>
              </p:ext>
            </p:extLst>
          </p:nvPr>
        </p:nvGraphicFramePr>
        <p:xfrm>
          <a:off x="1937168" y="2209876"/>
          <a:ext cx="1828800" cy="1828800"/>
        </p:xfrm>
        <a:graphic>
          <a:graphicData uri="http://schemas.openxmlformats.org/drawingml/2006/chart">
            <c:chart xmlns:c="http://schemas.openxmlformats.org/drawingml/2006/chart" xmlns:r="http://schemas.openxmlformats.org/officeDocument/2006/relationships" r:id="rId9"/>
          </a:graphicData>
        </a:graphic>
      </p:graphicFrame>
      <p:pic>
        <p:nvPicPr>
          <p:cNvPr id="35" name="Picture 34"/>
          <p:cNvPicPr>
            <a:picLocks noChangeAspect="1"/>
          </p:cNvPicPr>
          <p:nvPr/>
        </p:nvPicPr>
        <p:blipFill rotWithShape="1">
          <a:blip r:embed="rId10">
            <a:extLst>
              <a:ext uri="{28A0092B-C50C-407E-A947-70E740481C1C}">
                <a14:useLocalDpi xmlns:a14="http://schemas.microsoft.com/office/drawing/2010/main" val="0"/>
              </a:ext>
            </a:extLst>
          </a:blip>
          <a:srcRect l="9806" t="82060" r="76354" b="5418"/>
          <a:stretch/>
        </p:blipFill>
        <p:spPr>
          <a:xfrm>
            <a:off x="3889672" y="4383471"/>
            <a:ext cx="363681" cy="457200"/>
          </a:xfrm>
          <a:prstGeom prst="rect">
            <a:avLst/>
          </a:prstGeom>
          <a:ln w="3175">
            <a:noFill/>
          </a:ln>
        </p:spPr>
      </p:pic>
      <p:sp>
        <p:nvSpPr>
          <p:cNvPr id="9" name="Rectangle 8"/>
          <p:cNvSpPr/>
          <p:nvPr/>
        </p:nvSpPr>
        <p:spPr>
          <a:xfrm>
            <a:off x="3923294" y="6158522"/>
            <a:ext cx="3410955" cy="349611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4001891" y="6287944"/>
            <a:ext cx="3228176" cy="3123932"/>
          </a:xfrm>
          <a:prstGeom prst="rect">
            <a:avLst/>
          </a:prstGeom>
          <a:noFill/>
        </p:spPr>
        <p:txBody>
          <a:bodyPr wrap="square" numCol="1" rtlCol="0">
            <a:spAutoFit/>
          </a:bodyPr>
          <a:lstStyle/>
          <a:p>
            <a:r>
              <a:rPr lang="en-US" b="1" dirty="0">
                <a:solidFill>
                  <a:schemeClr val="bg1"/>
                </a:solidFill>
                <a:latin typeface="+mj-lt"/>
              </a:rPr>
              <a:t>Key Messages</a:t>
            </a:r>
          </a:p>
          <a:p>
            <a:pPr>
              <a:spcBef>
                <a:spcPts val="300"/>
              </a:spcBef>
              <a:spcAft>
                <a:spcPts val="300"/>
              </a:spcAft>
            </a:pPr>
            <a:endParaRPr lang="en-US" sz="950" b="1" dirty="0">
              <a:solidFill>
                <a:schemeClr val="bg1"/>
              </a:solidFill>
              <a:latin typeface="+mj-lt"/>
            </a:endParaRPr>
          </a:p>
          <a:p>
            <a:pPr marL="171450" indent="-171450">
              <a:spcBef>
                <a:spcPts val="300"/>
              </a:spcBef>
              <a:spcAft>
                <a:spcPts val="300"/>
              </a:spcAft>
              <a:buFont typeface="Arial" charset="0"/>
              <a:buChar char="•"/>
            </a:pPr>
            <a:r>
              <a:rPr lang="en-US" sz="950" dirty="0">
                <a:solidFill>
                  <a:schemeClr val="bg1"/>
                </a:solidFill>
              </a:rPr>
              <a:t>6% of children under 5 years of age in Georgia are overweight, 1% of children suffer from moderate or severe wasting, 6% - from moderate or severe stunting and 2% of children are moderately and severely underweight. </a:t>
            </a:r>
          </a:p>
          <a:p>
            <a:pPr marL="171450" indent="-171450">
              <a:spcBef>
                <a:spcPts val="300"/>
              </a:spcBef>
              <a:spcAft>
                <a:spcPts val="300"/>
              </a:spcAft>
              <a:buFont typeface="Arial" charset="0"/>
              <a:buChar char="•"/>
            </a:pPr>
            <a:r>
              <a:rPr lang="en-US" sz="950" dirty="0">
                <a:solidFill>
                  <a:schemeClr val="bg1"/>
                </a:solidFill>
              </a:rPr>
              <a:t>The age distribution of malnutrition indicators shows that the highest proportion of children (10%) who are overweight are at 12-17 months. The highest proportion of children who are underweight and wasting are at 0-5 months (5%). The percentage of stunted children is the highest (8%) at the age group of 24-35 months.</a:t>
            </a:r>
          </a:p>
          <a:p>
            <a:pPr marL="171450" indent="-171450">
              <a:spcBef>
                <a:spcPts val="300"/>
              </a:spcBef>
              <a:spcAft>
                <a:spcPts val="300"/>
              </a:spcAft>
              <a:buFont typeface="Arial" charset="0"/>
              <a:buChar char="•"/>
            </a:pPr>
            <a:r>
              <a:rPr lang="en-US" sz="950" dirty="0">
                <a:solidFill>
                  <a:schemeClr val="bg1"/>
                </a:solidFill>
              </a:rPr>
              <a:t>Anthropometric malnutrition is negatively correlated with the level of education of mother/caretaker. Stunting is the highest in case of mother’s/caretaker’s primary or lower secondary education (14%) and is the lowest for mother’s/caretaker’s higher education level (4%).</a:t>
            </a:r>
          </a:p>
        </p:txBody>
      </p:sp>
      <p:sp>
        <p:nvSpPr>
          <p:cNvPr id="14" name="TextBox 13"/>
          <p:cNvSpPr txBox="1"/>
          <p:nvPr/>
        </p:nvSpPr>
        <p:spPr>
          <a:xfrm>
            <a:off x="381113" y="3006015"/>
            <a:ext cx="1554480" cy="630942"/>
          </a:xfrm>
          <a:prstGeom prst="rect">
            <a:avLst/>
          </a:prstGeom>
          <a:noFill/>
          <a:ln w="3175">
            <a:noFill/>
          </a:ln>
        </p:spPr>
        <p:txBody>
          <a:bodyPr wrap="square" rtlCol="0">
            <a:spAutoFit/>
          </a:bodyPr>
          <a:lstStyle/>
          <a:p>
            <a:r>
              <a:rPr lang="en-US" sz="700" b="1" dirty="0"/>
              <a:t>Stunting </a:t>
            </a:r>
            <a:r>
              <a:rPr lang="en-US" sz="700" dirty="0"/>
              <a:t>refers to a child who is too short for his or her age. Stunting is the failure to grow both physically and cognitively and is the result of chronic or recurrent malnutrition.</a:t>
            </a:r>
            <a:endParaRPr lang="en-US" sz="700" b="1" dirty="0"/>
          </a:p>
        </p:txBody>
      </p:sp>
      <p:sp>
        <p:nvSpPr>
          <p:cNvPr id="15" name="TextBox 14"/>
          <p:cNvSpPr txBox="1"/>
          <p:nvPr/>
        </p:nvSpPr>
        <p:spPr>
          <a:xfrm>
            <a:off x="380796" y="2285332"/>
            <a:ext cx="1554480" cy="261610"/>
          </a:xfrm>
          <a:prstGeom prst="rect">
            <a:avLst/>
          </a:prstGeom>
          <a:noFill/>
          <a:ln w="3175">
            <a:noFill/>
          </a:ln>
        </p:spPr>
        <p:txBody>
          <a:bodyPr wrap="square" rtlCol="0">
            <a:spAutoFit/>
          </a:bodyPr>
          <a:lstStyle/>
          <a:p>
            <a:r>
              <a:rPr lang="en-US" sz="1100" b="1" dirty="0">
                <a:solidFill>
                  <a:srgbClr val="4C545A"/>
                </a:solidFill>
                <a:latin typeface="+mj-lt"/>
              </a:rPr>
              <a:t>Stunting: SDG 2.2.1</a:t>
            </a:r>
          </a:p>
        </p:txBody>
      </p:sp>
      <p:sp>
        <p:nvSpPr>
          <p:cNvPr id="24" name="TextBox 23"/>
          <p:cNvSpPr txBox="1"/>
          <p:nvPr/>
        </p:nvSpPr>
        <p:spPr>
          <a:xfrm>
            <a:off x="379515" y="4837749"/>
            <a:ext cx="1554480" cy="914400"/>
          </a:xfrm>
          <a:prstGeom prst="rect">
            <a:avLst/>
          </a:prstGeom>
          <a:noFill/>
          <a:ln w="3175">
            <a:noFill/>
          </a:ln>
        </p:spPr>
        <p:txBody>
          <a:bodyPr wrap="square" rtlCol="0">
            <a:spAutoFit/>
          </a:bodyPr>
          <a:lstStyle/>
          <a:p>
            <a:r>
              <a:rPr lang="en-US" sz="700" b="1" dirty="0"/>
              <a:t>Overweight</a:t>
            </a:r>
            <a:r>
              <a:rPr lang="en-US" sz="700" dirty="0"/>
              <a:t> refers to a child who is too heavy for his or her height. This form of malnutrition results from expending too few calories for the amount consumed from food and drinks and increases the risk of noncommunicable diseases later in life.</a:t>
            </a:r>
            <a:endParaRPr lang="en-US" sz="700" b="1" dirty="0"/>
          </a:p>
        </p:txBody>
      </p:sp>
      <p:sp>
        <p:nvSpPr>
          <p:cNvPr id="25" name="TextBox 24"/>
          <p:cNvSpPr txBox="1"/>
          <p:nvPr/>
        </p:nvSpPr>
        <p:spPr>
          <a:xfrm>
            <a:off x="381000" y="4115629"/>
            <a:ext cx="1551491" cy="261610"/>
          </a:xfrm>
          <a:prstGeom prst="rect">
            <a:avLst/>
          </a:prstGeom>
          <a:noFill/>
          <a:ln w="3175">
            <a:noFill/>
          </a:ln>
        </p:spPr>
        <p:txBody>
          <a:bodyPr wrap="square" rtlCol="0">
            <a:spAutoFit/>
          </a:bodyPr>
          <a:lstStyle/>
          <a:p>
            <a:r>
              <a:rPr lang="en-US" sz="1100" b="1" dirty="0">
                <a:solidFill>
                  <a:srgbClr val="4C545A"/>
                </a:solidFill>
                <a:latin typeface="+mj-lt"/>
              </a:rPr>
              <a:t>Overweight: SDG 2.2.2</a:t>
            </a:r>
          </a:p>
        </p:txBody>
      </p:sp>
      <p:sp>
        <p:nvSpPr>
          <p:cNvPr id="27" name="Rectangle 26"/>
          <p:cNvSpPr/>
          <p:nvPr/>
        </p:nvSpPr>
        <p:spPr>
          <a:xfrm>
            <a:off x="2190750" y="3782725"/>
            <a:ext cx="1321322" cy="276999"/>
          </a:xfrm>
          <a:prstGeom prst="rect">
            <a:avLst/>
          </a:prstGeom>
          <a:ln w="3175">
            <a:noFill/>
          </a:ln>
        </p:spPr>
        <p:txBody>
          <a:bodyPr wrap="square">
            <a:spAutoFit/>
          </a:bodyPr>
          <a:lstStyle/>
          <a:p>
            <a:pPr algn="ctr"/>
            <a:r>
              <a:rPr lang="en-US" sz="600" dirty="0"/>
              <a:t>Percentage children under-5 who are stunted</a:t>
            </a:r>
          </a:p>
        </p:txBody>
      </p:sp>
      <p:sp>
        <p:nvSpPr>
          <p:cNvPr id="31" name="TextBox 30"/>
          <p:cNvSpPr txBox="1"/>
          <p:nvPr/>
        </p:nvSpPr>
        <p:spPr>
          <a:xfrm>
            <a:off x="3885022" y="3006100"/>
            <a:ext cx="1554480" cy="914400"/>
          </a:xfrm>
          <a:prstGeom prst="rect">
            <a:avLst/>
          </a:prstGeom>
          <a:noFill/>
          <a:ln w="3175">
            <a:noFill/>
          </a:ln>
        </p:spPr>
        <p:txBody>
          <a:bodyPr wrap="square" rtlCol="0">
            <a:spAutoFit/>
          </a:bodyPr>
          <a:lstStyle/>
          <a:p>
            <a:r>
              <a:rPr lang="en-US" sz="700" b="1" dirty="0"/>
              <a:t>Wasting</a:t>
            </a:r>
            <a:r>
              <a:rPr lang="en-US" sz="700" dirty="0"/>
              <a:t> refers to a child who is too thin for his or her height. Wasting, or acute malnutrition, is the result of recent rapid weight loss or the failure to gain weight. A child who is moderately or severely wasted has an increased risk of death, but treatment is possible.</a:t>
            </a:r>
            <a:endParaRPr lang="en-US" sz="700" b="1" dirty="0"/>
          </a:p>
        </p:txBody>
      </p:sp>
      <p:sp>
        <p:nvSpPr>
          <p:cNvPr id="32" name="TextBox 31"/>
          <p:cNvSpPr txBox="1"/>
          <p:nvPr/>
        </p:nvSpPr>
        <p:spPr>
          <a:xfrm>
            <a:off x="3885363" y="2289251"/>
            <a:ext cx="1554480" cy="261610"/>
          </a:xfrm>
          <a:prstGeom prst="rect">
            <a:avLst/>
          </a:prstGeom>
          <a:noFill/>
          <a:ln w="3175">
            <a:noFill/>
          </a:ln>
        </p:spPr>
        <p:txBody>
          <a:bodyPr wrap="square" rtlCol="0">
            <a:spAutoFit/>
          </a:bodyPr>
          <a:lstStyle/>
          <a:p>
            <a:r>
              <a:rPr lang="en-US" sz="1100" b="1" dirty="0">
                <a:solidFill>
                  <a:srgbClr val="4C545A"/>
                </a:solidFill>
                <a:latin typeface="+mj-lt"/>
              </a:rPr>
              <a:t>Wasting: SDG 2.2.2</a:t>
            </a:r>
          </a:p>
        </p:txBody>
      </p:sp>
      <p:sp>
        <p:nvSpPr>
          <p:cNvPr id="33" name="Rectangle 32"/>
          <p:cNvSpPr/>
          <p:nvPr/>
        </p:nvSpPr>
        <p:spPr>
          <a:xfrm>
            <a:off x="5691327" y="3787488"/>
            <a:ext cx="1322248" cy="276999"/>
          </a:xfrm>
          <a:prstGeom prst="rect">
            <a:avLst/>
          </a:prstGeom>
          <a:ln w="3175">
            <a:noFill/>
          </a:ln>
        </p:spPr>
        <p:txBody>
          <a:bodyPr wrap="square">
            <a:spAutoFit/>
          </a:bodyPr>
          <a:lstStyle/>
          <a:p>
            <a:pPr algn="ctr"/>
            <a:r>
              <a:rPr lang="en-US" sz="600" dirty="0"/>
              <a:t>Percentage children under-5 who are wasted</a:t>
            </a:r>
          </a:p>
        </p:txBody>
      </p:sp>
      <p:sp>
        <p:nvSpPr>
          <p:cNvPr id="37" name="TextBox 36"/>
          <p:cNvSpPr txBox="1"/>
          <p:nvPr/>
        </p:nvSpPr>
        <p:spPr>
          <a:xfrm>
            <a:off x="3885531" y="4836401"/>
            <a:ext cx="1554480" cy="846386"/>
          </a:xfrm>
          <a:prstGeom prst="rect">
            <a:avLst/>
          </a:prstGeom>
          <a:noFill/>
          <a:ln w="3175">
            <a:noFill/>
          </a:ln>
        </p:spPr>
        <p:txBody>
          <a:bodyPr wrap="square" rtlCol="0">
            <a:spAutoFit/>
          </a:bodyPr>
          <a:lstStyle/>
          <a:p>
            <a:r>
              <a:rPr lang="en-US" sz="700" b="1" dirty="0"/>
              <a:t>Underweight</a:t>
            </a:r>
            <a:r>
              <a:rPr lang="en-US" sz="700" dirty="0"/>
              <a:t> is a composite form of undernutrition that can include elements of stunting and wasting (i.e. an underweight child can have a reduced weight for their age due to being too short for their age and/or being too thin for their height).</a:t>
            </a:r>
            <a:endParaRPr lang="en-US" sz="700" b="1" dirty="0"/>
          </a:p>
        </p:txBody>
      </p:sp>
      <p:sp>
        <p:nvSpPr>
          <p:cNvPr id="38" name="TextBox 37"/>
          <p:cNvSpPr txBox="1"/>
          <p:nvPr/>
        </p:nvSpPr>
        <p:spPr>
          <a:xfrm>
            <a:off x="3888363" y="4112762"/>
            <a:ext cx="1554480" cy="261610"/>
          </a:xfrm>
          <a:prstGeom prst="rect">
            <a:avLst/>
          </a:prstGeom>
          <a:noFill/>
          <a:ln w="3175">
            <a:noFill/>
          </a:ln>
        </p:spPr>
        <p:txBody>
          <a:bodyPr wrap="square" rtlCol="0">
            <a:spAutoFit/>
          </a:bodyPr>
          <a:lstStyle/>
          <a:p>
            <a:r>
              <a:rPr lang="en-US" sz="1100" b="1" dirty="0">
                <a:solidFill>
                  <a:srgbClr val="4C545A"/>
                </a:solidFill>
                <a:latin typeface="+mj-lt"/>
              </a:rPr>
              <a:t>Underweight</a:t>
            </a:r>
          </a:p>
        </p:txBody>
      </p:sp>
      <p:sp>
        <p:nvSpPr>
          <p:cNvPr id="39" name="Rectangle 38"/>
          <p:cNvSpPr/>
          <p:nvPr/>
        </p:nvSpPr>
        <p:spPr>
          <a:xfrm>
            <a:off x="5691188" y="5613384"/>
            <a:ext cx="1319212" cy="276999"/>
          </a:xfrm>
          <a:prstGeom prst="rect">
            <a:avLst/>
          </a:prstGeom>
          <a:ln w="3175">
            <a:noFill/>
          </a:ln>
        </p:spPr>
        <p:txBody>
          <a:bodyPr wrap="square">
            <a:spAutoFit/>
          </a:bodyPr>
          <a:lstStyle/>
          <a:p>
            <a:pPr algn="ctr"/>
            <a:r>
              <a:rPr lang="en-US" sz="600" dirty="0"/>
              <a:t>Percentage children under-5 who are underweight</a:t>
            </a:r>
          </a:p>
        </p:txBody>
      </p:sp>
      <p:sp>
        <p:nvSpPr>
          <p:cNvPr id="45" name="TextBox 44"/>
          <p:cNvSpPr txBox="1"/>
          <p:nvPr/>
        </p:nvSpPr>
        <p:spPr>
          <a:xfrm>
            <a:off x="317603" y="1371079"/>
            <a:ext cx="4429813" cy="400110"/>
          </a:xfrm>
          <a:prstGeom prst="rect">
            <a:avLst/>
          </a:prstGeom>
          <a:noFill/>
        </p:spPr>
        <p:txBody>
          <a:bodyPr wrap="square" rtlCol="0">
            <a:spAutoFit/>
          </a:bodyPr>
          <a:lstStyle/>
          <a:p>
            <a:r>
              <a:rPr lang="en-US" sz="2000" b="1" dirty="0">
                <a:solidFill>
                  <a:schemeClr val="bg1"/>
                </a:solidFill>
                <a:latin typeface="+mj-lt"/>
              </a:rPr>
              <a:t>Nutritional Status of Children</a:t>
            </a:r>
            <a:endParaRPr lang="en-US" sz="2000" dirty="0">
              <a:solidFill>
                <a:schemeClr val="bg1"/>
              </a:solidFill>
            </a:endParaRPr>
          </a:p>
        </p:txBody>
      </p:sp>
      <p:graphicFrame>
        <p:nvGraphicFramePr>
          <p:cNvPr id="52" name="Chart 51">
            <a:extLst>
              <a:ext uri="{FF2B5EF4-FFF2-40B4-BE49-F238E27FC236}">
                <a16:creationId xmlns:a16="http://schemas.microsoft.com/office/drawing/2014/main" xmlns="" id="{4AEE024D-50B7-4343-9020-1CFF96400753}"/>
              </a:ext>
            </a:extLst>
          </p:cNvPr>
          <p:cNvGraphicFramePr/>
          <p:nvPr>
            <p:extLst>
              <p:ext uri="{D42A27DB-BD31-4B8C-83A1-F6EECF244321}">
                <p14:modId xmlns:p14="http://schemas.microsoft.com/office/powerpoint/2010/main" val="3213958786"/>
              </p:ext>
            </p:extLst>
          </p:nvPr>
        </p:nvGraphicFramePr>
        <p:xfrm>
          <a:off x="382112" y="6302616"/>
          <a:ext cx="3483528" cy="3121720"/>
        </p:xfrm>
        <a:graphic>
          <a:graphicData uri="http://schemas.openxmlformats.org/drawingml/2006/chart">
            <c:chart xmlns:c="http://schemas.openxmlformats.org/drawingml/2006/chart" xmlns:r="http://schemas.openxmlformats.org/officeDocument/2006/relationships" r:id="rId11"/>
          </a:graphicData>
        </a:graphic>
      </p:graphicFrame>
      <p:sp>
        <p:nvSpPr>
          <p:cNvPr id="54" name="Rectangle 53">
            <a:extLst>
              <a:ext uri="{FF2B5EF4-FFF2-40B4-BE49-F238E27FC236}">
                <a16:creationId xmlns:a16="http://schemas.microsoft.com/office/drawing/2014/main" xmlns="" id="{6E094488-C128-E841-9335-253DAEF7E89E}"/>
              </a:ext>
            </a:extLst>
          </p:cNvPr>
          <p:cNvSpPr/>
          <p:nvPr/>
        </p:nvSpPr>
        <p:spPr>
          <a:xfrm>
            <a:off x="381467" y="9459831"/>
            <a:ext cx="3298263" cy="184666"/>
          </a:xfrm>
          <a:prstGeom prst="rect">
            <a:avLst/>
          </a:prstGeom>
          <a:ln w="3175">
            <a:noFill/>
          </a:ln>
        </p:spPr>
        <p:txBody>
          <a:bodyPr wrap="square">
            <a:spAutoFit/>
          </a:bodyPr>
          <a:lstStyle/>
          <a:p>
            <a:r>
              <a:rPr lang="en-US" sz="600" dirty="0">
                <a:latin typeface="Arial Narrow" panose="020B0606020202030204" pitchFamily="34" charset="0"/>
              </a:rPr>
              <a:t>Percentage children who are underweight, stunted, wasted and overweight, by age in months</a:t>
            </a:r>
          </a:p>
        </p:txBody>
      </p:sp>
      <p:pic>
        <p:nvPicPr>
          <p:cNvPr id="3" name="Picture 2">
            <a:extLst>
              <a:ext uri="{FF2B5EF4-FFF2-40B4-BE49-F238E27FC236}">
                <a16:creationId xmlns:a16="http://schemas.microsoft.com/office/drawing/2014/main" xmlns="" id="{3098BF40-38DE-0F48-96D1-4B944B67BB7E}"/>
              </a:ext>
            </a:extLst>
          </p:cNvPr>
          <p:cNvPicPr>
            <a:picLocks noChangeAspect="1"/>
          </p:cNvPicPr>
          <p:nvPr/>
        </p:nvPicPr>
        <p:blipFill>
          <a:blip r:embed="rId12"/>
          <a:stretch>
            <a:fillRect/>
          </a:stretch>
        </p:blipFill>
        <p:spPr>
          <a:xfrm flipH="1">
            <a:off x="385763" y="4381679"/>
            <a:ext cx="535477" cy="457200"/>
          </a:xfrm>
          <a:prstGeom prst="rect">
            <a:avLst/>
          </a:prstGeom>
          <a:ln w="3175">
            <a:noFill/>
          </a:ln>
        </p:spPr>
      </p:pic>
      <p:pic>
        <p:nvPicPr>
          <p:cNvPr id="5" name="Picture 4">
            <a:extLst>
              <a:ext uri="{FF2B5EF4-FFF2-40B4-BE49-F238E27FC236}">
                <a16:creationId xmlns:a16="http://schemas.microsoft.com/office/drawing/2014/main" xmlns="" id="{5485C1FF-FEFE-7B4B-9971-C8DDB78D3874}"/>
              </a:ext>
            </a:extLst>
          </p:cNvPr>
          <p:cNvPicPr>
            <a:picLocks noChangeAspect="1"/>
          </p:cNvPicPr>
          <p:nvPr/>
        </p:nvPicPr>
        <p:blipFill>
          <a:blip r:embed="rId13"/>
          <a:stretch>
            <a:fillRect/>
          </a:stretch>
        </p:blipFill>
        <p:spPr>
          <a:xfrm flipH="1">
            <a:off x="384262" y="2550476"/>
            <a:ext cx="420129" cy="457200"/>
          </a:xfrm>
          <a:prstGeom prst="rect">
            <a:avLst/>
          </a:prstGeom>
          <a:ln w="3175">
            <a:noFill/>
          </a:ln>
        </p:spPr>
      </p:pic>
      <p:pic>
        <p:nvPicPr>
          <p:cNvPr id="7" name="Picture 6">
            <a:extLst>
              <a:ext uri="{FF2B5EF4-FFF2-40B4-BE49-F238E27FC236}">
                <a16:creationId xmlns:a16="http://schemas.microsoft.com/office/drawing/2014/main" xmlns="" id="{A55C20AE-781F-FB45-9C74-6D0C54776174}"/>
              </a:ext>
            </a:extLst>
          </p:cNvPr>
          <p:cNvPicPr>
            <a:picLocks noChangeAspect="1"/>
          </p:cNvPicPr>
          <p:nvPr/>
        </p:nvPicPr>
        <p:blipFill>
          <a:blip r:embed="rId14"/>
          <a:stretch>
            <a:fillRect/>
          </a:stretch>
        </p:blipFill>
        <p:spPr>
          <a:xfrm flipH="1">
            <a:off x="3889647" y="2553035"/>
            <a:ext cx="391652" cy="453065"/>
          </a:xfrm>
          <a:prstGeom prst="rect">
            <a:avLst/>
          </a:prstGeom>
          <a:ln w="3175">
            <a:noFill/>
          </a:ln>
        </p:spPr>
      </p:pic>
      <p:sp>
        <p:nvSpPr>
          <p:cNvPr id="43" name="TextBox 42"/>
          <p:cNvSpPr txBox="1"/>
          <p:nvPr/>
        </p:nvSpPr>
        <p:spPr>
          <a:xfrm>
            <a:off x="226883" y="1858332"/>
            <a:ext cx="4681353" cy="276999"/>
          </a:xfrm>
          <a:prstGeom prst="rect">
            <a:avLst/>
          </a:prstGeom>
          <a:noFill/>
          <a:ln w="3175">
            <a:noFill/>
          </a:ln>
        </p:spPr>
        <p:txBody>
          <a:bodyPr wrap="square" rtlCol="0">
            <a:spAutoFit/>
          </a:bodyPr>
          <a:lstStyle/>
          <a:p>
            <a:r>
              <a:rPr lang="en-US" sz="1200" b="1" dirty="0">
                <a:solidFill>
                  <a:srgbClr val="4C545A"/>
                </a:solidFill>
                <a:latin typeface="+mj-lt"/>
              </a:rPr>
              <a:t>Anthropometric Malnutrition Indicators</a:t>
            </a:r>
          </a:p>
        </p:txBody>
      </p:sp>
      <p:sp>
        <p:nvSpPr>
          <p:cNvPr id="50" name="TextBox 49"/>
          <p:cNvSpPr txBox="1"/>
          <p:nvPr/>
        </p:nvSpPr>
        <p:spPr>
          <a:xfrm>
            <a:off x="378056" y="6026334"/>
            <a:ext cx="3301673" cy="261610"/>
          </a:xfrm>
          <a:prstGeom prst="rect">
            <a:avLst/>
          </a:prstGeom>
          <a:noFill/>
          <a:ln w="3175">
            <a:noFill/>
          </a:ln>
        </p:spPr>
        <p:txBody>
          <a:bodyPr wrap="square" rtlCol="0">
            <a:spAutoFit/>
          </a:bodyPr>
          <a:lstStyle/>
          <a:p>
            <a:r>
              <a:rPr lang="en-US" sz="1100" b="1" dirty="0">
                <a:solidFill>
                  <a:srgbClr val="4C545A"/>
                </a:solidFill>
                <a:latin typeface="+mj-lt"/>
              </a:rPr>
              <a:t>Anthropometric Malnutrition</a:t>
            </a:r>
            <a:r>
              <a:rPr lang="en-US" sz="1100" b="1" dirty="0">
                <a:solidFill>
                  <a:srgbClr val="4C545A"/>
                </a:solidFill>
              </a:rPr>
              <a:t> </a:t>
            </a:r>
            <a:r>
              <a:rPr lang="en-US" sz="1100" b="1" dirty="0">
                <a:solidFill>
                  <a:srgbClr val="4C545A"/>
                </a:solidFill>
                <a:latin typeface="+mj-lt"/>
              </a:rPr>
              <a:t>Indicators by Age</a:t>
            </a:r>
          </a:p>
        </p:txBody>
      </p:sp>
      <p:graphicFrame>
        <p:nvGraphicFramePr>
          <p:cNvPr id="53" name="Chart 52"/>
          <p:cNvGraphicFramePr/>
          <p:nvPr>
            <p:extLst>
              <p:ext uri="{D42A27DB-BD31-4B8C-83A1-F6EECF244321}">
                <p14:modId xmlns:p14="http://schemas.microsoft.com/office/powerpoint/2010/main" val="1558601507"/>
              </p:ext>
            </p:extLst>
          </p:nvPr>
        </p:nvGraphicFramePr>
        <p:xfrm>
          <a:off x="1938655" y="4037431"/>
          <a:ext cx="1828800" cy="1828800"/>
        </p:xfrm>
        <a:graphic>
          <a:graphicData uri="http://schemas.openxmlformats.org/drawingml/2006/chart">
            <c:chart xmlns:c="http://schemas.openxmlformats.org/drawingml/2006/chart" xmlns:r="http://schemas.openxmlformats.org/officeDocument/2006/relationships" r:id="rId15"/>
          </a:graphicData>
        </a:graphic>
      </p:graphicFrame>
      <p:sp>
        <p:nvSpPr>
          <p:cNvPr id="28" name="Rectangle 27"/>
          <p:cNvSpPr/>
          <p:nvPr/>
        </p:nvSpPr>
        <p:spPr>
          <a:xfrm>
            <a:off x="2190750" y="5611322"/>
            <a:ext cx="1319213" cy="276999"/>
          </a:xfrm>
          <a:prstGeom prst="rect">
            <a:avLst/>
          </a:prstGeom>
          <a:ln w="3175">
            <a:noFill/>
          </a:ln>
        </p:spPr>
        <p:txBody>
          <a:bodyPr wrap="square">
            <a:spAutoFit/>
          </a:bodyPr>
          <a:lstStyle/>
          <a:p>
            <a:pPr algn="ctr"/>
            <a:r>
              <a:rPr lang="en-US" sz="600" dirty="0"/>
              <a:t>Percentage children under-5 who are overweight</a:t>
            </a:r>
          </a:p>
        </p:txBody>
      </p:sp>
    </p:spTree>
    <p:extLst>
      <p:ext uri="{BB962C8B-B14F-4D97-AF65-F5344CB8AC3E}">
        <p14:creationId xmlns:p14="http://schemas.microsoft.com/office/powerpoint/2010/main" val="155814906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rotWithShape="1">
          <a:blip r:embed="rId3">
            <a:extLst>
              <a:ext uri="{28A0092B-C50C-407E-A947-70E740481C1C}">
                <a14:useLocalDpi xmlns:a14="http://schemas.microsoft.com/office/drawing/2010/main" val="0"/>
              </a:ext>
            </a:extLst>
          </a:blip>
          <a:srcRect r="28854"/>
          <a:stretch/>
        </p:blipFill>
        <p:spPr>
          <a:xfrm>
            <a:off x="303653" y="8207740"/>
            <a:ext cx="7047672" cy="1629680"/>
          </a:xfrm>
          <a:prstGeom prst="rect">
            <a:avLst/>
          </a:prstGeom>
        </p:spPr>
      </p:pic>
      <p:sp>
        <p:nvSpPr>
          <p:cNvPr id="74" name="TextBox 73"/>
          <p:cNvSpPr txBox="1"/>
          <p:nvPr/>
        </p:nvSpPr>
        <p:spPr>
          <a:xfrm>
            <a:off x="238465" y="182680"/>
            <a:ext cx="3505019" cy="276999"/>
          </a:xfrm>
          <a:prstGeom prst="rect">
            <a:avLst/>
          </a:prstGeom>
          <a:noFill/>
          <a:ln w="3175">
            <a:noFill/>
          </a:ln>
        </p:spPr>
        <p:txBody>
          <a:bodyPr wrap="square" rtlCol="0">
            <a:spAutoFit/>
          </a:bodyPr>
          <a:lstStyle/>
          <a:p>
            <a:r>
              <a:rPr lang="en-US" sz="1200" b="1" dirty="0">
                <a:solidFill>
                  <a:srgbClr val="4C545A"/>
                </a:solidFill>
                <a:latin typeface="+mj-lt"/>
              </a:rPr>
              <a:t>Nutritional Status of Children: Disaggregates</a:t>
            </a:r>
          </a:p>
        </p:txBody>
      </p:sp>
      <p:cxnSp>
        <p:nvCxnSpPr>
          <p:cNvPr id="76" name="Straight Connector 75"/>
          <p:cNvCxnSpPr/>
          <p:nvPr/>
        </p:nvCxnSpPr>
        <p:spPr>
          <a:xfrm>
            <a:off x="305950" y="459679"/>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
        <p:nvSpPr>
          <p:cNvPr id="78" name="TextBox 77"/>
          <p:cNvSpPr txBox="1"/>
          <p:nvPr/>
        </p:nvSpPr>
        <p:spPr>
          <a:xfrm>
            <a:off x="302139" y="493176"/>
            <a:ext cx="2119636" cy="261610"/>
          </a:xfrm>
          <a:prstGeom prst="rect">
            <a:avLst/>
          </a:prstGeom>
          <a:noFill/>
          <a:ln w="3175">
            <a:noFill/>
          </a:ln>
        </p:spPr>
        <p:txBody>
          <a:bodyPr wrap="square" rtlCol="0">
            <a:spAutoFit/>
          </a:bodyPr>
          <a:lstStyle/>
          <a:p>
            <a:r>
              <a:rPr lang="en-US" sz="1100" b="1" dirty="0">
                <a:solidFill>
                  <a:srgbClr val="4C545A"/>
                </a:solidFill>
                <a:latin typeface="+mj-lt"/>
              </a:rPr>
              <a:t>Stunting: SDG 2.2.1</a:t>
            </a:r>
          </a:p>
        </p:txBody>
      </p:sp>
      <p:graphicFrame>
        <p:nvGraphicFramePr>
          <p:cNvPr id="80" name="Table 79"/>
          <p:cNvGraphicFramePr>
            <a:graphicFrameLocks noGrp="1"/>
          </p:cNvGraphicFramePr>
          <p:nvPr>
            <p:extLst>
              <p:ext uri="{D42A27DB-BD31-4B8C-83A1-F6EECF244321}">
                <p14:modId xmlns:p14="http://schemas.microsoft.com/office/powerpoint/2010/main" val="4205356836"/>
              </p:ext>
            </p:extLst>
          </p:nvPr>
        </p:nvGraphicFramePr>
        <p:xfrm>
          <a:off x="341473" y="4243023"/>
          <a:ext cx="6983650" cy="3501145"/>
        </p:xfrm>
        <a:graphic>
          <a:graphicData uri="http://schemas.openxmlformats.org/drawingml/2006/table">
            <a:tbl>
              <a:tblPr firstRow="1" bandRow="1">
                <a:tableStyleId>{5C22544A-7EE6-4342-B048-85BDC9FD1C3A}</a:tableStyleId>
              </a:tblPr>
              <a:tblGrid>
                <a:gridCol w="1396730">
                  <a:extLst>
                    <a:ext uri="{9D8B030D-6E8A-4147-A177-3AD203B41FA5}">
                      <a16:colId xmlns:a16="http://schemas.microsoft.com/office/drawing/2014/main" xmlns="" val="20000"/>
                    </a:ext>
                  </a:extLst>
                </a:gridCol>
                <a:gridCol w="1396730">
                  <a:extLst>
                    <a:ext uri="{9D8B030D-6E8A-4147-A177-3AD203B41FA5}">
                      <a16:colId xmlns:a16="http://schemas.microsoft.com/office/drawing/2014/main" xmlns="" val="20001"/>
                    </a:ext>
                  </a:extLst>
                </a:gridCol>
                <a:gridCol w="1396730">
                  <a:extLst>
                    <a:ext uri="{9D8B030D-6E8A-4147-A177-3AD203B41FA5}">
                      <a16:colId xmlns:a16="http://schemas.microsoft.com/office/drawing/2014/main" xmlns="" val="20002"/>
                    </a:ext>
                  </a:extLst>
                </a:gridCol>
                <a:gridCol w="1396730">
                  <a:extLst>
                    <a:ext uri="{9D8B030D-6E8A-4147-A177-3AD203B41FA5}">
                      <a16:colId xmlns:a16="http://schemas.microsoft.com/office/drawing/2014/main" xmlns="" val="20003"/>
                    </a:ext>
                  </a:extLst>
                </a:gridCol>
                <a:gridCol w="1396730">
                  <a:extLst>
                    <a:ext uri="{9D8B030D-6E8A-4147-A177-3AD203B41FA5}">
                      <a16:colId xmlns:a16="http://schemas.microsoft.com/office/drawing/2014/main" xmlns="" val="20004"/>
                    </a:ext>
                  </a:extLst>
                </a:gridCol>
              </a:tblGrid>
              <a:tr h="266924">
                <a:tc rowSpan="2">
                  <a:txBody>
                    <a:bodyPr/>
                    <a:lstStyle/>
                    <a:p>
                      <a:endParaRPr lang="en-US" sz="1100" dirty="0">
                        <a:solidFill>
                          <a:srgbClr val="FF0000"/>
                        </a:solidFill>
                        <a:highlight>
                          <a:srgbClr val="FFFF00"/>
                        </a:highlight>
                        <a:latin typeface="+mj-lt"/>
                      </a:endParaRPr>
                    </a:p>
                  </a:txBody>
                  <a:tcPr anchor="b">
                    <a:lnL w="3175" cap="flat" cmpd="sng" algn="ctr">
                      <a:no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3175"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ctr"/>
                      <a:r>
                        <a:rPr lang="en-US" sz="900" b="1" kern="1200" dirty="0">
                          <a:solidFill>
                            <a:schemeClr val="lt1"/>
                          </a:solidFill>
                          <a:effectLst/>
                          <a:latin typeface="+mj-lt"/>
                          <a:ea typeface="+mn-ea"/>
                          <a:cs typeface="+mn-cs"/>
                        </a:rPr>
                        <a:t>Stunting: SDG 2.2.1</a:t>
                      </a:r>
                    </a:p>
                  </a:txBody>
                  <a:tcPr>
                    <a:lnL w="6350" cap="flat" cmpd="sng" algn="ctr">
                      <a:solidFill>
                        <a:schemeClr val="bg2">
                          <a:lumMod val="75000"/>
                        </a:schemeClr>
                      </a:solidFill>
                      <a:prstDash val="solid"/>
                      <a:round/>
                      <a:headEnd type="none" w="med" len="med"/>
                      <a:tailEnd type="none" w="med" len="med"/>
                    </a:lnL>
                    <a:lnR w="6350" cap="flat" cmpd="sng" algn="ctr">
                      <a:solidFill>
                        <a:schemeClr val="bg1"/>
                      </a:solidFill>
                      <a:prstDash val="solid"/>
                      <a:round/>
                      <a:headEnd type="none" w="med" len="med"/>
                      <a:tailEnd type="none" w="med" len="med"/>
                    </a:lnR>
                    <a:lnT w="3175" cap="flat" cmpd="sng" algn="ctr">
                      <a:no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3BB8C5"/>
                    </a:solidFill>
                  </a:tcPr>
                </a:tc>
                <a:tc>
                  <a:txBody>
                    <a:bodyPr/>
                    <a:lstStyle/>
                    <a:p>
                      <a:pPr algn="ctr"/>
                      <a:r>
                        <a:rPr lang="en-US" sz="900" dirty="0">
                          <a:latin typeface="+mj-lt"/>
                        </a:rPr>
                        <a:t>Overweight: SDG 2.2.2</a:t>
                      </a:r>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3175" cap="flat" cmpd="sng" algn="ctr">
                      <a:no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6950A1"/>
                    </a:solidFill>
                  </a:tcPr>
                </a:tc>
                <a:tc>
                  <a:txBody>
                    <a:bodyPr/>
                    <a:lstStyle/>
                    <a:p>
                      <a:pPr marL="0" marR="0" indent="0" algn="ctr" defTabSz="777240" rtl="0" eaLnBrk="1" fontAlgn="auto" latinLnBrk="0" hangingPunct="1">
                        <a:lnSpc>
                          <a:spcPct val="100000"/>
                        </a:lnSpc>
                        <a:spcBef>
                          <a:spcPts val="0"/>
                        </a:spcBef>
                        <a:spcAft>
                          <a:spcPts val="0"/>
                        </a:spcAft>
                        <a:buClrTx/>
                        <a:buSzTx/>
                        <a:buFontTx/>
                        <a:buNone/>
                        <a:tabLst/>
                        <a:defRPr/>
                      </a:pPr>
                      <a:r>
                        <a:rPr lang="en-US" sz="900" b="1" kern="1200" dirty="0">
                          <a:solidFill>
                            <a:schemeClr val="lt1"/>
                          </a:solidFill>
                          <a:latin typeface="+mj-lt"/>
                          <a:ea typeface="+mn-ea"/>
                          <a:cs typeface="+mn-cs"/>
                        </a:rPr>
                        <a:t>Wasting: SDG 2.2.2</a:t>
                      </a:r>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3175" cap="flat" cmpd="sng" algn="ctr">
                      <a:no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15A40"/>
                    </a:solidFill>
                  </a:tcPr>
                </a:tc>
                <a:tc>
                  <a:txBody>
                    <a:bodyPr/>
                    <a:lstStyle/>
                    <a:p>
                      <a:pPr marL="0" marR="0" indent="0" algn="ctr" defTabSz="777240" rtl="0" eaLnBrk="1" fontAlgn="auto" latinLnBrk="0" hangingPunct="1">
                        <a:lnSpc>
                          <a:spcPct val="100000"/>
                        </a:lnSpc>
                        <a:spcBef>
                          <a:spcPts val="0"/>
                        </a:spcBef>
                        <a:spcAft>
                          <a:spcPts val="0"/>
                        </a:spcAft>
                        <a:buClrTx/>
                        <a:buSzTx/>
                        <a:buFontTx/>
                        <a:buNone/>
                        <a:tabLst/>
                        <a:defRPr/>
                      </a:pPr>
                      <a:r>
                        <a:rPr lang="en-US" sz="900" b="1" kern="1200" dirty="0">
                          <a:solidFill>
                            <a:schemeClr val="lt1"/>
                          </a:solidFill>
                          <a:latin typeface="+mj-lt"/>
                          <a:ea typeface="+mn-ea"/>
                          <a:cs typeface="+mn-cs"/>
                        </a:rPr>
                        <a:t>Underweight</a:t>
                      </a:r>
                    </a:p>
                  </a:txBody>
                  <a:tcPr>
                    <a:lnL w="6350" cap="flat" cmpd="sng" algn="ctr">
                      <a:solidFill>
                        <a:schemeClr val="bg1"/>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CD2D"/>
                    </a:solidFill>
                  </a:tcPr>
                </a:tc>
                <a:extLst>
                  <a:ext uri="{0D108BD9-81ED-4DB2-BD59-A6C34878D82A}">
                    <a16:rowId xmlns:a16="http://schemas.microsoft.com/office/drawing/2014/main" xmlns="" val="10000"/>
                  </a:ext>
                </a:extLst>
              </a:tr>
              <a:tr h="587231">
                <a:tc vMerge="1">
                  <a:txBody>
                    <a:bodyPr/>
                    <a:lstStyle/>
                    <a:p>
                      <a:endParaRPr lang="en-US" sz="900" dirty="0">
                        <a:latin typeface="+mj-lt"/>
                      </a:endParaRPr>
                    </a:p>
                  </a:txBody>
                  <a:tcPr>
                    <a:lnT w="6350" cap="flat" cmpd="sng" algn="ctr">
                      <a:solidFill>
                        <a:schemeClr val="bg1">
                          <a:lumMod val="65000"/>
                        </a:schemeClr>
                      </a:solidFill>
                      <a:prstDash val="solid"/>
                      <a:round/>
                      <a:headEnd type="none" w="med" len="med"/>
                      <a:tailEnd type="none" w="med" len="med"/>
                    </a:lnT>
                    <a:solidFill>
                      <a:schemeClr val="bg1">
                        <a:lumMod val="75000"/>
                      </a:schemeClr>
                    </a:solidFill>
                  </a:tcPr>
                </a:tc>
                <a:tc>
                  <a:txBody>
                    <a:bodyPr/>
                    <a:lstStyle/>
                    <a:p>
                      <a:pPr marL="0" marR="0" indent="0" algn="ctr" defTabSz="777240" rtl="0" eaLnBrk="1" fontAlgn="auto" latinLnBrk="0" hangingPunct="1">
                        <a:lnSpc>
                          <a:spcPct val="100000"/>
                        </a:lnSpc>
                        <a:spcBef>
                          <a:spcPts val="0"/>
                        </a:spcBef>
                        <a:spcAft>
                          <a:spcPts val="0"/>
                        </a:spcAft>
                        <a:buClrTx/>
                        <a:buSzTx/>
                        <a:buFontTx/>
                        <a:buNone/>
                        <a:tabLst/>
                        <a:defRPr/>
                      </a:pPr>
                      <a:r>
                        <a:rPr lang="en-US" sz="900" b="1" kern="1200" dirty="0">
                          <a:solidFill>
                            <a:schemeClr val="dk1"/>
                          </a:solidFill>
                          <a:effectLst/>
                          <a:latin typeface="+mn-lt"/>
                          <a:ea typeface="+mn-ea"/>
                          <a:cs typeface="+mn-cs"/>
                        </a:rPr>
                        <a:t>% stunted </a:t>
                      </a:r>
                      <a:br>
                        <a:rPr lang="en-US" sz="900" b="1" kern="1200" dirty="0">
                          <a:solidFill>
                            <a:schemeClr val="dk1"/>
                          </a:solidFill>
                          <a:effectLst/>
                          <a:latin typeface="+mn-lt"/>
                          <a:ea typeface="+mn-ea"/>
                          <a:cs typeface="+mn-cs"/>
                        </a:rPr>
                      </a:br>
                      <a:r>
                        <a:rPr lang="en-US" sz="900" b="1" kern="1200" dirty="0">
                          <a:solidFill>
                            <a:schemeClr val="dk1"/>
                          </a:solidFill>
                          <a:effectLst/>
                          <a:latin typeface="+mn-lt"/>
                          <a:ea typeface="+mn-ea"/>
                          <a:cs typeface="+mn-cs"/>
                        </a:rPr>
                        <a:t>(moderate and severe)</a:t>
                      </a:r>
                      <a:endParaRPr lang="en-US" sz="900" kern="1200" dirty="0">
                        <a:solidFill>
                          <a:schemeClr val="dk1"/>
                        </a:solidFill>
                        <a:effectLst/>
                        <a:latin typeface="+mn-lt"/>
                        <a:ea typeface="+mn-ea"/>
                        <a:cs typeface="+mn-cs"/>
                      </a:endParaRPr>
                    </a:p>
                  </a:txBody>
                  <a:tcPr anchor="ctr">
                    <a:lnL w="6350" cap="flat" cmpd="sng" algn="ctr">
                      <a:solidFill>
                        <a:schemeClr val="bg2">
                          <a:lumMod val="75000"/>
                        </a:schemeClr>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BB8C5">
                        <a:alpha val="62000"/>
                      </a:srgbClr>
                    </a:solidFill>
                  </a:tcPr>
                </a:tc>
                <a:tc>
                  <a:txBody>
                    <a:bodyPr/>
                    <a:lstStyle/>
                    <a:p>
                      <a:pPr marL="0" marR="0" indent="0" algn="ctr" defTabSz="777240" rtl="0" eaLnBrk="1" fontAlgn="auto" latinLnBrk="0" hangingPunct="1">
                        <a:lnSpc>
                          <a:spcPct val="100000"/>
                        </a:lnSpc>
                        <a:spcBef>
                          <a:spcPts val="0"/>
                        </a:spcBef>
                        <a:spcAft>
                          <a:spcPts val="0"/>
                        </a:spcAft>
                        <a:buClrTx/>
                        <a:buSzTx/>
                        <a:buFontTx/>
                        <a:buNone/>
                        <a:tabLst/>
                        <a:defRPr/>
                      </a:pPr>
                      <a:r>
                        <a:rPr lang="en-US" sz="900" b="1" kern="1200" dirty="0">
                          <a:solidFill>
                            <a:schemeClr val="dk1"/>
                          </a:solidFill>
                          <a:effectLst/>
                          <a:latin typeface="+mn-lt"/>
                          <a:ea typeface="+mn-ea"/>
                          <a:cs typeface="+mn-cs"/>
                        </a:rPr>
                        <a:t>% overweight </a:t>
                      </a:r>
                      <a:br>
                        <a:rPr lang="en-US" sz="900" b="1" kern="1200" dirty="0">
                          <a:solidFill>
                            <a:schemeClr val="dk1"/>
                          </a:solidFill>
                          <a:effectLst/>
                          <a:latin typeface="+mn-lt"/>
                          <a:ea typeface="+mn-ea"/>
                          <a:cs typeface="+mn-cs"/>
                        </a:rPr>
                      </a:br>
                      <a:r>
                        <a:rPr lang="en-US" sz="900" b="1" kern="1200" dirty="0">
                          <a:solidFill>
                            <a:schemeClr val="dk1"/>
                          </a:solidFill>
                          <a:effectLst/>
                          <a:latin typeface="+mn-lt"/>
                          <a:ea typeface="+mn-ea"/>
                          <a:cs typeface="+mn-cs"/>
                        </a:rPr>
                        <a:t>(moderate and severe)</a:t>
                      </a:r>
                      <a:endParaRPr lang="en-US" sz="900" kern="1200" dirty="0">
                        <a:solidFill>
                          <a:schemeClr val="dk1"/>
                        </a:solidFill>
                        <a:effectLst/>
                        <a:latin typeface="+mn-lt"/>
                        <a:ea typeface="+mn-ea"/>
                        <a:cs typeface="+mn-cs"/>
                      </a:endParaRPr>
                    </a:p>
                  </a:txBody>
                  <a:tcPr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950A1">
                        <a:alpha val="43000"/>
                      </a:srgbClr>
                    </a:solidFill>
                  </a:tcPr>
                </a:tc>
                <a:tc>
                  <a:txBody>
                    <a:bodyPr/>
                    <a:lstStyle/>
                    <a:p>
                      <a:pPr marL="0" marR="0" indent="0" algn="ctr" defTabSz="777240" rtl="0" eaLnBrk="1" fontAlgn="auto" latinLnBrk="0" hangingPunct="1">
                        <a:lnSpc>
                          <a:spcPct val="100000"/>
                        </a:lnSpc>
                        <a:spcBef>
                          <a:spcPts val="0"/>
                        </a:spcBef>
                        <a:spcAft>
                          <a:spcPts val="0"/>
                        </a:spcAft>
                        <a:buClrTx/>
                        <a:buSzTx/>
                        <a:buFontTx/>
                        <a:buNone/>
                        <a:tabLst/>
                        <a:defRPr/>
                      </a:pPr>
                      <a:r>
                        <a:rPr lang="en-US" sz="900" b="1" kern="1200" dirty="0">
                          <a:solidFill>
                            <a:schemeClr val="dk1"/>
                          </a:solidFill>
                          <a:effectLst/>
                          <a:latin typeface="+mn-lt"/>
                          <a:ea typeface="+mn-ea"/>
                          <a:cs typeface="+mn-cs"/>
                        </a:rPr>
                        <a:t>% wasted </a:t>
                      </a:r>
                      <a:br>
                        <a:rPr lang="en-US" sz="900" b="1" kern="1200" dirty="0">
                          <a:solidFill>
                            <a:schemeClr val="dk1"/>
                          </a:solidFill>
                          <a:effectLst/>
                          <a:latin typeface="+mn-lt"/>
                          <a:ea typeface="+mn-ea"/>
                          <a:cs typeface="+mn-cs"/>
                        </a:rPr>
                      </a:br>
                      <a:r>
                        <a:rPr lang="en-US" sz="900" b="1" kern="1200" dirty="0">
                          <a:solidFill>
                            <a:schemeClr val="dk1"/>
                          </a:solidFill>
                          <a:effectLst/>
                          <a:latin typeface="+mn-lt"/>
                          <a:ea typeface="+mn-ea"/>
                          <a:cs typeface="+mn-cs"/>
                        </a:rPr>
                        <a:t>(moderate and severe</a:t>
                      </a:r>
                      <a:r>
                        <a:rPr lang="en-US" sz="900" b="1" kern="1200" baseline="0" dirty="0" smtClean="0">
                          <a:solidFill>
                            <a:schemeClr val="dk1"/>
                          </a:solidFill>
                          <a:effectLst/>
                          <a:latin typeface="+mn-lt"/>
                          <a:ea typeface="+mn-ea"/>
                          <a:cs typeface="+mn-cs"/>
                        </a:rPr>
                        <a:t>)</a:t>
                      </a:r>
                      <a:endParaRPr lang="en-US" sz="900" kern="1200" dirty="0">
                        <a:solidFill>
                          <a:schemeClr val="dk1"/>
                        </a:solidFill>
                        <a:effectLst/>
                        <a:latin typeface="+mn-lt"/>
                        <a:ea typeface="+mn-ea"/>
                        <a:cs typeface="+mn-cs"/>
                      </a:endParaRPr>
                    </a:p>
                  </a:txBody>
                  <a:tcPr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9B5A9"/>
                    </a:solidFill>
                  </a:tcPr>
                </a:tc>
                <a:tc>
                  <a:txBody>
                    <a:bodyPr/>
                    <a:lstStyle/>
                    <a:p>
                      <a:pPr marL="0" marR="0" indent="0" algn="ctr" defTabSz="777240" rtl="0" eaLnBrk="1" fontAlgn="auto" latinLnBrk="0" hangingPunct="1">
                        <a:lnSpc>
                          <a:spcPct val="100000"/>
                        </a:lnSpc>
                        <a:spcBef>
                          <a:spcPts val="0"/>
                        </a:spcBef>
                        <a:spcAft>
                          <a:spcPts val="0"/>
                        </a:spcAft>
                        <a:buClrTx/>
                        <a:buSzTx/>
                        <a:buFontTx/>
                        <a:buNone/>
                        <a:tabLst/>
                        <a:defRPr/>
                      </a:pPr>
                      <a:r>
                        <a:rPr lang="en-US" sz="900" b="1" kern="1200" dirty="0">
                          <a:solidFill>
                            <a:schemeClr val="dk1"/>
                          </a:solidFill>
                          <a:effectLst/>
                          <a:latin typeface="+mn-lt"/>
                          <a:ea typeface="+mn-ea"/>
                          <a:cs typeface="+mn-cs"/>
                        </a:rPr>
                        <a:t>% underweight</a:t>
                      </a:r>
                    </a:p>
                    <a:p>
                      <a:pPr marL="0" marR="0" indent="0" algn="ctr" defTabSz="777240" rtl="0" eaLnBrk="1" fontAlgn="auto" latinLnBrk="0" hangingPunct="1">
                        <a:lnSpc>
                          <a:spcPct val="100000"/>
                        </a:lnSpc>
                        <a:spcBef>
                          <a:spcPts val="0"/>
                        </a:spcBef>
                        <a:spcAft>
                          <a:spcPts val="0"/>
                        </a:spcAft>
                        <a:buClrTx/>
                        <a:buSzTx/>
                        <a:buFontTx/>
                        <a:buNone/>
                        <a:tabLst/>
                        <a:defRPr/>
                      </a:pPr>
                      <a:r>
                        <a:rPr lang="en-US" sz="900" b="1" kern="1200" dirty="0">
                          <a:solidFill>
                            <a:schemeClr val="dk1"/>
                          </a:solidFill>
                          <a:effectLst/>
                          <a:latin typeface="+mn-lt"/>
                          <a:ea typeface="+mn-ea"/>
                          <a:cs typeface="+mn-cs"/>
                        </a:rPr>
                        <a:t>(moderate and severe)</a:t>
                      </a:r>
                    </a:p>
                  </a:txBody>
                  <a:tcPr anchor="ctr">
                    <a:lnL w="6350" cap="flat" cmpd="sng" algn="ctr">
                      <a:solidFill>
                        <a:schemeClr val="bg1"/>
                      </a:solid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D347">
                        <a:alpha val="43000"/>
                      </a:srgbClr>
                    </a:solidFill>
                  </a:tcPr>
                </a:tc>
                <a:extLst>
                  <a:ext uri="{0D108BD9-81ED-4DB2-BD59-A6C34878D82A}">
                    <a16:rowId xmlns:a16="http://schemas.microsoft.com/office/drawing/2014/main" xmlns="" val="10001"/>
                  </a:ext>
                </a:extLst>
              </a:tr>
              <a:tr h="240315">
                <a:tc>
                  <a:txBody>
                    <a:bodyPr/>
                    <a:lstStyle/>
                    <a:p>
                      <a:r>
                        <a:rPr lang="en-US" sz="800" b="1" dirty="0">
                          <a:latin typeface="+mj-lt"/>
                        </a:rPr>
                        <a:t>National</a:t>
                      </a:r>
                    </a:p>
                  </a:txBody>
                  <a:tcPr>
                    <a:lnL w="3175" cap="flat" cmpd="sng" algn="ctr">
                      <a:no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9050" cap="flat" cmpd="sng" algn="ctr">
                      <a:solidFill>
                        <a:schemeClr val="bg2">
                          <a:lumMod val="75000"/>
                        </a:schemeClr>
                      </a:solidFill>
                      <a:prstDash val="solid"/>
                      <a:round/>
                      <a:headEnd type="none" w="med" len="med"/>
                      <a:tailEnd type="none" w="med" len="med"/>
                    </a:lnB>
                    <a:noFill/>
                  </a:tcPr>
                </a:tc>
                <a:tc>
                  <a:txBody>
                    <a:bodyPr/>
                    <a:lstStyle/>
                    <a:p>
                      <a:pPr marL="0" algn="ctr" defTabSz="777240" rtl="0" eaLnBrk="1" fontAlgn="ctr" latinLnBrk="0" hangingPunct="1"/>
                      <a:r>
                        <a:rPr lang="en-US" sz="800" b="1" kern="1200" dirty="0">
                          <a:solidFill>
                            <a:schemeClr val="dk1"/>
                          </a:solidFill>
                          <a:latin typeface="+mn-lt"/>
                          <a:ea typeface="+mn-ea"/>
                          <a:cs typeface="+mn-cs"/>
                        </a:rPr>
                        <a:t>6</a:t>
                      </a:r>
                    </a:p>
                  </a:txBody>
                  <a:tcPr marL="0" marR="0"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2">
                          <a:lumMod val="75000"/>
                        </a:schemeClr>
                      </a:solidFill>
                      <a:prstDash val="solid"/>
                      <a:round/>
                      <a:headEnd type="none" w="med" len="med"/>
                      <a:tailEnd type="none" w="med" len="med"/>
                    </a:lnB>
                    <a:noFill/>
                  </a:tcPr>
                </a:tc>
                <a:tc>
                  <a:txBody>
                    <a:bodyPr/>
                    <a:lstStyle/>
                    <a:p>
                      <a:pPr marL="0" algn="ctr" defTabSz="777240" rtl="0" eaLnBrk="1" fontAlgn="ctr" latinLnBrk="0" hangingPunct="1"/>
                      <a:r>
                        <a:rPr lang="en-US" sz="800" b="1" kern="1200" dirty="0">
                          <a:solidFill>
                            <a:schemeClr val="dk1"/>
                          </a:solidFill>
                          <a:latin typeface="+mn-lt"/>
                          <a:ea typeface="+mn-ea"/>
                          <a:cs typeface="+mn-cs"/>
                        </a:rPr>
                        <a:t>6</a:t>
                      </a:r>
                    </a:p>
                  </a:txBody>
                  <a:tcPr marL="0" marR="0"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2">
                          <a:lumMod val="75000"/>
                        </a:schemeClr>
                      </a:solidFill>
                      <a:prstDash val="solid"/>
                      <a:round/>
                      <a:headEnd type="none" w="med" len="med"/>
                      <a:tailEnd type="none" w="med" len="med"/>
                    </a:lnB>
                    <a:noFill/>
                  </a:tcPr>
                </a:tc>
                <a:tc>
                  <a:txBody>
                    <a:bodyPr/>
                    <a:lstStyle/>
                    <a:p>
                      <a:pPr marL="0" algn="ctr" defTabSz="777240" rtl="0" eaLnBrk="1" fontAlgn="ctr" latinLnBrk="0" hangingPunct="1"/>
                      <a:r>
                        <a:rPr lang="en-US" sz="800" b="1" kern="1200" dirty="0">
                          <a:solidFill>
                            <a:schemeClr val="dk1"/>
                          </a:solidFill>
                          <a:latin typeface="+mn-lt"/>
                          <a:ea typeface="+mn-ea"/>
                          <a:cs typeface="+mn-cs"/>
                        </a:rPr>
                        <a:t>&lt;1</a:t>
                      </a:r>
                    </a:p>
                  </a:txBody>
                  <a:tcPr marL="0" marR="0" marT="0"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2">
                          <a:lumMod val="75000"/>
                        </a:schemeClr>
                      </a:solidFill>
                      <a:prstDash val="solid"/>
                      <a:round/>
                      <a:headEnd type="none" w="med" len="med"/>
                      <a:tailEnd type="none" w="med" len="med"/>
                    </a:lnB>
                    <a:noFill/>
                  </a:tcPr>
                </a:tc>
                <a:tc>
                  <a:txBody>
                    <a:bodyPr/>
                    <a:lstStyle/>
                    <a:p>
                      <a:pPr marL="0" algn="ctr" defTabSz="777240" rtl="0" eaLnBrk="1" fontAlgn="ctr" latinLnBrk="0" hangingPunct="1"/>
                      <a:r>
                        <a:rPr lang="en-US" sz="800" b="1" kern="1200" dirty="0">
                          <a:solidFill>
                            <a:schemeClr val="dk1"/>
                          </a:solidFill>
                          <a:latin typeface="+mn-lt"/>
                          <a:ea typeface="+mn-ea"/>
                          <a:cs typeface="+mn-cs"/>
                        </a:rPr>
                        <a:t>2</a:t>
                      </a:r>
                    </a:p>
                  </a:txBody>
                  <a:tcPr marL="0" marR="0" marT="0" marB="0" anchor="ctr">
                    <a:lnL w="6350" cap="flat" cmpd="sng" algn="ctr">
                      <a:solidFill>
                        <a:schemeClr val="bg2">
                          <a:lumMod val="75000"/>
                        </a:schemeClr>
                      </a:solidFill>
                      <a:prstDash val="solid"/>
                      <a:round/>
                      <a:headEnd type="none" w="med" len="med"/>
                      <a:tailEnd type="none" w="med" len="med"/>
                    </a:lnL>
                    <a:lnR w="3175"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2">
                          <a:lumMod val="75000"/>
                        </a:schemeClr>
                      </a:solidFill>
                      <a:prstDash val="solid"/>
                      <a:round/>
                      <a:headEnd type="none" w="med" len="med"/>
                      <a:tailEnd type="none" w="med" len="med"/>
                    </a:lnB>
                    <a:noFill/>
                  </a:tcPr>
                </a:tc>
                <a:extLst>
                  <a:ext uri="{0D108BD9-81ED-4DB2-BD59-A6C34878D82A}">
                    <a16:rowId xmlns:a16="http://schemas.microsoft.com/office/drawing/2014/main" xmlns="" val="10002"/>
                  </a:ext>
                </a:extLst>
              </a:tr>
              <a:tr h="240315">
                <a:tc>
                  <a:txBody>
                    <a:bodyPr/>
                    <a:lstStyle/>
                    <a:p>
                      <a:pPr marL="0" algn="l" defTabSz="777240" rtl="0" eaLnBrk="1" fontAlgn="ctr" latinLnBrk="0" hangingPunct="1"/>
                      <a:r>
                        <a:rPr lang="en-US" sz="800" kern="1200" dirty="0">
                          <a:solidFill>
                            <a:schemeClr val="dk1"/>
                          </a:solidFill>
                          <a:latin typeface="+mn-lt"/>
                          <a:ea typeface="+mn-ea"/>
                          <a:cs typeface="+mn-cs"/>
                        </a:rPr>
                        <a:t>Tbilisi</a:t>
                      </a:r>
                    </a:p>
                  </a:txBody>
                  <a:tcPr marL="114300" marR="0" marT="0" marB="0" anchor="ctr">
                    <a:lnL w="3175" cap="flat" cmpd="sng" algn="ctr">
                      <a:no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19050" cap="flat" cmpd="sng" algn="ctr">
                      <a:solidFill>
                        <a:schemeClr val="bg2">
                          <a:lumMod val="7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b="0" kern="1200" dirty="0" smtClean="0">
                          <a:solidFill>
                            <a:schemeClr val="dk1"/>
                          </a:solidFill>
                          <a:latin typeface="+mn-lt"/>
                          <a:ea typeface="+mn-ea"/>
                          <a:cs typeface="+mn-cs"/>
                        </a:rPr>
                        <a:t>4</a:t>
                      </a:r>
                      <a:endParaRPr lang="en-US" sz="800" b="0" kern="1200" dirty="0">
                        <a:solidFill>
                          <a:schemeClr val="dk1"/>
                        </a:solidFill>
                        <a:latin typeface="+mn-lt"/>
                        <a:ea typeface="+mn-ea"/>
                        <a:cs typeface="+mn-cs"/>
                      </a:endParaRPr>
                    </a:p>
                  </a:txBody>
                  <a:tcPr marL="9525" marR="9525" marT="9525"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19050" cap="flat" cmpd="sng" algn="ctr">
                      <a:solidFill>
                        <a:schemeClr val="bg2">
                          <a:lumMod val="7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b="0" kern="1200" dirty="0">
                          <a:solidFill>
                            <a:schemeClr val="dk1"/>
                          </a:solidFill>
                          <a:latin typeface="+mn-lt"/>
                          <a:ea typeface="+mn-ea"/>
                          <a:cs typeface="+mn-cs"/>
                        </a:rPr>
                        <a:t>4</a:t>
                      </a:r>
                    </a:p>
                  </a:txBody>
                  <a:tcPr marL="9525" marR="9525" marT="9525"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19050" cap="flat" cmpd="sng" algn="ctr">
                      <a:solidFill>
                        <a:schemeClr val="bg2">
                          <a:lumMod val="7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b="0" kern="1200" dirty="0">
                          <a:solidFill>
                            <a:schemeClr val="dk1"/>
                          </a:solidFill>
                          <a:latin typeface="+mn-lt"/>
                          <a:ea typeface="+mn-ea"/>
                          <a:cs typeface="+mn-cs"/>
                        </a:rPr>
                        <a:t>1</a:t>
                      </a:r>
                    </a:p>
                  </a:txBody>
                  <a:tcPr marL="9525" marR="9525" marT="9525"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19050" cap="flat" cmpd="sng" algn="ctr">
                      <a:solidFill>
                        <a:schemeClr val="bg2">
                          <a:lumMod val="7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b="0" kern="1200">
                          <a:solidFill>
                            <a:schemeClr val="dk1"/>
                          </a:solidFill>
                          <a:latin typeface="+mn-lt"/>
                          <a:ea typeface="+mn-ea"/>
                          <a:cs typeface="+mn-cs"/>
                        </a:rPr>
                        <a:t>2</a:t>
                      </a:r>
                    </a:p>
                  </a:txBody>
                  <a:tcPr marL="9525" marR="9525" marT="9525" marB="0" anchor="ctr">
                    <a:lnL w="6350" cap="flat" cmpd="sng" algn="ctr">
                      <a:solidFill>
                        <a:schemeClr val="bg2">
                          <a:lumMod val="75000"/>
                        </a:schemeClr>
                      </a:solidFill>
                      <a:prstDash val="solid"/>
                      <a:round/>
                      <a:headEnd type="none" w="med" len="med"/>
                      <a:tailEnd type="none" w="med" len="med"/>
                    </a:lnL>
                    <a:lnR w="3175" cap="flat" cmpd="sng" algn="ctr">
                      <a:noFill/>
                      <a:prstDash val="solid"/>
                      <a:round/>
                      <a:headEnd type="none" w="med" len="med"/>
                      <a:tailEnd type="none" w="med" len="med"/>
                    </a:lnR>
                    <a:lnT w="19050" cap="flat" cmpd="sng" algn="ctr">
                      <a:solidFill>
                        <a:schemeClr val="bg2">
                          <a:lumMod val="7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03"/>
                  </a:ext>
                </a:extLst>
              </a:tr>
              <a:tr h="240315">
                <a:tc>
                  <a:txBody>
                    <a:bodyPr/>
                    <a:lstStyle/>
                    <a:p>
                      <a:pPr marL="0" algn="l" defTabSz="777240" rtl="0" eaLnBrk="1" fontAlgn="ctr" latinLnBrk="0" hangingPunct="1"/>
                      <a:r>
                        <a:rPr lang="en-US" sz="800" kern="1200" dirty="0" err="1">
                          <a:solidFill>
                            <a:schemeClr val="dk1"/>
                          </a:solidFill>
                          <a:latin typeface="+mn-lt"/>
                          <a:ea typeface="+mn-ea"/>
                          <a:cs typeface="+mn-cs"/>
                        </a:rPr>
                        <a:t>Adjara</a:t>
                      </a:r>
                      <a:r>
                        <a:rPr lang="en-US" sz="800" kern="1200" dirty="0">
                          <a:solidFill>
                            <a:schemeClr val="dk1"/>
                          </a:solidFill>
                          <a:latin typeface="+mn-lt"/>
                          <a:ea typeface="+mn-ea"/>
                          <a:cs typeface="+mn-cs"/>
                        </a:rPr>
                        <a:t> A.R</a:t>
                      </a:r>
                    </a:p>
                  </a:txBody>
                  <a:tcPr marL="114300" marR="0" marT="0" marB="0" anchor="ctr">
                    <a:lnL w="3175" cap="flat" cmpd="sng" algn="ctr">
                      <a:no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b="0" kern="1200" dirty="0">
                          <a:solidFill>
                            <a:schemeClr val="dk1"/>
                          </a:solidFill>
                          <a:latin typeface="+mn-lt"/>
                          <a:ea typeface="+mn-ea"/>
                          <a:cs typeface="+mn-cs"/>
                        </a:rPr>
                        <a:t>9</a:t>
                      </a:r>
                    </a:p>
                  </a:txBody>
                  <a:tcPr marL="9525" marR="9525" marT="9525"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b="0" kern="1200" dirty="0">
                          <a:solidFill>
                            <a:schemeClr val="dk1"/>
                          </a:solidFill>
                          <a:latin typeface="+mn-lt"/>
                          <a:ea typeface="+mn-ea"/>
                          <a:cs typeface="+mn-cs"/>
                        </a:rPr>
                        <a:t>3</a:t>
                      </a:r>
                    </a:p>
                  </a:txBody>
                  <a:tcPr marL="9525" marR="9525" marT="9525"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b="0" kern="1200" dirty="0">
                          <a:solidFill>
                            <a:schemeClr val="dk1"/>
                          </a:solidFill>
                          <a:latin typeface="+mn-lt"/>
                          <a:ea typeface="+mn-ea"/>
                          <a:cs typeface="+mn-cs"/>
                        </a:rPr>
                        <a:t>0</a:t>
                      </a:r>
                    </a:p>
                  </a:txBody>
                  <a:tcPr marL="9525" marR="9525" marT="9525"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b="0" kern="1200">
                          <a:solidFill>
                            <a:schemeClr val="dk1"/>
                          </a:solidFill>
                          <a:latin typeface="+mn-lt"/>
                          <a:ea typeface="+mn-ea"/>
                          <a:cs typeface="+mn-cs"/>
                        </a:rPr>
                        <a:t>6</a:t>
                      </a:r>
                    </a:p>
                  </a:txBody>
                  <a:tcPr marL="9525" marR="9525" marT="9525" marB="0" anchor="ctr">
                    <a:lnL w="6350" cap="flat" cmpd="sng" algn="ctr">
                      <a:solidFill>
                        <a:schemeClr val="bg2">
                          <a:lumMod val="75000"/>
                        </a:schemeClr>
                      </a:solid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04"/>
                  </a:ext>
                </a:extLst>
              </a:tr>
              <a:tr h="240315">
                <a:tc>
                  <a:txBody>
                    <a:bodyPr/>
                    <a:lstStyle/>
                    <a:p>
                      <a:pPr marL="0" algn="l" defTabSz="777240" rtl="0" eaLnBrk="1" fontAlgn="ctr" latinLnBrk="0" hangingPunct="1"/>
                      <a:r>
                        <a:rPr lang="en-US" sz="800" kern="1200" dirty="0">
                          <a:solidFill>
                            <a:schemeClr val="dk1"/>
                          </a:solidFill>
                          <a:latin typeface="+mn-lt"/>
                          <a:ea typeface="+mn-ea"/>
                          <a:cs typeface="+mn-cs"/>
                        </a:rPr>
                        <a:t>Guria</a:t>
                      </a:r>
                    </a:p>
                  </a:txBody>
                  <a:tcPr marL="114300" marR="0" marT="0" marB="0" anchor="ctr">
                    <a:lnL w="3175"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b="0" kern="1200" dirty="0">
                          <a:solidFill>
                            <a:schemeClr val="dk1"/>
                          </a:solidFill>
                          <a:latin typeface="+mn-lt"/>
                          <a:ea typeface="+mn-ea"/>
                          <a:cs typeface="+mn-cs"/>
                        </a:rPr>
                        <a:t>3</a:t>
                      </a:r>
                    </a:p>
                  </a:txBody>
                  <a:tcPr marL="9525" marR="9525" marT="9525" marB="0" anchor="ctr">
                    <a:lnL w="6350" cap="flat" cmpd="sng" algn="ctr">
                      <a:solidFill>
                        <a:schemeClr val="bg1">
                          <a:lumMod val="6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b="0" kern="1200" dirty="0">
                          <a:solidFill>
                            <a:schemeClr val="dk1"/>
                          </a:solidFill>
                          <a:latin typeface="+mn-lt"/>
                          <a:ea typeface="+mn-ea"/>
                          <a:cs typeface="+mn-cs"/>
                        </a:rPr>
                        <a:t>11</a:t>
                      </a:r>
                    </a:p>
                  </a:txBody>
                  <a:tcPr marL="9525" marR="9525" marT="9525"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b="0" kern="1200" dirty="0">
                          <a:solidFill>
                            <a:schemeClr val="dk1"/>
                          </a:solidFill>
                          <a:latin typeface="+mn-lt"/>
                          <a:ea typeface="+mn-ea"/>
                          <a:cs typeface="+mn-cs"/>
                        </a:rPr>
                        <a:t>0</a:t>
                      </a:r>
                    </a:p>
                  </a:txBody>
                  <a:tcPr marL="9525" marR="9525" marT="9525"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b="0" kern="1200" dirty="0">
                          <a:solidFill>
                            <a:schemeClr val="dk1"/>
                          </a:solidFill>
                          <a:latin typeface="+mn-lt"/>
                          <a:ea typeface="+mn-ea"/>
                          <a:cs typeface="+mn-cs"/>
                        </a:rPr>
                        <a:t>1</a:t>
                      </a:r>
                    </a:p>
                  </a:txBody>
                  <a:tcPr marL="9525" marR="9525" marT="9525" marB="0" anchor="ctr">
                    <a:lnL w="6350" cap="flat" cmpd="sng" algn="ctr">
                      <a:solidFill>
                        <a:schemeClr val="bg2">
                          <a:lumMod val="75000"/>
                        </a:schemeClr>
                      </a:solid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05"/>
                  </a:ext>
                </a:extLst>
              </a:tr>
              <a:tr h="240315">
                <a:tc>
                  <a:txBody>
                    <a:bodyPr/>
                    <a:lstStyle/>
                    <a:p>
                      <a:pPr marL="0" algn="l" defTabSz="777240" rtl="0" eaLnBrk="1" fontAlgn="ctr" latinLnBrk="0" hangingPunct="1"/>
                      <a:r>
                        <a:rPr lang="it-IT" sz="800" kern="1200" dirty="0">
                          <a:solidFill>
                            <a:schemeClr val="dk1"/>
                          </a:solidFill>
                          <a:latin typeface="+mn-lt"/>
                          <a:ea typeface="+mn-ea"/>
                          <a:cs typeface="+mn-cs"/>
                        </a:rPr>
                        <a:t>Imereti, Racha-Lechkhumi and Kvemo Svaneti</a:t>
                      </a:r>
                    </a:p>
                  </a:txBody>
                  <a:tcPr marL="114300" marR="0" marT="0" marB="0" anchor="ctr">
                    <a:lnL w="3175"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b="0" kern="1200" dirty="0">
                          <a:solidFill>
                            <a:schemeClr val="dk1"/>
                          </a:solidFill>
                          <a:latin typeface="+mn-lt"/>
                          <a:ea typeface="+mn-ea"/>
                          <a:cs typeface="+mn-cs"/>
                        </a:rPr>
                        <a:t>5</a:t>
                      </a:r>
                    </a:p>
                  </a:txBody>
                  <a:tcPr marL="9525" marR="9525" marT="9525" marB="0" anchor="ctr">
                    <a:lnL w="6350" cap="flat" cmpd="sng" algn="ctr">
                      <a:solidFill>
                        <a:schemeClr val="bg1">
                          <a:lumMod val="6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b="0" kern="1200" dirty="0">
                          <a:solidFill>
                            <a:schemeClr val="dk1"/>
                          </a:solidFill>
                          <a:latin typeface="+mn-lt"/>
                          <a:ea typeface="+mn-ea"/>
                          <a:cs typeface="+mn-cs"/>
                        </a:rPr>
                        <a:t>15</a:t>
                      </a:r>
                    </a:p>
                  </a:txBody>
                  <a:tcPr marL="9525" marR="9525" marT="9525"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b="0" kern="1200" dirty="0">
                          <a:solidFill>
                            <a:schemeClr val="dk1"/>
                          </a:solidFill>
                          <a:latin typeface="+mn-lt"/>
                          <a:ea typeface="+mn-ea"/>
                          <a:cs typeface="+mn-cs"/>
                        </a:rPr>
                        <a:t>0</a:t>
                      </a:r>
                    </a:p>
                  </a:txBody>
                  <a:tcPr marL="9525" marR="9525" marT="9525"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b="0" kern="1200" dirty="0">
                          <a:solidFill>
                            <a:schemeClr val="dk1"/>
                          </a:solidFill>
                          <a:latin typeface="+mn-lt"/>
                          <a:ea typeface="+mn-ea"/>
                          <a:cs typeface="+mn-cs"/>
                        </a:rPr>
                        <a:t>&lt;1</a:t>
                      </a:r>
                    </a:p>
                  </a:txBody>
                  <a:tcPr marL="9525" marR="9525" marT="9525" marB="0" anchor="ctr">
                    <a:lnL w="6350" cap="flat" cmpd="sng" algn="ctr">
                      <a:solidFill>
                        <a:schemeClr val="bg2">
                          <a:lumMod val="75000"/>
                        </a:schemeClr>
                      </a:solid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06"/>
                  </a:ext>
                </a:extLst>
              </a:tr>
              <a:tr h="240315">
                <a:tc>
                  <a:txBody>
                    <a:bodyPr/>
                    <a:lstStyle/>
                    <a:p>
                      <a:pPr marL="0" algn="l" defTabSz="777240" rtl="0" eaLnBrk="1" fontAlgn="ctr" latinLnBrk="0" hangingPunct="1"/>
                      <a:r>
                        <a:rPr lang="en-US" sz="800" kern="1200" dirty="0" err="1">
                          <a:solidFill>
                            <a:schemeClr val="dk1"/>
                          </a:solidFill>
                          <a:latin typeface="+mn-lt"/>
                          <a:ea typeface="+mn-ea"/>
                          <a:cs typeface="+mn-cs"/>
                        </a:rPr>
                        <a:t>Kakheti</a:t>
                      </a:r>
                      <a:endParaRPr lang="en-US" sz="800" kern="1200" dirty="0">
                        <a:solidFill>
                          <a:schemeClr val="dk1"/>
                        </a:solidFill>
                        <a:latin typeface="+mn-lt"/>
                        <a:ea typeface="+mn-ea"/>
                        <a:cs typeface="+mn-cs"/>
                      </a:endParaRPr>
                    </a:p>
                  </a:txBody>
                  <a:tcPr marL="114300" marR="0" marT="0" marB="0" anchor="ctr">
                    <a:lnL w="3175"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b="0" kern="1200" dirty="0">
                          <a:solidFill>
                            <a:schemeClr val="dk1"/>
                          </a:solidFill>
                          <a:latin typeface="+mn-lt"/>
                          <a:ea typeface="+mn-ea"/>
                          <a:cs typeface="+mn-cs"/>
                        </a:rPr>
                        <a:t>9</a:t>
                      </a:r>
                    </a:p>
                  </a:txBody>
                  <a:tcPr marL="9525" marR="9525" marT="9525" marB="0" anchor="ctr">
                    <a:lnL w="6350" cap="flat" cmpd="sng" algn="ctr">
                      <a:solidFill>
                        <a:schemeClr val="bg1">
                          <a:lumMod val="6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b="0" kern="1200" dirty="0">
                          <a:solidFill>
                            <a:schemeClr val="dk1"/>
                          </a:solidFill>
                          <a:latin typeface="+mn-lt"/>
                          <a:ea typeface="+mn-ea"/>
                          <a:cs typeface="+mn-cs"/>
                        </a:rPr>
                        <a:t>5</a:t>
                      </a:r>
                    </a:p>
                  </a:txBody>
                  <a:tcPr marL="9525" marR="9525" marT="9525"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b="0" kern="1200" dirty="0">
                          <a:solidFill>
                            <a:schemeClr val="dk1"/>
                          </a:solidFill>
                          <a:latin typeface="+mn-lt"/>
                          <a:ea typeface="+mn-ea"/>
                          <a:cs typeface="+mn-cs"/>
                        </a:rPr>
                        <a:t>1</a:t>
                      </a:r>
                    </a:p>
                  </a:txBody>
                  <a:tcPr marL="9525" marR="9525" marT="9525"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b="0" kern="1200" dirty="0">
                          <a:solidFill>
                            <a:schemeClr val="dk1"/>
                          </a:solidFill>
                          <a:latin typeface="+mn-lt"/>
                          <a:ea typeface="+mn-ea"/>
                          <a:cs typeface="+mn-cs"/>
                        </a:rPr>
                        <a:t>4</a:t>
                      </a:r>
                    </a:p>
                  </a:txBody>
                  <a:tcPr marL="9525" marR="9525" marT="9525" marB="0" anchor="ctr">
                    <a:lnL w="6350" cap="flat" cmpd="sng" algn="ctr">
                      <a:solidFill>
                        <a:schemeClr val="bg2">
                          <a:lumMod val="75000"/>
                        </a:schemeClr>
                      </a:solid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07"/>
                  </a:ext>
                </a:extLst>
              </a:tr>
              <a:tr h="240315">
                <a:tc>
                  <a:txBody>
                    <a:bodyPr/>
                    <a:lstStyle/>
                    <a:p>
                      <a:pPr marL="0" algn="l" defTabSz="777240" rtl="0" eaLnBrk="1" fontAlgn="ctr" latinLnBrk="0" hangingPunct="1"/>
                      <a:r>
                        <a:rPr lang="en-US" sz="800" kern="1200" dirty="0" err="1">
                          <a:solidFill>
                            <a:schemeClr val="dk1"/>
                          </a:solidFill>
                          <a:latin typeface="+mn-lt"/>
                          <a:ea typeface="+mn-ea"/>
                          <a:cs typeface="+mn-cs"/>
                        </a:rPr>
                        <a:t>Mtskheta-Mtianeti</a:t>
                      </a:r>
                      <a:endParaRPr lang="en-US" sz="800" kern="1200" dirty="0">
                        <a:solidFill>
                          <a:schemeClr val="dk1"/>
                        </a:solidFill>
                        <a:latin typeface="+mn-lt"/>
                        <a:ea typeface="+mn-ea"/>
                        <a:cs typeface="+mn-cs"/>
                      </a:endParaRPr>
                    </a:p>
                  </a:txBody>
                  <a:tcPr marL="114300" marR="0" marT="0" marB="0" anchor="ctr">
                    <a:lnL w="3175"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b="0" kern="1200" dirty="0">
                          <a:solidFill>
                            <a:schemeClr val="dk1"/>
                          </a:solidFill>
                          <a:latin typeface="+mn-lt"/>
                          <a:ea typeface="+mn-ea"/>
                          <a:cs typeface="+mn-cs"/>
                        </a:rPr>
                        <a:t>7</a:t>
                      </a:r>
                    </a:p>
                  </a:txBody>
                  <a:tcPr marL="9525" marR="9525" marT="9525" marB="0" anchor="ctr">
                    <a:lnL w="6350" cap="flat" cmpd="sng" algn="ctr">
                      <a:solidFill>
                        <a:schemeClr val="bg1">
                          <a:lumMod val="6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b="0" kern="1200" dirty="0">
                          <a:solidFill>
                            <a:schemeClr val="dk1"/>
                          </a:solidFill>
                          <a:latin typeface="+mn-lt"/>
                          <a:ea typeface="+mn-ea"/>
                          <a:cs typeface="+mn-cs"/>
                        </a:rPr>
                        <a:t>7</a:t>
                      </a:r>
                    </a:p>
                  </a:txBody>
                  <a:tcPr marL="9525" marR="9525" marT="9525"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b="0" kern="1200" dirty="0">
                          <a:solidFill>
                            <a:schemeClr val="dk1"/>
                          </a:solidFill>
                          <a:latin typeface="+mn-lt"/>
                          <a:ea typeface="+mn-ea"/>
                          <a:cs typeface="+mn-cs"/>
                        </a:rPr>
                        <a:t>&lt;1</a:t>
                      </a:r>
                    </a:p>
                  </a:txBody>
                  <a:tcPr marL="9525" marR="9525" marT="9525"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b="0" kern="1200" dirty="0">
                          <a:solidFill>
                            <a:schemeClr val="dk1"/>
                          </a:solidFill>
                          <a:latin typeface="+mn-lt"/>
                          <a:ea typeface="+mn-ea"/>
                          <a:cs typeface="+mn-cs"/>
                        </a:rPr>
                        <a:t>2</a:t>
                      </a:r>
                    </a:p>
                  </a:txBody>
                  <a:tcPr marL="9525" marR="9525" marT="9525" marB="0" anchor="ctr">
                    <a:lnL w="6350" cap="flat" cmpd="sng" algn="ctr">
                      <a:solidFill>
                        <a:schemeClr val="bg2">
                          <a:lumMod val="75000"/>
                        </a:schemeClr>
                      </a:solid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08"/>
                  </a:ext>
                </a:extLst>
              </a:tr>
              <a:tr h="240315">
                <a:tc>
                  <a:txBody>
                    <a:bodyPr/>
                    <a:lstStyle/>
                    <a:p>
                      <a:pPr marL="0" algn="l" defTabSz="777240" rtl="0" eaLnBrk="1" fontAlgn="ctr" latinLnBrk="0" hangingPunct="1"/>
                      <a:r>
                        <a:rPr lang="en-US" sz="800" kern="1200" dirty="0" err="1">
                          <a:solidFill>
                            <a:schemeClr val="dk1"/>
                          </a:solidFill>
                          <a:latin typeface="+mn-lt"/>
                          <a:ea typeface="+mn-ea"/>
                          <a:cs typeface="+mn-cs"/>
                        </a:rPr>
                        <a:t>Samegrelo-Zemo</a:t>
                      </a:r>
                      <a:r>
                        <a:rPr lang="en-US" sz="800" kern="1200" dirty="0">
                          <a:solidFill>
                            <a:schemeClr val="dk1"/>
                          </a:solidFill>
                          <a:latin typeface="+mn-lt"/>
                          <a:ea typeface="+mn-ea"/>
                          <a:cs typeface="+mn-cs"/>
                        </a:rPr>
                        <a:t> </a:t>
                      </a:r>
                      <a:r>
                        <a:rPr lang="en-US" sz="800" kern="1200" dirty="0" err="1">
                          <a:solidFill>
                            <a:schemeClr val="dk1"/>
                          </a:solidFill>
                          <a:latin typeface="+mn-lt"/>
                          <a:ea typeface="+mn-ea"/>
                          <a:cs typeface="+mn-cs"/>
                        </a:rPr>
                        <a:t>Svaneti</a:t>
                      </a:r>
                      <a:endParaRPr lang="en-US" sz="800" kern="1200" dirty="0">
                        <a:solidFill>
                          <a:schemeClr val="dk1"/>
                        </a:solidFill>
                        <a:latin typeface="+mn-lt"/>
                        <a:ea typeface="+mn-ea"/>
                        <a:cs typeface="+mn-cs"/>
                      </a:endParaRPr>
                    </a:p>
                  </a:txBody>
                  <a:tcPr marL="114300" marR="0" marT="0" marB="0" anchor="ctr">
                    <a:lnL w="3175"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b="0" kern="1200" dirty="0">
                          <a:solidFill>
                            <a:schemeClr val="dk1"/>
                          </a:solidFill>
                          <a:latin typeface="+mn-lt"/>
                          <a:ea typeface="+mn-ea"/>
                          <a:cs typeface="+mn-cs"/>
                        </a:rPr>
                        <a:t>5</a:t>
                      </a:r>
                    </a:p>
                  </a:txBody>
                  <a:tcPr marL="9525" marR="9525" marT="9525" marB="0" anchor="ctr">
                    <a:lnL w="6350" cap="flat" cmpd="sng" algn="ctr">
                      <a:solidFill>
                        <a:schemeClr val="bg1">
                          <a:lumMod val="6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b="0" kern="1200" dirty="0">
                          <a:solidFill>
                            <a:schemeClr val="dk1"/>
                          </a:solidFill>
                          <a:latin typeface="+mn-lt"/>
                          <a:ea typeface="+mn-ea"/>
                          <a:cs typeface="+mn-cs"/>
                        </a:rPr>
                        <a:t>6</a:t>
                      </a:r>
                    </a:p>
                  </a:txBody>
                  <a:tcPr marL="9525" marR="9525" marT="9525"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b="0" kern="1200" dirty="0">
                          <a:solidFill>
                            <a:schemeClr val="dk1"/>
                          </a:solidFill>
                          <a:latin typeface="+mn-lt"/>
                          <a:ea typeface="+mn-ea"/>
                          <a:cs typeface="+mn-cs"/>
                        </a:rPr>
                        <a:t>1</a:t>
                      </a:r>
                    </a:p>
                  </a:txBody>
                  <a:tcPr marL="9525" marR="9525" marT="9525"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b="0" kern="1200" dirty="0">
                          <a:solidFill>
                            <a:schemeClr val="dk1"/>
                          </a:solidFill>
                          <a:latin typeface="+mn-lt"/>
                          <a:ea typeface="+mn-ea"/>
                          <a:cs typeface="+mn-cs"/>
                        </a:rPr>
                        <a:t>2</a:t>
                      </a:r>
                    </a:p>
                  </a:txBody>
                  <a:tcPr marL="9525" marR="9525" marT="9525" marB="0" anchor="ctr">
                    <a:lnL w="6350" cap="flat" cmpd="sng" algn="ctr">
                      <a:solidFill>
                        <a:schemeClr val="bg2">
                          <a:lumMod val="75000"/>
                        </a:schemeClr>
                      </a:solid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09"/>
                  </a:ext>
                </a:extLst>
              </a:tr>
              <a:tr h="240315">
                <a:tc>
                  <a:txBody>
                    <a:bodyPr/>
                    <a:lstStyle/>
                    <a:p>
                      <a:pPr marL="0" algn="l" defTabSz="777240" rtl="0" eaLnBrk="1" fontAlgn="ctr" latinLnBrk="0" hangingPunct="1"/>
                      <a:r>
                        <a:rPr lang="en-US" sz="800" kern="1200" dirty="0" err="1">
                          <a:solidFill>
                            <a:schemeClr val="dk1"/>
                          </a:solidFill>
                          <a:latin typeface="+mn-lt"/>
                          <a:ea typeface="+mn-ea"/>
                          <a:cs typeface="+mn-cs"/>
                        </a:rPr>
                        <a:t>Samtskhe-Javakheti</a:t>
                      </a:r>
                      <a:endParaRPr lang="en-US" sz="800" kern="1200" dirty="0">
                        <a:solidFill>
                          <a:schemeClr val="dk1"/>
                        </a:solidFill>
                        <a:latin typeface="+mn-lt"/>
                        <a:ea typeface="+mn-ea"/>
                        <a:cs typeface="+mn-cs"/>
                      </a:endParaRPr>
                    </a:p>
                  </a:txBody>
                  <a:tcPr marL="114300" marR="0" marT="0" marB="0" anchor="ctr">
                    <a:lnL w="3175"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b="0" kern="1200" dirty="0">
                          <a:solidFill>
                            <a:schemeClr val="dk1"/>
                          </a:solidFill>
                          <a:latin typeface="+mn-lt"/>
                          <a:ea typeface="+mn-ea"/>
                          <a:cs typeface="+mn-cs"/>
                        </a:rPr>
                        <a:t>6</a:t>
                      </a:r>
                    </a:p>
                  </a:txBody>
                  <a:tcPr marL="9525" marR="9525" marT="9525" marB="0" anchor="ctr">
                    <a:lnL w="6350" cap="flat" cmpd="sng" algn="ctr">
                      <a:solidFill>
                        <a:schemeClr val="bg1">
                          <a:lumMod val="6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b="0" kern="1200" dirty="0">
                          <a:solidFill>
                            <a:schemeClr val="dk1"/>
                          </a:solidFill>
                          <a:latin typeface="+mn-lt"/>
                          <a:ea typeface="+mn-ea"/>
                          <a:cs typeface="+mn-cs"/>
                        </a:rPr>
                        <a:t>6</a:t>
                      </a:r>
                    </a:p>
                  </a:txBody>
                  <a:tcPr marL="9525" marR="9525" marT="9525"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b="0" kern="1200" dirty="0">
                          <a:solidFill>
                            <a:schemeClr val="dk1"/>
                          </a:solidFill>
                          <a:latin typeface="+mn-lt"/>
                          <a:ea typeface="+mn-ea"/>
                          <a:cs typeface="+mn-cs"/>
                        </a:rPr>
                        <a:t>0</a:t>
                      </a:r>
                    </a:p>
                  </a:txBody>
                  <a:tcPr marL="9525" marR="9525" marT="9525"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b="0" kern="1200" dirty="0">
                          <a:solidFill>
                            <a:schemeClr val="dk1"/>
                          </a:solidFill>
                          <a:latin typeface="+mn-lt"/>
                          <a:ea typeface="+mn-ea"/>
                          <a:cs typeface="+mn-cs"/>
                        </a:rPr>
                        <a:t>3</a:t>
                      </a:r>
                    </a:p>
                  </a:txBody>
                  <a:tcPr marL="9525" marR="9525" marT="9525" marB="0" anchor="ctr">
                    <a:lnL w="6350" cap="flat" cmpd="sng" algn="ctr">
                      <a:solidFill>
                        <a:schemeClr val="bg2">
                          <a:lumMod val="75000"/>
                        </a:schemeClr>
                      </a:solid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10"/>
                  </a:ext>
                </a:extLst>
              </a:tr>
              <a:tr h="240315">
                <a:tc>
                  <a:txBody>
                    <a:bodyPr/>
                    <a:lstStyle/>
                    <a:p>
                      <a:pPr marL="0" algn="l" defTabSz="777240" rtl="0" eaLnBrk="1" fontAlgn="ctr" latinLnBrk="0" hangingPunct="1"/>
                      <a:r>
                        <a:rPr lang="en-US" sz="800" kern="1200">
                          <a:solidFill>
                            <a:schemeClr val="dk1"/>
                          </a:solidFill>
                          <a:latin typeface="+mn-lt"/>
                          <a:ea typeface="+mn-ea"/>
                          <a:cs typeface="+mn-cs"/>
                        </a:rPr>
                        <a:t>Kvemo</a:t>
                      </a:r>
                      <a:r>
                        <a:rPr lang="en-US" sz="800" kern="1200" dirty="0">
                          <a:solidFill>
                            <a:schemeClr val="dk1"/>
                          </a:solidFill>
                          <a:latin typeface="+mn-lt"/>
                          <a:ea typeface="+mn-ea"/>
                          <a:cs typeface="+mn-cs"/>
                        </a:rPr>
                        <a:t> </a:t>
                      </a:r>
                      <a:r>
                        <a:rPr lang="en-US" sz="800" kern="1200" dirty="0" err="1">
                          <a:solidFill>
                            <a:schemeClr val="dk1"/>
                          </a:solidFill>
                          <a:latin typeface="+mn-lt"/>
                          <a:ea typeface="+mn-ea"/>
                          <a:cs typeface="+mn-cs"/>
                        </a:rPr>
                        <a:t>Kartli</a:t>
                      </a:r>
                      <a:endParaRPr lang="en-US" sz="800" kern="1200" dirty="0">
                        <a:solidFill>
                          <a:schemeClr val="dk1"/>
                        </a:solidFill>
                        <a:latin typeface="+mn-lt"/>
                        <a:ea typeface="+mn-ea"/>
                        <a:cs typeface="+mn-cs"/>
                      </a:endParaRPr>
                    </a:p>
                  </a:txBody>
                  <a:tcPr marL="114300" marR="0" marT="0" marB="0" anchor="ctr">
                    <a:lnL w="3175"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b="0" kern="1200" dirty="0">
                          <a:solidFill>
                            <a:schemeClr val="dk1"/>
                          </a:solidFill>
                          <a:latin typeface="+mn-lt"/>
                          <a:ea typeface="+mn-ea"/>
                          <a:cs typeface="+mn-cs"/>
                        </a:rPr>
                        <a:t>7</a:t>
                      </a:r>
                    </a:p>
                  </a:txBody>
                  <a:tcPr marL="9525" marR="9525" marT="9525" marB="0" anchor="ctr">
                    <a:lnL w="6350" cap="flat" cmpd="sng" algn="ctr">
                      <a:solidFill>
                        <a:schemeClr val="bg1">
                          <a:lumMod val="6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b="0" kern="1200" dirty="0">
                          <a:solidFill>
                            <a:schemeClr val="dk1"/>
                          </a:solidFill>
                          <a:latin typeface="+mn-lt"/>
                          <a:ea typeface="+mn-ea"/>
                          <a:cs typeface="+mn-cs"/>
                        </a:rPr>
                        <a:t>4</a:t>
                      </a:r>
                    </a:p>
                  </a:txBody>
                  <a:tcPr marL="9525" marR="9525" marT="9525"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b="0" kern="1200" dirty="0">
                          <a:solidFill>
                            <a:schemeClr val="dk1"/>
                          </a:solidFill>
                          <a:latin typeface="+mn-lt"/>
                          <a:ea typeface="+mn-ea"/>
                          <a:cs typeface="+mn-cs"/>
                        </a:rPr>
                        <a:t>0</a:t>
                      </a:r>
                    </a:p>
                  </a:txBody>
                  <a:tcPr marL="9525" marR="9525" marT="9525"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US" sz="800" b="0" kern="1200" dirty="0">
                          <a:solidFill>
                            <a:schemeClr val="dk1"/>
                          </a:solidFill>
                          <a:latin typeface="+mn-lt"/>
                          <a:ea typeface="+mn-ea"/>
                          <a:cs typeface="+mn-cs"/>
                        </a:rPr>
                        <a:t>&lt;1</a:t>
                      </a:r>
                    </a:p>
                  </a:txBody>
                  <a:tcPr marL="9525" marR="9525" marT="9525" marB="0" anchor="ctr">
                    <a:lnL w="6350" cap="flat" cmpd="sng" algn="ctr">
                      <a:solidFill>
                        <a:schemeClr val="bg2">
                          <a:lumMod val="75000"/>
                        </a:schemeClr>
                      </a:solid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11"/>
                  </a:ext>
                </a:extLst>
              </a:tr>
              <a:tr h="240315">
                <a:tc>
                  <a:txBody>
                    <a:bodyPr/>
                    <a:lstStyle/>
                    <a:p>
                      <a:pPr marL="0" algn="l" defTabSz="777240" rtl="0" eaLnBrk="1" fontAlgn="ctr" latinLnBrk="0" hangingPunct="1"/>
                      <a:r>
                        <a:rPr lang="en-US" sz="800" kern="1200" dirty="0" err="1">
                          <a:solidFill>
                            <a:schemeClr val="dk1"/>
                          </a:solidFill>
                          <a:latin typeface="+mn-lt"/>
                          <a:ea typeface="+mn-ea"/>
                          <a:cs typeface="+mn-cs"/>
                        </a:rPr>
                        <a:t>Shida</a:t>
                      </a:r>
                      <a:r>
                        <a:rPr lang="en-US" sz="800" kern="1200" dirty="0">
                          <a:solidFill>
                            <a:schemeClr val="dk1"/>
                          </a:solidFill>
                          <a:latin typeface="+mn-lt"/>
                          <a:ea typeface="+mn-ea"/>
                          <a:cs typeface="+mn-cs"/>
                        </a:rPr>
                        <a:t> </a:t>
                      </a:r>
                      <a:r>
                        <a:rPr lang="en-US" sz="800" kern="1200" dirty="0" err="1">
                          <a:solidFill>
                            <a:schemeClr val="dk1"/>
                          </a:solidFill>
                          <a:latin typeface="+mn-lt"/>
                          <a:ea typeface="+mn-ea"/>
                          <a:cs typeface="+mn-cs"/>
                        </a:rPr>
                        <a:t>Kartli</a:t>
                      </a:r>
                      <a:endParaRPr lang="en-US" sz="800" kern="1200" dirty="0">
                        <a:solidFill>
                          <a:schemeClr val="dk1"/>
                        </a:solidFill>
                        <a:latin typeface="+mn-lt"/>
                        <a:ea typeface="+mn-ea"/>
                        <a:cs typeface="+mn-cs"/>
                      </a:endParaRPr>
                    </a:p>
                  </a:txBody>
                  <a:tcPr marL="114300" marR="0" marT="0" marB="0" anchor="ctr">
                    <a:lnL w="3175"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3175" cap="flat" cmpd="sng" algn="ctr">
                      <a:noFill/>
                      <a:prstDash val="solid"/>
                      <a:round/>
                      <a:headEnd type="none" w="med" len="med"/>
                      <a:tailEnd type="none" w="med" len="med"/>
                    </a:lnB>
                    <a:noFill/>
                  </a:tcPr>
                </a:tc>
                <a:tc>
                  <a:txBody>
                    <a:bodyPr/>
                    <a:lstStyle/>
                    <a:p>
                      <a:pPr marL="0" algn="ctr" defTabSz="777240" rtl="0" eaLnBrk="1" fontAlgn="ctr" latinLnBrk="0" hangingPunct="1"/>
                      <a:r>
                        <a:rPr lang="en-US" sz="800" b="0" kern="1200" dirty="0">
                          <a:solidFill>
                            <a:schemeClr val="dk1"/>
                          </a:solidFill>
                          <a:latin typeface="+mn-lt"/>
                          <a:ea typeface="+mn-ea"/>
                          <a:cs typeface="+mn-cs"/>
                        </a:rPr>
                        <a:t>6</a:t>
                      </a:r>
                    </a:p>
                  </a:txBody>
                  <a:tcPr marL="9525" marR="9525" marT="9525" marB="0" anchor="ctr">
                    <a:lnL w="6350" cap="flat" cmpd="sng" algn="ctr">
                      <a:solidFill>
                        <a:schemeClr val="bg1">
                          <a:lumMod val="6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3175" cap="flat" cmpd="sng" algn="ctr">
                      <a:noFill/>
                      <a:prstDash val="solid"/>
                      <a:round/>
                      <a:headEnd type="none" w="med" len="med"/>
                      <a:tailEnd type="none" w="med" len="med"/>
                    </a:lnB>
                    <a:noFill/>
                  </a:tcPr>
                </a:tc>
                <a:tc>
                  <a:txBody>
                    <a:bodyPr/>
                    <a:lstStyle/>
                    <a:p>
                      <a:pPr marL="0" algn="ctr" defTabSz="777240" rtl="0" eaLnBrk="1" fontAlgn="ctr" latinLnBrk="0" hangingPunct="1"/>
                      <a:r>
                        <a:rPr lang="en-US" sz="800" b="0" kern="1200" dirty="0">
                          <a:solidFill>
                            <a:schemeClr val="dk1"/>
                          </a:solidFill>
                          <a:latin typeface="+mn-lt"/>
                          <a:ea typeface="+mn-ea"/>
                          <a:cs typeface="+mn-cs"/>
                        </a:rPr>
                        <a:t>8</a:t>
                      </a:r>
                    </a:p>
                  </a:txBody>
                  <a:tcPr marL="9525" marR="9525" marT="9525"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3175" cap="flat" cmpd="sng" algn="ctr">
                      <a:noFill/>
                      <a:prstDash val="solid"/>
                      <a:round/>
                      <a:headEnd type="none" w="med" len="med"/>
                      <a:tailEnd type="none" w="med" len="med"/>
                    </a:lnB>
                    <a:noFill/>
                  </a:tcPr>
                </a:tc>
                <a:tc>
                  <a:txBody>
                    <a:bodyPr/>
                    <a:lstStyle/>
                    <a:p>
                      <a:pPr marL="0" algn="ctr" defTabSz="777240" rtl="0" eaLnBrk="1" fontAlgn="ctr" latinLnBrk="0" hangingPunct="1"/>
                      <a:r>
                        <a:rPr lang="en-US" sz="800" b="0" kern="1200" dirty="0">
                          <a:solidFill>
                            <a:schemeClr val="dk1"/>
                          </a:solidFill>
                          <a:latin typeface="+mn-lt"/>
                          <a:ea typeface="+mn-ea"/>
                          <a:cs typeface="+mn-cs"/>
                        </a:rPr>
                        <a:t>&lt;1</a:t>
                      </a:r>
                    </a:p>
                  </a:txBody>
                  <a:tcPr marL="9525" marR="9525" marT="9525"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3175" cap="flat" cmpd="sng" algn="ctr">
                      <a:noFill/>
                      <a:prstDash val="solid"/>
                      <a:round/>
                      <a:headEnd type="none" w="med" len="med"/>
                      <a:tailEnd type="none" w="med" len="med"/>
                    </a:lnB>
                    <a:noFill/>
                  </a:tcPr>
                </a:tc>
                <a:tc>
                  <a:txBody>
                    <a:bodyPr/>
                    <a:lstStyle/>
                    <a:p>
                      <a:pPr marL="0" algn="ctr" defTabSz="777240" rtl="0" eaLnBrk="1" fontAlgn="ctr" latinLnBrk="0" hangingPunct="1"/>
                      <a:r>
                        <a:rPr lang="en-US" sz="800" b="0" kern="1200" dirty="0">
                          <a:solidFill>
                            <a:schemeClr val="dk1"/>
                          </a:solidFill>
                          <a:latin typeface="+mn-lt"/>
                          <a:ea typeface="+mn-ea"/>
                          <a:cs typeface="+mn-cs"/>
                        </a:rPr>
                        <a:t>1</a:t>
                      </a:r>
                    </a:p>
                  </a:txBody>
                  <a:tcPr marL="9525" marR="9525" marT="9525" marB="0" anchor="ctr">
                    <a:lnL w="6350" cap="flat" cmpd="sng" algn="ctr">
                      <a:solidFill>
                        <a:schemeClr val="bg2">
                          <a:lumMod val="75000"/>
                        </a:schemeClr>
                      </a:solid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3175" cap="flat" cmpd="sng" algn="ctr">
                      <a:noFill/>
                      <a:prstDash val="solid"/>
                      <a:round/>
                      <a:headEnd type="none" w="med" len="med"/>
                      <a:tailEnd type="none" w="med" len="med"/>
                    </a:lnB>
                    <a:noFill/>
                  </a:tcPr>
                </a:tc>
                <a:extLst>
                  <a:ext uri="{0D108BD9-81ED-4DB2-BD59-A6C34878D82A}">
                    <a16:rowId xmlns:a16="http://schemas.microsoft.com/office/drawing/2014/main" xmlns="" val="10012"/>
                  </a:ext>
                </a:extLst>
              </a:tr>
            </a:tbl>
          </a:graphicData>
        </a:graphic>
      </p:graphicFrame>
      <p:graphicFrame>
        <p:nvGraphicFramePr>
          <p:cNvPr id="84" name="Content Placeholder 6"/>
          <p:cNvGraphicFramePr>
            <a:graphicFrameLocks/>
          </p:cNvGraphicFramePr>
          <p:nvPr>
            <p:extLst>
              <p:ext uri="{D42A27DB-BD31-4B8C-83A1-F6EECF244321}">
                <p14:modId xmlns:p14="http://schemas.microsoft.com/office/powerpoint/2010/main" val="2173074337"/>
              </p:ext>
            </p:extLst>
          </p:nvPr>
        </p:nvGraphicFramePr>
        <p:xfrm>
          <a:off x="305950" y="920242"/>
          <a:ext cx="3355848" cy="2404872"/>
        </p:xfrm>
        <a:graphic>
          <a:graphicData uri="http://schemas.openxmlformats.org/drawingml/2006/chart">
            <c:chart xmlns:c="http://schemas.openxmlformats.org/drawingml/2006/chart" xmlns:r="http://schemas.openxmlformats.org/officeDocument/2006/relationships" r:id="rId4"/>
          </a:graphicData>
        </a:graphic>
      </p:graphicFrame>
      <p:cxnSp>
        <p:nvCxnSpPr>
          <p:cNvPr id="18" name="Straight Connector 17"/>
          <p:cNvCxnSpPr/>
          <p:nvPr/>
        </p:nvCxnSpPr>
        <p:spPr>
          <a:xfrm flipV="1">
            <a:off x="303110" y="4118697"/>
            <a:ext cx="7050024" cy="1"/>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
        <p:nvSpPr>
          <p:cNvPr id="21" name="Text Box 2"/>
          <p:cNvSpPr txBox="1">
            <a:spLocks noChangeArrowheads="1"/>
          </p:cNvSpPr>
          <p:nvPr/>
        </p:nvSpPr>
        <p:spPr bwMode="auto">
          <a:xfrm>
            <a:off x="298005" y="8210550"/>
            <a:ext cx="7050024" cy="1553381"/>
          </a:xfrm>
          <a:prstGeom prst="rect">
            <a:avLst/>
          </a:prstGeom>
          <a:noFill/>
          <a:ln w="9525">
            <a:noFill/>
            <a:miter lim="800000"/>
            <a:headEnd/>
            <a:tailEnd/>
          </a:ln>
        </p:spPr>
        <p:txBody>
          <a:bodyPr rot="0" vert="horz" wrap="square" lIns="0" tIns="45720" rIns="0" bIns="45720" numCol="3" anchor="t" anchorCtr="0">
            <a:noAutofit/>
          </a:bodyPr>
          <a:lstStyle/>
          <a:p>
            <a:pPr marL="118872"/>
            <a:r>
              <a:rPr lang="en-GB" sz="900" dirty="0">
                <a:solidFill>
                  <a:schemeClr val="bg1"/>
                </a:solidFill>
              </a:rPr>
              <a:t>The Georgia Multiple Indicator Cluster Survey (MICS) was carried out in 2018- by the National Statistics Office of Georgia as part of the global MICS programme. Technical support was provided by the United Nations Children’s Fund (UNICEF). UNICEF, NCDC, USAID, WB, UNFPA, SIDA, AFD, SCD, ISS, UNDP and WHO provided financial support.</a:t>
            </a:r>
          </a:p>
          <a:p>
            <a:pPr marL="118872"/>
            <a:endParaRPr lang="en-GB" sz="900" dirty="0" smtClean="0">
              <a:solidFill>
                <a:schemeClr val="bg1"/>
              </a:solidFill>
            </a:endParaRPr>
          </a:p>
          <a:p>
            <a:pPr marL="118872"/>
            <a:endParaRPr lang="en-GB" sz="900" dirty="0" smtClean="0">
              <a:solidFill>
                <a:schemeClr val="bg1"/>
              </a:solidFill>
            </a:endParaRPr>
          </a:p>
          <a:p>
            <a:pPr marL="118872"/>
            <a:r>
              <a:rPr lang="en-GB" sz="900" dirty="0" smtClean="0">
                <a:solidFill>
                  <a:schemeClr val="bg1"/>
                </a:solidFill>
              </a:rPr>
              <a:t>The </a:t>
            </a:r>
            <a:r>
              <a:rPr lang="en-GB" sz="900" dirty="0">
                <a:solidFill>
                  <a:schemeClr val="bg1"/>
                </a:solidFill>
              </a:rPr>
              <a:t>objective of this snapshot is to disseminate selected findings from the Georgia MICS 2018 related to the Nutritional Status of Children. Data from this snapshot can be found in table TC. 8.1. </a:t>
            </a:r>
            <a:endParaRPr lang="en-US" sz="900" dirty="0">
              <a:solidFill>
                <a:schemeClr val="bg1"/>
              </a:solidFill>
            </a:endParaRPr>
          </a:p>
          <a:p>
            <a:pPr marL="118872"/>
            <a:endParaRPr lang="en-GB" sz="900" dirty="0">
              <a:solidFill>
                <a:schemeClr val="bg1"/>
              </a:solidFill>
            </a:endParaRPr>
          </a:p>
          <a:p>
            <a:pPr marL="118872"/>
            <a:endParaRPr lang="en-GB" sz="900" dirty="0">
              <a:solidFill>
                <a:schemeClr val="bg1"/>
              </a:solidFill>
            </a:endParaRPr>
          </a:p>
          <a:p>
            <a:pPr marL="118872"/>
            <a:endParaRPr lang="en-GB" sz="900" dirty="0" smtClean="0">
              <a:solidFill>
                <a:schemeClr val="bg1"/>
              </a:solidFill>
            </a:endParaRPr>
          </a:p>
          <a:p>
            <a:pPr marL="118872"/>
            <a:endParaRPr lang="en-GB" sz="900" dirty="0">
              <a:solidFill>
                <a:schemeClr val="bg1"/>
              </a:solidFill>
            </a:endParaRPr>
          </a:p>
          <a:p>
            <a:pPr marL="118872"/>
            <a:endParaRPr lang="en-GB" sz="900" dirty="0">
              <a:solidFill>
                <a:schemeClr val="bg1"/>
              </a:solidFill>
            </a:endParaRPr>
          </a:p>
          <a:p>
            <a:pPr marL="118872"/>
            <a:r>
              <a:rPr lang="en-GB" sz="900" dirty="0">
                <a:solidFill>
                  <a:schemeClr val="bg1"/>
                </a:solidFill>
              </a:rPr>
              <a:t>Further statistical snapshots and the Survey Findings Report for this and other surveys are available on mics.unicef.org/surveys.</a:t>
            </a:r>
          </a:p>
        </p:txBody>
      </p:sp>
      <p:graphicFrame>
        <p:nvGraphicFramePr>
          <p:cNvPr id="28" name="Content Placeholder 6"/>
          <p:cNvGraphicFramePr>
            <a:graphicFrameLocks/>
          </p:cNvGraphicFramePr>
          <p:nvPr>
            <p:extLst>
              <p:ext uri="{D42A27DB-BD31-4B8C-83A1-F6EECF244321}">
                <p14:modId xmlns:p14="http://schemas.microsoft.com/office/powerpoint/2010/main" val="779583704"/>
              </p:ext>
            </p:extLst>
          </p:nvPr>
        </p:nvGraphicFramePr>
        <p:xfrm>
          <a:off x="3886200" y="921884"/>
          <a:ext cx="3355848" cy="2404872"/>
        </p:xfrm>
        <a:graphic>
          <a:graphicData uri="http://schemas.openxmlformats.org/drawingml/2006/chart">
            <c:chart xmlns:c="http://schemas.openxmlformats.org/drawingml/2006/chart" xmlns:r="http://schemas.openxmlformats.org/officeDocument/2006/relationships" r:id="rId5"/>
          </a:graphicData>
        </a:graphic>
      </p:graphicFrame>
      <p:sp>
        <p:nvSpPr>
          <p:cNvPr id="29" name="TextBox 28"/>
          <p:cNvSpPr txBox="1"/>
          <p:nvPr/>
        </p:nvSpPr>
        <p:spPr>
          <a:xfrm>
            <a:off x="3885881" y="493176"/>
            <a:ext cx="2119636" cy="261610"/>
          </a:xfrm>
          <a:prstGeom prst="rect">
            <a:avLst/>
          </a:prstGeom>
          <a:noFill/>
          <a:ln w="3175">
            <a:noFill/>
          </a:ln>
        </p:spPr>
        <p:txBody>
          <a:bodyPr wrap="square" rtlCol="0">
            <a:spAutoFit/>
          </a:bodyPr>
          <a:lstStyle/>
          <a:p>
            <a:r>
              <a:rPr lang="en-US" sz="1100" b="1" dirty="0">
                <a:solidFill>
                  <a:srgbClr val="4C545A"/>
                </a:solidFill>
                <a:latin typeface="+mj-lt"/>
              </a:rPr>
              <a:t>Overweight: SDG 2.2.2</a:t>
            </a:r>
          </a:p>
        </p:txBody>
      </p:sp>
      <p:sp>
        <p:nvSpPr>
          <p:cNvPr id="2" name="TextBox 1"/>
          <p:cNvSpPr txBox="1"/>
          <p:nvPr/>
        </p:nvSpPr>
        <p:spPr>
          <a:xfrm>
            <a:off x="305950" y="3387081"/>
            <a:ext cx="3355848" cy="200055"/>
          </a:xfrm>
          <a:prstGeom prst="rect">
            <a:avLst/>
          </a:prstGeom>
          <a:noFill/>
          <a:ln w="3175">
            <a:noFill/>
          </a:ln>
        </p:spPr>
        <p:txBody>
          <a:bodyPr wrap="square" rtlCol="0">
            <a:spAutoFit/>
          </a:bodyPr>
          <a:lstStyle/>
          <a:p>
            <a:r>
              <a:rPr lang="en-US" sz="700" dirty="0"/>
              <a:t>Percentage of under 5 children who are stunted, by background characteristics</a:t>
            </a:r>
          </a:p>
        </p:txBody>
      </p:sp>
      <p:sp>
        <p:nvSpPr>
          <p:cNvPr id="16" name="TextBox 15"/>
          <p:cNvSpPr txBox="1"/>
          <p:nvPr/>
        </p:nvSpPr>
        <p:spPr>
          <a:xfrm>
            <a:off x="3885881" y="3387081"/>
            <a:ext cx="3355848" cy="200055"/>
          </a:xfrm>
          <a:prstGeom prst="rect">
            <a:avLst/>
          </a:prstGeom>
          <a:noFill/>
          <a:ln w="3175">
            <a:noFill/>
          </a:ln>
        </p:spPr>
        <p:txBody>
          <a:bodyPr wrap="square" rtlCol="0">
            <a:spAutoFit/>
          </a:bodyPr>
          <a:lstStyle/>
          <a:p>
            <a:r>
              <a:rPr lang="en-US" sz="700" dirty="0"/>
              <a:t>Percentage of under 5 children who are overweight, by background characteristics</a:t>
            </a:r>
          </a:p>
        </p:txBody>
      </p:sp>
      <p:sp>
        <p:nvSpPr>
          <p:cNvPr id="15" name="TextBox 14"/>
          <p:cNvSpPr txBox="1"/>
          <p:nvPr/>
        </p:nvSpPr>
        <p:spPr>
          <a:xfrm>
            <a:off x="307680" y="7809464"/>
            <a:ext cx="3428009" cy="200055"/>
          </a:xfrm>
          <a:prstGeom prst="rect">
            <a:avLst/>
          </a:prstGeom>
          <a:noFill/>
          <a:ln w="3175">
            <a:noFill/>
          </a:ln>
        </p:spPr>
        <p:txBody>
          <a:bodyPr wrap="square" rtlCol="0">
            <a:spAutoFit/>
          </a:bodyPr>
          <a:lstStyle/>
          <a:p>
            <a:r>
              <a:rPr lang="en-US" sz="700" dirty="0"/>
              <a:t>For indicator definitions, see earlier charts</a:t>
            </a:r>
          </a:p>
        </p:txBody>
      </p:sp>
      <p:sp>
        <p:nvSpPr>
          <p:cNvPr id="19" name="TextBox 18"/>
          <p:cNvSpPr txBox="1"/>
          <p:nvPr/>
        </p:nvSpPr>
        <p:spPr>
          <a:xfrm>
            <a:off x="307680" y="3841698"/>
            <a:ext cx="5631053" cy="276999"/>
          </a:xfrm>
          <a:prstGeom prst="rect">
            <a:avLst/>
          </a:prstGeom>
          <a:noFill/>
          <a:ln w="3175">
            <a:noFill/>
          </a:ln>
        </p:spPr>
        <p:txBody>
          <a:bodyPr wrap="square" rtlCol="0">
            <a:spAutoFit/>
          </a:bodyPr>
          <a:lstStyle/>
          <a:p>
            <a:r>
              <a:rPr lang="en-US" sz="1200" b="1" dirty="0">
                <a:solidFill>
                  <a:srgbClr val="4C545A"/>
                </a:solidFill>
                <a:latin typeface="+mj-lt"/>
              </a:rPr>
              <a:t>Regional Data on Stunting, Overweight, Wasting &amp; Underweight</a:t>
            </a:r>
          </a:p>
        </p:txBody>
      </p:sp>
    </p:spTree>
    <p:extLst>
      <p:ext uri="{BB962C8B-B14F-4D97-AF65-F5344CB8AC3E}">
        <p14:creationId xmlns:p14="http://schemas.microsoft.com/office/powerpoint/2010/main" val="419599488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Franklin Gothic">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item1.xml><?xml version="1.0" encoding="utf-8"?>
<?mso-contentType ?>
<customXsn xmlns="http://schemas.microsoft.com/office/2006/metadata/customXsn">
  <xsnLocation/>
  <cached>True</cached>
  <openByDefault>True</openByDefault>
  <xsnScope/>
</customXsn>
</file>

<file path=customXml/item2.xml><?xml version="1.0" encoding="utf-8"?>
<?mso-contentType ?>
<spe:Receivers xmlns:spe="http://schemas.microsoft.com/sharepoint/events"/>
</file>

<file path=customXml/item3.xml><?xml version="1.0" encoding="utf-8"?>
<?mso-contentType ?>
<SharedContentType xmlns="Microsoft.SharePoint.Taxonomy.ContentTypeSync" SourceId="73f51738-d318-4883-9d64-4f0bd0ccc55e" ContentTypeId="0x0101009BA85F8052A6DA4FA3E31FF9F74C6970" PreviousValue="false"/>
</file>

<file path=customXml/item4.xml><?xml version="1.0" encoding="utf-8"?>
<ct:contentTypeSchema xmlns:ct="http://schemas.microsoft.com/office/2006/metadata/contentType" xmlns:ma="http://schemas.microsoft.com/office/2006/metadata/properties/metaAttributes" ct:_="" ma:_="" ma:contentTypeName="UNICEF Document" ma:contentTypeID="0x0101009BA85F8052A6DA4FA3E31FF9F74C697000EC757063D55EF14399B2E4B65561595A" ma:contentTypeVersion="31" ma:contentTypeDescription="Create a new document." ma:contentTypeScope="" ma:versionID="9b9132b4e2834faba91bbe34c56516e1">
  <xsd:schema xmlns:xsd="http://www.w3.org/2001/XMLSchema" xmlns:xs="http://www.w3.org/2001/XMLSchema" xmlns:p="http://schemas.microsoft.com/office/2006/metadata/properties" xmlns:ns1="http://schemas.microsoft.com/sharepoint/v3" xmlns:ns2="ca283e0b-db31-4043-a2ef-b80661bf084a" xmlns:ns3="http://schemas.microsoft.com/sharepoint.v3" xmlns:ns4="2aac1c47-a7bd-4382-bbe6-d59290c165d5" xmlns:ns5="03aba595-bc08-4bc6-a067-44fa0d6fce4c" xmlns:ns6="http://schemas.microsoft.com/sharepoint/v4" targetNamespace="http://schemas.microsoft.com/office/2006/metadata/properties" ma:root="true" ma:fieldsID="3b7498f8af99e477a9586f2c6b23375d" ns1:_="" ns2:_="" ns3:_="" ns4:_="" ns5:_="" ns6:_="">
    <xsd:import namespace="http://schemas.microsoft.com/sharepoint/v3"/>
    <xsd:import namespace="ca283e0b-db31-4043-a2ef-b80661bf084a"/>
    <xsd:import namespace="http://schemas.microsoft.com/sharepoint.v3"/>
    <xsd:import namespace="2aac1c47-a7bd-4382-bbe6-d59290c165d5"/>
    <xsd:import namespace="03aba595-bc08-4bc6-a067-44fa0d6fce4c"/>
    <xsd:import namespace="http://schemas.microsoft.com/sharepoint/v4"/>
    <xsd:element name="properties">
      <xsd:complexType>
        <xsd:sequence>
          <xsd:element name="documentManagement">
            <xsd:complexType>
              <xsd:all>
                <xsd:element ref="ns2:WrittenBy" minOccurs="0"/>
                <xsd:element ref="ns2:ContentLanguage" minOccurs="0"/>
                <xsd:element ref="ns3:CategoryDescription" minOccurs="0"/>
                <xsd:element ref="ns2:RecipientsEmail" minOccurs="0"/>
                <xsd:element ref="ns2:SenderEmail" minOccurs="0"/>
                <xsd:element ref="ns2:DateTransmittedEmail" minOccurs="0"/>
                <xsd:element ref="ns2:k8c968e8c72a4eda96b7e8fdbe192be2" minOccurs="0"/>
                <xsd:element ref="ns2:ga975397408f43e4b84ec8e5a598e523" minOccurs="0"/>
                <xsd:element ref="ns2:mda26ace941f4791a7314a339fee829c" minOccurs="0"/>
                <xsd:element ref="ns2:TaxCatchAllLabel" minOccurs="0"/>
                <xsd:element ref="ns2:TaxCatchAll" minOccurs="0"/>
                <xsd:element ref="ns2:h6a71f3e574e4344bc34f3fc9dd20054" minOccurs="0"/>
                <xsd:element ref="ns2:ContentStatus" minOccurs="0"/>
                <xsd:element ref="ns4:MediaServiceFastMetadata" minOccurs="0"/>
                <xsd:element ref="ns4:MediaServiceAutoTags" minOccurs="0"/>
                <xsd:element ref="ns4:MediaServiceOCR" minOccurs="0"/>
                <xsd:element ref="ns4:MediaServiceDateTaken" minOccurs="0"/>
                <xsd:element ref="ns4:MediaServiceGenerationTime" minOccurs="0"/>
                <xsd:element ref="ns4:MediaServiceEventHashCode" minOccurs="0"/>
                <xsd:element ref="ns1:_vti_ItemHoldRecordStatus" minOccurs="0"/>
                <xsd:element ref="ns6:IconOverlay" minOccurs="0"/>
                <xsd:element ref="ns4:MediaServiceMetadata" minOccurs="0"/>
                <xsd:element ref="ns1:_vti_ItemDeclaredRecord" minOccurs="0"/>
                <xsd:element ref="ns5:TaxKeywordTaxHTField" minOccurs="0"/>
                <xsd:element ref="ns5:SharedWithDetails" minOccurs="0"/>
                <xsd:element ref="ns5:SharedWithUsers"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vti_ItemHoldRecordStatus" ma:index="33" nillable="true" ma:displayName="Hold and Record Status" ma:decimals="0" ma:description="" ma:hidden="true" ma:indexed="true" ma:internalName="_vti_ItemHoldRecordStatus" ma:readOnly="true">
      <xsd:simpleType>
        <xsd:restriction base="dms:Unknown"/>
      </xsd:simpleType>
    </xsd:element>
    <xsd:element name="_vti_ItemDeclaredRecord" ma:index="36" nillable="true" ma:displayName="Declared Record" ma:hidden="true" ma:internalName="_vti_ItemDeclaredRecord"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WrittenBy" ma:index="3" nillable="true" ma:displayName="Written By" ma:description="‘Written By’ is auto-completed with the name of the uploader, but can be edited if you are uploading on behalf of someone else." ma:list="UserInfo" ma:SharePointGroup="0" ma:internalName="WrittenBy"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ContentLanguage" ma:index="4" nillable="true" ma:displayName="Content Language *" ma:default="English" ma:format="RadioButtons" ma:indexed="true" ma:internalName="ContentLanguage">
      <xsd:simpleType>
        <xsd:restriction base="dms:Choice">
          <xsd:enumeration value="English"/>
          <xsd:enumeration value="French"/>
          <xsd:enumeration value="Spanish"/>
          <xsd:enumeration value="Russian"/>
          <xsd:enumeration value="Chinese"/>
          <xsd:enumeration value="Arabic"/>
          <xsd:enumeration value="other"/>
        </xsd:restriction>
      </xsd:simpleType>
    </xsd:element>
    <xsd:element name="RecipientsEmail" ma:index="9" nillable="true" ma:displayName="Recipients (email)" ma:hidden="true" ma:internalName="RecipientsEmail" ma:readOnly="false">
      <xsd:simpleType>
        <xsd:restriction base="dms:Text">
          <xsd:maxLength value="255"/>
        </xsd:restriction>
      </xsd:simpleType>
    </xsd:element>
    <xsd:element name="SenderEmail" ma:index="10" nillable="true" ma:displayName="Sender (email)" ma:hidden="true" ma:internalName="SenderEmail" ma:readOnly="false">
      <xsd:simpleType>
        <xsd:restriction base="dms:Text">
          <xsd:maxLength value="255"/>
        </xsd:restriction>
      </xsd:simpleType>
    </xsd:element>
    <xsd:element name="DateTransmittedEmail" ma:index="11" nillable="true" ma:displayName="Date transmitted (email)" ma:format="DateTime" ma:hidden="true" ma:internalName="DateTransmittedEmail" ma:readOnly="false">
      <xsd:simpleType>
        <xsd:restriction base="dms:DateTime"/>
      </xsd:simpleType>
    </xsd:element>
    <xsd:element name="k8c968e8c72a4eda96b7e8fdbe192be2" ma:index="12" nillable="true" ma:taxonomy="true" ma:internalName="k8c968e8c72a4eda96b7e8fdbe192be2" ma:taxonomyFieldName="GeographicScope" ma:displayName="Geographic Scope" ma:default="" ma:fieldId="{48c968e8-c72a-4eda-96b7-e8fdbe192be2}" ma:taxonomyMulti="true" ma:sspId="73f51738-d318-4883-9d64-4f0bd0ccc55e" ma:termSetId="0a00fedf-defc-4fe3-a3bf-9929b29a638e" ma:anchorId="00000000-0000-0000-0000-000000000000" ma:open="false" ma:isKeyword="false">
      <xsd:complexType>
        <xsd:sequence>
          <xsd:element ref="pc:Terms" minOccurs="0" maxOccurs="1"/>
        </xsd:sequence>
      </xsd:complexType>
    </xsd:element>
    <xsd:element name="ga975397408f43e4b84ec8e5a598e523" ma:index="16" nillable="true" ma:taxonomy="true" ma:internalName="ga975397408f43e4b84ec8e5a598e523" ma:taxonomyFieldName="OfficeDivision" ma:displayName="Office/Division *" ma:default="178;#Data, Research and Policy-456C|5955b2fd-5d7f-4ec6-8d67-6bd2d19d2fcb" ma:fieldId="{0a975397-408f-43e4-b84e-c8e5a598e523}" ma:sspId="73f51738-d318-4883-9d64-4f0bd0ccc55e" ma:termSetId="1761a25e-44f4-4213-964a-f96c515e12cb" ma:anchorId="00000000-0000-0000-0000-000000000000" ma:open="false" ma:isKeyword="false">
      <xsd:complexType>
        <xsd:sequence>
          <xsd:element ref="pc:Terms" minOccurs="0" maxOccurs="1"/>
        </xsd:sequence>
      </xsd:complexType>
    </xsd:element>
    <xsd:element name="mda26ace941f4791a7314a339fee829c" ma:index="17" nillable="true" ma:taxonomy="true" ma:internalName="mda26ace941f4791a7314a339fee829c" ma:taxonomyFieldName="DocumentType" ma:displayName="Document Type *" ma:indexed="true" ma:default="" ma:fieldId="{6da26ace-941f-4791-a731-4a339fee829c}" ma:sspId="73f51738-d318-4883-9d64-4f0bd0ccc55e" ma:termSetId="f93b6877-8902-4378-8587-5ec85f36ead9" ma:anchorId="00000000-0000-0000-0000-000000000000" ma:open="false" ma:isKeyword="false">
      <xsd:complexType>
        <xsd:sequence>
          <xsd:element ref="pc:Terms" minOccurs="0" maxOccurs="1"/>
        </xsd:sequence>
      </xsd:complexType>
    </xsd:element>
    <xsd:element name="TaxCatchAllLabel" ma:index="18" nillable="true" ma:displayName="Taxonomy Catch All Column1" ma:hidden="true" ma:list="{f18c69bd-8d9b-48fb-bf08-f87e298dbead}" ma:internalName="TaxCatchAllLabel" ma:readOnly="true" ma:showField="CatchAllDataLabel" ma:web="03aba595-bc08-4bc6-a067-44fa0d6fce4c">
      <xsd:complexType>
        <xsd:complexContent>
          <xsd:extension base="dms:MultiChoiceLookup">
            <xsd:sequence>
              <xsd:element name="Value" type="dms:Lookup" maxOccurs="unbounded" minOccurs="0" nillable="true"/>
            </xsd:sequence>
          </xsd:extension>
        </xsd:complexContent>
      </xsd:complexType>
    </xsd:element>
    <xsd:element name="TaxCatchAll" ma:index="22" nillable="true" ma:displayName="Taxonomy Catch All Column" ma:hidden="true" ma:list="{f18c69bd-8d9b-48fb-bf08-f87e298dbead}" ma:internalName="TaxCatchAll" ma:showField="CatchAllData" ma:web="03aba595-bc08-4bc6-a067-44fa0d6fce4c">
      <xsd:complexType>
        <xsd:complexContent>
          <xsd:extension base="dms:MultiChoiceLookup">
            <xsd:sequence>
              <xsd:element name="Value" type="dms:Lookup" maxOccurs="unbounded" minOccurs="0" nillable="true"/>
            </xsd:sequence>
          </xsd:extension>
        </xsd:complexContent>
      </xsd:complexType>
    </xsd:element>
    <xsd:element name="h6a71f3e574e4344bc34f3fc9dd20054" ma:index="23" nillable="true" ma:taxonomy="true" ma:internalName="h6a71f3e574e4344bc34f3fc9dd20054" ma:taxonomyFieldName="Topic" ma:displayName="Topic *" ma:default="" ma:fieldId="{16a71f3e-574e-4344-bc34-f3fc9dd20054}" ma:taxonomyMulti="true" ma:sspId="73f51738-d318-4883-9d64-4f0bd0ccc55e" ma:termSetId="9561e0e6-71cf-4f3c-87c3-08a6b5d907e8" ma:anchorId="00000000-0000-0000-0000-000000000000" ma:open="false" ma:isKeyword="false">
      <xsd:complexType>
        <xsd:sequence>
          <xsd:element ref="pc:Terms" minOccurs="0" maxOccurs="1"/>
        </xsd:sequence>
      </xsd:complexType>
    </xsd:element>
    <xsd:element name="ContentStatus" ma:index="25" nillable="true" ma:displayName="Content Status" ma:description="Optional column to indicate document status: no status, draft, final or expired.​" ma:format="RadioButtons" ma:internalName="ContentStatus">
      <xsd:simpleType>
        <xsd:restriction base="dms:Choice">
          <xsd:enumeration value="­"/>
          <xsd:enumeration value="Draft"/>
          <xsd:enumeration value="Final"/>
          <xsd:enumeration value="Expired"/>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internalName="CategoryDescription">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aac1c47-a7bd-4382-bbe6-d59290c165d5" elementFormDefault="qualified">
    <xsd:import namespace="http://schemas.microsoft.com/office/2006/documentManagement/types"/>
    <xsd:import namespace="http://schemas.microsoft.com/office/infopath/2007/PartnerControls"/>
    <xsd:element name="MediaServiceFastMetadata" ma:index="26" nillable="true" ma:displayName="MediaServiceFastMetadata" ma:hidden="true" ma:internalName="MediaServiceFastMetadata" ma:readOnly="true">
      <xsd:simpleType>
        <xsd:restriction base="dms:Note"/>
      </xsd:simpleType>
    </xsd:element>
    <xsd:element name="MediaServiceAutoTags" ma:index="27" nillable="true" ma:displayName="Tags" ma:internalName="MediaServiceAutoTags" ma:readOnly="true">
      <xsd:simpleType>
        <xsd:restriction base="dms:Text"/>
      </xsd:simpleType>
    </xsd:element>
    <xsd:element name="MediaServiceOCR" ma:index="28" nillable="true" ma:displayName="Extracted Text" ma:internalName="MediaServiceOCR" ma:readOnly="true">
      <xsd:simpleType>
        <xsd:restriction base="dms:Note">
          <xsd:maxLength value="255"/>
        </xsd:restriction>
      </xsd:simpleType>
    </xsd:element>
    <xsd:element name="MediaServiceDateTaken" ma:index="29" nillable="true" ma:displayName="MediaServiceDateTaken" ma:hidden="true" ma:internalName="MediaServiceDateTaken" ma:readOnly="true">
      <xsd:simpleType>
        <xsd:restriction base="dms:Text"/>
      </xsd:simpleType>
    </xsd:element>
    <xsd:element name="MediaServiceGenerationTime" ma:index="31" nillable="true" ma:displayName="MediaServiceGenerationTime" ma:hidden="true" ma:internalName="MediaServiceGenerationTime" ma:readOnly="true">
      <xsd:simpleType>
        <xsd:restriction base="dms:Text"/>
      </xsd:simpleType>
    </xsd:element>
    <xsd:element name="MediaServiceEventHashCode" ma:index="32" nillable="true" ma:displayName="MediaServiceEventHashCode" ma:hidden="true" ma:internalName="MediaServiceEventHashCode" ma:readOnly="true">
      <xsd:simpleType>
        <xsd:restriction base="dms:Text"/>
      </xsd:simpleType>
    </xsd:element>
    <xsd:element name="MediaServiceMetadata" ma:index="35" nillable="true" ma:displayName="MediaServiceMetadata" ma:hidden="true" ma:internalName="MediaServiceMetadata" ma:readOnly="true">
      <xsd:simpleType>
        <xsd:restriction base="dms:Note"/>
      </xsd:simpleType>
    </xsd:element>
    <xsd:element name="MediaServiceLocation" ma:index="4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3aba595-bc08-4bc6-a067-44fa0d6fce4c" elementFormDefault="qualified">
    <xsd:import namespace="http://schemas.microsoft.com/office/2006/documentManagement/types"/>
    <xsd:import namespace="http://schemas.microsoft.com/office/infopath/2007/PartnerControls"/>
    <xsd:element name="TaxKeywordTaxHTField" ma:index="37" nillable="true" ma:taxonomy="true" ma:internalName="TaxKeywordTaxHTField" ma:taxonomyFieldName="TaxKeyword" ma:displayName="Enterprise Keywords" ma:fieldId="{23f27201-bee3-471e-b2e7-b64fd8b7ca38}" ma:taxonomyMulti="true" ma:sspId="73f51738-d318-4883-9d64-4f0bd0ccc55e" ma:termSetId="00000000-0000-0000-0000-000000000000" ma:anchorId="00000000-0000-0000-0000-000000000000" ma:open="true" ma:isKeyword="true">
      <xsd:complexType>
        <xsd:sequence>
          <xsd:element ref="pc:Terms" minOccurs="0" maxOccurs="1"/>
        </xsd:sequence>
      </xsd:complexType>
    </xsd:element>
    <xsd:element name="SharedWithDetails" ma:index="38" nillable="true" ma:displayName="Shared With Details" ma:internalName="SharedWithDetails" ma:readOnly="true">
      <xsd:simpleType>
        <xsd:restriction base="dms:Note">
          <xsd:maxLength value="255"/>
        </xsd:restriction>
      </xsd:simpleType>
    </xsd:element>
    <xsd:element name="SharedWithUsers" ma:index="3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34"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0"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p:properties xmlns:p="http://schemas.microsoft.com/office/2006/metadata/properties" xmlns:xsi="http://www.w3.org/2001/XMLSchema-instance" xmlns:pc="http://schemas.microsoft.com/office/infopath/2007/PartnerControls">
  <documentManagement>
    <ga975397408f43e4b84ec8e5a598e523 xmlns="ca283e0b-db31-4043-a2ef-b80661bf084a">
      <Terms xmlns="http://schemas.microsoft.com/office/infopath/2007/PartnerControls">
        <TermInfo xmlns="http://schemas.microsoft.com/office/infopath/2007/PartnerControls">
          <TermName xmlns="http://schemas.microsoft.com/office/infopath/2007/PartnerControls">Data, Research and Policy-456C</TermName>
          <TermId xmlns="http://schemas.microsoft.com/office/infopath/2007/PartnerControls">5955b2fd-5d7f-4ec6-8d67-6bd2d19d2fcb</TermId>
        </TermInfo>
      </Terms>
    </ga975397408f43e4b84ec8e5a598e523>
    <TaxCatchAll xmlns="ca283e0b-db31-4043-a2ef-b80661bf084a">
      <Value>3</Value>
    </TaxCatchAll>
    <k8c968e8c72a4eda96b7e8fdbe192be2 xmlns="ca283e0b-db31-4043-a2ef-b80661bf084a">
      <Terms xmlns="http://schemas.microsoft.com/office/infopath/2007/PartnerControls"/>
    </k8c968e8c72a4eda96b7e8fdbe192be2>
    <TaxKeywordTaxHTField xmlns="03aba595-bc08-4bc6-a067-44fa0d6fce4c">
      <Terms xmlns="http://schemas.microsoft.com/office/infopath/2007/PartnerControls"/>
    </TaxKeywordTaxHTField>
    <DateTransmittedEmail xmlns="ca283e0b-db31-4043-a2ef-b80661bf084a" xsi:nil="true"/>
    <ContentStatus xmlns="ca283e0b-db31-4043-a2ef-b80661bf084a" xsi:nil="true"/>
    <SenderEmail xmlns="ca283e0b-db31-4043-a2ef-b80661bf084a" xsi:nil="true"/>
    <IconOverlay xmlns="http://schemas.microsoft.com/sharepoint/v4" xsi:nil="true"/>
    <ContentLanguage xmlns="ca283e0b-db31-4043-a2ef-b80661bf084a">English</ContentLanguage>
    <h6a71f3e574e4344bc34f3fc9dd20054 xmlns="ca283e0b-db31-4043-a2ef-b80661bf084a">
      <Terms xmlns="http://schemas.microsoft.com/office/infopath/2007/PartnerControls"/>
    </h6a71f3e574e4344bc34f3fc9dd20054>
    <CategoryDescription xmlns="http://schemas.microsoft.com/sharepoint.v3" xsi:nil="true"/>
    <RecipientsEmail xmlns="ca283e0b-db31-4043-a2ef-b80661bf084a" xsi:nil="true"/>
    <mda26ace941f4791a7314a339fee829c xmlns="ca283e0b-db31-4043-a2ef-b80661bf084a">
      <Terms xmlns="http://schemas.microsoft.com/office/infopath/2007/PartnerControls"/>
    </mda26ace941f4791a7314a339fee829c>
    <WrittenBy xmlns="ca283e0b-db31-4043-a2ef-b80661bf084a">
      <UserInfo>
        <DisplayName/>
        <AccountId xsi:nil="true"/>
        <AccountType/>
      </UserInfo>
    </WrittenBy>
  </documentManagement>
</p:properties>
</file>

<file path=customXml/item6.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0FD8CD8-9B1F-4785-9853-6149C304AAC5}">
  <ds:schemaRefs>
    <ds:schemaRef ds:uri="http://schemas.microsoft.com/office/2006/metadata/customXsn"/>
  </ds:schemaRefs>
</ds:datastoreItem>
</file>

<file path=customXml/itemProps2.xml><?xml version="1.0" encoding="utf-8"?>
<ds:datastoreItem xmlns:ds="http://schemas.openxmlformats.org/officeDocument/2006/customXml" ds:itemID="{BA2EA5B0-18F7-4F80-92B3-22F2B0129079}">
  <ds:schemaRefs>
    <ds:schemaRef ds:uri="http://schemas.microsoft.com/sharepoint/events"/>
  </ds:schemaRefs>
</ds:datastoreItem>
</file>

<file path=customXml/itemProps3.xml><?xml version="1.0" encoding="utf-8"?>
<ds:datastoreItem xmlns:ds="http://schemas.openxmlformats.org/officeDocument/2006/customXml" ds:itemID="{0CC4F815-5D42-46B9-AFD5-D3173948F664}">
  <ds:schemaRefs>
    <ds:schemaRef ds:uri="Microsoft.SharePoint.Taxonomy.ContentTypeSync"/>
  </ds:schemaRefs>
</ds:datastoreItem>
</file>

<file path=customXml/itemProps4.xml><?xml version="1.0" encoding="utf-8"?>
<ds:datastoreItem xmlns:ds="http://schemas.openxmlformats.org/officeDocument/2006/customXml" ds:itemID="{E21F478E-41DE-4AFC-9AB1-556D6E3C3D5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ca283e0b-db31-4043-a2ef-b80661bf084a"/>
    <ds:schemaRef ds:uri="http://schemas.microsoft.com/sharepoint.v3"/>
    <ds:schemaRef ds:uri="2aac1c47-a7bd-4382-bbe6-d59290c165d5"/>
    <ds:schemaRef ds:uri="03aba595-bc08-4bc6-a067-44fa0d6fce4c"/>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5.xml><?xml version="1.0" encoding="utf-8"?>
<ds:datastoreItem xmlns:ds="http://schemas.openxmlformats.org/officeDocument/2006/customXml" ds:itemID="{7460F84C-B14A-4657-BB31-F7766ADFC09F}">
  <ds:schemaRefs>
    <ds:schemaRef ds:uri="http://purl.org/dc/elements/1.1/"/>
    <ds:schemaRef ds:uri="ca283e0b-db31-4043-a2ef-b80661bf084a"/>
    <ds:schemaRef ds:uri="http://schemas.microsoft.com/sharepoint/v4"/>
    <ds:schemaRef ds:uri="http://schemas.microsoft.com/office/2006/documentManagement/types"/>
    <ds:schemaRef ds:uri="http://purl.org/dc/terms/"/>
    <ds:schemaRef ds:uri="2aac1c47-a7bd-4382-bbe6-d59290c165d5"/>
    <ds:schemaRef ds:uri="http://schemas.microsoft.com/office/infopath/2007/PartnerControls"/>
    <ds:schemaRef ds:uri="http://schemas.microsoft.com/sharepoint/v3"/>
    <ds:schemaRef ds:uri="http://www.w3.org/XML/1998/namespace"/>
    <ds:schemaRef ds:uri="http://schemas.microsoft.com/office/2006/metadata/properties"/>
    <ds:schemaRef ds:uri="http://schemas.openxmlformats.org/package/2006/metadata/core-properties"/>
    <ds:schemaRef ds:uri="03aba595-bc08-4bc6-a067-44fa0d6fce4c"/>
    <ds:schemaRef ds:uri="http://schemas.microsoft.com/sharepoint.v3"/>
    <ds:schemaRef ds:uri="http://purl.org/dc/dcmitype/"/>
  </ds:schemaRefs>
</ds:datastoreItem>
</file>

<file path=customXml/itemProps6.xml><?xml version="1.0" encoding="utf-8"?>
<ds:datastoreItem xmlns:ds="http://schemas.openxmlformats.org/officeDocument/2006/customXml" ds:itemID="{E3507A92-EBF5-4D37-BA27-21B38FE7803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1722</TotalTime>
  <Words>805</Words>
  <Application>Microsoft Office PowerPoint</Application>
  <PresentationFormat>Custom</PresentationFormat>
  <Paragraphs>154</Paragraphs>
  <Slides>2</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vt:i4>
      </vt:variant>
    </vt:vector>
  </HeadingPairs>
  <TitlesOfParts>
    <vt:vector size="8" baseType="lpstr">
      <vt:lpstr>Arial</vt:lpstr>
      <vt:lpstr>Arial Narrow</vt:lpstr>
      <vt:lpstr>Calibri</vt:lpstr>
      <vt:lpstr>Franklin Gothic Book</vt:lpstr>
      <vt:lpstr>Franklin Gothic Medium</vt:lpstr>
      <vt:lpstr>Office Theme</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KG</dc:creator>
  <cp:lastModifiedBy>nestan pantsulaia</cp:lastModifiedBy>
  <cp:revision>169</cp:revision>
  <cp:lastPrinted>2019-11-05T10:46:49Z</cp:lastPrinted>
  <dcterms:created xsi:type="dcterms:W3CDTF">2017-11-02T14:57:07Z</dcterms:created>
  <dcterms:modified xsi:type="dcterms:W3CDTF">2019-11-18T13:39:46Z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0x0101009BA85F8052A6DA4FA3E31FF9F74C697000EC757063D55EF14399B2E4B65561595A</vt:lpwstr>
  </property>
  <property fmtid="{D5CDD505-2E9C-101B-9397-08002B2CF9AE}" pid="3" name="TaxKeyword">
    <vt:lpwstr/>
  </property>
  <property fmtid="{D5CDD505-2E9C-101B-9397-08002B2CF9AE}" pid="4" name="OfficeDivision">
    <vt:lpwstr>3;#Data, Research and Policy-456C|5955b2fd-5d7f-4ec6-8d67-6bd2d19d2fcb</vt:lpwstr>
  </property>
  <property fmtid="{D5CDD505-2E9C-101B-9397-08002B2CF9AE}" pid="5" name="Topic">
    <vt:lpwstr/>
  </property>
  <property fmtid="{D5CDD505-2E9C-101B-9397-08002B2CF9AE}" pid="6" name="DocumentType">
    <vt:lpwstr/>
  </property>
  <property fmtid="{D5CDD505-2E9C-101B-9397-08002B2CF9AE}" pid="7" name="GeographicScope">
    <vt:lpwstr/>
  </property>
</Properties>
</file>