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11"/>
  </p:notesMasterIdLst>
  <p:sldIdLst>
    <p:sldId id="261" r:id="rId8"/>
    <p:sldId id="258" r:id="rId9"/>
    <p:sldId id="259" r:id="rId10"/>
  </p:sldIdLst>
  <p:sldSz cx="7772400" cy="100584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11" clrIdx="0">
    <p:extLst>
      <p:ext uri="{19B8F6BF-5375-455C-9EA6-DF929625EA0E}">
        <p15:presenceInfo xmlns:p15="http://schemas.microsoft.com/office/powerpoint/2012/main" userId="Author" providerId="None"/>
      </p:ext>
    </p:extLst>
  </p:cmAuthor>
  <p:cmAuthor id="2" name="ana varamashvili" initials="av" lastIdx="25" clrIdx="1">
    <p:extLst>
      <p:ext uri="{19B8F6BF-5375-455C-9EA6-DF929625EA0E}">
        <p15:presenceInfo xmlns:p15="http://schemas.microsoft.com/office/powerpoint/2012/main" userId="S-1-5-21-2703388789-3765044650-341701313-2151" providerId="AD"/>
      </p:ext>
    </p:extLst>
  </p:cmAuthor>
  <p:cmAuthor id="3" name="Tijana Comic" initials="TC" lastIdx="24" clrIdx="2">
    <p:extLst>
      <p:ext uri="{19B8F6BF-5375-455C-9EA6-DF929625EA0E}">
        <p15:presenceInfo xmlns:p15="http://schemas.microsoft.com/office/powerpoint/2012/main" userId="b1e3c049de1787fc" providerId="Windows Live"/>
      </p:ext>
    </p:extLst>
  </p:cmAuthor>
  <p:cmAuthor id="4" name="irma gvilava" initials="ig" lastIdx="6" clrIdx="3">
    <p:extLst>
      <p:ext uri="{19B8F6BF-5375-455C-9EA6-DF929625EA0E}">
        <p15:presenceInfo xmlns:p15="http://schemas.microsoft.com/office/powerpoint/2012/main" userId="S-1-5-21-2703388789-3765044650-341701313-2073" providerId="AD"/>
      </p:ext>
    </p:extLst>
  </p:cmAuthor>
  <p:cmAuthor id="5" name="Giorgi Kalakashvili" initials="GK" lastIdx="6" clrIdx="4">
    <p:extLst>
      <p:ext uri="{19B8F6BF-5375-455C-9EA6-DF929625EA0E}">
        <p15:presenceInfo xmlns:p15="http://schemas.microsoft.com/office/powerpoint/2012/main" userId="S-1-5-21-889838981-920820592-1903951286-826759" providerId="AD"/>
      </p:ext>
    </p:extLst>
  </p:cmAuthor>
  <p:cmAuthor id="6" name="Bo Robert Beshanski-Pedersen" initials="BP" lastIdx="1" clrIdx="5">
    <p:extLst>
      <p:ext uri="{19B8F6BF-5375-455C-9EA6-DF929625EA0E}">
        <p15:presenceInfo xmlns:p15="http://schemas.microsoft.com/office/powerpoint/2012/main" userId="Bo Robert Beshanski-Peders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7389"/>
    <a:srgbClr val="B4B2DC"/>
    <a:srgbClr val="FCB040"/>
    <a:srgbClr val="A9D18E"/>
    <a:srgbClr val="F15A40"/>
    <a:srgbClr val="3AB9C6"/>
    <a:srgbClr val="684FA1"/>
    <a:srgbClr val="FEE7C6"/>
    <a:srgbClr val="00B0F0"/>
    <a:srgbClr val="FDD3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9" autoAdjust="0"/>
    <p:restoredTop sz="72315" autoAdjust="0"/>
  </p:normalViewPr>
  <p:slideViewPr>
    <p:cSldViewPr snapToGrid="0" snapToObjects="1" showGuides="1">
      <p:cViewPr>
        <p:scale>
          <a:sx n="150" d="100"/>
          <a:sy n="150" d="100"/>
        </p:scale>
        <p:origin x="516" y="-2226"/>
      </p:cViewPr>
      <p:guideLst>
        <p:guide orient="horz" pos="1944"/>
        <p:guide pos="463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3.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3DD85175-8276-43E4-AF44-9F1543C87F78}"/>
    <pc:docChg chg="custSel">
      <pc:chgData name="Bo Pedersen" userId="d9899d1f-79a5-4680-8fc4-f5dae7a98dd1" providerId="ADAL" clId="{3DD85175-8276-43E4-AF44-9F1543C87F78}" dt="2019-10-29T11:58:38.527" v="1" actId="1589"/>
      <pc:docMkLst>
        <pc:docMk/>
      </pc:docMkLst>
      <pc:sldChg chg="addCm modCm">
        <pc:chgData name="Bo Pedersen" userId="d9899d1f-79a5-4680-8fc4-f5dae7a98dd1" providerId="ADAL" clId="{3DD85175-8276-43E4-AF44-9F1543C87F78}" dt="2019-10-29T11:58:38.527" v="1" actId="1589"/>
        <pc:sldMkLst>
          <pc:docMk/>
          <pc:sldMk cId="1497129129" sldId="26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7629298814882E-2"/>
          <c:y val="4.9279560483758825E-2"/>
          <c:w val="0.89205715083214121"/>
          <c:h val="0.88568300151505452"/>
        </c:manualLayout>
      </c:layout>
      <c:barChart>
        <c:barDir val="col"/>
        <c:grouping val="clustered"/>
        <c:varyColors val="0"/>
        <c:ser>
          <c:idx val="0"/>
          <c:order val="0"/>
          <c:tx>
            <c:strRef>
              <c:f>Sheet1!$A$5</c:f>
              <c:strCache>
                <c:ptCount val="1"/>
                <c:pt idx="0">
                  <c:v>Total</c:v>
                </c:pt>
              </c:strCache>
            </c:strRef>
          </c:tx>
          <c:spPr>
            <a:solidFill>
              <a:srgbClr val="3AB9C6"/>
            </a:solidFill>
            <a:ln>
              <a:noFill/>
            </a:ln>
            <a:effectLst/>
          </c:spPr>
          <c:invertIfNegative val="0"/>
          <c:dPt>
            <c:idx val="1"/>
            <c:invertIfNegative val="0"/>
            <c:bubble3D val="0"/>
            <c:spPr>
              <a:solidFill>
                <a:srgbClr val="A9D18E"/>
              </a:solidFill>
              <a:ln>
                <a:solidFill>
                  <a:srgbClr val="A9D18E"/>
                </a:solidFill>
              </a:ln>
              <a:effectLst/>
            </c:spPr>
            <c:extLst xmlns:c16r2="http://schemas.microsoft.com/office/drawing/2015/06/chart">
              <c:ext xmlns:c16="http://schemas.microsoft.com/office/drawing/2014/chart" uri="{C3380CC4-5D6E-409C-BE32-E72D297353CC}">
                <c16:uniqueId val="{00000001-CA62-46BA-8FF2-82354E4DD70C}"/>
              </c:ext>
            </c:extLst>
          </c:dPt>
          <c:dPt>
            <c:idx val="2"/>
            <c:invertIfNegative val="0"/>
            <c:bubble3D val="0"/>
            <c:spPr>
              <a:solidFill>
                <a:srgbClr val="FCB040"/>
              </a:solidFill>
              <a:ln>
                <a:solidFill>
                  <a:srgbClr val="FCB040"/>
                </a:solidFill>
              </a:ln>
              <a:effectLst/>
            </c:spPr>
            <c:extLst xmlns:c16r2="http://schemas.microsoft.com/office/drawing/2015/06/chart">
              <c:ext xmlns:c16="http://schemas.microsoft.com/office/drawing/2014/chart" uri="{C3380CC4-5D6E-409C-BE32-E72D297353CC}">
                <c16:uniqueId val="{00000003-CA62-46BA-8FF2-82354E4DD70C}"/>
              </c:ext>
            </c:extLst>
          </c:dPt>
          <c:dLbls>
            <c:numFmt formatCode="#,##0" sourceLinked="0"/>
            <c:spPr>
              <a:noFill/>
              <a:ln>
                <a:noFill/>
              </a:ln>
              <a:effectLst/>
            </c:spPr>
            <c:txPr>
              <a:bodyPr rot="0" spcFirstLastPara="1" vertOverflow="ellipsis" vert="horz" wrap="square" anchor="ctr" anchorCtr="1"/>
              <a:lstStyle/>
              <a:p>
                <a:pPr>
                  <a:defRPr sz="600" b="1" i="0" u="none" strike="noStrike" kern="1200" baseline="0">
                    <a:solidFill>
                      <a:schemeClr val="tx1">
                        <a:lumMod val="75000"/>
                        <a:lumOff val="25000"/>
                      </a:schemeClr>
                    </a:solidFill>
                    <a:latin typeface="Franklin Gothic Book" panose="020B0503020102020204" pitchFamily="34" charset="0"/>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Sheet1!$B$4:$D$4</c:f>
              <c:strCache>
                <c:ptCount val="3"/>
                <c:pt idx="0">
                  <c:v>Father</c:v>
                </c:pt>
                <c:pt idx="1">
                  <c:v>Mother</c:v>
                </c:pt>
                <c:pt idx="2">
                  <c:v>Any adult household member</c:v>
                </c:pt>
              </c:strCache>
            </c:strRef>
          </c:cat>
          <c:val>
            <c:numRef>
              <c:f>Sheet1!$B$5:$D$5</c:f>
              <c:numCache>
                <c:formatCode>0</c:formatCode>
                <c:ptCount val="3"/>
                <c:pt idx="0">
                  <c:v>8.0805299065468432</c:v>
                </c:pt>
                <c:pt idx="1">
                  <c:v>60.261891717678878</c:v>
                </c:pt>
                <c:pt idx="2">
                  <c:v>77.608464022572932</c:v>
                </c:pt>
              </c:numCache>
            </c:numRef>
          </c:val>
          <c:extLst xmlns:c16r2="http://schemas.microsoft.com/office/drawing/2015/06/chart">
            <c:ext xmlns:c16="http://schemas.microsoft.com/office/drawing/2014/chart" uri="{C3380CC4-5D6E-409C-BE32-E72D297353CC}">
              <c16:uniqueId val="{00000000-8B48-420A-9151-BE1071458AAD}"/>
            </c:ext>
          </c:extLst>
        </c:ser>
        <c:dLbls>
          <c:showLegendKey val="0"/>
          <c:showVal val="0"/>
          <c:showCatName val="0"/>
          <c:showSerName val="0"/>
          <c:showPercent val="0"/>
          <c:showBubbleSize val="0"/>
        </c:dLbls>
        <c:gapWidth val="219"/>
        <c:axId val="127633024"/>
        <c:axId val="127632464"/>
      </c:barChart>
      <c:catAx>
        <c:axId val="127633024"/>
        <c:scaling>
          <c:orientation val="minMax"/>
        </c:scaling>
        <c:delete val="0"/>
        <c:axPos val="b"/>
        <c:numFmt formatCode="General" sourceLinked="1"/>
        <c:majorTickMark val="none"/>
        <c:minorTickMark val="none"/>
        <c:tickLblPos val="nextTo"/>
        <c:spPr>
          <a:noFill/>
          <a:ln w="6350" cap="flat" cmpd="sng" algn="ctr">
            <a:solidFill>
              <a:srgbClr val="D0CECE"/>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crossAx val="127632464"/>
        <c:crosses val="autoZero"/>
        <c:auto val="1"/>
        <c:lblAlgn val="ctr"/>
        <c:lblOffset val="100"/>
        <c:noMultiLvlLbl val="0"/>
      </c:catAx>
      <c:valAx>
        <c:axId val="127632464"/>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r>
                  <a:rPr lang="en-US"/>
                  <a:t>Percent</a:t>
                </a:r>
              </a:p>
            </c:rich>
          </c:tx>
          <c:layout>
            <c:manualLayout>
              <c:xMode val="edge"/>
              <c:yMode val="edge"/>
              <c:x val="1.5186325326136597E-2"/>
              <c:y val="0.37746846838553194"/>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crossAx val="12763302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sz="600">
          <a:latin typeface="Franklin Gothic Book" panose="020B0503020102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8.200662233932178E-2"/>
          <c:y val="7.8813856779049285E-2"/>
          <c:w val="0.90121722428801321"/>
          <c:h val="0.82180433788141716"/>
        </c:manualLayout>
      </c:layout>
      <c:barChart>
        <c:barDir val="col"/>
        <c:grouping val="clustered"/>
        <c:varyColors val="0"/>
        <c:ser>
          <c:idx val="0"/>
          <c:order val="0"/>
          <c:tx>
            <c:strRef>
              <c:f>Sheet1!$B$5</c:f>
              <c:strCache>
                <c:ptCount val="1"/>
                <c:pt idx="0">
                  <c:v>Column1</c:v>
                </c:pt>
              </c:strCache>
            </c:strRef>
          </c:tx>
          <c:spPr>
            <a:solidFill>
              <a:schemeClr val="accent2">
                <a:lumMod val="75000"/>
              </a:schemeClr>
            </a:solidFill>
            <a:ln w="19050">
              <a:solidFill>
                <a:schemeClr val="lt1"/>
              </a:solidFill>
            </a:ln>
            <a:effectLst/>
          </c:spPr>
          <c:invertIfNegative val="0"/>
          <c:dPt>
            <c:idx val="0"/>
            <c:invertIfNegative val="0"/>
            <c:bubble3D val="0"/>
            <c:spPr>
              <a:solidFill>
                <a:srgbClr val="A9D18E"/>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invertIfNegative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Pt>
            <c:idx val="2"/>
            <c:invertIfNegative val="0"/>
            <c:bubble3D val="0"/>
            <c:spPr>
              <a:solidFill>
                <a:srgbClr val="684FA1"/>
              </a:solidFill>
              <a:ln w="19050">
                <a:solidFill>
                  <a:schemeClr val="lt1"/>
                </a:solidFill>
              </a:ln>
              <a:effectLst/>
            </c:spPr>
            <c:extLst xmlns:c16r2="http://schemas.microsoft.com/office/drawing/2015/06/chart">
              <c:ext xmlns:c16="http://schemas.microsoft.com/office/drawing/2014/chart" uri="{C3380CC4-5D6E-409C-BE32-E72D297353CC}">
                <c16:uniqueId val="{00000005-BE48-45DC-922F-E57B5DDE4816}"/>
              </c:ext>
            </c:extLst>
          </c:dPt>
          <c:dPt>
            <c:idx val="3"/>
            <c:invertIfNegative val="0"/>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7-BE48-45DC-922F-E57B5DDE4816}"/>
              </c:ext>
            </c:extLst>
          </c:dPt>
          <c:dPt>
            <c:idx val="4"/>
            <c:invertIfNegative val="0"/>
            <c:bubble3D val="0"/>
            <c:spPr>
              <a:solidFill>
                <a:srgbClr val="3AB9C6"/>
              </a:solidFill>
              <a:ln w="19050">
                <a:solidFill>
                  <a:schemeClr val="lt1"/>
                </a:solidFill>
              </a:ln>
              <a:effectLst/>
            </c:spPr>
            <c:extLst xmlns:c16r2="http://schemas.microsoft.com/office/drawing/2015/06/chart">
              <c:ext xmlns:c16="http://schemas.microsoft.com/office/drawing/2014/chart" uri="{C3380CC4-5D6E-409C-BE32-E72D297353CC}">
                <c16:uniqueId val="{00000009-BE48-45DC-922F-E57B5DDE4816}"/>
              </c:ext>
            </c:extLst>
          </c:dPt>
          <c:dLbls>
            <c:dLbl>
              <c:idx val="3"/>
              <c:layout>
                <c:manualLayout>
                  <c:x val="-1.5042663656393894E-3"/>
                  <c:y val="-2.144050307519181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BE48-45DC-922F-E57B5DDE481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0">
                <a:spAutoFit/>
              </a:bodyPr>
              <a:lstStyle/>
              <a:p>
                <a:pPr algn="ctr">
                  <a:defRPr lang="en-US" sz="700" b="1" i="0" u="none" strike="noStrike" kern="1200" baseline="0">
                    <a:solidFill>
                      <a:schemeClr val="tx1">
                        <a:lumMod val="65000"/>
                        <a:lumOff val="3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Sheet1!$A$6:$A$10</c:f>
              <c:strCache>
                <c:ptCount val="5"/>
                <c:pt idx="0">
                  <c:v>0-11 Months</c:v>
                </c:pt>
                <c:pt idx="1">
                  <c:v>12-23 Months</c:v>
                </c:pt>
                <c:pt idx="2">
                  <c:v>24-35 Months</c:v>
                </c:pt>
                <c:pt idx="3">
                  <c:v>36-47 Months</c:v>
                </c:pt>
                <c:pt idx="4">
                  <c:v>48-59 Months</c:v>
                </c:pt>
              </c:strCache>
            </c:strRef>
          </c:cat>
          <c:val>
            <c:numRef>
              <c:f>Sheet1!$B$6:$B$10</c:f>
              <c:numCache>
                <c:formatCode>0</c:formatCode>
                <c:ptCount val="5"/>
                <c:pt idx="0">
                  <c:v>3.4291290509236472</c:v>
                </c:pt>
                <c:pt idx="1">
                  <c:v>22.829915518480433</c:v>
                </c:pt>
                <c:pt idx="2">
                  <c:v>39.876290309827468</c:v>
                </c:pt>
                <c:pt idx="3">
                  <c:v>46.809876596738114</c:v>
                </c:pt>
                <c:pt idx="4">
                  <c:v>56.235010777877541</c:v>
                </c:pt>
              </c:numCache>
            </c:numRef>
          </c:val>
          <c:extLst xmlns:c16r2="http://schemas.microsoft.com/office/drawing/2015/06/chart">
            <c:ext xmlns:c16="http://schemas.microsoft.com/office/drawing/2014/chart" uri="{C3380CC4-5D6E-409C-BE32-E72D297353CC}">
              <c16:uniqueId val="{00000004-5F41-41C9-8D77-CC170A27A3DB}"/>
            </c:ext>
          </c:extLst>
        </c:ser>
        <c:dLbls>
          <c:showLegendKey val="0"/>
          <c:showVal val="0"/>
          <c:showCatName val="0"/>
          <c:showSerName val="0"/>
          <c:showPercent val="0"/>
          <c:showBubbleSize val="0"/>
        </c:dLbls>
        <c:gapWidth val="211"/>
        <c:overlap val="-99"/>
        <c:axId val="179329744"/>
        <c:axId val="242989360"/>
      </c:barChart>
      <c:catAx>
        <c:axId val="1793297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500" b="0" i="0" u="none" strike="noStrike" kern="1200" baseline="0">
                <a:solidFill>
                  <a:schemeClr val="tx1">
                    <a:lumMod val="65000"/>
                    <a:lumOff val="35000"/>
                  </a:schemeClr>
                </a:solidFill>
                <a:latin typeface="+mn-lt"/>
                <a:ea typeface="+mn-ea"/>
                <a:cs typeface="+mn-cs"/>
              </a:defRPr>
            </a:pPr>
            <a:endParaRPr lang="en-US"/>
          </a:p>
        </c:txPr>
        <c:crossAx val="242989360"/>
        <c:crosses val="autoZero"/>
        <c:auto val="1"/>
        <c:lblAlgn val="ctr"/>
        <c:lblOffset val="100"/>
        <c:noMultiLvlLbl val="0"/>
      </c:catAx>
      <c:valAx>
        <c:axId val="24298936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79329744"/>
        <c:crosses val="autoZero"/>
        <c:crossBetween val="between"/>
      </c:valAx>
      <c:spPr>
        <a:noFill/>
        <a:ln>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2303340440653873E-2"/>
          <c:y val="7.8813919228350598E-2"/>
          <c:w val="0.85442170988111688"/>
          <c:h val="0.82180433788141716"/>
        </c:manualLayout>
      </c:layout>
      <c:doughnutChart>
        <c:varyColors val="1"/>
        <c:ser>
          <c:idx val="0"/>
          <c:order val="0"/>
          <c:tx>
            <c:strRef>
              <c:f>Sheet1!$B$5</c:f>
              <c:strCache>
                <c:ptCount val="1"/>
                <c:pt idx="0">
                  <c:v>Total</c:v>
                </c:pt>
              </c:strCache>
            </c:strRef>
          </c:tx>
          <c:dPt>
            <c:idx val="0"/>
            <c:bubble3D val="0"/>
            <c:spPr>
              <a:solidFill>
                <a:srgbClr val="9974AF"/>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rgbClr val="8FA2D4"/>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Pt>
            <c:idx val="2"/>
            <c:bubble3D val="0"/>
            <c:spPr>
              <a:solidFill>
                <a:srgbClr val="0070C0"/>
              </a:solidFill>
              <a:ln w="19050">
                <a:solidFill>
                  <a:schemeClr val="lt1"/>
                </a:solidFill>
              </a:ln>
              <a:effectLst/>
            </c:spPr>
            <c:extLst xmlns:c16r2="http://schemas.microsoft.com/office/drawing/2015/06/chart">
              <c:ext xmlns:c16="http://schemas.microsoft.com/office/drawing/2014/chart" uri="{C3380CC4-5D6E-409C-BE32-E72D297353CC}">
                <c16:uniqueId val="{00000005-AA52-4260-BB10-A6299E7BEFB2}"/>
              </c:ext>
            </c:extLst>
          </c:dPt>
          <c:dLbls>
            <c:dLbl>
              <c:idx val="0"/>
              <c:layout>
                <c:manualLayout>
                  <c:x val="-6.4702139505289108E-2"/>
                  <c:y val="-7.4815577030143956E-3"/>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manualLayout>
                      <c:w val="0.20656565656565656"/>
                      <c:h val="0.13806818181818178"/>
                    </c:manualLayout>
                  </c15:layout>
                </c:ext>
              </c:extLst>
            </c:dLbl>
            <c:dLbl>
              <c:idx val="1"/>
              <c:layout>
                <c:manualLayout>
                  <c:x val="-0.26264561738328379"/>
                  <c:y val="-0.18868360991878422"/>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3-5F41-41C9-8D77-CC170A27A3DB}"/>
                </c:ext>
                <c:ext xmlns:c15="http://schemas.microsoft.com/office/drawing/2012/chart" uri="{CE6537A1-D6FC-4f65-9D91-7224C49458BB}">
                  <c15:layout/>
                </c:ext>
              </c:extLst>
            </c:dLbl>
            <c:dLbl>
              <c:idx val="2"/>
              <c:layout>
                <c:manualLayout>
                  <c:x val="0.39126635132899817"/>
                  <c:y val="-0.13414215147584224"/>
                </c:manualLayout>
              </c:layout>
              <c:numFmt formatCode="\&lt;\1\%"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5-AA52-4260-BB10-A6299E7BEFB2}"/>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Sheet1!$A$6:$A$8</c:f>
              <c:strCache>
                <c:ptCount val="3"/>
                <c:pt idx="0">
                  <c:v>Public</c:v>
                </c:pt>
                <c:pt idx="1">
                  <c:v>Private</c:v>
                </c:pt>
                <c:pt idx="2">
                  <c:v>Other</c:v>
                </c:pt>
              </c:strCache>
            </c:strRef>
          </c:cat>
          <c:val>
            <c:numRef>
              <c:f>Sheet1!$B$6:$B$8</c:f>
              <c:numCache>
                <c:formatCode>0.0</c:formatCode>
                <c:ptCount val="3"/>
                <c:pt idx="0">
                  <c:v>94.227524209472861</c:v>
                </c:pt>
                <c:pt idx="1">
                  <c:v>5.6596973143419991</c:v>
                </c:pt>
                <c:pt idx="2">
                  <c:v>0.11277847618511325</c:v>
                </c:pt>
              </c:numCache>
            </c:numRef>
          </c:val>
          <c:extLst xmlns:c16r2="http://schemas.microsoft.com/office/drawing/2015/06/chart">
            <c:ext xmlns:c16="http://schemas.microsoft.com/office/drawing/2014/chart" uri="{C3380CC4-5D6E-409C-BE32-E72D297353CC}">
              <c16:uniqueId val="{00000004-5F41-41C9-8D77-CC170A27A3DB}"/>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8354907341127808E-2"/>
          <c:y val="8.0540145549988076E-2"/>
          <c:w val="0.82472709377236941"/>
          <c:h val="0.82472709377236941"/>
        </c:manualLayout>
      </c:layout>
      <c:doughnutChart>
        <c:varyColors val="1"/>
        <c:ser>
          <c:idx val="0"/>
          <c:order val="0"/>
          <c:tx>
            <c:strRef>
              <c:f>Sheet1!$B$5</c:f>
              <c:strCache>
                <c:ptCount val="1"/>
                <c:pt idx="0">
                  <c:v>Urban</c:v>
                </c:pt>
              </c:strCache>
            </c:strRef>
          </c:tx>
          <c:spPr>
            <a:solidFill>
              <a:schemeClr val="accent2">
                <a:lumMod val="75000"/>
              </a:schemeClr>
            </a:solidFill>
          </c:spPr>
          <c:dPt>
            <c:idx val="0"/>
            <c:bubble3D val="0"/>
            <c:spPr>
              <a:solidFill>
                <a:srgbClr val="8C89C9"/>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chemeClr val="accent2">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Pt>
            <c:idx val="2"/>
            <c:bubble3D val="0"/>
            <c:spPr>
              <a:solidFill>
                <a:srgbClr val="00B0F0"/>
              </a:solidFill>
              <a:ln w="19050">
                <a:solidFill>
                  <a:schemeClr val="lt1"/>
                </a:solidFill>
              </a:ln>
              <a:effectLst/>
            </c:spPr>
            <c:extLst xmlns:c16r2="http://schemas.microsoft.com/office/drawing/2015/06/chart">
              <c:ext xmlns:c16="http://schemas.microsoft.com/office/drawing/2014/chart" uri="{C3380CC4-5D6E-409C-BE32-E72D297353CC}">
                <c16:uniqueId val="{00000005-7320-4A3D-B248-CA9018192A57}"/>
              </c:ext>
            </c:extLst>
          </c:dPt>
          <c:dLbls>
            <c:dLbl>
              <c:idx val="0"/>
              <c:layout>
                <c:manualLayout>
                  <c:x val="-7.158196134574088E-2"/>
                  <c:y val="5.766324663962459E-5"/>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ext>
              </c:extLst>
            </c:dLbl>
            <c:dLbl>
              <c:idx val="1"/>
              <c:layout>
                <c:manualLayout>
                  <c:x val="-0.30502217052413905"/>
                  <c:y val="-8.3603754076195025E-2"/>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3-5F41-41C9-8D77-CC170A27A3DB}"/>
                </c:ext>
                <c:ext xmlns:c15="http://schemas.microsoft.com/office/drawing/2012/chart" uri="{CE6537A1-D6FC-4f65-9D91-7224C49458BB}">
                  <c15:layout/>
                </c:ext>
              </c:extLst>
            </c:dLbl>
            <c:dLbl>
              <c:idx val="2"/>
              <c:layout>
                <c:manualLayout>
                  <c:x val="0.28361021633659428"/>
                  <c:y val="-0.12159190328481667"/>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5-7320-4A3D-B248-CA9018192A57}"/>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Sheet1!$A$6:$A$8</c:f>
              <c:strCache>
                <c:ptCount val="3"/>
                <c:pt idx="0">
                  <c:v>Public</c:v>
                </c:pt>
                <c:pt idx="1">
                  <c:v>Private</c:v>
                </c:pt>
                <c:pt idx="2">
                  <c:v>Other</c:v>
                </c:pt>
              </c:strCache>
            </c:strRef>
          </c:cat>
          <c:val>
            <c:numRef>
              <c:f>Sheet1!$B$6:$B$8</c:f>
              <c:numCache>
                <c:formatCode>0.0</c:formatCode>
                <c:ptCount val="3"/>
                <c:pt idx="0">
                  <c:v>92.442627230909565</c:v>
                </c:pt>
                <c:pt idx="1">
                  <c:v>7.5573727690904446</c:v>
                </c:pt>
                <c:pt idx="2">
                  <c:v>0</c:v>
                </c:pt>
              </c:numCache>
            </c:numRef>
          </c:val>
          <c:extLst xmlns:c16r2="http://schemas.microsoft.com/office/drawing/2015/06/chart">
            <c:ext xmlns:c16="http://schemas.microsoft.com/office/drawing/2014/chart" uri="{C3380CC4-5D6E-409C-BE32-E72D297353CC}">
              <c16:uniqueId val="{00000004-5F41-41C9-8D77-CC170A27A3DB}"/>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675734472268449E-2"/>
          <c:y val="3.6520785051332855E-2"/>
          <c:w val="0.92172134050293919"/>
          <c:h val="0.67723232739373207"/>
        </c:manualLayout>
      </c:layout>
      <c:barChart>
        <c:barDir val="col"/>
        <c:grouping val="clustered"/>
        <c:varyColors val="0"/>
        <c:ser>
          <c:idx val="0"/>
          <c:order val="0"/>
          <c:spPr>
            <a:solidFill>
              <a:srgbClr val="FCB040"/>
            </a:solidFill>
            <a:ln>
              <a:noFill/>
            </a:ln>
            <a:effectLst/>
          </c:spPr>
          <c:invertIfNegative val="0"/>
          <c:dPt>
            <c:idx val="0"/>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1-C9A7-42DB-A6C5-C1CF037BDA74}"/>
              </c:ext>
            </c:extLst>
          </c:dPt>
          <c:dPt>
            <c:idx val="2"/>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97EC-445F-89AD-82BF13B6628E}"/>
              </c:ext>
            </c:extLst>
          </c:dPt>
          <c:dPt>
            <c:idx val="3"/>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5-97EC-445F-89AD-82BF13B6628E}"/>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(2)'!$A$7:$A$21</c:f>
              <c:strCache>
                <c:ptCount val="15"/>
                <c:pt idx="0">
                  <c:v>Total</c:v>
                </c:pt>
                <c:pt idx="2">
                  <c:v>Urban</c:v>
                </c:pt>
                <c:pt idx="3">
                  <c:v>Rural</c:v>
                </c:pt>
                <c:pt idx="5">
                  <c:v>Tbilisi</c:v>
                </c:pt>
                <c:pt idx="6">
                  <c:v>Adjara A.R</c:v>
                </c:pt>
                <c:pt idx="7">
                  <c:v>Guria</c:v>
                </c:pt>
                <c:pt idx="8">
                  <c:v>Imereti, Racha-Lechkhumi 
and Kvemo Svaneti</c:v>
                </c:pt>
                <c:pt idx="9">
                  <c:v>Kakheti</c:v>
                </c:pt>
                <c:pt idx="10">
                  <c:v>Mtskheta-Mtianeti</c:v>
                </c:pt>
                <c:pt idx="11">
                  <c:v>Samegrelo-Zemo Svaneti</c:v>
                </c:pt>
                <c:pt idx="12">
                  <c:v>Samtskhe-Javakheti</c:v>
                </c:pt>
                <c:pt idx="13">
                  <c:v>Kvemo Kartli</c:v>
                </c:pt>
                <c:pt idx="14">
                  <c:v>Shida Kartli</c:v>
                </c:pt>
              </c:strCache>
            </c:strRef>
          </c:cat>
          <c:val>
            <c:numRef>
              <c:f>'chart 1 (2)'!$B$7:$B$21</c:f>
              <c:numCache>
                <c:formatCode>General</c:formatCode>
                <c:ptCount val="15"/>
                <c:pt idx="0" formatCode="0.0">
                  <c:v>34.989865024977114</c:v>
                </c:pt>
                <c:pt idx="2" formatCode="0.0">
                  <c:v>40.050535059456351</c:v>
                </c:pt>
                <c:pt idx="3" formatCode="0.0">
                  <c:v>27.040347446634488</c:v>
                </c:pt>
                <c:pt idx="5" formatCode="0.0">
                  <c:v>40.466255625523743</c:v>
                </c:pt>
                <c:pt idx="6" formatCode="0.0">
                  <c:v>38.373149014163552</c:v>
                </c:pt>
                <c:pt idx="7" formatCode="0.0">
                  <c:v>24.778815037787965</c:v>
                </c:pt>
                <c:pt idx="8" formatCode="0.0">
                  <c:v>34.926836139743465</c:v>
                </c:pt>
                <c:pt idx="9" formatCode="0.0">
                  <c:v>24.183737958189457</c:v>
                </c:pt>
                <c:pt idx="10" formatCode="0.0">
                  <c:v>24.297433636612112</c:v>
                </c:pt>
                <c:pt idx="11" formatCode="0.0">
                  <c:v>26.88168025730246</c:v>
                </c:pt>
                <c:pt idx="12" formatCode="0.0">
                  <c:v>29.089375278685651</c:v>
                </c:pt>
                <c:pt idx="13" formatCode="0.0">
                  <c:v>34.371486864238918</c:v>
                </c:pt>
                <c:pt idx="14" formatCode="0.0">
                  <c:v>31.78613572905352</c:v>
                </c:pt>
              </c:numCache>
            </c:numRef>
          </c:val>
          <c:extLst xmlns:c16r2="http://schemas.microsoft.com/office/drawing/2015/06/chart">
            <c:ext xmlns:c16="http://schemas.microsoft.com/office/drawing/2014/chart" uri="{C3380CC4-5D6E-409C-BE32-E72D297353CC}">
              <c16:uniqueId val="{00000002-C9A7-42DB-A6C5-C1CF037BDA74}"/>
            </c:ext>
          </c:extLst>
        </c:ser>
        <c:dLbls>
          <c:showLegendKey val="0"/>
          <c:showVal val="0"/>
          <c:showCatName val="0"/>
          <c:showSerName val="0"/>
          <c:showPercent val="0"/>
          <c:showBubbleSize val="0"/>
        </c:dLbls>
        <c:gapWidth val="100"/>
        <c:axId val="179884704"/>
        <c:axId val="179885264"/>
      </c:barChart>
      <c:catAx>
        <c:axId val="179884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79885264"/>
        <c:crosses val="autoZero"/>
        <c:auto val="1"/>
        <c:lblAlgn val="ctr"/>
        <c:lblOffset val="100"/>
        <c:noMultiLvlLbl val="0"/>
      </c:catAx>
      <c:valAx>
        <c:axId val="179885264"/>
        <c:scaling>
          <c:orientation val="minMax"/>
          <c:max val="7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79884704"/>
        <c:crosses val="autoZero"/>
        <c:crossBetween val="between"/>
        <c:majorUnit val="10"/>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2303340440653873E-2"/>
          <c:y val="7.8813919228350598E-2"/>
          <c:w val="0.85442170988111688"/>
          <c:h val="0.82180433788141716"/>
        </c:manualLayout>
      </c:layout>
      <c:doughnutChart>
        <c:varyColors val="1"/>
        <c:ser>
          <c:idx val="0"/>
          <c:order val="0"/>
          <c:tx>
            <c:strRef>
              <c:f>Sheet1!$B$5</c:f>
              <c:strCache>
                <c:ptCount val="1"/>
                <c:pt idx="0">
                  <c:v>Rural</c:v>
                </c:pt>
              </c:strCache>
            </c:strRef>
          </c:tx>
          <c:spPr>
            <a:solidFill>
              <a:schemeClr val="accent2">
                <a:lumMod val="75000"/>
              </a:schemeClr>
            </a:solidFill>
          </c:spPr>
          <c:dPt>
            <c:idx val="0"/>
            <c:bubble3D val="0"/>
            <c:spPr>
              <a:solidFill>
                <a:srgbClr val="B4B2DC"/>
              </a:solidFill>
              <a:ln w="19050">
                <a:solidFill>
                  <a:schemeClr val="lt1"/>
                </a:solidFill>
              </a:ln>
              <a:effectLst/>
            </c:spPr>
            <c:extLst xmlns:c16r2="http://schemas.microsoft.com/office/drawing/2015/06/chart">
              <c:ext xmlns:c16="http://schemas.microsoft.com/office/drawing/2014/chart" uri="{C3380CC4-5D6E-409C-BE32-E72D297353CC}">
                <c16:uniqueId val="{00000001-5F41-41C9-8D77-CC170A27A3DB}"/>
              </c:ext>
            </c:extLst>
          </c:dPt>
          <c:dPt>
            <c:idx val="1"/>
            <c:bubble3D val="0"/>
            <c:spPr>
              <a:solidFill>
                <a:srgbClr val="497389"/>
              </a:solidFill>
              <a:ln w="19050">
                <a:solidFill>
                  <a:schemeClr val="lt1"/>
                </a:solidFill>
              </a:ln>
              <a:effectLst/>
            </c:spPr>
            <c:extLst xmlns:c16r2="http://schemas.microsoft.com/office/drawing/2015/06/chart">
              <c:ext xmlns:c16="http://schemas.microsoft.com/office/drawing/2014/chart" uri="{C3380CC4-5D6E-409C-BE32-E72D297353CC}">
                <c16:uniqueId val="{00000003-5F41-41C9-8D77-CC170A27A3DB}"/>
              </c:ext>
            </c:extLst>
          </c:dPt>
          <c:dPt>
            <c:idx val="2"/>
            <c:bubble3D val="0"/>
            <c:spPr>
              <a:solidFill>
                <a:srgbClr val="00B0F0"/>
              </a:solidFill>
              <a:ln w="19050">
                <a:solidFill>
                  <a:schemeClr val="lt1"/>
                </a:solidFill>
              </a:ln>
              <a:effectLst/>
            </c:spPr>
            <c:extLst xmlns:c16r2="http://schemas.microsoft.com/office/drawing/2015/06/chart">
              <c:ext xmlns:c16="http://schemas.microsoft.com/office/drawing/2014/chart" uri="{C3380CC4-5D6E-409C-BE32-E72D297353CC}">
                <c16:uniqueId val="{00000005-3128-41EF-B9FA-F8C867F1C755}"/>
              </c:ext>
            </c:extLst>
          </c:dPt>
          <c:dLbls>
            <c:dLbl>
              <c:idx val="0"/>
              <c:layout>
                <c:manualLayout>
                  <c:x val="-1.4763738050599516E-2"/>
                  <c:y val="-6.2554149975298503E-3"/>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5F41-41C9-8D77-CC170A27A3DB}"/>
                </c:ext>
                <c:ext xmlns:c15="http://schemas.microsoft.com/office/drawing/2012/chart" uri="{CE6537A1-D6FC-4f65-9D91-7224C49458BB}">
                  <c15:layout/>
                </c:ext>
              </c:extLst>
            </c:dLbl>
            <c:dLbl>
              <c:idx val="1"/>
              <c:layout>
                <c:manualLayout>
                  <c:x val="-0.37063449455181741"/>
                  <c:y val="-7.8461783186192634E-3"/>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3-5F41-41C9-8D77-CC170A27A3DB}"/>
                </c:ext>
                <c:ext xmlns:c15="http://schemas.microsoft.com/office/drawing/2012/chart" uri="{CE6537A1-D6FC-4f65-9D91-7224C49458BB}">
                  <c15:layout/>
                </c:ext>
              </c:extLst>
            </c:dLbl>
            <c:dLbl>
              <c:idx val="2"/>
              <c:layout>
                <c:manualLayout>
                  <c:x val="0.35305466078103875"/>
                  <c:y val="-6.4773721466634876E-2"/>
                </c:manualLayout>
              </c:layout>
              <c:numFmt formatCode="\&lt;\1\%"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5-3128-41EF-B9FA-F8C867F1C755}"/>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Sheet1!$A$6:$A$8</c:f>
              <c:strCache>
                <c:ptCount val="3"/>
                <c:pt idx="0">
                  <c:v>Public</c:v>
                </c:pt>
                <c:pt idx="1">
                  <c:v>Private</c:v>
                </c:pt>
                <c:pt idx="2">
                  <c:v>Other</c:v>
                </c:pt>
              </c:strCache>
            </c:strRef>
          </c:cat>
          <c:val>
            <c:numRef>
              <c:f>Sheet1!$B$6:$B$8</c:f>
              <c:numCache>
                <c:formatCode>0.0</c:formatCode>
                <c:ptCount val="3"/>
                <c:pt idx="0">
                  <c:v>97.828229492696309</c:v>
                </c:pt>
                <c:pt idx="1">
                  <c:v>1.8314819507550304</c:v>
                </c:pt>
                <c:pt idx="2">
                  <c:v>0.34028855654867446</c:v>
                </c:pt>
              </c:numCache>
            </c:numRef>
          </c:val>
          <c:extLst xmlns:c16r2="http://schemas.microsoft.com/office/drawing/2015/06/chart">
            <c:ext xmlns:c16="http://schemas.microsoft.com/office/drawing/2014/chart" uri="{C3380CC4-5D6E-409C-BE32-E72D297353CC}">
              <c16:uniqueId val="{00000004-5F41-41C9-8D77-CC170A27A3DB}"/>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FCB040"/>
            </a:solidFill>
            <a:ln>
              <a:noFill/>
            </a:ln>
            <a:effectLst/>
          </c:spPr>
          <c:invertIfNegative val="0"/>
          <c:dPt>
            <c:idx val="0"/>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1-C9A7-42DB-A6C5-C1CF037BDA74}"/>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(2)'!$A$7:$A$22</c:f>
              <c:strCache>
                <c:ptCount val="16"/>
                <c:pt idx="0">
                  <c:v>Total</c:v>
                </c:pt>
                <c:pt idx="2">
                  <c:v>Boys</c:v>
                </c:pt>
                <c:pt idx="3">
                  <c:v>Girls</c:v>
                </c:pt>
                <c:pt idx="5">
                  <c:v>Age 3 years</c:v>
                </c:pt>
                <c:pt idx="6">
                  <c:v>Age 4 years</c:v>
                </c:pt>
                <c:pt idx="8">
                  <c:v>Rural</c:v>
                </c:pt>
                <c:pt idx="9">
                  <c:v>Urban</c:v>
                </c:pt>
                <c:pt idx="11">
                  <c:v>Kvemo Kartli</c:v>
                </c:pt>
                <c:pt idx="12">
                  <c:v>Tbilisi</c:v>
                </c:pt>
                <c:pt idx="14">
                  <c:v>Poorest</c:v>
                </c:pt>
                <c:pt idx="15">
                  <c:v>Richest</c:v>
                </c:pt>
              </c:strCache>
            </c:strRef>
          </c:cat>
          <c:val>
            <c:numRef>
              <c:f>'chart 1 (2)'!$B$7:$B$22</c:f>
              <c:numCache>
                <c:formatCode>General</c:formatCode>
                <c:ptCount val="16"/>
                <c:pt idx="0" formatCode="0.0">
                  <c:v>77.922912670802248</c:v>
                </c:pt>
                <c:pt idx="2" formatCode="0.0">
                  <c:v>76.477915823093269</c:v>
                </c:pt>
                <c:pt idx="3" formatCode="0.0">
                  <c:v>79.345885738947118</c:v>
                </c:pt>
                <c:pt idx="5" formatCode="0.0">
                  <c:v>72.66151752663319</c:v>
                </c:pt>
                <c:pt idx="6" formatCode="0.0">
                  <c:v>83.069704867579375</c:v>
                </c:pt>
                <c:pt idx="8" formatCode="0.0">
                  <c:v>67.729134159498798</c:v>
                </c:pt>
                <c:pt idx="9" formatCode="0.0">
                  <c:v>84.205299480732251</c:v>
                </c:pt>
                <c:pt idx="11" formatCode="0.0">
                  <c:v>41.033632982508458</c:v>
                </c:pt>
                <c:pt idx="12" formatCode="0.0">
                  <c:v>88.087397952465281</c:v>
                </c:pt>
                <c:pt idx="14" formatCode="0.0">
                  <c:v>61.030245748669927</c:v>
                </c:pt>
                <c:pt idx="15" formatCode="0.0">
                  <c:v>86.799496461138276</c:v>
                </c:pt>
              </c:numCache>
            </c:numRef>
          </c:val>
          <c:extLst xmlns:c16r2="http://schemas.microsoft.com/office/drawing/2015/06/chart">
            <c:ext xmlns:c16="http://schemas.microsoft.com/office/drawing/2014/chart" uri="{C3380CC4-5D6E-409C-BE32-E72D297353CC}">
              <c16:uniqueId val="{00000002-C9A7-42DB-A6C5-C1CF037BDA74}"/>
            </c:ext>
          </c:extLst>
        </c:ser>
        <c:dLbls>
          <c:showLegendKey val="0"/>
          <c:showVal val="0"/>
          <c:showCatName val="0"/>
          <c:showSerName val="0"/>
          <c:showPercent val="0"/>
          <c:showBubbleSize val="0"/>
        </c:dLbls>
        <c:gapWidth val="100"/>
        <c:overlap val="-27"/>
        <c:axId val="187636672"/>
        <c:axId val="187637232"/>
      </c:barChart>
      <c:catAx>
        <c:axId val="187636672"/>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87637232"/>
        <c:crosses val="autoZero"/>
        <c:auto val="1"/>
        <c:lblAlgn val="ctr"/>
        <c:lblOffset val="100"/>
        <c:noMultiLvlLbl val="0"/>
      </c:catAx>
      <c:valAx>
        <c:axId val="187637232"/>
        <c:scaling>
          <c:orientation val="minMax"/>
          <c:max val="1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87636672"/>
        <c:crosses val="autoZero"/>
        <c:crossBetween val="between"/>
        <c:majorUnit val="20"/>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563099208953051"/>
          <c:y val="4.4476862002974252E-2"/>
          <c:w val="0.68039663987314081"/>
          <c:h val="0.78868778611882551"/>
        </c:manualLayout>
      </c:layout>
      <c:barChart>
        <c:barDir val="bar"/>
        <c:grouping val="clustered"/>
        <c:varyColors val="0"/>
        <c:ser>
          <c:idx val="0"/>
          <c:order val="0"/>
          <c:tx>
            <c:strRef>
              <c:f>Sheet1!$B$5</c:f>
              <c:strCache>
                <c:ptCount val="1"/>
                <c:pt idx="0">
                  <c:v>Column2</c:v>
                </c:pt>
              </c:strCache>
            </c:strRef>
          </c:tx>
          <c:spPr>
            <a:solidFill>
              <a:schemeClr val="accent2"/>
            </a:solidFill>
            <a:ln>
              <a:noFill/>
            </a:ln>
            <a:effectLst/>
          </c:spPr>
          <c:invertIfNegative val="0"/>
          <c:dPt>
            <c:idx val="0"/>
            <c:invertIfNegative val="0"/>
            <c:bubble3D val="0"/>
            <c:spPr>
              <a:solidFill>
                <a:srgbClr val="FEE7C6"/>
              </a:solidFill>
              <a:ln>
                <a:noFill/>
              </a:ln>
              <a:effectLst/>
            </c:spPr>
            <c:extLst xmlns:c16r2="http://schemas.microsoft.com/office/drawing/2015/06/chart">
              <c:ext xmlns:c16="http://schemas.microsoft.com/office/drawing/2014/chart" uri="{C3380CC4-5D6E-409C-BE32-E72D297353CC}">
                <c16:uniqueId val="{00000001-240F-4043-B9A4-C210AE7272CC}"/>
              </c:ext>
            </c:extLst>
          </c:dPt>
          <c:dPt>
            <c:idx val="1"/>
            <c:invertIfNegative val="0"/>
            <c:bubble3D val="0"/>
            <c:spPr>
              <a:solidFill>
                <a:srgbClr val="FDD395"/>
              </a:solidFill>
              <a:ln>
                <a:noFill/>
              </a:ln>
              <a:effectLst/>
            </c:spPr>
            <c:extLst xmlns:c16r2="http://schemas.microsoft.com/office/drawing/2015/06/chart">
              <c:ext xmlns:c16="http://schemas.microsoft.com/office/drawing/2014/chart" uri="{C3380CC4-5D6E-409C-BE32-E72D297353CC}">
                <c16:uniqueId val="{00000003-240F-4043-B9A4-C210AE7272CC}"/>
              </c:ext>
            </c:extLst>
          </c:dPt>
          <c:dPt>
            <c:idx val="2"/>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5-240F-4043-B9A4-C210AE7272CC}"/>
              </c:ext>
            </c:extLst>
          </c:dPt>
          <c:dPt>
            <c:idx val="3"/>
            <c:invertIfNegative val="0"/>
            <c:bubble3D val="0"/>
            <c:spPr>
              <a:solidFill>
                <a:srgbClr val="E68B04"/>
              </a:solidFill>
              <a:ln>
                <a:noFill/>
              </a:ln>
              <a:effectLst/>
            </c:spPr>
            <c:extLst xmlns:c16r2="http://schemas.microsoft.com/office/drawing/2015/06/chart">
              <c:ext xmlns:c16="http://schemas.microsoft.com/office/drawing/2014/chart" uri="{C3380CC4-5D6E-409C-BE32-E72D297353CC}">
                <c16:uniqueId val="{00000008-D5FE-4E4C-93DC-DF2CEC84500B}"/>
              </c:ext>
            </c:extLst>
          </c:dPt>
          <c:dPt>
            <c:idx val="4"/>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7-240F-4043-B9A4-C210AE7272CC}"/>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Homemade toys</c:v>
                </c:pt>
                <c:pt idx="1">
                  <c:v>Toys from a shop/ 
manufactured toys</c:v>
                </c:pt>
                <c:pt idx="2">
                  <c:v>Household objects/ 
objects found outside</c:v>
                </c:pt>
                <c:pt idx="3">
                  <c:v>2  or more types 
of playthings</c:v>
                </c:pt>
                <c:pt idx="4">
                  <c:v>3 or more 
children's books</c:v>
                </c:pt>
              </c:strCache>
            </c:strRef>
          </c:cat>
          <c:val>
            <c:numRef>
              <c:f>Sheet1!$B$6:$B$10</c:f>
              <c:numCache>
                <c:formatCode>0</c:formatCode>
                <c:ptCount val="5"/>
                <c:pt idx="0">
                  <c:v>11.688203821162556</c:v>
                </c:pt>
                <c:pt idx="1">
                  <c:v>93.521240009841421</c:v>
                </c:pt>
                <c:pt idx="2">
                  <c:v>64.008291440855359</c:v>
                </c:pt>
                <c:pt idx="3">
                  <c:v>66.284865773454413</c:v>
                </c:pt>
                <c:pt idx="4">
                  <c:v>56.451968488586729</c:v>
                </c:pt>
              </c:numCache>
            </c:numRef>
          </c:val>
          <c:extLst xmlns:c16r2="http://schemas.microsoft.com/office/drawing/2015/06/chart">
            <c:ext xmlns:c16="http://schemas.microsoft.com/office/drawing/2014/chart" uri="{C3380CC4-5D6E-409C-BE32-E72D297353CC}">
              <c16:uniqueId val="{00000008-240F-4043-B9A4-C210AE7272CC}"/>
            </c:ext>
          </c:extLst>
        </c:ser>
        <c:dLbls>
          <c:showLegendKey val="0"/>
          <c:showVal val="0"/>
          <c:showCatName val="0"/>
          <c:showSerName val="0"/>
          <c:showPercent val="0"/>
          <c:showBubbleSize val="0"/>
        </c:dLbls>
        <c:gapWidth val="32"/>
        <c:axId val="330927584"/>
        <c:axId val="330928144"/>
      </c:barChart>
      <c:catAx>
        <c:axId val="330927584"/>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30928144"/>
        <c:crossesAt val="0"/>
        <c:auto val="1"/>
        <c:lblAlgn val="ctr"/>
        <c:lblOffset val="100"/>
        <c:noMultiLvlLbl val="0"/>
      </c:catAx>
      <c:valAx>
        <c:axId val="330928144"/>
        <c:scaling>
          <c:orientation val="minMax"/>
          <c:max val="10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65749270756170231"/>
              <c:y val="0.91894690733577966"/>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30927584"/>
        <c:crosses val="autoZero"/>
        <c:crossBetween val="between"/>
        <c:majorUnit val="20"/>
      </c:valAx>
      <c:spPr>
        <a:noFill/>
        <a:ln>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03117969552596"/>
          <c:y val="8.1566549663471877E-2"/>
          <c:w val="0.84878574963062392"/>
          <c:h val="0.74893837346706127"/>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tx>
                <c:rich>
                  <a:bodyPr/>
                  <a:lstStyle/>
                  <a:p>
                    <a:fld id="{FC22A5DC-6CCB-495B-BE5E-33548320F941}" type="CELLRANGE">
                      <a:rPr lang="en-US" baseline="0"/>
                      <a:pPr/>
                      <a:t>[CELLRANGE]</a:t>
                    </a:fld>
                    <a:r>
                      <a:rPr lang="en-US" baseline="0"/>
                      <a:t>, </a:t>
                    </a:r>
                    <a:fld id="{3F68CB60-CCFC-41A7-A99B-897198A69678}"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8D4B-4234-AC22-2A605BD9AC47}"/>
                </c:ext>
                <c:ext xmlns:c15="http://schemas.microsoft.com/office/drawing/2012/chart" uri="{CE6537A1-D6FC-4f65-9D91-7224C49458BB}">
                  <c15:dlblFieldTable/>
                  <c15:showDataLabelsRange val="1"/>
                </c:ext>
              </c:extLst>
            </c:dLbl>
            <c:dLbl>
              <c:idx val="1"/>
              <c:tx>
                <c:rich>
                  <a:bodyPr/>
                  <a:lstStyle/>
                  <a:p>
                    <a:fld id="{ADF6FF18-4BEF-474E-AEA0-64F6BD107BA1}" type="CELLRANGE">
                      <a:rPr lang="en-US"/>
                      <a:pPr/>
                      <a:t>[CELLRANGE]</a:t>
                    </a:fld>
                    <a:r>
                      <a:rPr lang="en-US" baseline="0"/>
                      <a:t>, </a:t>
                    </a:r>
                    <a:fld id="{4DB5FC18-979C-4F7A-8952-4B1A1E6282A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fld id="{7CCAF44A-97D5-4AEC-9CC5-B1A3B7DD3896}" type="CELLRANGE">
                      <a:rPr lang="en-US"/>
                      <a:pPr/>
                      <a:t>[CELLRANGE]</a:t>
                    </a:fld>
                    <a:r>
                      <a:rPr lang="en-US" baseline="0"/>
                      <a:t>, </a:t>
                    </a:r>
                    <a:fld id="{7E069F25-09EF-41D2-A8A7-A84FC3373DBA}"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12172A45-0A73-4187-8A0D-9B719B7DB4CF}" type="CELLRANGE">
                      <a:rPr lang="en-US"/>
                      <a:pPr/>
                      <a:t>[CELLRANGE]</a:t>
                    </a:fld>
                    <a:r>
                      <a:rPr lang="en-US" baseline="0"/>
                      <a:t>, </a:t>
                    </a:r>
                    <a:fld id="{548DB9F1-277F-4CEF-B86C-F819E009813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4"/>
              <c:tx>
                <c:rich>
                  <a:bodyPr/>
                  <a:lstStyle/>
                  <a:p>
                    <a:fld id="{BF4B7E6B-6119-442A-A64D-53C2EC33BE79}" type="CELLRANGE">
                      <a:rPr lang="en-US"/>
                      <a:pPr/>
                      <a:t>[CELLRANGE]</a:t>
                    </a:fld>
                    <a:r>
                      <a:rPr lang="en-US" baseline="0"/>
                      <a:t>, </a:t>
                    </a:r>
                    <a:fld id="{4ED60A91-5840-48F7-A753-3547D3655829}"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5"/>
              <c:layout>
                <c:manualLayout>
                  <c:x val="-5.4041348598844775E-3"/>
                  <c:y val="6.6417123995864094E-2"/>
                </c:manualLayout>
              </c:layout>
              <c:tx>
                <c:rich>
                  <a:bodyPr/>
                  <a:lstStyle/>
                  <a:p>
                    <a:fld id="{8DF4CDE3-4027-46E6-952D-142DD42523D6}" type="CELLRANGE">
                      <a:rPr lang="en-US" baseline="0"/>
                      <a:pPr/>
                      <a:t>[CELLRANGE]</a:t>
                    </a:fld>
                    <a:r>
                      <a:rPr lang="en-US" baseline="0"/>
                      <a:t>, </a:t>
                    </a:r>
                    <a:fld id="{CF212D16-72C9-4A2E-9369-7773907CFB06}"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C02F-42C5-A35E-870A38C2ECC7}"/>
                </c:ext>
                <c:ext xmlns:c15="http://schemas.microsoft.com/office/drawing/2012/chart" uri="{CE6537A1-D6FC-4f65-9D91-7224C49458BB}">
                  <c15:dlblFieldTable/>
                  <c15:showDataLabelsRange val="1"/>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0"/>
              </c:ext>
            </c:extLst>
          </c:dLbls>
          <c:cat>
            <c:strRef>
              <c:f>Sheet1!$A$6:$A$11</c:f>
              <c:strCache>
                <c:ptCount val="6"/>
                <c:pt idx="0">
                  <c:v>Area of 
residence</c:v>
                </c:pt>
                <c:pt idx="1">
                  <c:v>Wealth 
Quintile</c:v>
                </c:pt>
                <c:pt idx="2">
                  <c:v>Maternal education</c:v>
                </c:pt>
                <c:pt idx="3">
                  <c:v>Sex of child</c:v>
                </c:pt>
                <c:pt idx="4">
                  <c:v>Age of child</c:v>
                </c:pt>
                <c:pt idx="5">
                  <c:v>Kindergarten attendance</c:v>
                </c:pt>
              </c:strCache>
            </c:strRef>
          </c:cat>
          <c:val>
            <c:numRef>
              <c:f>Sheet1!$B$6:$B$11</c:f>
              <c:numCache>
                <c:formatCode>0.0</c:formatCode>
                <c:ptCount val="6"/>
                <c:pt idx="0">
                  <c:v>87.332978320420196</c:v>
                </c:pt>
                <c:pt idx="1">
                  <c:v>87.505734449752637</c:v>
                </c:pt>
                <c:pt idx="2">
                  <c:v>81.376568996020694</c:v>
                </c:pt>
                <c:pt idx="3">
                  <c:v>88.53337334371561</c:v>
                </c:pt>
                <c:pt idx="4">
                  <c:v>88.371038907067685</c:v>
                </c:pt>
                <c:pt idx="5">
                  <c:v>86.239455172496378</c:v>
                </c:pt>
              </c:numCache>
            </c:numRef>
          </c:val>
          <c:smooth val="0"/>
          <c:extLst xmlns:c16r2="http://schemas.microsoft.com/office/drawing/2015/06/chart">
            <c:ext xmlns:c16="http://schemas.microsoft.com/office/drawing/2014/chart" uri="{C3380CC4-5D6E-409C-BE32-E72D297353CC}">
              <c16:uniqueId val="{00000005-C02F-42C5-A35E-870A38C2ECC7}"/>
            </c:ext>
            <c:ext xmlns:c15="http://schemas.microsoft.com/office/drawing/2012/chart" uri="{02D57815-91ED-43cb-92C2-25804820EDAC}">
              <c15:datalabelsRange>
                <c15:f>(Sheet1!$F$6:$F$10,Sheet1!$F$11)</c15:f>
                <c15:dlblRangeCache>
                  <c:ptCount val="6"/>
                  <c:pt idx="0">
                    <c:v>Rural</c:v>
                  </c:pt>
                  <c:pt idx="1">
                    <c:v>Poorest</c:v>
                  </c:pt>
                  <c:pt idx="2">
                    <c:v>Primary or Lower Secondary</c:v>
                  </c:pt>
                  <c:pt idx="3">
                    <c:v>Female</c:v>
                  </c:pt>
                  <c:pt idx="4">
                    <c:v>4 years</c:v>
                  </c:pt>
                  <c:pt idx="5">
                    <c:v>Not attending</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tx>
                <c:rich>
                  <a:bodyPr/>
                  <a:lstStyle/>
                  <a:p>
                    <a:fld id="{D3EECA45-3914-44D7-A680-DEC7CFC891A4}" type="CELLRANGE">
                      <a:rPr lang="en-US" baseline="0"/>
                      <a:pPr/>
                      <a:t>[CELLRANGE]</a:t>
                    </a:fld>
                    <a:r>
                      <a:rPr lang="en-US" baseline="0"/>
                      <a:t>, </a:t>
                    </a:r>
                    <a:fld id="{B3186CF1-F7AE-4288-9351-CC2FD7531E14}" type="VALUE">
                      <a:rPr lang="en-US" baseline="0"/>
                      <a:pPr/>
                      <a:t>[VALUE]</a:t>
                    </a:fld>
                    <a:endParaRPr lang="en-US" baseline="0"/>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8D4B-4234-AC22-2A605BD9AC47}"/>
                </c:ext>
                <c:ext xmlns:c15="http://schemas.microsoft.com/office/drawing/2012/chart" uri="{CE6537A1-D6FC-4f65-9D91-7224C49458BB}">
                  <c15:dlblFieldTable/>
                  <c15:showDataLabelsRange val="1"/>
                </c:ext>
              </c:extLst>
            </c:dLbl>
            <c:dLbl>
              <c:idx val="1"/>
              <c:tx>
                <c:rich>
                  <a:bodyPr/>
                  <a:lstStyle/>
                  <a:p>
                    <a:fld id="{841DD235-3955-44AB-BB5B-BAFABDC30E78}" type="CELLRANGE">
                      <a:rPr lang="en-US"/>
                      <a:pPr/>
                      <a:t>[CELLRANGE]</a:t>
                    </a:fld>
                    <a:r>
                      <a:rPr lang="en-US" baseline="0"/>
                      <a:t>, </a:t>
                    </a:r>
                    <a:fld id="{593FA710-FCC0-4434-9D71-37555F4A261D}"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fld id="{D523B866-A8C2-4224-B07C-8D01116F01AB}" type="CELLRANGE">
                      <a:rPr lang="en-US"/>
                      <a:pPr/>
                      <a:t>[CELLRANGE]</a:t>
                    </a:fld>
                    <a:r>
                      <a:rPr lang="en-US" baseline="0"/>
                      <a:t>, </a:t>
                    </a:r>
                    <a:fld id="{830C635F-4F97-4FDF-B673-B3195A79B7F1}"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DD3FBFCA-DFCA-4122-99C6-D20DEF2370F6}" type="CELLRANGE">
                      <a:rPr lang="en-US"/>
                      <a:pPr/>
                      <a:t>[CELLRANGE]</a:t>
                    </a:fld>
                    <a:r>
                      <a:rPr lang="en-US" baseline="0"/>
                      <a:t>, </a:t>
                    </a:r>
                    <a:fld id="{F5ADD750-6CE8-4A58-885F-3EAEE6FD2C8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4"/>
              <c:layout>
                <c:manualLayout>
                  <c:x val="-0.10720847903996598"/>
                  <c:y val="-5.5282775856826658E-2"/>
                </c:manualLayout>
              </c:layout>
              <c:tx>
                <c:rich>
                  <a:bodyPr/>
                  <a:lstStyle/>
                  <a:p>
                    <a:fld id="{2C9A6FE5-AF08-4F42-A50F-6C87E807D57A}" type="CELLRANGE">
                      <a:rPr lang="en-US" baseline="0"/>
                      <a:pPr/>
                      <a:t>[CELLRANGE]</a:t>
                    </a:fld>
                    <a:r>
                      <a:rPr lang="en-US" baseline="0"/>
                      <a:t>, </a:t>
                    </a:r>
                    <a:fld id="{BBA273E8-C5B6-4348-913B-FA27CB5A935D}"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C02F-42C5-A35E-870A38C2ECC7}"/>
                </c:ext>
                <c:ext xmlns:c15="http://schemas.microsoft.com/office/drawing/2012/chart" uri="{CE6537A1-D6FC-4f65-9D91-7224C49458BB}">
                  <c15:dlblFieldTable/>
                  <c15:showDataLabelsRange val="1"/>
                </c:ext>
              </c:extLst>
            </c:dLbl>
            <c:dLbl>
              <c:idx val="5"/>
              <c:tx>
                <c:rich>
                  <a:bodyPr/>
                  <a:lstStyle/>
                  <a:p>
                    <a:fld id="{2D0E4F1A-1F78-4CD1-93FE-A3A9E6670BB9}" type="CELLRANGE">
                      <a:rPr lang="en-US"/>
                      <a:pPr/>
                      <a:t>[CELLRANGE]</a:t>
                    </a:fld>
                    <a:r>
                      <a:rPr lang="en-US" baseline="0"/>
                      <a:t>, </a:t>
                    </a:r>
                    <a:fld id="{0A9F6DC4-3879-4752-94BC-201F4C3CC7A0}"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Sheet1!$A$6:$A$11</c:f>
              <c:strCache>
                <c:ptCount val="6"/>
                <c:pt idx="0">
                  <c:v>Area of 
residence</c:v>
                </c:pt>
                <c:pt idx="1">
                  <c:v>Wealth 
Quintile</c:v>
                </c:pt>
                <c:pt idx="2">
                  <c:v>Maternal education</c:v>
                </c:pt>
                <c:pt idx="3">
                  <c:v>Sex of child</c:v>
                </c:pt>
                <c:pt idx="4">
                  <c:v>Age of child</c:v>
                </c:pt>
                <c:pt idx="5">
                  <c:v>Kindergarten attendance</c:v>
                </c:pt>
              </c:strCache>
            </c:strRef>
          </c:cat>
          <c:val>
            <c:numRef>
              <c:f>Sheet1!$C$6:$C$11</c:f>
              <c:numCache>
                <c:formatCode>0.0</c:formatCode>
                <c:ptCount val="6"/>
                <c:pt idx="0">
                  <c:v>91.065548877404012</c:v>
                </c:pt>
                <c:pt idx="1">
                  <c:v>92.092060128007176</c:v>
                </c:pt>
                <c:pt idx="2">
                  <c:v>91.601755892683244</c:v>
                </c:pt>
                <c:pt idx="3">
                  <c:v>90.768418196491041</c:v>
                </c:pt>
                <c:pt idx="4">
                  <c:v>90.941896543445168</c:v>
                </c:pt>
                <c:pt idx="5">
                  <c:v>90.606410638398785</c:v>
                </c:pt>
              </c:numCache>
            </c:numRef>
          </c:val>
          <c:smooth val="0"/>
          <c:extLst xmlns:c16r2="http://schemas.microsoft.com/office/drawing/2015/06/chart">
            <c:ext xmlns:c16="http://schemas.microsoft.com/office/drawing/2014/chart" uri="{C3380CC4-5D6E-409C-BE32-E72D297353CC}">
              <c16:uniqueId val="{0000000B-C02F-42C5-A35E-870A38C2ECC7}"/>
            </c:ext>
            <c:ext xmlns:c15="http://schemas.microsoft.com/office/drawing/2012/chart" uri="{02D57815-91ED-43cb-92C2-25804820EDAC}">
              <c15:datalabelsRange>
                <c15:f>(Sheet1!$G$6:$G$10,Sheet1!$G$11)</c15:f>
                <c15:dlblRangeCache>
                  <c:ptCount val="6"/>
                  <c:pt idx="0">
                    <c:v>Urban</c:v>
                  </c:pt>
                  <c:pt idx="1">
                    <c:v>Richest</c:v>
                  </c:pt>
                  <c:pt idx="2">
                    <c:v>Higher</c:v>
                  </c:pt>
                  <c:pt idx="3">
                    <c:v>Male</c:v>
                  </c:pt>
                  <c:pt idx="4">
                    <c:v>3 years</c:v>
                  </c:pt>
                  <c:pt idx="5">
                    <c:v>Attending</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Sheet1!$A$6:$A$11</c:f>
              <c:strCache>
                <c:ptCount val="6"/>
                <c:pt idx="0">
                  <c:v>Area of 
residence</c:v>
                </c:pt>
                <c:pt idx="1">
                  <c:v>Wealth 
Quintile</c:v>
                </c:pt>
                <c:pt idx="2">
                  <c:v>Maternal education</c:v>
                </c:pt>
                <c:pt idx="3">
                  <c:v>Sex of child</c:v>
                </c:pt>
                <c:pt idx="4">
                  <c:v>Age of child</c:v>
                </c:pt>
                <c:pt idx="5">
                  <c:v>Kindergarten attendance</c:v>
                </c:pt>
              </c:strCache>
            </c:strRef>
          </c:cat>
          <c:val>
            <c:numRef>
              <c:f>Sheet1!$D$6:$D$11</c:f>
              <c:numCache>
                <c:formatCode>0.0</c:formatCode>
                <c:ptCount val="6"/>
                <c:pt idx="0">
                  <c:v>89.642314066564353</c:v>
                </c:pt>
                <c:pt idx="1">
                  <c:v>89.642314066564353</c:v>
                </c:pt>
                <c:pt idx="2">
                  <c:v>89.642314066564353</c:v>
                </c:pt>
                <c:pt idx="3">
                  <c:v>89.642314066564353</c:v>
                </c:pt>
                <c:pt idx="4">
                  <c:v>89.642314066564353</c:v>
                </c:pt>
                <c:pt idx="5">
                  <c:v>89.642314066564353</c:v>
                </c:pt>
              </c:numCache>
            </c:numRef>
          </c:val>
          <c:smooth val="0"/>
          <c:extLst xmlns:c16r2="http://schemas.microsoft.com/office/drawing/2015/06/chart">
            <c:ext xmlns:c16="http://schemas.microsoft.com/office/drawing/2014/chart" uri="{C3380CC4-5D6E-409C-BE32-E72D297353CC}">
              <c16:uniqueId val="{0000000C-C02F-42C5-A35E-870A38C2ECC7}"/>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33908960"/>
        <c:axId val="233909520"/>
      </c:stockChart>
      <c:catAx>
        <c:axId val="23390896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33909520"/>
        <c:crosses val="autoZero"/>
        <c:auto val="1"/>
        <c:lblAlgn val="ctr"/>
        <c:lblOffset val="250"/>
        <c:noMultiLvlLbl val="0"/>
      </c:catAx>
      <c:valAx>
        <c:axId val="233909520"/>
        <c:scaling>
          <c:orientation val="minMax"/>
          <c:max val="100"/>
          <c:min val="7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3.4699102768633214E-3"/>
              <c:y val="0.37847427176044951"/>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33908960"/>
        <c:crosses val="autoZero"/>
        <c:crossBetween val="between"/>
        <c:majorUnit val="10"/>
      </c:valAx>
      <c:spPr>
        <a:noFill/>
        <a:ln>
          <a:noFill/>
        </a:ln>
        <a:effectLst/>
      </c:spPr>
    </c:plotArea>
    <c:legend>
      <c:legendPos val="r"/>
      <c:legendEntry>
        <c:idx val="0"/>
        <c:delete val="1"/>
      </c:legendEntry>
      <c:legendEntry>
        <c:idx val="1"/>
        <c:delete val="1"/>
      </c:legendEntry>
      <c:layout>
        <c:manualLayout>
          <c:xMode val="edge"/>
          <c:yMode val="edge"/>
          <c:x val="0.84881487971144065"/>
          <c:y val="1.6782980689354935E-3"/>
          <c:w val="0.1109633005553321"/>
          <c:h val="6.1402573108649744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104232513271646"/>
          <c:y val="5.0889658325304038E-2"/>
          <c:w val="0.69006862988991013"/>
          <c:h val="0.79960603696322008"/>
        </c:manualLayout>
      </c:layout>
      <c:barChart>
        <c:barDir val="bar"/>
        <c:grouping val="clustered"/>
        <c:varyColors val="0"/>
        <c:ser>
          <c:idx val="0"/>
          <c:order val="0"/>
          <c:tx>
            <c:strRef>
              <c:f>Sheet1!$B$5</c:f>
              <c:strCache>
                <c:ptCount val="1"/>
                <c:pt idx="0">
                  <c:v>Column2</c:v>
                </c:pt>
              </c:strCache>
            </c:strRef>
          </c:tx>
          <c:spPr>
            <a:solidFill>
              <a:schemeClr val="accent1"/>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1-8A11-44C7-B0BA-D9EE6E6A5C36}"/>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8A11-44C7-B0BA-D9EE6E6A5C36}"/>
              </c:ext>
            </c:extLst>
          </c:dPt>
          <c:dPt>
            <c:idx val="2"/>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5-8A11-44C7-B0BA-D9EE6E6A5C36}"/>
              </c:ext>
            </c:extLst>
          </c:dPt>
          <c:dPt>
            <c:idx val="3"/>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7-686F-41BF-8AFF-B56D763C3D5C}"/>
              </c:ext>
            </c:extLst>
          </c:dPt>
          <c:dPt>
            <c:idx val="4"/>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7-8A11-44C7-B0BA-D9EE6E6A5C36}"/>
              </c:ext>
            </c:extLst>
          </c:dPt>
          <c:dPt>
            <c:idx val="5"/>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8-204C-4641-A0C4-4906A7187E08}"/>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Literacy-numeracy</c:v>
                </c:pt>
                <c:pt idx="1">
                  <c:v>Social-emotional</c:v>
                </c:pt>
                <c:pt idx="2">
                  <c:v>Learning</c:v>
                </c:pt>
                <c:pt idx="3">
                  <c:v>Physical</c:v>
                </c:pt>
                <c:pt idx="5">
                  <c:v>ECDI</c:v>
                </c:pt>
              </c:strCache>
            </c:strRef>
          </c:cat>
          <c:val>
            <c:numRef>
              <c:f>Sheet1!$B$6:$B$11</c:f>
              <c:numCache>
                <c:formatCode>0.0</c:formatCode>
                <c:ptCount val="6"/>
                <c:pt idx="0">
                  <c:v>25.392949563277455</c:v>
                </c:pt>
                <c:pt idx="1">
                  <c:v>89.163178603838006</c:v>
                </c:pt>
                <c:pt idx="2">
                  <c:v>98.669281000268427</c:v>
                </c:pt>
                <c:pt idx="3">
                  <c:v>99.098924978661799</c:v>
                </c:pt>
                <c:pt idx="5">
                  <c:v>89.642314066564353</c:v>
                </c:pt>
              </c:numCache>
            </c:numRef>
          </c:val>
          <c:extLst xmlns:c16r2="http://schemas.microsoft.com/office/drawing/2015/06/chart">
            <c:ext xmlns:c16="http://schemas.microsoft.com/office/drawing/2014/chart" uri="{C3380CC4-5D6E-409C-BE32-E72D297353CC}">
              <c16:uniqueId val="{00000008-8A11-44C7-B0BA-D9EE6E6A5C36}"/>
            </c:ext>
          </c:extLst>
        </c:ser>
        <c:dLbls>
          <c:showLegendKey val="0"/>
          <c:showVal val="0"/>
          <c:showCatName val="0"/>
          <c:showSerName val="0"/>
          <c:showPercent val="0"/>
          <c:showBubbleSize val="0"/>
        </c:dLbls>
        <c:gapWidth val="32"/>
        <c:axId val="179326944"/>
        <c:axId val="179327504"/>
      </c:barChart>
      <c:catAx>
        <c:axId val="1793269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79327504"/>
        <c:crossesAt val="0"/>
        <c:auto val="1"/>
        <c:lblAlgn val="ctr"/>
        <c:lblOffset val="100"/>
        <c:noMultiLvlLbl val="0"/>
      </c:catAx>
      <c:valAx>
        <c:axId val="179327504"/>
        <c:scaling>
          <c:orientation val="minMax"/>
          <c:max val="10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r>
                  <a:rPr lang="en-US" sz="700" dirty="0"/>
                  <a:t>Percent</a:t>
                </a:r>
              </a:p>
            </c:rich>
          </c:tx>
          <c:layout>
            <c:manualLayout>
              <c:xMode val="edge"/>
              <c:yMode val="edge"/>
              <c:x val="0.50062542344896688"/>
              <c:y val="0.92664036372645298"/>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79326944"/>
        <c:crosses val="autoZero"/>
        <c:crossBetween val="between"/>
        <c:majorUnit val="20"/>
      </c:valAx>
      <c:spPr>
        <a:noFill/>
        <a:ln>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006" cy="513828"/>
          </a:xfrm>
          <a:prstGeom prst="rect">
            <a:avLst/>
          </a:prstGeom>
        </p:spPr>
        <p:txBody>
          <a:bodyPr vert="horz" lIns="97192" tIns="48596" rIns="97192" bIns="48596" rtlCol="0"/>
          <a:lstStyle>
            <a:lvl1pPr algn="l">
              <a:defRPr sz="1300"/>
            </a:lvl1pPr>
          </a:lstStyle>
          <a:p>
            <a:endParaRPr lang="en-US"/>
          </a:p>
        </p:txBody>
      </p:sp>
      <p:sp>
        <p:nvSpPr>
          <p:cNvPr id="3" name="Date Placeholder 2"/>
          <p:cNvSpPr>
            <a:spLocks noGrp="1"/>
          </p:cNvSpPr>
          <p:nvPr>
            <p:ph type="dt" idx="1"/>
          </p:nvPr>
        </p:nvSpPr>
        <p:spPr>
          <a:xfrm>
            <a:off x="4020687" y="1"/>
            <a:ext cx="3077006" cy="513828"/>
          </a:xfrm>
          <a:prstGeom prst="rect">
            <a:avLst/>
          </a:prstGeom>
        </p:spPr>
        <p:txBody>
          <a:bodyPr vert="horz" lIns="97192" tIns="48596" rIns="97192" bIns="48596" rtlCol="0"/>
          <a:lstStyle>
            <a:lvl1pPr algn="r">
              <a:defRPr sz="1300"/>
            </a:lvl1pPr>
          </a:lstStyle>
          <a:p>
            <a:fld id="{3F5373AE-6412-4C21-A4DE-4FFF43716413}" type="datetimeFigureOut">
              <a:rPr lang="en-US" smtClean="0"/>
              <a:t>18/11/2019</a:t>
            </a:fld>
            <a:endParaRPr lang="en-US"/>
          </a:p>
        </p:txBody>
      </p:sp>
      <p:sp>
        <p:nvSpPr>
          <p:cNvPr id="4" name="Slide Image Placeholder 3"/>
          <p:cNvSpPr>
            <a:spLocks noGrp="1" noRot="1" noChangeAspect="1"/>
          </p:cNvSpPr>
          <p:nvPr>
            <p:ph type="sldImg" idx="2"/>
          </p:nvPr>
        </p:nvSpPr>
        <p:spPr>
          <a:xfrm>
            <a:off x="2216150" y="1279525"/>
            <a:ext cx="2667000" cy="3452813"/>
          </a:xfrm>
          <a:prstGeom prst="rect">
            <a:avLst/>
          </a:prstGeom>
          <a:noFill/>
          <a:ln w="12700">
            <a:solidFill>
              <a:prstClr val="black"/>
            </a:solidFill>
          </a:ln>
        </p:spPr>
        <p:txBody>
          <a:bodyPr vert="horz" lIns="97192" tIns="48596" rIns="97192" bIns="48596" rtlCol="0" anchor="ctr"/>
          <a:lstStyle/>
          <a:p>
            <a:endParaRPr lang="en-US"/>
          </a:p>
        </p:txBody>
      </p:sp>
      <p:sp>
        <p:nvSpPr>
          <p:cNvPr id="5" name="Notes Placeholder 4"/>
          <p:cNvSpPr>
            <a:spLocks noGrp="1"/>
          </p:cNvSpPr>
          <p:nvPr>
            <p:ph type="body" sz="quarter" idx="3"/>
          </p:nvPr>
        </p:nvSpPr>
        <p:spPr>
          <a:xfrm>
            <a:off x="710573" y="4925059"/>
            <a:ext cx="5678154" cy="4030228"/>
          </a:xfrm>
          <a:prstGeom prst="rect">
            <a:avLst/>
          </a:prstGeom>
        </p:spPr>
        <p:txBody>
          <a:bodyPr vert="horz" lIns="97192" tIns="48596" rIns="97192" bIns="4859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0786"/>
            <a:ext cx="3077006" cy="513828"/>
          </a:xfrm>
          <a:prstGeom prst="rect">
            <a:avLst/>
          </a:prstGeom>
        </p:spPr>
        <p:txBody>
          <a:bodyPr vert="horz" lIns="97192" tIns="48596" rIns="97192" bIns="48596" rtlCol="0" anchor="b"/>
          <a:lstStyle>
            <a:lvl1pPr algn="l">
              <a:defRPr sz="1300"/>
            </a:lvl1pPr>
          </a:lstStyle>
          <a:p>
            <a:endParaRPr lang="en-US"/>
          </a:p>
        </p:txBody>
      </p:sp>
      <p:sp>
        <p:nvSpPr>
          <p:cNvPr id="7" name="Slide Number Placeholder 6"/>
          <p:cNvSpPr>
            <a:spLocks noGrp="1"/>
          </p:cNvSpPr>
          <p:nvPr>
            <p:ph type="sldNum" sz="quarter" idx="5"/>
          </p:nvPr>
        </p:nvSpPr>
        <p:spPr>
          <a:xfrm>
            <a:off x="4020687" y="9720786"/>
            <a:ext cx="3077006" cy="513828"/>
          </a:xfrm>
          <a:prstGeom prst="rect">
            <a:avLst/>
          </a:prstGeom>
        </p:spPr>
        <p:txBody>
          <a:bodyPr vert="horz" lIns="97192" tIns="48596" rIns="97192" bIns="48596" rtlCol="0" anchor="b"/>
          <a:lstStyle>
            <a:lvl1pPr algn="r">
              <a:defRPr sz="1300"/>
            </a:lvl1pPr>
          </a:lstStyle>
          <a:p>
            <a:fld id="{B0D9790E-9E44-435D-84AF-04F53F2D179B}" type="slidenum">
              <a:rPr lang="en-US" smtClean="0"/>
              <a:t>‹#›</a:t>
            </a:fld>
            <a:endParaRPr lang="en-US"/>
          </a:p>
        </p:txBody>
      </p:sp>
    </p:spTree>
    <p:extLst>
      <p:ext uri="{BB962C8B-B14F-4D97-AF65-F5344CB8AC3E}">
        <p14:creationId xmlns:p14="http://schemas.microsoft.com/office/powerpoint/2010/main" val="3163422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D9790E-9E44-435D-84AF-04F53F2D179B}" type="slidenum">
              <a:rPr lang="en-US" smtClean="0"/>
              <a:t>1</a:t>
            </a:fld>
            <a:endParaRPr lang="en-US"/>
          </a:p>
        </p:txBody>
      </p:sp>
    </p:spTree>
    <p:extLst>
      <p:ext uri="{BB962C8B-B14F-4D97-AF65-F5344CB8AC3E}">
        <p14:creationId xmlns:p14="http://schemas.microsoft.com/office/powerpoint/2010/main" val="545265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8.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7.xml"/><Relationship Id="rId1" Type="http://schemas.openxmlformats.org/officeDocument/2006/relationships/slideLayout" Target="../slideLayouts/slideLayout8.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rotWithShape="1">
          <a:blip r:embed="rId3">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26" name="TextBox 25"/>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30" name="Picture 29"/>
          <p:cNvPicPr>
            <a:picLocks noChangeAspect="1"/>
          </p:cNvPicPr>
          <p:nvPr/>
        </p:nvPicPr>
        <p:blipFill>
          <a:blip r:embed="rId5"/>
          <a:stretch>
            <a:fillRect/>
          </a:stretch>
        </p:blipFill>
        <p:spPr>
          <a:xfrm>
            <a:off x="5628401" y="1391082"/>
            <a:ext cx="1719262" cy="379456"/>
          </a:xfrm>
          <a:prstGeom prst="rect">
            <a:avLst/>
          </a:prstGeom>
        </p:spPr>
      </p:pic>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21" name="TextBox 20"/>
          <p:cNvSpPr txBox="1"/>
          <p:nvPr/>
        </p:nvSpPr>
        <p:spPr>
          <a:xfrm>
            <a:off x="232631" y="1860398"/>
            <a:ext cx="5486400" cy="276999"/>
          </a:xfrm>
          <a:prstGeom prst="rect">
            <a:avLst/>
          </a:prstGeom>
          <a:noFill/>
        </p:spPr>
        <p:txBody>
          <a:bodyPr wrap="square" rtlCol="0">
            <a:spAutoFit/>
          </a:bodyPr>
          <a:lstStyle/>
          <a:p>
            <a:r>
              <a:rPr lang="en-US" sz="1200" b="1" dirty="0">
                <a:solidFill>
                  <a:srgbClr val="4C545A"/>
                </a:solidFill>
                <a:latin typeface="+mj-lt"/>
              </a:rPr>
              <a:t>Support for Learning</a:t>
            </a:r>
          </a:p>
        </p:txBody>
      </p:sp>
      <p:sp>
        <p:nvSpPr>
          <p:cNvPr id="41" name="TextBox 40"/>
          <p:cNvSpPr txBox="1"/>
          <p:nvPr/>
        </p:nvSpPr>
        <p:spPr>
          <a:xfrm>
            <a:off x="315182" y="1371079"/>
            <a:ext cx="4429813" cy="400110"/>
          </a:xfrm>
          <a:prstGeom prst="rect">
            <a:avLst/>
          </a:prstGeom>
          <a:noFill/>
        </p:spPr>
        <p:txBody>
          <a:bodyPr wrap="square" rtlCol="0">
            <a:spAutoFit/>
          </a:bodyPr>
          <a:lstStyle/>
          <a:p>
            <a:r>
              <a:rPr lang="en-US" sz="2000" b="1" dirty="0">
                <a:solidFill>
                  <a:schemeClr val="bg1"/>
                </a:solidFill>
                <a:latin typeface="+mj-lt"/>
              </a:rPr>
              <a:t>Early Childhood Development</a:t>
            </a:r>
            <a:endParaRPr lang="en-US" sz="2000" dirty="0">
              <a:solidFill>
                <a:schemeClr val="bg1"/>
              </a:solidFill>
            </a:endParaRPr>
          </a:p>
        </p:txBody>
      </p:sp>
      <p:sp>
        <p:nvSpPr>
          <p:cNvPr id="25" name="TextBox 24"/>
          <p:cNvSpPr txBox="1"/>
          <p:nvPr/>
        </p:nvSpPr>
        <p:spPr>
          <a:xfrm>
            <a:off x="307715" y="2314665"/>
            <a:ext cx="3503945" cy="261610"/>
          </a:xfrm>
          <a:prstGeom prst="rect">
            <a:avLst/>
          </a:prstGeom>
          <a:noFill/>
        </p:spPr>
        <p:txBody>
          <a:bodyPr wrap="square" rtlCol="0">
            <a:spAutoFit/>
          </a:bodyPr>
          <a:lstStyle/>
          <a:p>
            <a:r>
              <a:rPr lang="en-US" sz="1100" b="1" dirty="0">
                <a:solidFill>
                  <a:srgbClr val="4C545A"/>
                </a:solidFill>
                <a:latin typeface="+mj-lt"/>
              </a:rPr>
              <a:t>Early Stimulation &amp; Responsive Care</a:t>
            </a:r>
          </a:p>
        </p:txBody>
      </p:sp>
      <p:sp>
        <p:nvSpPr>
          <p:cNvPr id="51" name="TextBox 50">
            <a:extLst>
              <a:ext uri="{FF2B5EF4-FFF2-40B4-BE49-F238E27FC236}">
                <a16:creationId xmlns="" xmlns:a16="http://schemas.microsoft.com/office/drawing/2014/main" id="{08B2C4D1-718B-4476-863C-5FA2F33D7ECD}"/>
              </a:ext>
            </a:extLst>
          </p:cNvPr>
          <p:cNvSpPr txBox="1"/>
          <p:nvPr/>
        </p:nvSpPr>
        <p:spPr>
          <a:xfrm>
            <a:off x="304111" y="5800994"/>
            <a:ext cx="3558406" cy="276999"/>
          </a:xfrm>
          <a:prstGeom prst="rect">
            <a:avLst/>
          </a:prstGeom>
          <a:noFill/>
        </p:spPr>
        <p:txBody>
          <a:bodyPr wrap="square" rtlCol="0">
            <a:spAutoFit/>
          </a:bodyPr>
          <a:lstStyle/>
          <a:p>
            <a:r>
              <a:rPr lang="en-US" sz="600" dirty="0">
                <a:solidFill>
                  <a:schemeClr val="tx1">
                    <a:lumMod val="85000"/>
                    <a:lumOff val="15000"/>
                  </a:schemeClr>
                </a:solidFill>
              </a:rPr>
              <a:t>Percentage of children age 2-4 years with whom the father, mother or adult household members engaged in activities that promote learning and school readiness during the last three days</a:t>
            </a:r>
            <a:endParaRPr lang="en-US" sz="700" dirty="0">
              <a:solidFill>
                <a:srgbClr val="FF0000"/>
              </a:solidFill>
            </a:endParaRPr>
          </a:p>
        </p:txBody>
      </p:sp>
      <p:sp>
        <p:nvSpPr>
          <p:cNvPr id="52" name="Rectangle 51">
            <a:extLst>
              <a:ext uri="{FF2B5EF4-FFF2-40B4-BE49-F238E27FC236}">
                <a16:creationId xmlns="" xmlns:a16="http://schemas.microsoft.com/office/drawing/2014/main" id="{D94C44CF-B048-4EAA-8D04-AFB85D080A43}"/>
              </a:ext>
            </a:extLst>
          </p:cNvPr>
          <p:cNvSpPr/>
          <p:nvPr/>
        </p:nvSpPr>
        <p:spPr>
          <a:xfrm>
            <a:off x="4162425" y="2386525"/>
            <a:ext cx="3162300" cy="415939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900" dirty="0"/>
              <a:t>Early childhood, which spans the period up to 8 years of age, is critical for cognitive, social, emotional and physical development. During these years, a child’s newly developing brain is highly plastic and responsive to change. Optimal early childhood development requires a stimulating and nurturing environment, access to books and learning materials, interactions with responsive and attentive caregivers, adequate nutrients, access to good quality early childhood education, and safety and protection. All these aspects of the environment contribute to developmental outcomes for children. </a:t>
            </a:r>
          </a:p>
          <a:p>
            <a:pPr algn="just"/>
            <a:r>
              <a:rPr lang="en-US" sz="900" dirty="0">
                <a:solidFill>
                  <a:schemeClr val="bg1"/>
                </a:solidFill>
              </a:rPr>
              <a:t>Engaging in activities like reading books to the child; telling stories to the child; singing songs to the child; taking the child outside the home; playing with the child; and naming, counting or drawing things with the child is one of the fundamental factors in child development.</a:t>
            </a:r>
          </a:p>
          <a:p>
            <a:pPr algn="just"/>
            <a:r>
              <a:rPr lang="en-US" sz="900" dirty="0"/>
              <a:t>Children facing a broad range of risk factors including poverty; poor health; high levels of family and environmental stress and exposure to violence, abuse, neglect and exploitation; and inadequate care and learning opportunities face inequalities and may fail to reach their developmental potential. Investing in the early years is one of the most critical and cost-effective ways countries can reduce gaps that often place children with low social and economic status at a disadvantage. </a:t>
            </a:r>
            <a:endParaRPr lang="ka-GE" sz="900" dirty="0"/>
          </a:p>
        </p:txBody>
      </p:sp>
      <p:sp>
        <p:nvSpPr>
          <p:cNvPr id="53" name="TextBox 52">
            <a:extLst>
              <a:ext uri="{FF2B5EF4-FFF2-40B4-BE49-F238E27FC236}">
                <a16:creationId xmlns="" xmlns:a16="http://schemas.microsoft.com/office/drawing/2014/main" id="{EF3FE706-357E-43D8-A2CA-D50CD36B954A}"/>
              </a:ext>
            </a:extLst>
          </p:cNvPr>
          <p:cNvSpPr txBox="1"/>
          <p:nvPr/>
        </p:nvSpPr>
        <p:spPr>
          <a:xfrm>
            <a:off x="304110" y="6083304"/>
            <a:ext cx="3558407" cy="369332"/>
          </a:xfrm>
          <a:prstGeom prst="rect">
            <a:avLst/>
          </a:prstGeom>
          <a:noFill/>
        </p:spPr>
        <p:txBody>
          <a:bodyPr wrap="square" rtlCol="0">
            <a:spAutoFit/>
          </a:bodyPr>
          <a:lstStyle/>
          <a:p>
            <a:r>
              <a:rPr lang="en-US" sz="600" dirty="0"/>
              <a:t>Note: Activities include: reading books to the child; telling stories to the child; singing songs to the child; taking the child outside the home; playing with the child; and naming, counting or drawing things with the child</a:t>
            </a:r>
            <a:endParaRPr lang="en-US" sz="600" dirty="0">
              <a:solidFill>
                <a:srgbClr val="FF0000"/>
              </a:solidFill>
            </a:endParaRPr>
          </a:p>
        </p:txBody>
      </p:sp>
      <p:graphicFrame>
        <p:nvGraphicFramePr>
          <p:cNvPr id="54" name="Chart 53"/>
          <p:cNvGraphicFramePr/>
          <p:nvPr>
            <p:extLst>
              <p:ext uri="{D42A27DB-BD31-4B8C-83A1-F6EECF244321}">
                <p14:modId xmlns:p14="http://schemas.microsoft.com/office/powerpoint/2010/main" val="700088743"/>
              </p:ext>
            </p:extLst>
          </p:nvPr>
        </p:nvGraphicFramePr>
        <p:xfrm>
          <a:off x="410867" y="2576275"/>
          <a:ext cx="3527746" cy="3216720"/>
        </p:xfrm>
        <a:graphic>
          <a:graphicData uri="http://schemas.openxmlformats.org/drawingml/2006/chart">
            <c:chart xmlns:c="http://schemas.openxmlformats.org/drawingml/2006/chart" xmlns:r="http://schemas.openxmlformats.org/officeDocument/2006/relationships" r:id="rId7"/>
          </a:graphicData>
        </a:graphic>
      </p:graphicFrame>
      <p:sp>
        <p:nvSpPr>
          <p:cNvPr id="58" name="Rectangle 57"/>
          <p:cNvSpPr/>
          <p:nvPr/>
        </p:nvSpPr>
        <p:spPr>
          <a:xfrm>
            <a:off x="376701" y="6622210"/>
            <a:ext cx="6948024" cy="330198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380206" y="6652394"/>
            <a:ext cx="2692166"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60" name="TextBox 59"/>
          <p:cNvSpPr txBox="1"/>
          <p:nvPr/>
        </p:nvSpPr>
        <p:spPr>
          <a:xfrm>
            <a:off x="363854" y="7051910"/>
            <a:ext cx="6882765" cy="2791015"/>
          </a:xfrm>
          <a:prstGeom prst="rect">
            <a:avLst/>
          </a:prstGeom>
          <a:noFill/>
        </p:spPr>
        <p:txBody>
          <a:bodyPr wrap="square" numCol="3" spcCol="137160" rtlCol="0">
            <a:noAutofit/>
          </a:bodyPr>
          <a:lstStyle/>
          <a:p>
            <a:pPr marL="171450" indent="-171450">
              <a:spcBef>
                <a:spcPts val="300"/>
              </a:spcBef>
              <a:spcAft>
                <a:spcPts val="300"/>
              </a:spcAft>
              <a:buFont typeface="Arial" charset="0"/>
              <a:buChar char="•"/>
            </a:pPr>
            <a:r>
              <a:rPr lang="en-US" sz="900" dirty="0">
                <a:solidFill>
                  <a:schemeClr val="bg1"/>
                </a:solidFill>
              </a:rPr>
              <a:t>Early stimulation and responsive care for children aged 2-4 years is mainly carried out by mothers (60%), while fathers’ participation is much less (8%). </a:t>
            </a:r>
          </a:p>
          <a:p>
            <a:pPr marL="171450" indent="-171450">
              <a:spcBef>
                <a:spcPts val="300"/>
              </a:spcBef>
              <a:spcAft>
                <a:spcPts val="300"/>
              </a:spcAft>
              <a:buFont typeface="Arial" charset="0"/>
              <a:buChar char="•"/>
            </a:pPr>
            <a:r>
              <a:rPr lang="en-US" sz="900" dirty="0">
                <a:solidFill>
                  <a:schemeClr val="bg1"/>
                </a:solidFill>
              </a:rPr>
              <a:t>Attendance at kindergarten is related to area of residence, age and level of wellbeing. Percentage of children attending kindergarten is 16 percentage point higher for urban area than in rural area. Attendance at kindergarten is 10 percentage point higher among the children aged 4 than aged 3. There is a correlation of the attendance at kindergarten and poverty, attendance of children living in the richest families is 26 percentage point higher than in poorest.</a:t>
            </a:r>
          </a:p>
          <a:p>
            <a:pPr marL="171450" indent="-171450">
              <a:spcBef>
                <a:spcPts val="300"/>
              </a:spcBef>
              <a:spcAft>
                <a:spcPts val="300"/>
              </a:spcAft>
              <a:buFont typeface="Arial" charset="0"/>
              <a:buChar char="•"/>
            </a:pPr>
            <a:r>
              <a:rPr lang="en-US" sz="900" dirty="0">
                <a:solidFill>
                  <a:schemeClr val="bg1"/>
                </a:solidFill>
              </a:rPr>
              <a:t>Among the children attending kindergarten, 94% of children attend public and 6% - private kindergarten, while only &lt;1% of children are attending other type of kindergarten.</a:t>
            </a:r>
          </a:p>
          <a:p>
            <a:pPr marL="171450" lvl="0" indent="-171450">
              <a:spcBef>
                <a:spcPts val="300"/>
              </a:spcBef>
              <a:spcAft>
                <a:spcPts val="300"/>
              </a:spcAft>
              <a:buFont typeface="Arial" charset="0"/>
              <a:buChar char="•"/>
            </a:pPr>
            <a:r>
              <a:rPr lang="en-US" sz="900" dirty="0">
                <a:solidFill>
                  <a:schemeClr val="bg1"/>
                </a:solidFill>
              </a:rPr>
              <a:t>Media usage among children is becoming widespread. 35% of children under 5 are using electronic devices for more than 1 hour a day.  There is a significant disparity between urban and rural population. Severity of using electronic devices among children under 5 is higher in urban than in rural areas. 40% and 27% respectively.</a:t>
            </a:r>
          </a:p>
          <a:p>
            <a:pPr marL="171450" indent="-171450">
              <a:spcBef>
                <a:spcPts val="300"/>
              </a:spcBef>
              <a:spcAft>
                <a:spcPts val="300"/>
              </a:spcAft>
              <a:buFont typeface="Arial" charset="0"/>
              <a:buChar char="•"/>
            </a:pPr>
            <a:r>
              <a:rPr lang="en-US" sz="900" dirty="0">
                <a:solidFill>
                  <a:schemeClr val="bg1"/>
                </a:solidFill>
              </a:rPr>
              <a:t>64% of children under 5 play with toys from the store, 94% - household items, including objects found outside, and lower percentage of children with homemade toys (12%).</a:t>
            </a:r>
          </a:p>
          <a:p>
            <a:pPr marL="171450" indent="-171450">
              <a:spcBef>
                <a:spcPts val="300"/>
              </a:spcBef>
              <a:spcAft>
                <a:spcPts val="300"/>
              </a:spcAft>
              <a:buFont typeface="Arial" charset="0"/>
              <a:buChar char="•"/>
            </a:pPr>
            <a:r>
              <a:rPr lang="en-US" sz="900" dirty="0">
                <a:solidFill>
                  <a:schemeClr val="bg1"/>
                </a:solidFill>
              </a:rPr>
              <a:t>44% of the children do not have at least 3 children’s books.</a:t>
            </a:r>
          </a:p>
          <a:p>
            <a:pPr marL="171450" indent="-171450">
              <a:spcBef>
                <a:spcPts val="300"/>
              </a:spcBef>
              <a:spcAft>
                <a:spcPts val="300"/>
              </a:spcAft>
              <a:buFont typeface="Arial" charset="0"/>
              <a:buChar char="•"/>
            </a:pPr>
            <a:r>
              <a:rPr lang="en-US" sz="900" dirty="0">
                <a:solidFill>
                  <a:schemeClr val="bg1"/>
                </a:solidFill>
              </a:rPr>
              <a:t>4% of children under 5 were left under inadequate supervision – alone or supervised by another child below 10 years old for more than one hour in the week prior to the survey. There are notable regional differences from 2% in Guria to 8% in Samegrelo-Zemo </a:t>
            </a:r>
            <a:r>
              <a:rPr lang="en-US" sz="900" dirty="0" err="1">
                <a:solidFill>
                  <a:schemeClr val="bg1"/>
                </a:solidFill>
              </a:rPr>
              <a:t>Svaneti</a:t>
            </a:r>
            <a:r>
              <a:rPr lang="en-US" sz="900" dirty="0">
                <a:solidFill>
                  <a:schemeClr val="bg1"/>
                </a:solidFill>
              </a:rPr>
              <a:t>.</a:t>
            </a:r>
          </a:p>
          <a:p>
            <a:pPr marL="171450" indent="-171450">
              <a:spcBef>
                <a:spcPts val="300"/>
              </a:spcBef>
              <a:spcAft>
                <a:spcPts val="300"/>
              </a:spcAft>
              <a:buFont typeface="Arial" charset="0"/>
              <a:buChar char="•"/>
            </a:pPr>
            <a:endParaRPr lang="en-US" sz="900" dirty="0">
              <a:solidFill>
                <a:schemeClr val="bg1"/>
              </a:solidFill>
            </a:endParaRPr>
          </a:p>
        </p:txBody>
      </p:sp>
    </p:spTree>
    <p:extLst>
      <p:ext uri="{BB962C8B-B14F-4D97-AF65-F5344CB8AC3E}">
        <p14:creationId xmlns:p14="http://schemas.microsoft.com/office/powerpoint/2010/main" val="1497129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238174" y="181338"/>
            <a:ext cx="5486400" cy="276999"/>
          </a:xfrm>
          <a:prstGeom prst="rect">
            <a:avLst/>
          </a:prstGeom>
          <a:noFill/>
        </p:spPr>
        <p:txBody>
          <a:bodyPr wrap="square" rtlCol="0">
            <a:spAutoFit/>
          </a:bodyPr>
          <a:lstStyle/>
          <a:p>
            <a:r>
              <a:rPr lang="en-US" sz="1200" b="1" dirty="0">
                <a:solidFill>
                  <a:srgbClr val="4C545A"/>
                </a:solidFill>
              </a:rPr>
              <a:t>Support for Learning</a:t>
            </a:r>
          </a:p>
        </p:txBody>
      </p:sp>
      <p:cxnSp>
        <p:nvCxnSpPr>
          <p:cNvPr id="48" name="Straight Connector 47"/>
          <p:cNvCxnSpPr/>
          <p:nvPr/>
        </p:nvCxnSpPr>
        <p:spPr>
          <a:xfrm>
            <a:off x="305873" y="460848"/>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37001" y="5283161"/>
            <a:ext cx="5486400" cy="276999"/>
          </a:xfrm>
          <a:prstGeom prst="rect">
            <a:avLst/>
          </a:prstGeom>
          <a:noFill/>
        </p:spPr>
        <p:txBody>
          <a:bodyPr wrap="square" rtlCol="0">
            <a:spAutoFit/>
          </a:bodyPr>
          <a:lstStyle>
            <a:defPPr>
              <a:defRPr lang="en-US"/>
            </a:defPPr>
            <a:lvl1pPr>
              <a:defRPr sz="1200" b="1">
                <a:solidFill>
                  <a:srgbClr val="4C545A"/>
                </a:solidFill>
              </a:defRPr>
            </a:lvl1pPr>
          </a:lstStyle>
          <a:p>
            <a:r>
              <a:rPr lang="en-US" dirty="0"/>
              <a:t>Children’s Media Use</a:t>
            </a:r>
          </a:p>
        </p:txBody>
      </p:sp>
      <p:cxnSp>
        <p:nvCxnSpPr>
          <p:cNvPr id="11" name="Straight Connector 10"/>
          <p:cNvCxnSpPr/>
          <p:nvPr/>
        </p:nvCxnSpPr>
        <p:spPr>
          <a:xfrm>
            <a:off x="304154" y="5522872"/>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aphicFrame>
        <p:nvGraphicFramePr>
          <p:cNvPr id="16" name="Chart 15"/>
          <p:cNvGraphicFramePr/>
          <p:nvPr>
            <p:extLst>
              <p:ext uri="{D42A27DB-BD31-4B8C-83A1-F6EECF244321}">
                <p14:modId xmlns:p14="http://schemas.microsoft.com/office/powerpoint/2010/main" val="599696836"/>
              </p:ext>
            </p:extLst>
          </p:nvPr>
        </p:nvGraphicFramePr>
        <p:xfrm>
          <a:off x="380354" y="3202754"/>
          <a:ext cx="2011680" cy="2011680"/>
        </p:xfrm>
        <a:graphic>
          <a:graphicData uri="http://schemas.openxmlformats.org/drawingml/2006/chart">
            <c:chart xmlns:c="http://schemas.openxmlformats.org/drawingml/2006/chart" xmlns:r="http://schemas.openxmlformats.org/officeDocument/2006/relationships" r:id="rId2"/>
          </a:graphicData>
        </a:graphic>
      </p:graphicFrame>
      <p:sp>
        <p:nvSpPr>
          <p:cNvPr id="17" name="TextBox 16"/>
          <p:cNvSpPr txBox="1"/>
          <p:nvPr/>
        </p:nvSpPr>
        <p:spPr>
          <a:xfrm>
            <a:off x="299248" y="5146039"/>
            <a:ext cx="5394960" cy="184666"/>
          </a:xfrm>
          <a:prstGeom prst="rect">
            <a:avLst/>
          </a:prstGeom>
          <a:noFill/>
        </p:spPr>
        <p:txBody>
          <a:bodyPr wrap="square" rtlCol="0">
            <a:spAutoFit/>
          </a:bodyPr>
          <a:lstStyle/>
          <a:p>
            <a:r>
              <a:rPr lang="en-US" sz="600" dirty="0"/>
              <a:t>Percentage distribution of children age 36-59 months who are attending kindergarten, by type of kindergarten management</a:t>
            </a:r>
          </a:p>
        </p:txBody>
      </p:sp>
      <p:sp>
        <p:nvSpPr>
          <p:cNvPr id="18" name="TextBox 17"/>
          <p:cNvSpPr txBox="1"/>
          <p:nvPr/>
        </p:nvSpPr>
        <p:spPr>
          <a:xfrm>
            <a:off x="302230" y="2748267"/>
            <a:ext cx="1726846" cy="251602"/>
          </a:xfrm>
          <a:prstGeom prst="rect">
            <a:avLst/>
          </a:prstGeom>
          <a:noFill/>
        </p:spPr>
        <p:txBody>
          <a:bodyPr wrap="square" rtlCol="0">
            <a:spAutoFit/>
          </a:bodyPr>
          <a:lstStyle/>
          <a:p>
            <a:pPr algn="ctr"/>
            <a:r>
              <a:rPr lang="en-GB" sz="1050" b="1" dirty="0">
                <a:solidFill>
                  <a:srgbClr val="4C545A"/>
                </a:solidFill>
                <a:latin typeface="+mj-lt"/>
              </a:rPr>
              <a:t>Kindergarten Management</a:t>
            </a:r>
          </a:p>
        </p:txBody>
      </p:sp>
      <p:graphicFrame>
        <p:nvGraphicFramePr>
          <p:cNvPr id="22" name="Chart 21"/>
          <p:cNvGraphicFramePr/>
          <p:nvPr>
            <p:extLst>
              <p:ext uri="{D42A27DB-BD31-4B8C-83A1-F6EECF244321}">
                <p14:modId xmlns:p14="http://schemas.microsoft.com/office/powerpoint/2010/main" val="436599704"/>
              </p:ext>
            </p:extLst>
          </p:nvPr>
        </p:nvGraphicFramePr>
        <p:xfrm>
          <a:off x="2739665" y="3200427"/>
          <a:ext cx="2011680" cy="20116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Chart 38">
            <a:extLst>
              <a:ext uri="{FF2B5EF4-FFF2-40B4-BE49-F238E27FC236}">
                <a16:creationId xmlns="" xmlns:a16="http://schemas.microsoft.com/office/drawing/2014/main" id="{AFA6602A-7AA6-427D-9E6D-478DD20499A1}"/>
              </a:ext>
            </a:extLst>
          </p:cNvPr>
          <p:cNvGraphicFramePr>
            <a:graphicFrameLocks/>
          </p:cNvGraphicFramePr>
          <p:nvPr>
            <p:extLst>
              <p:ext uri="{D42A27DB-BD31-4B8C-83A1-F6EECF244321}">
                <p14:modId xmlns:p14="http://schemas.microsoft.com/office/powerpoint/2010/main" val="1600375124"/>
              </p:ext>
            </p:extLst>
          </p:nvPr>
        </p:nvGraphicFramePr>
        <p:xfrm>
          <a:off x="374004" y="5988245"/>
          <a:ext cx="6981893" cy="3616685"/>
        </p:xfrm>
        <a:graphic>
          <a:graphicData uri="http://schemas.openxmlformats.org/drawingml/2006/chart">
            <c:chart xmlns:c="http://schemas.openxmlformats.org/drawingml/2006/chart" xmlns:r="http://schemas.openxmlformats.org/officeDocument/2006/relationships" r:id="rId4"/>
          </a:graphicData>
        </a:graphic>
      </p:graphicFrame>
      <p:sp>
        <p:nvSpPr>
          <p:cNvPr id="43" name="TextBox 42"/>
          <p:cNvSpPr txBox="1"/>
          <p:nvPr/>
        </p:nvSpPr>
        <p:spPr>
          <a:xfrm>
            <a:off x="300557" y="5532943"/>
            <a:ext cx="5394960" cy="253916"/>
          </a:xfrm>
          <a:prstGeom prst="rect">
            <a:avLst/>
          </a:prstGeom>
          <a:noFill/>
        </p:spPr>
        <p:txBody>
          <a:bodyPr wrap="square" rtlCol="0">
            <a:spAutoFit/>
          </a:bodyPr>
          <a:lstStyle>
            <a:defPPr>
              <a:defRPr lang="en-US"/>
            </a:defPPr>
            <a:lvl1pPr algn="ctr">
              <a:defRPr sz="1050" b="1">
                <a:solidFill>
                  <a:srgbClr val="4C545A"/>
                </a:solidFill>
                <a:latin typeface="+mj-lt"/>
              </a:defRPr>
            </a:lvl1pPr>
          </a:lstStyle>
          <a:p>
            <a:pPr algn="l"/>
            <a:r>
              <a:rPr lang="en-US" dirty="0"/>
              <a:t>Children using electronic devices for more than 1 hour a day</a:t>
            </a:r>
          </a:p>
        </p:txBody>
      </p:sp>
      <p:graphicFrame>
        <p:nvGraphicFramePr>
          <p:cNvPr id="20" name="Chart 19"/>
          <p:cNvGraphicFramePr/>
          <p:nvPr>
            <p:extLst>
              <p:ext uri="{D42A27DB-BD31-4B8C-83A1-F6EECF244321}">
                <p14:modId xmlns:p14="http://schemas.microsoft.com/office/powerpoint/2010/main" val="1467648086"/>
              </p:ext>
            </p:extLst>
          </p:nvPr>
        </p:nvGraphicFramePr>
        <p:xfrm>
          <a:off x="5107444" y="3203222"/>
          <a:ext cx="2011680" cy="2011680"/>
        </p:xfrm>
        <a:graphic>
          <a:graphicData uri="http://schemas.openxmlformats.org/drawingml/2006/chart">
            <c:chart xmlns:c="http://schemas.openxmlformats.org/drawingml/2006/chart" xmlns:r="http://schemas.openxmlformats.org/officeDocument/2006/relationships" r:id="rId5"/>
          </a:graphicData>
        </a:graphic>
      </p:graphicFrame>
      <p:sp>
        <p:nvSpPr>
          <p:cNvPr id="21" name="TextBox 20"/>
          <p:cNvSpPr txBox="1"/>
          <p:nvPr/>
        </p:nvSpPr>
        <p:spPr>
          <a:xfrm>
            <a:off x="382894" y="2972768"/>
            <a:ext cx="2011680" cy="261610"/>
          </a:xfrm>
          <a:prstGeom prst="rect">
            <a:avLst/>
          </a:prstGeom>
          <a:noFill/>
          <a:ln>
            <a:noFill/>
          </a:ln>
        </p:spPr>
        <p:txBody>
          <a:bodyPr wrap="square" rtlCol="0">
            <a:spAutoFit/>
          </a:bodyPr>
          <a:lstStyle/>
          <a:p>
            <a:pPr algn="ctr"/>
            <a:r>
              <a:rPr lang="en-GB" sz="1100" b="1" dirty="0">
                <a:solidFill>
                  <a:srgbClr val="4C545A"/>
                </a:solidFill>
                <a:latin typeface="+mj-lt"/>
              </a:rPr>
              <a:t>National</a:t>
            </a:r>
          </a:p>
        </p:txBody>
      </p:sp>
      <p:sp>
        <p:nvSpPr>
          <p:cNvPr id="24" name="TextBox 23"/>
          <p:cNvSpPr txBox="1"/>
          <p:nvPr/>
        </p:nvSpPr>
        <p:spPr>
          <a:xfrm>
            <a:off x="2739665" y="2973710"/>
            <a:ext cx="2011680" cy="261610"/>
          </a:xfrm>
          <a:prstGeom prst="rect">
            <a:avLst/>
          </a:prstGeom>
          <a:noFill/>
          <a:ln>
            <a:noFill/>
          </a:ln>
        </p:spPr>
        <p:txBody>
          <a:bodyPr wrap="square" rtlCol="0">
            <a:spAutoFit/>
          </a:bodyPr>
          <a:lstStyle/>
          <a:p>
            <a:pPr algn="ctr"/>
            <a:r>
              <a:rPr lang="en-GB" sz="1100" b="1" dirty="0">
                <a:solidFill>
                  <a:srgbClr val="4C545A"/>
                </a:solidFill>
                <a:latin typeface="+mj-lt"/>
              </a:rPr>
              <a:t>Urban</a:t>
            </a:r>
          </a:p>
        </p:txBody>
      </p:sp>
      <p:sp>
        <p:nvSpPr>
          <p:cNvPr id="25" name="TextBox 24"/>
          <p:cNvSpPr txBox="1"/>
          <p:nvPr/>
        </p:nvSpPr>
        <p:spPr>
          <a:xfrm>
            <a:off x="5107064" y="2973179"/>
            <a:ext cx="2011680" cy="261610"/>
          </a:xfrm>
          <a:prstGeom prst="rect">
            <a:avLst/>
          </a:prstGeom>
          <a:noFill/>
          <a:ln>
            <a:noFill/>
          </a:ln>
        </p:spPr>
        <p:txBody>
          <a:bodyPr wrap="square" rtlCol="0">
            <a:spAutoFit/>
          </a:bodyPr>
          <a:lstStyle/>
          <a:p>
            <a:pPr algn="ctr"/>
            <a:r>
              <a:rPr lang="en-GB" sz="1100" b="1" dirty="0">
                <a:solidFill>
                  <a:srgbClr val="4C545A"/>
                </a:solidFill>
                <a:latin typeface="+mj-lt"/>
              </a:rPr>
              <a:t>Rural</a:t>
            </a:r>
          </a:p>
        </p:txBody>
      </p:sp>
      <p:graphicFrame>
        <p:nvGraphicFramePr>
          <p:cNvPr id="31" name="Chart 30">
            <a:extLst>
              <a:ext uri="{FF2B5EF4-FFF2-40B4-BE49-F238E27FC236}">
                <a16:creationId xmlns="" xmlns:a16="http://schemas.microsoft.com/office/drawing/2014/main" id="{AFA6602A-7AA6-427D-9E6D-478DD20499A1}"/>
              </a:ext>
            </a:extLst>
          </p:cNvPr>
          <p:cNvGraphicFramePr>
            <a:graphicFrameLocks/>
          </p:cNvGraphicFramePr>
          <p:nvPr>
            <p:extLst>
              <p:ext uri="{D42A27DB-BD31-4B8C-83A1-F6EECF244321}">
                <p14:modId xmlns:p14="http://schemas.microsoft.com/office/powerpoint/2010/main" val="1438469441"/>
              </p:ext>
            </p:extLst>
          </p:nvPr>
        </p:nvGraphicFramePr>
        <p:xfrm>
          <a:off x="106680" y="711452"/>
          <a:ext cx="7338060" cy="1864197"/>
        </p:xfrm>
        <a:graphic>
          <a:graphicData uri="http://schemas.openxmlformats.org/drawingml/2006/chart">
            <c:chart xmlns:c="http://schemas.openxmlformats.org/drawingml/2006/chart" xmlns:r="http://schemas.openxmlformats.org/officeDocument/2006/relationships" r:id="rId6"/>
          </a:graphicData>
        </a:graphic>
      </p:graphicFrame>
      <p:sp>
        <p:nvSpPr>
          <p:cNvPr id="32" name="TextBox 31"/>
          <p:cNvSpPr txBox="1"/>
          <p:nvPr/>
        </p:nvSpPr>
        <p:spPr>
          <a:xfrm>
            <a:off x="300557" y="431426"/>
            <a:ext cx="3968069" cy="261610"/>
          </a:xfrm>
          <a:prstGeom prst="rect">
            <a:avLst/>
          </a:prstGeom>
          <a:noFill/>
        </p:spPr>
        <p:txBody>
          <a:bodyPr wrap="square" rtlCol="0">
            <a:spAutoFit/>
          </a:bodyPr>
          <a:lstStyle/>
          <a:p>
            <a:r>
              <a:rPr lang="en-GB" sz="1100" b="1" dirty="0">
                <a:solidFill>
                  <a:srgbClr val="4C545A"/>
                </a:solidFill>
                <a:latin typeface="+mj-lt"/>
              </a:rPr>
              <a:t>Attendance at Kindergarten</a:t>
            </a:r>
          </a:p>
        </p:txBody>
      </p:sp>
      <p:sp>
        <p:nvSpPr>
          <p:cNvPr id="33" name="TextBox 32">
            <a:extLst>
              <a:ext uri="{FF2B5EF4-FFF2-40B4-BE49-F238E27FC236}">
                <a16:creationId xmlns="" xmlns:a16="http://schemas.microsoft.com/office/drawing/2014/main" id="{BB44D7AC-031B-489A-95B8-AFEDC5B493E1}"/>
              </a:ext>
            </a:extLst>
          </p:cNvPr>
          <p:cNvSpPr txBox="1"/>
          <p:nvPr/>
        </p:nvSpPr>
        <p:spPr>
          <a:xfrm>
            <a:off x="299248" y="2541004"/>
            <a:ext cx="5395606" cy="184666"/>
          </a:xfrm>
          <a:prstGeom prst="rect">
            <a:avLst/>
          </a:prstGeom>
          <a:noFill/>
        </p:spPr>
        <p:txBody>
          <a:bodyPr wrap="square" rtlCol="0">
            <a:spAutoFit/>
          </a:bodyPr>
          <a:lstStyle/>
          <a:p>
            <a:r>
              <a:rPr lang="en-US" sz="600" dirty="0">
                <a:solidFill>
                  <a:schemeClr val="tx1">
                    <a:lumMod val="85000"/>
                    <a:lumOff val="15000"/>
                  </a:schemeClr>
                </a:solidFill>
              </a:rPr>
              <a:t>Percentage of children aged 36-59 months attending a kindergarten, by background characteristics</a:t>
            </a:r>
            <a:endParaRPr lang="en-US" sz="700" dirty="0">
              <a:solidFill>
                <a:srgbClr val="FF0000"/>
              </a:solidFill>
            </a:endParaRPr>
          </a:p>
        </p:txBody>
      </p:sp>
      <p:sp>
        <p:nvSpPr>
          <p:cNvPr id="19" name="TextBox 18"/>
          <p:cNvSpPr txBox="1"/>
          <p:nvPr/>
        </p:nvSpPr>
        <p:spPr>
          <a:xfrm>
            <a:off x="299248" y="9611737"/>
            <a:ext cx="5394960" cy="184666"/>
          </a:xfrm>
          <a:prstGeom prst="rect">
            <a:avLst/>
          </a:prstGeom>
          <a:noFill/>
        </p:spPr>
        <p:txBody>
          <a:bodyPr wrap="square" rtlCol="0">
            <a:spAutoFit/>
          </a:bodyPr>
          <a:lstStyle/>
          <a:p>
            <a:r>
              <a:rPr lang="en-US" sz="600" dirty="0"/>
              <a:t>Percentage distribution of children age 0-59 months who are using electronic devices more than 1 hour a day, by area and region</a:t>
            </a:r>
          </a:p>
        </p:txBody>
      </p:sp>
    </p:spTree>
    <p:extLst>
      <p:ext uri="{BB962C8B-B14F-4D97-AF65-F5344CB8AC3E}">
        <p14:creationId xmlns:p14="http://schemas.microsoft.com/office/powerpoint/2010/main" val="4135398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 xmlns:a16="http://schemas.microsoft.com/office/drawing/2014/main" id="{D94C44CF-B048-4EAA-8D04-AFB85D080A43}"/>
              </a:ext>
            </a:extLst>
          </p:cNvPr>
          <p:cNvSpPr/>
          <p:nvPr/>
        </p:nvSpPr>
        <p:spPr>
          <a:xfrm>
            <a:off x="3931920" y="414766"/>
            <a:ext cx="3423977" cy="23894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50" dirty="0"/>
              <a:t>Today’s children grow up immersed in digital media, which has both positive and negative effects on healthy development. Problems begin when media use displaces physical activity, hands-on exploration and face-to-face social interaction in the real world, which is critical to learning. Too much screen time can also harm the amount and quality of sleep. </a:t>
            </a:r>
          </a:p>
          <a:p>
            <a:pPr marL="171450" indent="-171450">
              <a:buFont typeface="Arial" panose="020B0604020202020204" pitchFamily="34" charset="0"/>
              <a:buChar char="•"/>
            </a:pPr>
            <a:r>
              <a:rPr lang="en-US" sz="850" dirty="0"/>
              <a:t>For children younger than 18 months, avoid use of screen media other than video-chatting.</a:t>
            </a:r>
          </a:p>
          <a:p>
            <a:pPr marL="171450" indent="-171450">
              <a:buFont typeface="Arial" panose="020B0604020202020204" pitchFamily="34" charset="0"/>
              <a:buChar char="•"/>
            </a:pPr>
            <a:r>
              <a:rPr lang="en-US" sz="850" dirty="0"/>
              <a:t>Parents of children 18 to 24 months of age who want to introduce digital media should choose high-quality programming, and watch it with their children to help them understand what they're seeing.</a:t>
            </a:r>
          </a:p>
          <a:p>
            <a:pPr marL="171450" indent="-171450">
              <a:buFont typeface="Arial" panose="020B0604020202020204" pitchFamily="34" charset="0"/>
              <a:buChar char="•"/>
            </a:pPr>
            <a:r>
              <a:rPr lang="en-US" sz="850" dirty="0"/>
              <a:t>For children ages 2 to 5 years, limit screen use to 1 hour per day of high-quality programs. Parents should co-view media with children to help them understand what they are seeing and apply it to the world around them</a:t>
            </a:r>
            <a:r>
              <a:rPr lang="en-US" sz="850" baseline="30000" dirty="0"/>
              <a:t>1</a:t>
            </a:r>
            <a:r>
              <a:rPr lang="en-US" sz="850" dirty="0"/>
              <a:t>.</a:t>
            </a:r>
          </a:p>
          <a:p>
            <a:pPr algn="just"/>
            <a:r>
              <a:rPr lang="en-US" sz="600" baseline="30000" dirty="0">
                <a:solidFill>
                  <a:schemeClr val="bg1"/>
                </a:solidFill>
              </a:rPr>
              <a:t>1</a:t>
            </a:r>
            <a:r>
              <a:rPr lang="en-US" sz="600" dirty="0">
                <a:solidFill>
                  <a:schemeClr val="bg1"/>
                </a:solidFill>
              </a:rPr>
              <a:t>AAP. </a:t>
            </a:r>
            <a:r>
              <a:rPr lang="en-US" sz="600" dirty="0" err="1">
                <a:solidFill>
                  <a:schemeClr val="bg1"/>
                </a:solidFill>
              </a:rPr>
              <a:t>Guram</a:t>
            </a:r>
            <a:r>
              <a:rPr lang="en-US" sz="600" dirty="0">
                <a:solidFill>
                  <a:schemeClr val="bg1"/>
                </a:solidFill>
              </a:rPr>
              <a:t>, S., &amp; Heinz, P. (2017). Media use in children: American Academy of Pediatrics recommendations 2016. Archives of Disease in Childhood - Education &amp; Practice Edition, 103(2), 99–101. doi:10.1136/archdischild-2017-312969 https://ep.bmj.com/content/103/2/99</a:t>
            </a:r>
          </a:p>
          <a:p>
            <a:endParaRPr lang="en-US" sz="900" baseline="30000" dirty="0"/>
          </a:p>
        </p:txBody>
      </p:sp>
      <p:graphicFrame>
        <p:nvGraphicFramePr>
          <p:cNvPr id="22" name="Chart 21"/>
          <p:cNvGraphicFramePr/>
          <p:nvPr>
            <p:extLst>
              <p:ext uri="{D42A27DB-BD31-4B8C-83A1-F6EECF244321}">
                <p14:modId xmlns:p14="http://schemas.microsoft.com/office/powerpoint/2010/main" val="992159332"/>
              </p:ext>
            </p:extLst>
          </p:nvPr>
        </p:nvGraphicFramePr>
        <p:xfrm>
          <a:off x="307379" y="3050558"/>
          <a:ext cx="3511296" cy="2489899"/>
        </p:xfrm>
        <a:graphic>
          <a:graphicData uri="http://schemas.openxmlformats.org/drawingml/2006/chart">
            <c:chart xmlns:c="http://schemas.openxmlformats.org/drawingml/2006/chart" xmlns:r="http://schemas.openxmlformats.org/officeDocument/2006/relationships" r:id="rId2"/>
          </a:graphicData>
        </a:graphic>
      </p:graphicFrame>
      <p:sp>
        <p:nvSpPr>
          <p:cNvPr id="46" name="TextBox 45"/>
          <p:cNvSpPr txBox="1"/>
          <p:nvPr/>
        </p:nvSpPr>
        <p:spPr>
          <a:xfrm>
            <a:off x="233568" y="2559448"/>
            <a:ext cx="4206240" cy="276999"/>
          </a:xfrm>
          <a:prstGeom prst="rect">
            <a:avLst/>
          </a:prstGeom>
          <a:noFill/>
        </p:spPr>
        <p:txBody>
          <a:bodyPr wrap="square" rtlCol="0">
            <a:spAutoFit/>
          </a:bodyPr>
          <a:lstStyle/>
          <a:p>
            <a:r>
              <a:rPr lang="en-US" sz="1200" b="1" dirty="0">
                <a:solidFill>
                  <a:srgbClr val="4C545A"/>
                </a:solidFill>
                <a:latin typeface="+mj-lt"/>
              </a:rPr>
              <a:t>Learning Materials &amp; Child Supervision</a:t>
            </a:r>
          </a:p>
        </p:txBody>
      </p:sp>
      <p:cxnSp>
        <p:nvCxnSpPr>
          <p:cNvPr id="48" name="Straight Connector 47"/>
          <p:cNvCxnSpPr/>
          <p:nvPr/>
        </p:nvCxnSpPr>
        <p:spPr>
          <a:xfrm>
            <a:off x="303917" y="282767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pic>
        <p:nvPicPr>
          <p:cNvPr id="78" name="Picture 77"/>
          <p:cNvPicPr>
            <a:picLocks noChangeAspect="1"/>
          </p:cNvPicPr>
          <p:nvPr/>
        </p:nvPicPr>
        <p:blipFill rotWithShape="1">
          <a:blip r:embed="rId3">
            <a:extLst>
              <a:ext uri="{28A0092B-C50C-407E-A947-70E740481C1C}">
                <a14:useLocalDpi xmlns:a14="http://schemas.microsoft.com/office/drawing/2010/main" val="0"/>
              </a:ext>
            </a:extLst>
          </a:blip>
          <a:srcRect r="28854"/>
          <a:stretch/>
        </p:blipFill>
        <p:spPr>
          <a:xfrm>
            <a:off x="306327" y="8417022"/>
            <a:ext cx="7050024" cy="1466613"/>
          </a:xfrm>
          <a:prstGeom prst="rect">
            <a:avLst/>
          </a:prstGeom>
        </p:spPr>
      </p:pic>
      <p:sp>
        <p:nvSpPr>
          <p:cNvPr id="79" name="Text Box 2"/>
          <p:cNvSpPr txBox="1">
            <a:spLocks noChangeArrowheads="1"/>
          </p:cNvSpPr>
          <p:nvPr/>
        </p:nvSpPr>
        <p:spPr bwMode="auto">
          <a:xfrm>
            <a:off x="305882" y="8417022"/>
            <a:ext cx="7050024" cy="1441645"/>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18872"/>
            <a:endParaRPr lang="en-GB" sz="900" dirty="0" smtClean="0">
              <a:solidFill>
                <a:schemeClr val="bg1"/>
              </a:solidFill>
            </a:endParaRPr>
          </a:p>
          <a:p>
            <a:pPr marL="118872"/>
            <a:r>
              <a:rPr lang="en-GB" sz="900" dirty="0" smtClean="0">
                <a:solidFill>
                  <a:schemeClr val="bg1"/>
                </a:solidFill>
              </a:rPr>
              <a:t>The </a:t>
            </a:r>
            <a:r>
              <a:rPr lang="en-GB" sz="900" dirty="0">
                <a:solidFill>
                  <a:schemeClr val="bg1"/>
                </a:solidFill>
              </a:rPr>
              <a:t>objective of this snapshot is to disseminate selected findings from the Georgia MICS 2018 related to Early Childhood Development. Data from this snapshot can be found in tables TC10.1, LN1.1, TC10.2, TC10.3, TC11.1, TC12.1.CS and LN5.1CS.</a:t>
            </a:r>
            <a:endParaRPr lang="en-US"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sp>
        <p:nvSpPr>
          <p:cNvPr id="28" name="TextBox 27">
            <a:extLst>
              <a:ext uri="{FF2B5EF4-FFF2-40B4-BE49-F238E27FC236}">
                <a16:creationId xmlns="" xmlns:a16="http://schemas.microsoft.com/office/drawing/2014/main" id="{966A1161-A156-4A25-8BED-E16EF9BFF3F0}"/>
              </a:ext>
            </a:extLst>
          </p:cNvPr>
          <p:cNvSpPr txBox="1"/>
          <p:nvPr/>
        </p:nvSpPr>
        <p:spPr>
          <a:xfrm>
            <a:off x="3888634" y="2817112"/>
            <a:ext cx="3438144" cy="261610"/>
          </a:xfrm>
          <a:prstGeom prst="rect">
            <a:avLst/>
          </a:prstGeom>
          <a:noFill/>
          <a:ln w="3175">
            <a:noFill/>
          </a:ln>
        </p:spPr>
        <p:txBody>
          <a:bodyPr wrap="square" rtlCol="0">
            <a:spAutoFit/>
          </a:bodyPr>
          <a:lstStyle>
            <a:defPPr>
              <a:defRPr lang="en-US"/>
            </a:defPPr>
            <a:lvl1pPr>
              <a:defRPr sz="1100" b="1">
                <a:solidFill>
                  <a:srgbClr val="4C545A"/>
                </a:solidFill>
                <a:latin typeface="+mj-lt"/>
              </a:defRPr>
            </a:lvl1pPr>
          </a:lstStyle>
          <a:p>
            <a:r>
              <a:rPr lang="en-US" dirty="0"/>
              <a:t>Inadequate supervision of children</a:t>
            </a:r>
          </a:p>
        </p:txBody>
      </p:sp>
      <p:sp>
        <p:nvSpPr>
          <p:cNvPr id="30" name="TextBox 29">
            <a:extLst>
              <a:ext uri="{FF2B5EF4-FFF2-40B4-BE49-F238E27FC236}">
                <a16:creationId xmlns="" xmlns:a16="http://schemas.microsoft.com/office/drawing/2014/main" id="{966A1161-A156-4A25-8BED-E16EF9BFF3F0}"/>
              </a:ext>
            </a:extLst>
          </p:cNvPr>
          <p:cNvSpPr txBox="1"/>
          <p:nvPr/>
        </p:nvSpPr>
        <p:spPr>
          <a:xfrm>
            <a:off x="307420" y="2817067"/>
            <a:ext cx="3511296" cy="261610"/>
          </a:xfrm>
          <a:prstGeom prst="rect">
            <a:avLst/>
          </a:prstGeom>
          <a:noFill/>
          <a:ln w="3175">
            <a:noFill/>
          </a:ln>
        </p:spPr>
        <p:txBody>
          <a:bodyPr wrap="square" rtlCol="0">
            <a:spAutoFit/>
          </a:bodyPr>
          <a:lstStyle/>
          <a:p>
            <a:r>
              <a:rPr lang="en-US" sz="1100" b="1" dirty="0">
                <a:solidFill>
                  <a:srgbClr val="4C545A"/>
                </a:solidFill>
                <a:latin typeface="+mj-lt"/>
              </a:rPr>
              <a:t>Access to Play &amp; Learning Materials</a:t>
            </a:r>
          </a:p>
        </p:txBody>
      </p:sp>
      <p:sp>
        <p:nvSpPr>
          <p:cNvPr id="17" name="TextBox 16">
            <a:extLst>
              <a:ext uri="{FF2B5EF4-FFF2-40B4-BE49-F238E27FC236}">
                <a16:creationId xmlns="" xmlns:a16="http://schemas.microsoft.com/office/drawing/2014/main" id="{9FBF2574-C3F1-4DBA-A436-0ADAFAB3B255}"/>
              </a:ext>
            </a:extLst>
          </p:cNvPr>
          <p:cNvSpPr txBox="1"/>
          <p:nvPr/>
        </p:nvSpPr>
        <p:spPr>
          <a:xfrm>
            <a:off x="3887533" y="5460651"/>
            <a:ext cx="3438144" cy="276999"/>
          </a:xfrm>
          <a:prstGeom prst="rect">
            <a:avLst/>
          </a:prstGeom>
          <a:noFill/>
          <a:ln w="3175">
            <a:noFill/>
          </a:ln>
        </p:spPr>
        <p:txBody>
          <a:bodyPr wrap="square" rtlCol="0">
            <a:spAutoFit/>
          </a:bodyPr>
          <a:lstStyle/>
          <a:p>
            <a:r>
              <a:rPr lang="en-US" sz="600" dirty="0">
                <a:solidFill>
                  <a:schemeClr val="tx1">
                    <a:lumMod val="85000"/>
                    <a:lumOff val="15000"/>
                  </a:schemeClr>
                </a:solidFill>
              </a:rPr>
              <a:t>Percentage of children under age five left alone or under the supervision of another child younger than 10 years of age for more than one hour at least once in the last week, </a:t>
            </a:r>
            <a:r>
              <a:rPr lang="en-US" sz="600" dirty="0"/>
              <a:t>by region</a:t>
            </a:r>
          </a:p>
        </p:txBody>
      </p:sp>
      <p:sp>
        <p:nvSpPr>
          <p:cNvPr id="19" name="TextBox 18">
            <a:extLst>
              <a:ext uri="{FF2B5EF4-FFF2-40B4-BE49-F238E27FC236}">
                <a16:creationId xmlns="" xmlns:a16="http://schemas.microsoft.com/office/drawing/2014/main" id="{C1CCE814-06A6-4675-A926-FD29B6909FBB}"/>
              </a:ext>
            </a:extLst>
          </p:cNvPr>
          <p:cNvSpPr txBox="1"/>
          <p:nvPr/>
        </p:nvSpPr>
        <p:spPr>
          <a:xfrm>
            <a:off x="306325" y="5509094"/>
            <a:ext cx="3508437" cy="184666"/>
          </a:xfrm>
          <a:prstGeom prst="rect">
            <a:avLst/>
          </a:prstGeom>
          <a:noFill/>
          <a:ln w="3175">
            <a:noFill/>
          </a:ln>
        </p:spPr>
        <p:txBody>
          <a:bodyPr wrap="square" rtlCol="0">
            <a:spAutoFit/>
          </a:bodyPr>
          <a:lstStyle/>
          <a:p>
            <a:r>
              <a:rPr lang="en-US" sz="600" dirty="0">
                <a:solidFill>
                  <a:schemeClr val="tx1">
                    <a:lumMod val="85000"/>
                    <a:lumOff val="15000"/>
                  </a:schemeClr>
                </a:solidFill>
              </a:rPr>
              <a:t>Percentage of children under age five according to their access to play and learning materials</a:t>
            </a:r>
            <a:endParaRPr lang="en-US" sz="600" dirty="0">
              <a:solidFill>
                <a:srgbClr val="FF0000"/>
              </a:solidFill>
            </a:endParaRPr>
          </a:p>
        </p:txBody>
      </p:sp>
      <p:sp>
        <p:nvSpPr>
          <p:cNvPr id="31" name="TextBox 30">
            <a:extLst>
              <a:ext uri="{FF2B5EF4-FFF2-40B4-BE49-F238E27FC236}">
                <a16:creationId xmlns="" xmlns:a16="http://schemas.microsoft.com/office/drawing/2014/main" id="{CED875FD-CD1A-4F0C-A8F0-04C86CAFF6C3}"/>
              </a:ext>
            </a:extLst>
          </p:cNvPr>
          <p:cNvSpPr txBox="1"/>
          <p:nvPr/>
        </p:nvSpPr>
        <p:spPr>
          <a:xfrm>
            <a:off x="305621" y="7892812"/>
            <a:ext cx="3512000" cy="523220"/>
          </a:xfrm>
          <a:prstGeom prst="rect">
            <a:avLst/>
          </a:prstGeom>
          <a:noFill/>
          <a:ln w="3175">
            <a:noFill/>
          </a:ln>
        </p:spPr>
        <p:txBody>
          <a:bodyPr wrap="square" rtlCol="0">
            <a:spAutoFit/>
          </a:bodyPr>
          <a:lstStyle/>
          <a:p>
            <a:r>
              <a:rPr lang="en-US" sz="700" dirty="0">
                <a:solidFill>
                  <a:schemeClr val="tx1">
                    <a:lumMod val="85000"/>
                    <a:lumOff val="15000"/>
                  </a:schemeClr>
                </a:solidFill>
              </a:rPr>
              <a:t>ECDI: Early Childhood Development Index; percentage of children age 3-4 years who are developmentally on track in literacy-numeracy, physical, social-emotional, or learning domains. ECDI is calculated as the percentage of children who are developmentally on track in at least three of the four component domains.</a:t>
            </a:r>
            <a:endParaRPr lang="en-US" sz="700" dirty="0">
              <a:solidFill>
                <a:srgbClr val="FF0000"/>
              </a:solidFill>
            </a:endParaRPr>
          </a:p>
        </p:txBody>
      </p:sp>
      <p:sp>
        <p:nvSpPr>
          <p:cNvPr id="33" name="TextBox 32">
            <a:extLst>
              <a:ext uri="{FF2B5EF4-FFF2-40B4-BE49-F238E27FC236}">
                <a16:creationId xmlns="" xmlns:a16="http://schemas.microsoft.com/office/drawing/2014/main" id="{57618E61-C8B1-47BF-BD1E-C4004E460917}"/>
              </a:ext>
            </a:extLst>
          </p:cNvPr>
          <p:cNvSpPr txBox="1"/>
          <p:nvPr/>
        </p:nvSpPr>
        <p:spPr>
          <a:xfrm>
            <a:off x="3886201" y="8077811"/>
            <a:ext cx="3438144" cy="184666"/>
          </a:xfrm>
          <a:prstGeom prst="rect">
            <a:avLst/>
          </a:prstGeom>
          <a:noFill/>
          <a:ln>
            <a:noFill/>
          </a:ln>
        </p:spPr>
        <p:txBody>
          <a:bodyPr wrap="square" rtlCol="0">
            <a:spAutoFit/>
          </a:bodyPr>
          <a:lstStyle/>
          <a:p>
            <a:r>
              <a:rPr lang="en-US" sz="600" dirty="0"/>
              <a:t>ECDI by various characteristics</a:t>
            </a:r>
          </a:p>
        </p:txBody>
      </p:sp>
      <p:graphicFrame>
        <p:nvGraphicFramePr>
          <p:cNvPr id="21" name="Table 20">
            <a:extLst>
              <a:ext uri="{FF2B5EF4-FFF2-40B4-BE49-F238E27FC236}">
                <a16:creationId xmlns="" xmlns:a16="http://schemas.microsoft.com/office/drawing/2014/main" id="{4FB3548E-9816-4C4B-80EC-257E278CEE4E}"/>
              </a:ext>
            </a:extLst>
          </p:cNvPr>
          <p:cNvGraphicFramePr>
            <a:graphicFrameLocks noGrp="1"/>
          </p:cNvGraphicFramePr>
          <p:nvPr>
            <p:extLst>
              <p:ext uri="{D42A27DB-BD31-4B8C-83A1-F6EECF244321}">
                <p14:modId xmlns:p14="http://schemas.microsoft.com/office/powerpoint/2010/main" val="1037588676"/>
              </p:ext>
            </p:extLst>
          </p:nvPr>
        </p:nvGraphicFramePr>
        <p:xfrm>
          <a:off x="3892296" y="3052447"/>
          <a:ext cx="3438144" cy="2387950"/>
        </p:xfrm>
        <a:graphic>
          <a:graphicData uri="http://schemas.openxmlformats.org/drawingml/2006/table">
            <a:tbl>
              <a:tblPr firstRow="1" bandRow="1">
                <a:tableStyleId>{5C22544A-7EE6-4342-B048-85BDC9FD1C3A}</a:tableStyleId>
              </a:tblPr>
              <a:tblGrid>
                <a:gridCol w="2210308">
                  <a:extLst>
                    <a:ext uri="{9D8B030D-6E8A-4147-A177-3AD203B41FA5}">
                      <a16:colId xmlns="" xmlns:a16="http://schemas.microsoft.com/office/drawing/2014/main" val="20000"/>
                    </a:ext>
                  </a:extLst>
                </a:gridCol>
                <a:gridCol w="1227836">
                  <a:extLst>
                    <a:ext uri="{9D8B030D-6E8A-4147-A177-3AD203B41FA5}">
                      <a16:colId xmlns="" xmlns:a16="http://schemas.microsoft.com/office/drawing/2014/main" val="20001"/>
                    </a:ext>
                  </a:extLst>
                </a:gridCol>
              </a:tblGrid>
              <a:tr h="202095">
                <a:tc>
                  <a:txBody>
                    <a:bodyPr/>
                    <a:lstStyle/>
                    <a:p>
                      <a:r>
                        <a:rPr lang="en-US" sz="700" dirty="0">
                          <a:solidFill>
                            <a:schemeClr val="tx1"/>
                          </a:solidFill>
                          <a:latin typeface="+mj-lt"/>
                        </a:rPr>
                        <a:t>Region</a:t>
                      </a:r>
                    </a:p>
                  </a:txBody>
                  <a:tcPr anchor="ctr">
                    <a:lnL w="3175" cap="flat" cmpd="sng" algn="ctr">
                      <a:noFill/>
                      <a:prstDash val="solid"/>
                      <a:round/>
                      <a:headEnd type="none" w="med" len="med"/>
                      <a:tailEnd type="none" w="med" len="med"/>
                    </a:lnL>
                    <a:lnT w="3175" cap="flat" cmpd="sng" algn="ctr">
                      <a:noFill/>
                      <a:prstDash val="solid"/>
                      <a:round/>
                      <a:headEnd type="none" w="med" len="med"/>
                      <a:tailEnd type="none" w="med" len="med"/>
                    </a:lnT>
                    <a:solidFill>
                      <a:schemeClr val="bg1">
                        <a:lumMod val="75000"/>
                      </a:schemeClr>
                    </a:solidFill>
                  </a:tcPr>
                </a:tc>
                <a:tc>
                  <a:txBody>
                    <a:bodyPr/>
                    <a:lstStyle/>
                    <a:p>
                      <a:r>
                        <a:rPr lang="en-US" sz="600" dirty="0">
                          <a:latin typeface="+mj-lt"/>
                        </a:rPr>
                        <a:t>Left in inadequate supervision</a:t>
                      </a:r>
                    </a:p>
                  </a:txBody>
                  <a:tcPr anchor="ctr">
                    <a:lnR w="3175" cap="flat" cmpd="sng" algn="ctr">
                      <a:noFill/>
                      <a:prstDash val="solid"/>
                      <a:round/>
                      <a:headEnd type="none" w="med" len="med"/>
                      <a:tailEnd type="none" w="med" len="med"/>
                    </a:lnR>
                    <a:lnT w="3175" cap="flat" cmpd="sng" algn="ctr">
                      <a:noFill/>
                      <a:prstDash val="solid"/>
                      <a:round/>
                      <a:headEnd type="none" w="med" len="med"/>
                      <a:tailEnd type="none" w="med" len="med"/>
                    </a:lnT>
                    <a:solidFill>
                      <a:srgbClr val="F15A40"/>
                    </a:solidFill>
                  </a:tcPr>
                </a:tc>
                <a:extLst>
                  <a:ext uri="{0D108BD9-81ED-4DB2-BD59-A6C34878D82A}">
                    <a16:rowId xmlns="" xmlns:a16="http://schemas.microsoft.com/office/drawing/2014/main" val="10000"/>
                  </a:ext>
                </a:extLst>
              </a:tr>
              <a:tr h="202095">
                <a:tc>
                  <a:txBody>
                    <a:bodyPr/>
                    <a:lstStyle/>
                    <a:p>
                      <a:r>
                        <a:rPr lang="en-US" sz="700" b="1" dirty="0"/>
                        <a:t>National</a:t>
                      </a:r>
                    </a:p>
                  </a:txBody>
                  <a:tcP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800" b="1" i="0" u="none" strike="noStrike" dirty="0" smtClean="0">
                          <a:solidFill>
                            <a:srgbClr val="000000"/>
                          </a:solidFill>
                          <a:effectLst/>
                          <a:latin typeface="Arial" panose="020B0604020202020204" pitchFamily="34" charset="0"/>
                        </a:rPr>
                        <a:t>4</a:t>
                      </a:r>
                      <a:endParaRPr lang="en-US" sz="8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198376">
                <a:tc>
                  <a:txBody>
                    <a:bodyPr/>
                    <a:lstStyle/>
                    <a:p>
                      <a:pPr algn="l" fontAlgn="ctr"/>
                      <a:r>
                        <a:rPr lang="en-US" sz="700" b="0" i="0" u="none" strike="noStrike" dirty="0">
                          <a:solidFill>
                            <a:schemeClr val="bg2">
                              <a:lumMod val="25000"/>
                            </a:schemeClr>
                          </a:solidFill>
                          <a:effectLst/>
                          <a:latin typeface="+mj-lt"/>
                        </a:rPr>
                        <a:t>Tbilisi</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198376">
                <a:tc>
                  <a:txBody>
                    <a:bodyPr/>
                    <a:lstStyle/>
                    <a:p>
                      <a:pPr algn="l" fontAlgn="ctr"/>
                      <a:r>
                        <a:rPr lang="en-US" sz="700" b="0" i="0" u="none" strike="noStrike" dirty="0" err="1">
                          <a:solidFill>
                            <a:schemeClr val="bg2">
                              <a:lumMod val="25000"/>
                            </a:schemeClr>
                          </a:solidFill>
                          <a:effectLst/>
                          <a:latin typeface="+mj-lt"/>
                        </a:rPr>
                        <a:t>Adjara</a:t>
                      </a:r>
                      <a:r>
                        <a:rPr lang="en-US" sz="700" b="0" i="0" u="none" strike="noStrike" dirty="0">
                          <a:solidFill>
                            <a:schemeClr val="bg2">
                              <a:lumMod val="25000"/>
                            </a:schemeClr>
                          </a:solidFill>
                          <a:effectLst/>
                          <a:latin typeface="+mj-lt"/>
                        </a:rPr>
                        <a:t> A.R</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198376">
                <a:tc>
                  <a:txBody>
                    <a:bodyPr/>
                    <a:lstStyle/>
                    <a:p>
                      <a:pPr algn="l" fontAlgn="ctr"/>
                      <a:r>
                        <a:rPr lang="en-US" sz="700" b="0" i="0" u="none" strike="noStrike">
                          <a:solidFill>
                            <a:schemeClr val="bg2">
                              <a:lumMod val="25000"/>
                            </a:schemeClr>
                          </a:solidFill>
                          <a:effectLst/>
                          <a:latin typeface="+mj-lt"/>
                        </a:rPr>
                        <a:t>Guria</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198376">
                <a:tc>
                  <a:txBody>
                    <a:bodyPr/>
                    <a:lstStyle/>
                    <a:p>
                      <a:pPr algn="l" fontAlgn="ctr"/>
                      <a:r>
                        <a:rPr lang="it-IT" sz="700" b="0" i="0" u="none" strike="noStrike" dirty="0">
                          <a:solidFill>
                            <a:schemeClr val="bg2">
                              <a:lumMod val="25000"/>
                            </a:schemeClr>
                          </a:solidFill>
                          <a:effectLst/>
                          <a:latin typeface="+mj-lt"/>
                        </a:rPr>
                        <a:t>Imereti, Racha-Lechkhumi and Kvemo Svaneti</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198376">
                <a:tc>
                  <a:txBody>
                    <a:bodyPr/>
                    <a:lstStyle/>
                    <a:p>
                      <a:pPr algn="l" fontAlgn="ctr"/>
                      <a:r>
                        <a:rPr lang="en-US" sz="700" b="0" i="0" u="none" strike="noStrike" dirty="0" err="1">
                          <a:solidFill>
                            <a:schemeClr val="bg2">
                              <a:lumMod val="25000"/>
                            </a:schemeClr>
                          </a:solidFill>
                          <a:effectLst/>
                          <a:latin typeface="+mj-lt"/>
                        </a:rPr>
                        <a:t>Kakheti</a:t>
                      </a:r>
                      <a:endParaRPr lang="en-US" sz="700" b="0" i="0" u="none" strike="noStrike" dirty="0">
                        <a:solidFill>
                          <a:schemeClr val="bg2">
                            <a:lumMod val="25000"/>
                          </a:schemeClr>
                        </a:solidFill>
                        <a:effectLst/>
                        <a:latin typeface="+mj-lt"/>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198376">
                <a:tc>
                  <a:txBody>
                    <a:bodyPr/>
                    <a:lstStyle/>
                    <a:p>
                      <a:pPr algn="l" fontAlgn="ctr"/>
                      <a:r>
                        <a:rPr lang="en-US" sz="700" b="0" i="0" u="none" strike="noStrike" dirty="0" err="1">
                          <a:solidFill>
                            <a:schemeClr val="bg2">
                              <a:lumMod val="25000"/>
                            </a:schemeClr>
                          </a:solidFill>
                          <a:effectLst/>
                          <a:latin typeface="+mj-lt"/>
                        </a:rPr>
                        <a:t>Mtskheta-Mtianeti</a:t>
                      </a:r>
                      <a:endParaRPr lang="en-US" sz="700" b="0" i="0" u="none" strike="noStrike" dirty="0">
                        <a:solidFill>
                          <a:schemeClr val="bg2">
                            <a:lumMod val="25000"/>
                          </a:schemeClr>
                        </a:solidFill>
                        <a:effectLst/>
                        <a:latin typeface="+mj-lt"/>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198376">
                <a:tc>
                  <a:txBody>
                    <a:bodyPr/>
                    <a:lstStyle/>
                    <a:p>
                      <a:pPr algn="l" fontAlgn="ctr"/>
                      <a:r>
                        <a:rPr lang="en-US" sz="700" b="0" i="0" u="none" strike="noStrike">
                          <a:solidFill>
                            <a:schemeClr val="bg2">
                              <a:lumMod val="25000"/>
                            </a:schemeClr>
                          </a:solidFill>
                          <a:effectLst/>
                          <a:latin typeface="+mj-lt"/>
                        </a:rPr>
                        <a:t>Samegrelo-Zemo Svaneti</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r h="198376">
                <a:tc>
                  <a:txBody>
                    <a:bodyPr/>
                    <a:lstStyle/>
                    <a:p>
                      <a:pPr algn="l" fontAlgn="ctr"/>
                      <a:r>
                        <a:rPr lang="en-US" sz="700" b="0" i="0" u="none" strike="noStrike">
                          <a:solidFill>
                            <a:schemeClr val="bg2">
                              <a:lumMod val="25000"/>
                            </a:schemeClr>
                          </a:solidFill>
                          <a:effectLst/>
                          <a:latin typeface="+mj-lt"/>
                        </a:rPr>
                        <a:t>Samtskhe-Javakheti</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9"/>
                  </a:ext>
                </a:extLst>
              </a:tr>
              <a:tr h="198376">
                <a:tc>
                  <a:txBody>
                    <a:bodyPr/>
                    <a:lstStyle/>
                    <a:p>
                      <a:pPr algn="l" fontAlgn="ctr"/>
                      <a:r>
                        <a:rPr lang="en-US" sz="700" b="0" i="0" u="none" strike="noStrike" dirty="0" err="1">
                          <a:solidFill>
                            <a:schemeClr val="bg2">
                              <a:lumMod val="25000"/>
                            </a:schemeClr>
                          </a:solidFill>
                          <a:effectLst/>
                          <a:latin typeface="+mj-lt"/>
                        </a:rPr>
                        <a:t>Kvemo</a:t>
                      </a:r>
                      <a:r>
                        <a:rPr lang="en-US" sz="700" b="0" i="0" u="none" strike="noStrike" dirty="0">
                          <a:solidFill>
                            <a:schemeClr val="bg2">
                              <a:lumMod val="25000"/>
                            </a:schemeClr>
                          </a:solidFill>
                          <a:effectLst/>
                          <a:latin typeface="+mj-lt"/>
                        </a:rPr>
                        <a:t> </a:t>
                      </a:r>
                      <a:r>
                        <a:rPr lang="en-US" sz="700" b="0" i="0" u="none" strike="noStrike" dirty="0" err="1">
                          <a:solidFill>
                            <a:schemeClr val="bg2">
                              <a:lumMod val="25000"/>
                            </a:schemeClr>
                          </a:solidFill>
                          <a:effectLst/>
                          <a:latin typeface="+mj-lt"/>
                        </a:rPr>
                        <a:t>Kartli</a:t>
                      </a:r>
                      <a:endParaRPr lang="en-US" sz="700" b="0" i="0" u="none" strike="noStrike" dirty="0">
                        <a:solidFill>
                          <a:schemeClr val="bg2">
                            <a:lumMod val="25000"/>
                          </a:schemeClr>
                        </a:solidFill>
                        <a:effectLst/>
                        <a:latin typeface="+mj-lt"/>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1"/>
                  </a:ext>
                </a:extLst>
              </a:tr>
              <a:tr h="198376">
                <a:tc>
                  <a:txBody>
                    <a:bodyPr/>
                    <a:lstStyle/>
                    <a:p>
                      <a:pPr algn="l" fontAlgn="ctr"/>
                      <a:r>
                        <a:rPr lang="en-US" sz="700" b="0" i="0" u="none" strike="noStrike" dirty="0" err="1">
                          <a:solidFill>
                            <a:schemeClr val="bg2">
                              <a:lumMod val="25000"/>
                            </a:schemeClr>
                          </a:solidFill>
                          <a:effectLst/>
                          <a:latin typeface="+mj-lt"/>
                        </a:rPr>
                        <a:t>Shida</a:t>
                      </a:r>
                      <a:r>
                        <a:rPr lang="en-US" sz="700" b="0" i="0" u="none" strike="noStrike" dirty="0">
                          <a:solidFill>
                            <a:schemeClr val="bg2">
                              <a:lumMod val="25000"/>
                            </a:schemeClr>
                          </a:solidFill>
                          <a:effectLst/>
                          <a:latin typeface="+mj-lt"/>
                        </a:rPr>
                        <a:t> </a:t>
                      </a:r>
                      <a:r>
                        <a:rPr lang="en-US" sz="700" b="0" i="0" u="none" strike="noStrike" dirty="0" err="1">
                          <a:solidFill>
                            <a:schemeClr val="bg2">
                              <a:lumMod val="25000"/>
                            </a:schemeClr>
                          </a:solidFill>
                          <a:effectLst/>
                          <a:latin typeface="+mj-lt"/>
                        </a:rPr>
                        <a:t>Kartli</a:t>
                      </a:r>
                      <a:endParaRPr lang="en-US" sz="700" b="0" i="0" u="none" strike="noStrike" dirty="0">
                        <a:solidFill>
                          <a:schemeClr val="bg2">
                            <a:lumMod val="25000"/>
                          </a:schemeClr>
                        </a:solidFill>
                        <a:effectLst/>
                        <a:latin typeface="+mj-lt"/>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algn="ctr" fontAlgn="ctr"/>
                      <a:r>
                        <a:rPr lang="en-US" sz="8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extLst>
                  <a:ext uri="{0D108BD9-81ED-4DB2-BD59-A6C34878D82A}">
                    <a16:rowId xmlns="" xmlns:a16="http://schemas.microsoft.com/office/drawing/2014/main" val="10010"/>
                  </a:ext>
                </a:extLst>
              </a:tr>
            </a:tbl>
          </a:graphicData>
        </a:graphic>
      </p:graphicFrame>
      <p:graphicFrame>
        <p:nvGraphicFramePr>
          <p:cNvPr id="24" name="Content Placeholder 6"/>
          <p:cNvGraphicFramePr>
            <a:graphicFrameLocks/>
          </p:cNvGraphicFramePr>
          <p:nvPr>
            <p:extLst>
              <p:ext uri="{D42A27DB-BD31-4B8C-83A1-F6EECF244321}">
                <p14:modId xmlns:p14="http://schemas.microsoft.com/office/powerpoint/2010/main" val="3438230321"/>
              </p:ext>
            </p:extLst>
          </p:nvPr>
        </p:nvGraphicFramePr>
        <p:xfrm>
          <a:off x="3885267" y="6056432"/>
          <a:ext cx="3437553" cy="20116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5" name="Chart 24"/>
          <p:cNvGraphicFramePr/>
          <p:nvPr>
            <p:extLst>
              <p:ext uri="{D42A27DB-BD31-4B8C-83A1-F6EECF244321}">
                <p14:modId xmlns:p14="http://schemas.microsoft.com/office/powerpoint/2010/main" val="3883706004"/>
              </p:ext>
            </p:extLst>
          </p:nvPr>
        </p:nvGraphicFramePr>
        <p:xfrm>
          <a:off x="304801" y="6060303"/>
          <a:ext cx="3512820" cy="1893071"/>
        </p:xfrm>
        <a:graphic>
          <a:graphicData uri="http://schemas.openxmlformats.org/drawingml/2006/chart">
            <c:chart xmlns:c="http://schemas.openxmlformats.org/drawingml/2006/chart" xmlns:r="http://schemas.openxmlformats.org/officeDocument/2006/relationships" r:id="rId5"/>
          </a:graphicData>
        </a:graphic>
      </p:graphicFrame>
      <p:sp>
        <p:nvSpPr>
          <p:cNvPr id="29" name="TextBox 28"/>
          <p:cNvSpPr txBox="1"/>
          <p:nvPr/>
        </p:nvSpPr>
        <p:spPr>
          <a:xfrm>
            <a:off x="304800" y="5899048"/>
            <a:ext cx="3512820" cy="261610"/>
          </a:xfrm>
          <a:prstGeom prst="rect">
            <a:avLst/>
          </a:prstGeom>
          <a:noFill/>
          <a:ln w="3175">
            <a:noFill/>
          </a:ln>
        </p:spPr>
        <p:txBody>
          <a:bodyPr wrap="square" rtlCol="0">
            <a:spAutoFit/>
          </a:bodyPr>
          <a:lstStyle/>
          <a:p>
            <a:r>
              <a:rPr lang="en-US" sz="1100" b="1" dirty="0">
                <a:solidFill>
                  <a:srgbClr val="4C545A"/>
                </a:solidFill>
                <a:latin typeface="+mj-lt"/>
              </a:rPr>
              <a:t>ECDI: Total Score &amp; Domains, SDG 4.2.1</a:t>
            </a:r>
          </a:p>
        </p:txBody>
      </p:sp>
      <p:sp>
        <p:nvSpPr>
          <p:cNvPr id="20" name="TextBox 19"/>
          <p:cNvSpPr txBox="1"/>
          <p:nvPr/>
        </p:nvSpPr>
        <p:spPr>
          <a:xfrm>
            <a:off x="3886201" y="5900578"/>
            <a:ext cx="3436620" cy="261610"/>
          </a:xfrm>
          <a:prstGeom prst="rect">
            <a:avLst/>
          </a:prstGeom>
          <a:noFill/>
          <a:ln w="3175">
            <a:noFill/>
          </a:ln>
        </p:spPr>
        <p:txBody>
          <a:bodyPr wrap="square" rtlCol="0">
            <a:spAutoFit/>
          </a:bodyPr>
          <a:lstStyle/>
          <a:p>
            <a:r>
              <a:rPr lang="en-US" sz="1100" b="1" dirty="0">
                <a:solidFill>
                  <a:srgbClr val="4C545A"/>
                </a:solidFill>
                <a:latin typeface="+mj-lt"/>
              </a:rPr>
              <a:t>ECDI: Disaggregates</a:t>
            </a:r>
          </a:p>
        </p:txBody>
      </p:sp>
      <p:sp>
        <p:nvSpPr>
          <p:cNvPr id="23" name="TextBox 22"/>
          <p:cNvSpPr txBox="1"/>
          <p:nvPr/>
        </p:nvSpPr>
        <p:spPr>
          <a:xfrm>
            <a:off x="236944" y="5665559"/>
            <a:ext cx="3582581" cy="276999"/>
          </a:xfrm>
          <a:prstGeom prst="rect">
            <a:avLst/>
          </a:prstGeom>
          <a:noFill/>
        </p:spPr>
        <p:txBody>
          <a:bodyPr wrap="square" rtlCol="0">
            <a:spAutoFit/>
          </a:bodyPr>
          <a:lstStyle/>
          <a:p>
            <a:r>
              <a:rPr lang="en-US" sz="1200" b="1" dirty="0">
                <a:solidFill>
                  <a:srgbClr val="4C545A"/>
                </a:solidFill>
                <a:latin typeface="+mj-lt"/>
              </a:rPr>
              <a:t>Early Childhood Development Index (ECDI)</a:t>
            </a:r>
          </a:p>
        </p:txBody>
      </p:sp>
      <p:cxnSp>
        <p:nvCxnSpPr>
          <p:cNvPr id="26" name="Straight Connector 25"/>
          <p:cNvCxnSpPr/>
          <p:nvPr/>
        </p:nvCxnSpPr>
        <p:spPr>
          <a:xfrm>
            <a:off x="303644" y="5944768"/>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08193" y="333958"/>
            <a:ext cx="3511296" cy="430887"/>
          </a:xfrm>
          <a:prstGeom prst="rect">
            <a:avLst/>
          </a:prstGeom>
          <a:noFill/>
          <a:ln w="3175">
            <a:noFill/>
          </a:ln>
        </p:spPr>
        <p:txBody>
          <a:bodyPr wrap="square" rtlCol="0">
            <a:spAutoFit/>
          </a:bodyPr>
          <a:lstStyle/>
          <a:p>
            <a:r>
              <a:rPr lang="en-US" sz="1100" b="1" dirty="0">
                <a:solidFill>
                  <a:srgbClr val="4C545A"/>
                </a:solidFill>
              </a:rPr>
              <a:t>Children using electronic devices for more than 1 hour a day by </a:t>
            </a:r>
            <a:r>
              <a:rPr lang="en-US" sz="1100" b="1" dirty="0" smtClean="0">
                <a:solidFill>
                  <a:srgbClr val="4C545A"/>
                </a:solidFill>
              </a:rPr>
              <a:t>Age</a:t>
            </a:r>
            <a:endParaRPr lang="en-US" sz="1100" b="1" dirty="0">
              <a:solidFill>
                <a:srgbClr val="4C545A"/>
              </a:solidFill>
            </a:endParaRPr>
          </a:p>
        </p:txBody>
      </p:sp>
      <p:sp>
        <p:nvSpPr>
          <p:cNvPr id="34" name="TextBox 33"/>
          <p:cNvSpPr txBox="1"/>
          <p:nvPr/>
        </p:nvSpPr>
        <p:spPr>
          <a:xfrm>
            <a:off x="303644" y="2419538"/>
            <a:ext cx="3511296" cy="184666"/>
          </a:xfrm>
          <a:prstGeom prst="rect">
            <a:avLst/>
          </a:prstGeom>
          <a:noFill/>
          <a:ln w="3175">
            <a:noFill/>
          </a:ln>
        </p:spPr>
        <p:txBody>
          <a:bodyPr wrap="square" rtlCol="0">
            <a:spAutoFit/>
          </a:bodyPr>
          <a:lstStyle>
            <a:defPPr>
              <a:defRPr lang="en-US"/>
            </a:defPPr>
            <a:lvl1pPr>
              <a:defRPr sz="600"/>
            </a:lvl1pPr>
          </a:lstStyle>
          <a:p>
            <a:r>
              <a:rPr lang="en-US" dirty="0"/>
              <a:t>Percentage of children who used electronic devices for more than 1 hour a day</a:t>
            </a:r>
          </a:p>
        </p:txBody>
      </p:sp>
      <p:graphicFrame>
        <p:nvGraphicFramePr>
          <p:cNvPr id="35" name="Chart 34"/>
          <p:cNvGraphicFramePr/>
          <p:nvPr>
            <p:extLst>
              <p:ext uri="{D42A27DB-BD31-4B8C-83A1-F6EECF244321}">
                <p14:modId xmlns:p14="http://schemas.microsoft.com/office/powerpoint/2010/main" val="2195328146"/>
              </p:ext>
            </p:extLst>
          </p:nvPr>
        </p:nvGraphicFramePr>
        <p:xfrm>
          <a:off x="311150" y="647700"/>
          <a:ext cx="3511296" cy="1878767"/>
        </p:xfrm>
        <a:graphic>
          <a:graphicData uri="http://schemas.openxmlformats.org/drawingml/2006/chart">
            <c:chart xmlns:c="http://schemas.openxmlformats.org/drawingml/2006/chart" xmlns:r="http://schemas.openxmlformats.org/officeDocument/2006/relationships" r:id="rId6"/>
          </a:graphicData>
        </a:graphic>
      </p:graphicFrame>
      <p:sp>
        <p:nvSpPr>
          <p:cNvPr id="36" name="TextBox 35"/>
          <p:cNvSpPr txBox="1"/>
          <p:nvPr/>
        </p:nvSpPr>
        <p:spPr>
          <a:xfrm>
            <a:off x="232124" y="97853"/>
            <a:ext cx="5486400" cy="276999"/>
          </a:xfrm>
          <a:prstGeom prst="rect">
            <a:avLst/>
          </a:prstGeom>
          <a:noFill/>
        </p:spPr>
        <p:txBody>
          <a:bodyPr wrap="square" rtlCol="0">
            <a:spAutoFit/>
          </a:bodyPr>
          <a:lstStyle>
            <a:defPPr>
              <a:defRPr lang="en-US"/>
            </a:defPPr>
            <a:lvl1pPr>
              <a:defRPr sz="1200" b="1">
                <a:solidFill>
                  <a:srgbClr val="4C545A"/>
                </a:solidFill>
              </a:defRPr>
            </a:lvl1pPr>
          </a:lstStyle>
          <a:p>
            <a:r>
              <a:rPr lang="en-US" dirty="0"/>
              <a:t>Children’s Media Use</a:t>
            </a:r>
          </a:p>
        </p:txBody>
      </p:sp>
      <p:cxnSp>
        <p:nvCxnSpPr>
          <p:cNvPr id="27" name="Straight Connector 26"/>
          <p:cNvCxnSpPr/>
          <p:nvPr/>
        </p:nvCxnSpPr>
        <p:spPr>
          <a:xfrm>
            <a:off x="305873" y="329496"/>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9943659"/>
      </p:ext>
    </p:extLst>
  </p:cSld>
  <p:clrMapOvr>
    <a:masterClrMapping/>
  </p:clrMapOvr>
</p:sld>
</file>

<file path=ppt/theme/theme1.xml><?xml version="1.0" encoding="utf-8"?>
<a:theme xmlns:a="http://schemas.openxmlformats.org/drawingml/2006/main" name="Office Them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73f51738-d318-4883-9d64-4f0bd0ccc55e" ContentTypeId="0x0101009BA85F8052A6DA4FA3E31FF9F74C6970" PreviousValue="false"/>
</file>

<file path=customXml/item4.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5.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D689F9-A185-409F-B20D-2D02B9FC3B0D}">
  <ds:schemaRefs>
    <ds:schemaRef ds:uri="http://schemas.microsoft.com/office/2006/metadata/customXsn"/>
  </ds:schemaRefs>
</ds:datastoreItem>
</file>

<file path=customXml/itemProps2.xml><?xml version="1.0" encoding="utf-8"?>
<ds:datastoreItem xmlns:ds="http://schemas.openxmlformats.org/officeDocument/2006/customXml" ds:itemID="{9087F72C-B8FD-4AF3-91DC-71C27D70C1C8}">
  <ds:schemaRefs>
    <ds:schemaRef ds:uri="http://schemas.microsoft.com/sharepoint/events"/>
  </ds:schemaRefs>
</ds:datastoreItem>
</file>

<file path=customXml/itemProps3.xml><?xml version="1.0" encoding="utf-8"?>
<ds:datastoreItem xmlns:ds="http://schemas.openxmlformats.org/officeDocument/2006/customXml" ds:itemID="{8A1D3E02-3C2B-45E2-B92D-B25A95F65EEF}">
  <ds:schemaRefs>
    <ds:schemaRef ds:uri="Microsoft.SharePoint.Taxonomy.ContentTypeSync"/>
  </ds:schemaRefs>
</ds:datastoreItem>
</file>

<file path=customXml/itemProps4.xml><?xml version="1.0" encoding="utf-8"?>
<ds:datastoreItem xmlns:ds="http://schemas.openxmlformats.org/officeDocument/2006/customXml" ds:itemID="{ED0CC4DE-A572-4412-862E-74FA4FAFFAD1}">
  <ds:schemaRefs>
    <ds:schemaRef ds:uri="2aac1c47-a7bd-4382-bbe6-d59290c165d5"/>
    <ds:schemaRef ds:uri="http://schemas.microsoft.com/sharepoint/v3"/>
    <ds:schemaRef ds:uri="http://schemas.microsoft.com/office/infopath/2007/PartnerControls"/>
    <ds:schemaRef ds:uri="http://purl.org/dc/elements/1.1/"/>
    <ds:schemaRef ds:uri="http://purl.org/dc/dcmitype/"/>
    <ds:schemaRef ds:uri="http://purl.org/dc/terms/"/>
    <ds:schemaRef ds:uri="http://schemas.openxmlformats.org/package/2006/metadata/core-properties"/>
    <ds:schemaRef ds:uri="ca283e0b-db31-4043-a2ef-b80661bf084a"/>
    <ds:schemaRef ds:uri="http://schemas.microsoft.com/office/2006/documentManagement/types"/>
    <ds:schemaRef ds:uri="http://schemas.microsoft.com/office/2006/metadata/properties"/>
    <ds:schemaRef ds:uri="03aba595-bc08-4bc6-a067-44fa0d6fce4c"/>
    <ds:schemaRef ds:uri="http://schemas.microsoft.com/sharepoint/v4"/>
    <ds:schemaRef ds:uri="http://schemas.microsoft.com/sharepoint.v3"/>
    <ds:schemaRef ds:uri="http://www.w3.org/XML/1998/namespace"/>
  </ds:schemaRefs>
</ds:datastoreItem>
</file>

<file path=customXml/itemProps5.xml><?xml version="1.0" encoding="utf-8"?>
<ds:datastoreItem xmlns:ds="http://schemas.openxmlformats.org/officeDocument/2006/customXml" ds:itemID="{7FCA262A-44CE-4059-9575-AC8A7B7EF6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E6CFE3F7-9F7D-44D0-98F2-9B7D47A2E7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2852</TotalTime>
  <Words>1285</Words>
  <Application>Microsoft Office PowerPoint</Application>
  <PresentationFormat>Custom</PresentationFormat>
  <Paragraphs>97</Paragraphs>
  <Slides>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Calibri</vt:lpstr>
      <vt:lpstr>Franklin Gothic Book</vt:lpstr>
      <vt:lpstr>Franklin Gothic Medium</vt:lpstr>
      <vt:lpstr>Sylfaen</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KG</dc:creator>
  <cp:lastModifiedBy>nestan pantsulaia</cp:lastModifiedBy>
  <cp:revision>349</cp:revision>
  <cp:lastPrinted>2019-11-18T08:47:09Z</cp:lastPrinted>
  <dcterms:created xsi:type="dcterms:W3CDTF">2017-11-02T14:57:07Z</dcterms:created>
  <dcterms:modified xsi:type="dcterms:W3CDTF">2019-11-18T08:47:53Z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