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notesSlides/notesSlide3.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2.xml" ContentType="application/vnd.openxmlformats-officedocument.drawingml.chartshapes+xml"/>
  <Override PartName="/ppt/charts/chart11.xml" ContentType="application/vnd.openxmlformats-officedocument.drawingml.chart+xml"/>
  <Override PartName="/ppt/drawings/drawing3.xml" ContentType="application/vnd.openxmlformats-officedocument.drawingml.chartshapes+xml"/>
  <Override PartName="/ppt/charts/chart12.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4.xml" ContentType="application/vnd.openxmlformats-officedocument.drawingml.chartshapes+xml"/>
  <Override PartName="/ppt/charts/chart13.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5.xml" ContentType="application/vnd.openxmlformats-officedocument.drawingml.chartshapes+xml"/>
  <Override PartName="/ppt/charts/chart14.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6.xml" ContentType="application/vnd.openxmlformats-officedocument.drawingml.chartshapes+xml"/>
  <Override PartName="/ppt/charts/chart15.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7.xml" ContentType="application/vnd.openxmlformats-officedocument.drawingml.chartshapes+xml"/>
  <Override PartName="/ppt/charts/chart16.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7.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8.xml" ContentType="application/vnd.openxmlformats-officedocument.drawingml.chart+xml"/>
  <Override PartName="/ppt/charts/style14.xml" ContentType="application/vnd.ms-office.chartstyle+xml"/>
  <Override PartName="/ppt/charts/colors14.xml" ContentType="application/vnd.ms-office.chartcolorstyle+xml"/>
  <Override PartName="/ppt/drawings/drawing8.xml" ContentType="application/vnd.openxmlformats-officedocument.drawingml.chartshapes+xml"/>
  <Override PartName="/ppt/charts/chart19.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20.xml" ContentType="application/vnd.openxmlformats-officedocument.drawingml.chart+xml"/>
  <Override PartName="/ppt/charts/style16.xml" ContentType="application/vnd.ms-office.chartstyle+xml"/>
  <Override PartName="/ppt/charts/colors16.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7"/>
  </p:sldMasterIdLst>
  <p:notesMasterIdLst>
    <p:notesMasterId r:id="rId12"/>
  </p:notesMasterIdLst>
  <p:handoutMasterIdLst>
    <p:handoutMasterId r:id="rId13"/>
  </p:handoutMasterIdLst>
  <p:sldIdLst>
    <p:sldId id="261" r:id="rId8"/>
    <p:sldId id="262" r:id="rId9"/>
    <p:sldId id="259" r:id="rId10"/>
    <p:sldId id="257" r:id="rId11"/>
  </p:sldIdLst>
  <p:sldSz cx="7772400" cy="10058400"/>
  <p:notesSz cx="7099300" cy="10234613"/>
  <p:defaultTextStyle>
    <a:defPPr>
      <a:defRPr lang="en-US"/>
    </a:defPPr>
    <a:lvl1pPr marL="0" algn="l" defTabSz="914299" rtl="0" eaLnBrk="1" latinLnBrk="0" hangingPunct="1">
      <a:defRPr sz="1800" kern="1200">
        <a:solidFill>
          <a:schemeClr val="tx1"/>
        </a:solidFill>
        <a:latin typeface="+mn-lt"/>
        <a:ea typeface="+mn-ea"/>
        <a:cs typeface="+mn-cs"/>
      </a:defRPr>
    </a:lvl1pPr>
    <a:lvl2pPr marL="457150" algn="l" defTabSz="914299" rtl="0" eaLnBrk="1" latinLnBrk="0" hangingPunct="1">
      <a:defRPr sz="1800" kern="1200">
        <a:solidFill>
          <a:schemeClr val="tx1"/>
        </a:solidFill>
        <a:latin typeface="+mn-lt"/>
        <a:ea typeface="+mn-ea"/>
        <a:cs typeface="+mn-cs"/>
      </a:defRPr>
    </a:lvl2pPr>
    <a:lvl3pPr marL="914299" algn="l" defTabSz="914299" rtl="0" eaLnBrk="1" latinLnBrk="0" hangingPunct="1">
      <a:defRPr sz="1800" kern="1200">
        <a:solidFill>
          <a:schemeClr val="tx1"/>
        </a:solidFill>
        <a:latin typeface="+mn-lt"/>
        <a:ea typeface="+mn-ea"/>
        <a:cs typeface="+mn-cs"/>
      </a:defRPr>
    </a:lvl3pPr>
    <a:lvl4pPr marL="1371449" algn="l" defTabSz="914299" rtl="0" eaLnBrk="1" latinLnBrk="0" hangingPunct="1">
      <a:defRPr sz="1800" kern="1200">
        <a:solidFill>
          <a:schemeClr val="tx1"/>
        </a:solidFill>
        <a:latin typeface="+mn-lt"/>
        <a:ea typeface="+mn-ea"/>
        <a:cs typeface="+mn-cs"/>
      </a:defRPr>
    </a:lvl4pPr>
    <a:lvl5pPr marL="1828600" algn="l" defTabSz="914299" rtl="0" eaLnBrk="1" latinLnBrk="0" hangingPunct="1">
      <a:defRPr sz="1800" kern="1200">
        <a:solidFill>
          <a:schemeClr val="tx1"/>
        </a:solidFill>
        <a:latin typeface="+mn-lt"/>
        <a:ea typeface="+mn-ea"/>
        <a:cs typeface="+mn-cs"/>
      </a:defRPr>
    </a:lvl5pPr>
    <a:lvl6pPr marL="2285750" algn="l" defTabSz="914299" rtl="0" eaLnBrk="1" latinLnBrk="0" hangingPunct="1">
      <a:defRPr sz="1800" kern="1200">
        <a:solidFill>
          <a:schemeClr val="tx1"/>
        </a:solidFill>
        <a:latin typeface="+mn-lt"/>
        <a:ea typeface="+mn-ea"/>
        <a:cs typeface="+mn-cs"/>
      </a:defRPr>
    </a:lvl6pPr>
    <a:lvl7pPr marL="2742899" algn="l" defTabSz="914299" rtl="0" eaLnBrk="1" latinLnBrk="0" hangingPunct="1">
      <a:defRPr sz="1800" kern="1200">
        <a:solidFill>
          <a:schemeClr val="tx1"/>
        </a:solidFill>
        <a:latin typeface="+mn-lt"/>
        <a:ea typeface="+mn-ea"/>
        <a:cs typeface="+mn-cs"/>
      </a:defRPr>
    </a:lvl7pPr>
    <a:lvl8pPr marL="3200049" algn="l" defTabSz="914299" rtl="0" eaLnBrk="1" latinLnBrk="0" hangingPunct="1">
      <a:defRPr sz="1800" kern="1200">
        <a:solidFill>
          <a:schemeClr val="tx1"/>
        </a:solidFill>
        <a:latin typeface="+mn-lt"/>
        <a:ea typeface="+mn-ea"/>
        <a:cs typeface="+mn-cs"/>
      </a:defRPr>
    </a:lvl8pPr>
    <a:lvl9pPr marL="3657199" algn="l" defTabSz="91429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20" userDrawn="1">
          <p15:clr>
            <a:srgbClr val="A4A3A4"/>
          </p15:clr>
        </p15:guide>
        <p15:guide id="2" pos="4632" userDrawn="1">
          <p15:clr>
            <a:srgbClr val="A4A3A4"/>
          </p15:clr>
        </p15:guide>
        <p15:guide id="3" pos="19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zezva sanikidze" initials="zs" lastIdx="24" clrIdx="6">
    <p:extLst>
      <p:ext uri="{19B8F6BF-5375-455C-9EA6-DF929625EA0E}">
        <p15:presenceInfo xmlns:p15="http://schemas.microsoft.com/office/powerpoint/2012/main" userId="S-1-5-21-2703388789-3765044650-341701313-2129" providerId="AD"/>
      </p:ext>
    </p:extLst>
  </p:cmAuthor>
  <p:cmAuthor id="1" name="Julianne Deitch" initials="JD" lastIdx="1" clrIdx="0"/>
  <p:cmAuthor id="8" name="Bo Robert Beshanski-Pedersen" initials="BP" lastIdx="4" clrIdx="7">
    <p:extLst>
      <p:ext uri="{19B8F6BF-5375-455C-9EA6-DF929625EA0E}">
        <p15:presenceInfo xmlns:p15="http://schemas.microsoft.com/office/powerpoint/2012/main" userId="Bo Robert Beshanski-Pedersen" providerId="None"/>
      </p:ext>
    </p:extLst>
  </p:cmAuthor>
  <p:cmAuthor id="2" name="Author" initials="A" lastIdx="1" clrIdx="1">
    <p:extLst>
      <p:ext uri="{19B8F6BF-5375-455C-9EA6-DF929625EA0E}">
        <p15:presenceInfo xmlns:p15="http://schemas.microsoft.com/office/powerpoint/2012/main" userId="Author" providerId="None"/>
      </p:ext>
    </p:extLst>
  </p:cmAuthor>
  <p:cmAuthor id="9" name="Sofija Ocokoljic" initials="SO" lastIdx="1" clrIdx="8">
    <p:extLst>
      <p:ext uri="{19B8F6BF-5375-455C-9EA6-DF929625EA0E}">
        <p15:presenceInfo xmlns:p15="http://schemas.microsoft.com/office/powerpoint/2012/main" userId="S::socokoljic@unicef.org::4d5dda7d-80a7-42a2-8200-5c225147b931" providerId="AD"/>
      </p:ext>
    </p:extLst>
  </p:cmAuthor>
  <p:cmAuthor id="3" name="Colleen Murray" initials="CM" lastIdx="34" clrIdx="2">
    <p:extLst>
      <p:ext uri="{19B8F6BF-5375-455C-9EA6-DF929625EA0E}">
        <p15:presenceInfo xmlns:p15="http://schemas.microsoft.com/office/powerpoint/2012/main" userId="S-1-5-21-889838981-920820592-1903951286-227541" providerId="AD"/>
      </p:ext>
    </p:extLst>
  </p:cmAuthor>
  <p:cmAuthor id="4" name="User" initials="U" lastIdx="1" clrIdx="3">
    <p:extLst>
      <p:ext uri="{19B8F6BF-5375-455C-9EA6-DF929625EA0E}">
        <p15:presenceInfo xmlns:p15="http://schemas.microsoft.com/office/powerpoint/2012/main" userId="User" providerId="None"/>
      </p:ext>
    </p:extLst>
  </p:cmAuthor>
  <p:cmAuthor id="5" name="irma gvilava" initials="ig" lastIdx="21" clrIdx="4">
    <p:extLst>
      <p:ext uri="{19B8F6BF-5375-455C-9EA6-DF929625EA0E}">
        <p15:presenceInfo xmlns:p15="http://schemas.microsoft.com/office/powerpoint/2012/main" userId="S-1-5-21-2703388789-3765044650-341701313-2073" providerId="AD"/>
      </p:ext>
    </p:extLst>
  </p:cmAuthor>
  <p:cmAuthor id="6" name="Tijana Comic" initials="TC" lastIdx="40" clrIdx="5">
    <p:extLst>
      <p:ext uri="{19B8F6BF-5375-455C-9EA6-DF929625EA0E}">
        <p15:presenceInfo xmlns:p15="http://schemas.microsoft.com/office/powerpoint/2012/main" userId="b1e3c049de1787f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5A40"/>
    <a:srgbClr val="3BB8C5"/>
    <a:srgbClr val="96A6BC"/>
    <a:srgbClr val="D0E5C1"/>
    <a:srgbClr val="A9D18E"/>
    <a:srgbClr val="F69686"/>
    <a:srgbClr val="B6A8D4"/>
    <a:srgbClr val="684FA1"/>
    <a:srgbClr val="FDD08D"/>
    <a:srgbClr val="FCB0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54" autoAdjust="0"/>
    <p:restoredTop sz="94556" autoAdjust="0"/>
  </p:normalViewPr>
  <p:slideViewPr>
    <p:cSldViewPr snapToGrid="0" snapToObjects="1" showGuides="1">
      <p:cViewPr>
        <p:scale>
          <a:sx n="100" d="100"/>
          <a:sy n="100" d="100"/>
        </p:scale>
        <p:origin x="2358" y="-1638"/>
      </p:cViewPr>
      <p:guideLst>
        <p:guide orient="horz" pos="1920"/>
        <p:guide pos="4632"/>
        <p:guide pos="192"/>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0"/>
    </p:cViewPr>
  </p:sorterViewPr>
  <p:notesViewPr>
    <p:cSldViewPr snapToGrid="0" snapToObjects="1" showGuides="1">
      <p:cViewPr varScale="1">
        <p:scale>
          <a:sx n="84" d="100"/>
          <a:sy n="84" d="100"/>
        </p:scale>
        <p:origin x="3792"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4.xml"/><Relationship Id="rId5" Type="http://schemas.openxmlformats.org/officeDocument/2006/relationships/customXml" Target="../customXml/item5.xml"/><Relationship Id="rId15" Type="http://schemas.openxmlformats.org/officeDocument/2006/relationships/presProps" Target="presProps.xml"/><Relationship Id="rId10" Type="http://schemas.openxmlformats.org/officeDocument/2006/relationships/slide" Target="slides/slide3.xml"/><Relationship Id="rId19"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 Pedersen" userId="d9899d1f-79a5-4680-8fc4-f5dae7a98dd1" providerId="ADAL" clId="{FB6618CD-D41B-4A63-A7C2-D26D8C04A1C9}"/>
    <pc:docChg chg="custSel modSld">
      <pc:chgData name="Bo Pedersen" userId="d9899d1f-79a5-4680-8fc4-f5dae7a98dd1" providerId="ADAL" clId="{FB6618CD-D41B-4A63-A7C2-D26D8C04A1C9}" dt="2019-10-30T11:39:43.757" v="15"/>
      <pc:docMkLst>
        <pc:docMk/>
      </pc:docMkLst>
      <pc:sldChg chg="mod addCm modCm">
        <pc:chgData name="Bo Pedersen" userId="d9899d1f-79a5-4680-8fc4-f5dae7a98dd1" providerId="ADAL" clId="{FB6618CD-D41B-4A63-A7C2-D26D8C04A1C9}" dt="2019-10-30T11:39:43.757" v="15"/>
        <pc:sldMkLst>
          <pc:docMk/>
          <pc:sldMk cId="1460079423" sldId="259"/>
        </pc:sldMkLst>
      </pc:sldChg>
      <pc:sldChg chg="addCm modCm">
        <pc:chgData name="Bo Pedersen" userId="d9899d1f-79a5-4680-8fc4-f5dae7a98dd1" providerId="ADAL" clId="{FB6618CD-D41B-4A63-A7C2-D26D8C04A1C9}" dt="2019-10-30T11:23:55.650" v="4" actId="1589"/>
        <pc:sldMkLst>
          <pc:docMk/>
          <pc:sldMk cId="2183313760" sldId="261"/>
        </pc:sldMkLst>
      </pc:sldChg>
      <pc:sldChg chg="addCm modCm">
        <pc:chgData name="Bo Pedersen" userId="d9899d1f-79a5-4680-8fc4-f5dae7a98dd1" providerId="ADAL" clId="{FB6618CD-D41B-4A63-A7C2-D26D8C04A1C9}" dt="2019-10-30T11:27:32.176" v="6" actId="1589"/>
        <pc:sldMkLst>
          <pc:docMk/>
          <pc:sldMk cId="1120688250" sldId="262"/>
        </pc:sldMkLst>
      </pc:sldChg>
    </pc:docChg>
  </pc:docChgLst>
</pc:chgInfo>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2.xml"/></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4.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5.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6.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7.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2.xml"/><Relationship Id="rId1" Type="http://schemas.microsoft.com/office/2011/relationships/chartStyle" Target="style12.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3.xml"/><Relationship Id="rId1" Type="http://schemas.microsoft.com/office/2011/relationships/chartStyle" Target="style13.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chartUserShapes" Target="../drawings/drawing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16.xml"/><Relationship Id="rId1" Type="http://schemas.microsoft.com/office/2011/relationships/chartStyle" Target="style16.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192659696000209"/>
          <c:y val="7.965764923758592E-2"/>
          <c:w val="0.79168107467028392"/>
          <c:h val="0.79398454894134995"/>
        </c:manualLayout>
      </c:layout>
      <c:barChart>
        <c:barDir val="bar"/>
        <c:grouping val="clustered"/>
        <c:varyColors val="0"/>
        <c:ser>
          <c:idx val="1"/>
          <c:order val="0"/>
          <c:tx>
            <c:strRef>
              <c:f>'pop pyramid'!$D$5</c:f>
              <c:strCache>
                <c:ptCount val="1"/>
                <c:pt idx="0">
                  <c:v>Females</c:v>
                </c:pt>
              </c:strCache>
            </c:strRef>
          </c:tx>
          <c:spPr>
            <a:solidFill>
              <a:srgbClr val="FEE4BE"/>
            </a:solidFill>
            <a:ln>
              <a:noFill/>
            </a:ln>
            <a:effectLst/>
          </c:spPr>
          <c:invertIfNegative val="0"/>
          <c:dPt>
            <c:idx val="2"/>
            <c:invertIfNegative val="0"/>
            <c:bubble3D val="0"/>
            <c:spPr>
              <a:solidFill>
                <a:srgbClr val="FCB040"/>
              </a:solidFill>
              <a:ln>
                <a:noFill/>
              </a:ln>
              <a:effectLst/>
            </c:spPr>
            <c:extLst xmlns:c16r2="http://schemas.microsoft.com/office/drawing/2015/06/chart">
              <c:ext xmlns:c16="http://schemas.microsoft.com/office/drawing/2014/chart" uri="{C3380CC4-5D6E-409C-BE32-E72D297353CC}">
                <c16:uniqueId val="{00000003-B4AC-4C69-8A4C-D46EC12B0C31}"/>
              </c:ext>
            </c:extLst>
          </c:dPt>
          <c:dPt>
            <c:idx val="3"/>
            <c:invertIfNegative val="0"/>
            <c:bubble3D val="0"/>
            <c:spPr>
              <a:solidFill>
                <a:srgbClr val="FCB040"/>
              </a:solidFill>
              <a:ln>
                <a:noFill/>
              </a:ln>
              <a:effectLst/>
            </c:spPr>
            <c:extLst xmlns:c16r2="http://schemas.microsoft.com/office/drawing/2015/06/chart">
              <c:ext xmlns:c16="http://schemas.microsoft.com/office/drawing/2014/chart" uri="{C3380CC4-5D6E-409C-BE32-E72D297353CC}">
                <c16:uniqueId val="{00000005-B4AC-4C69-8A4C-D46EC12B0C31}"/>
              </c:ext>
            </c:extLst>
          </c:dPt>
          <c:cat>
            <c:strRef>
              <c:f>'pop pyramid'!$A$6:$A$23</c:f>
              <c:strCache>
                <c:ptCount val="18"/>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74-79</c:v>
                </c:pt>
                <c:pt idx="16">
                  <c:v>80-84</c:v>
                </c:pt>
                <c:pt idx="17">
                  <c:v>85+</c:v>
                </c:pt>
              </c:strCache>
            </c:strRef>
          </c:cat>
          <c:val>
            <c:numRef>
              <c:f>'pop pyramid'!$D$6:$D$23</c:f>
              <c:numCache>
                <c:formatCode>0.0</c:formatCode>
                <c:ptCount val="18"/>
                <c:pt idx="0">
                  <c:v>6.645867521757868</c:v>
                </c:pt>
                <c:pt idx="1">
                  <c:v>6.6495311656576304</c:v>
                </c:pt>
                <c:pt idx="2">
                  <c:v>5.1420485124981683</c:v>
                </c:pt>
                <c:pt idx="3">
                  <c:v>4.1322677955087483</c:v>
                </c:pt>
                <c:pt idx="4">
                  <c:v>4.9143156301418758</c:v>
                </c:pt>
                <c:pt idx="5">
                  <c:v>6.9581302810827026</c:v>
                </c:pt>
                <c:pt idx="6">
                  <c:v>7.0053679469080521</c:v>
                </c:pt>
                <c:pt idx="7">
                  <c:v>6.6532677092863874</c:v>
                </c:pt>
                <c:pt idx="8">
                  <c:v>5.9932297115490281</c:v>
                </c:pt>
                <c:pt idx="9">
                  <c:v>5.5960879238055714</c:v>
                </c:pt>
                <c:pt idx="10">
                  <c:v>6.5498406254490025</c:v>
                </c:pt>
                <c:pt idx="11">
                  <c:v>7.8670861705344768</c:v>
                </c:pt>
                <c:pt idx="12">
                  <c:v>6.5936847035243238</c:v>
                </c:pt>
                <c:pt idx="13">
                  <c:v>5.976098025939744</c:v>
                </c:pt>
                <c:pt idx="14">
                  <c:v>4.1739914647977931</c:v>
                </c:pt>
                <c:pt idx="15">
                  <c:v>3.9953661448302991</c:v>
                </c:pt>
                <c:pt idx="16">
                  <c:v>3.0700487930421168</c:v>
                </c:pt>
                <c:pt idx="17">
                  <c:v>2.0837698736852688</c:v>
                </c:pt>
              </c:numCache>
            </c:numRef>
          </c:val>
          <c:extLst xmlns:c16r2="http://schemas.microsoft.com/office/drawing/2015/06/chart">
            <c:ext xmlns:c16="http://schemas.microsoft.com/office/drawing/2014/chart" uri="{C3380CC4-5D6E-409C-BE32-E72D297353CC}">
              <c16:uniqueId val="{00000006-B4AC-4C69-8A4C-D46EC12B0C31}"/>
            </c:ext>
          </c:extLst>
        </c:ser>
        <c:ser>
          <c:idx val="0"/>
          <c:order val="1"/>
          <c:tx>
            <c:strRef>
              <c:f>'pop pyramid'!$C$5</c:f>
              <c:strCache>
                <c:ptCount val="1"/>
                <c:pt idx="0">
                  <c:v>Males</c:v>
                </c:pt>
              </c:strCache>
            </c:strRef>
          </c:tx>
          <c:spPr>
            <a:solidFill>
              <a:srgbClr val="BDB1D9"/>
            </a:solidFill>
            <a:ln>
              <a:noFill/>
            </a:ln>
            <a:effectLst/>
          </c:spPr>
          <c:invertIfNegative val="0"/>
          <c:dPt>
            <c:idx val="2"/>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A-B4AC-4C69-8A4C-D46EC12B0C31}"/>
              </c:ext>
            </c:extLst>
          </c:dPt>
          <c:dPt>
            <c:idx val="3"/>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C-B4AC-4C69-8A4C-D46EC12B0C31}"/>
              </c:ext>
            </c:extLst>
          </c:dPt>
          <c:cat>
            <c:strRef>
              <c:f>'pop pyramid'!$A$6:$A$23</c:f>
              <c:strCache>
                <c:ptCount val="18"/>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74-79</c:v>
                </c:pt>
                <c:pt idx="16">
                  <c:v>80-84</c:v>
                </c:pt>
                <c:pt idx="17">
                  <c:v>85+</c:v>
                </c:pt>
              </c:strCache>
            </c:strRef>
          </c:cat>
          <c:val>
            <c:numRef>
              <c:f>'pop pyramid'!$C$6:$C$23</c:f>
              <c:numCache>
                <c:formatCode>General</c:formatCode>
                <c:ptCount val="18"/>
                <c:pt idx="0" formatCode="0.0">
                  <c:v>-7.4190038948435255</c:v>
                </c:pt>
                <c:pt idx="1">
                  <c:v>-7.8128599609380611</c:v>
                </c:pt>
                <c:pt idx="2">
                  <c:v>-6.179206411619421</c:v>
                </c:pt>
                <c:pt idx="3">
                  <c:v>-6.1332935370963186</c:v>
                </c:pt>
                <c:pt idx="4">
                  <c:v>-5.7027267217543285</c:v>
                </c:pt>
                <c:pt idx="5">
                  <c:v>-7.1859701386183126</c:v>
                </c:pt>
                <c:pt idx="6">
                  <c:v>-7.6723176507278152</c:v>
                </c:pt>
                <c:pt idx="7">
                  <c:v>-6.5609416526641491</c:v>
                </c:pt>
                <c:pt idx="8">
                  <c:v>-6.5068902892266687</c:v>
                </c:pt>
                <c:pt idx="9">
                  <c:v>-6.4228499688237335</c:v>
                </c:pt>
                <c:pt idx="10">
                  <c:v>-6.376475925907263</c:v>
                </c:pt>
                <c:pt idx="11">
                  <c:v>-6.9746020003441078</c:v>
                </c:pt>
                <c:pt idx="12">
                  <c:v>-5.6991376740546533</c:v>
                </c:pt>
                <c:pt idx="13">
                  <c:v>-4.8606263519064967</c:v>
                </c:pt>
                <c:pt idx="14">
                  <c:v>-3.0515969835815464</c:v>
                </c:pt>
                <c:pt idx="15">
                  <c:v>-2.7077902000048719</c:v>
                </c:pt>
                <c:pt idx="16">
                  <c:v>-1.7109262269878927</c:v>
                </c:pt>
                <c:pt idx="17">
                  <c:v>-1.0227844108993898</c:v>
                </c:pt>
              </c:numCache>
            </c:numRef>
          </c:val>
          <c:extLst xmlns:c16r2="http://schemas.microsoft.com/office/drawing/2015/06/chart">
            <c:ext xmlns:c16="http://schemas.microsoft.com/office/drawing/2014/chart" uri="{C3380CC4-5D6E-409C-BE32-E72D297353CC}">
              <c16:uniqueId val="{0000000D-B4AC-4C69-8A4C-D46EC12B0C31}"/>
            </c:ext>
          </c:extLst>
        </c:ser>
        <c:dLbls>
          <c:showLegendKey val="0"/>
          <c:showVal val="0"/>
          <c:showCatName val="0"/>
          <c:showSerName val="0"/>
          <c:showPercent val="0"/>
          <c:showBubbleSize val="0"/>
        </c:dLbls>
        <c:gapWidth val="26"/>
        <c:overlap val="100"/>
        <c:axId val="241981296"/>
        <c:axId val="241981856"/>
      </c:barChart>
      <c:catAx>
        <c:axId val="241981296"/>
        <c:scaling>
          <c:orientation val="minMax"/>
        </c:scaling>
        <c:delete val="0"/>
        <c:axPos val="l"/>
        <c:title>
          <c:tx>
            <c:rich>
              <a:bodyPr rot="-5400000" spcFirstLastPara="1" vertOverflow="ellipsis" vert="horz" wrap="square" anchor="ctr" anchorCtr="1"/>
              <a:lstStyle/>
              <a:p>
                <a:pPr>
                  <a:defRPr sz="700" b="0" i="0" u="none" strike="noStrike" kern="1200" baseline="0">
                    <a:solidFill>
                      <a:schemeClr val="tx1">
                        <a:lumMod val="65000"/>
                        <a:lumOff val="35000"/>
                      </a:schemeClr>
                    </a:solidFill>
                    <a:latin typeface="Franklin Gothic Book" panose="020B0503020102020204" pitchFamily="34" charset="0"/>
                    <a:ea typeface="+mn-ea"/>
                    <a:cs typeface="+mn-cs"/>
                  </a:defRPr>
                </a:pPr>
                <a:r>
                  <a:rPr lang="en-US" sz="700"/>
                  <a:t>Age</a:t>
                </a:r>
              </a:p>
            </c:rich>
          </c:tx>
          <c:layout/>
          <c:overlay val="0"/>
          <c:spPr>
            <a:noFill/>
            <a:ln>
              <a:noFill/>
            </a:ln>
            <a:effectLst/>
          </c:spPr>
        </c:title>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ranklin Gothic Book" panose="020B0503020102020204" pitchFamily="34" charset="0"/>
                <a:ea typeface="+mn-ea"/>
                <a:cs typeface="+mn-cs"/>
              </a:defRPr>
            </a:pPr>
            <a:endParaRPr lang="en-US"/>
          </a:p>
        </c:txPr>
        <c:crossAx val="241981856"/>
        <c:crosses val="autoZero"/>
        <c:auto val="1"/>
        <c:lblAlgn val="ctr"/>
        <c:lblOffset val="100"/>
        <c:noMultiLvlLbl val="0"/>
      </c:catAx>
      <c:valAx>
        <c:axId val="241981856"/>
        <c:scaling>
          <c:orientation val="minMax"/>
          <c:max val="10"/>
          <c:min val="-10"/>
        </c:scaling>
        <c:delete val="0"/>
        <c:axPos val="b"/>
        <c:majorGridlines>
          <c:spPr>
            <a:ln w="9525" cap="flat" cmpd="sng" algn="ctr">
              <a:noFill/>
              <a:round/>
            </a:ln>
            <a:effectLst/>
          </c:spPr>
        </c:majorGridlines>
        <c:title>
          <c:tx>
            <c:rich>
              <a:bodyPr rot="0" spcFirstLastPara="1" vertOverflow="ellipsis" vert="horz" wrap="square" anchor="ctr" anchorCtr="1"/>
              <a:lstStyle/>
              <a:p>
                <a:pPr>
                  <a:defRPr sz="700" b="0" i="0" u="none" strike="noStrike" kern="1200" baseline="0">
                    <a:solidFill>
                      <a:schemeClr val="tx1">
                        <a:lumMod val="65000"/>
                        <a:lumOff val="35000"/>
                      </a:schemeClr>
                    </a:solidFill>
                    <a:latin typeface="Franklin Gothic Book" panose="020B0503020102020204" pitchFamily="34" charset="0"/>
                    <a:ea typeface="+mn-ea"/>
                    <a:cs typeface="+mn-cs"/>
                  </a:defRPr>
                </a:pPr>
                <a:r>
                  <a:rPr lang="en-US" sz="700" dirty="0">
                    <a:solidFill>
                      <a:schemeClr val="bg1">
                        <a:lumMod val="75000"/>
                      </a:schemeClr>
                    </a:solidFill>
                  </a:rPr>
                  <a:t>Percent</a:t>
                </a:r>
              </a:p>
            </c:rich>
          </c:tx>
          <c:layout>
            <c:manualLayout>
              <c:xMode val="edge"/>
              <c:yMode val="edge"/>
              <c:x val="0.49259321276517731"/>
              <c:y val="0.92045312148432756"/>
            </c:manualLayout>
          </c:layout>
          <c:overlay val="0"/>
          <c:spPr>
            <a:noFill/>
            <a:ln>
              <a:noFill/>
            </a:ln>
            <a:effectLst/>
          </c:spPr>
        </c:title>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ranklin Gothic Book" panose="020B0503020102020204" pitchFamily="34" charset="0"/>
                <a:ea typeface="+mn-ea"/>
                <a:cs typeface="+mn-cs"/>
              </a:defRPr>
            </a:pPr>
            <a:endParaRPr lang="en-US"/>
          </a:p>
        </c:txPr>
        <c:crossAx val="241981296"/>
        <c:crosses val="autoZero"/>
        <c:crossBetween val="between"/>
        <c:majorUnit val="5"/>
      </c:valAx>
      <c:spPr>
        <a:noFill/>
        <a:ln>
          <a:noFill/>
        </a:ln>
        <a:effectLst/>
      </c:spPr>
    </c:plotArea>
    <c:legend>
      <c:legendPos val="t"/>
      <c:layout>
        <c:manualLayout>
          <c:xMode val="edge"/>
          <c:yMode val="edge"/>
          <c:x val="0.42053147946500319"/>
          <c:y val="2.3488239264759334E-2"/>
          <c:w val="0.24701989642090333"/>
          <c:h val="5.8639489374661506E-2"/>
        </c:manualLayout>
      </c:layout>
      <c:overlay val="0"/>
      <c:spPr>
        <a:noFill/>
        <a:ln>
          <a:noFill/>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Franklin Gothic Book" panose="020B0503020102020204" pitchFamily="34" charset="0"/>
              <a:ea typeface="+mn-ea"/>
              <a:cs typeface="+mn-cs"/>
            </a:defRPr>
          </a:pPr>
          <a:endParaRPr lang="en-US"/>
        </a:p>
      </c:txPr>
    </c:legend>
    <c:plotVisOnly val="1"/>
    <c:dispBlanksAs val="gap"/>
    <c:showDLblsOverMax val="0"/>
  </c:chart>
  <c:spPr>
    <a:noFill/>
    <a:ln>
      <a:noFill/>
    </a:ln>
    <a:effectLst/>
  </c:spPr>
  <c:txPr>
    <a:bodyPr/>
    <a:lstStyle/>
    <a:p>
      <a:pPr>
        <a:defRPr>
          <a:latin typeface="Franklin Gothic Book" panose="020B0503020102020204" pitchFamily="34" charset="0"/>
        </a:defRPr>
      </a:pPr>
      <a:endParaRPr lang="en-US"/>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769624185299336"/>
          <c:y val="0"/>
          <c:w val="0.73648617045126474"/>
          <c:h val="0.98159182237121723"/>
        </c:manualLayout>
      </c:layout>
      <c:barChart>
        <c:barDir val="col"/>
        <c:grouping val="clustered"/>
        <c:varyColors val="0"/>
        <c:ser>
          <c:idx val="0"/>
          <c:order val="0"/>
          <c:tx>
            <c:strRef>
              <c:f>Sheet1!$B$5</c:f>
              <c:strCache>
                <c:ptCount val="1"/>
                <c:pt idx="0">
                  <c:v>Young men</c:v>
                </c:pt>
              </c:strCache>
            </c:strRef>
          </c:tx>
          <c:spPr>
            <a:solidFill>
              <a:schemeClr val="accent6"/>
            </a:solidFill>
            <a:ln w="19050">
              <a:noFill/>
            </a:ln>
            <a:effectLst/>
          </c:spPr>
          <c:invertIfNegative val="0"/>
          <c:dPt>
            <c:idx val="0"/>
            <c:invertIfNegative val="0"/>
            <c:bubble3D val="0"/>
            <c:spPr>
              <a:solidFill>
                <a:srgbClr val="BEE8EC"/>
              </a:solidFill>
              <a:ln w="19050">
                <a:noFill/>
              </a:ln>
              <a:effectLst/>
            </c:spPr>
            <c:extLst xmlns:c16r2="http://schemas.microsoft.com/office/drawing/2015/06/chart">
              <c:ext xmlns:c16="http://schemas.microsoft.com/office/drawing/2014/chart" uri="{C3380CC4-5D6E-409C-BE32-E72D297353CC}">
                <c16:uniqueId val="{00000001-C5C3-44AA-AB62-C4E1931EFE01}"/>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6"/>
                </a:solidFill>
                <a:prstDash val="sysDot"/>
              </a:ln>
              <a:effectLst/>
            </c:spPr>
            <c:trendlineType val="linear"/>
            <c:dispRSqr val="0"/>
            <c:dispEq val="0"/>
          </c:trendline>
          <c:cat>
            <c:strRef>
              <c:f>Sheet1!$A$6</c:f>
              <c:strCache>
                <c:ptCount val="1"/>
                <c:pt idx="0">
                  <c:v>Age 15-19</c:v>
                </c:pt>
              </c:strCache>
            </c:strRef>
          </c:cat>
          <c:val>
            <c:numRef>
              <c:f>Sheet1!$B$6</c:f>
              <c:numCache>
                <c:formatCode>0.0</c:formatCode>
                <c:ptCount val="1"/>
                <c:pt idx="0">
                  <c:v>1.6162222461581766</c:v>
                </c:pt>
              </c:numCache>
            </c:numRef>
          </c:val>
          <c:extLst xmlns:c16r2="http://schemas.microsoft.com/office/drawing/2015/06/chart">
            <c:ext xmlns:c16="http://schemas.microsoft.com/office/drawing/2014/chart" uri="{C3380CC4-5D6E-409C-BE32-E72D297353CC}">
              <c16:uniqueId val="{00000004-C5C3-44AA-AB62-C4E1931EFE01}"/>
            </c:ext>
          </c:extLst>
        </c:ser>
        <c:ser>
          <c:idx val="1"/>
          <c:order val="1"/>
          <c:tx>
            <c:strRef>
              <c:f>Sheet1!$C$5</c:f>
              <c:strCache>
                <c:ptCount val="1"/>
                <c:pt idx="0">
                  <c:v>Young women</c:v>
                </c:pt>
              </c:strCache>
            </c:strRef>
          </c:tx>
          <c:spPr>
            <a:solidFill>
              <a:srgbClr val="D0CECE"/>
            </a:solidFill>
            <a:ln w="19050">
              <a:solidFill>
                <a:schemeClr val="lt1"/>
              </a:solidFill>
            </a:ln>
            <a:effectLst/>
          </c:spPr>
          <c:invertIfNegative val="0"/>
          <c:dPt>
            <c:idx val="0"/>
            <c:invertIfNegative val="0"/>
            <c:bubble3D val="0"/>
            <c:spPr>
              <a:solidFill>
                <a:srgbClr val="3AB9C6"/>
              </a:solidFill>
              <a:ln w="19050">
                <a:noFill/>
              </a:ln>
              <a:effectLst/>
            </c:spPr>
            <c:extLst xmlns:c16r2="http://schemas.microsoft.com/office/drawing/2015/06/chart">
              <c:ext xmlns:c16="http://schemas.microsoft.com/office/drawing/2014/chart" uri="{C3380CC4-5D6E-409C-BE32-E72D297353CC}">
                <c16:uniqueId val="{00000006-C5C3-44AA-AB62-C4E1931EFE01}"/>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c:f>
              <c:strCache>
                <c:ptCount val="1"/>
                <c:pt idx="0">
                  <c:v>Age 15-19</c:v>
                </c:pt>
              </c:strCache>
            </c:strRef>
          </c:cat>
          <c:val>
            <c:numRef>
              <c:f>Sheet1!$C$6</c:f>
              <c:numCache>
                <c:formatCode>0.0</c:formatCode>
                <c:ptCount val="1"/>
                <c:pt idx="0">
                  <c:v>1.4148910261082202</c:v>
                </c:pt>
              </c:numCache>
            </c:numRef>
          </c:val>
          <c:extLst xmlns:c16r2="http://schemas.microsoft.com/office/drawing/2015/06/chart">
            <c:ext xmlns:c16="http://schemas.microsoft.com/office/drawing/2014/chart" uri="{C3380CC4-5D6E-409C-BE32-E72D297353CC}">
              <c16:uniqueId val="{00000009-C5C3-44AA-AB62-C4E1931EFE01}"/>
            </c:ext>
          </c:extLst>
        </c:ser>
        <c:dLbls>
          <c:showLegendKey val="0"/>
          <c:showVal val="0"/>
          <c:showCatName val="0"/>
          <c:showSerName val="0"/>
          <c:showPercent val="0"/>
          <c:showBubbleSize val="0"/>
        </c:dLbls>
        <c:gapWidth val="100"/>
        <c:axId val="295236816"/>
        <c:axId val="164664416"/>
      </c:barChart>
      <c:catAx>
        <c:axId val="29523681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4664416"/>
        <c:crosses val="autoZero"/>
        <c:auto val="1"/>
        <c:lblAlgn val="ctr"/>
        <c:lblOffset val="100"/>
        <c:noMultiLvlLbl val="0"/>
      </c:catAx>
      <c:valAx>
        <c:axId val="164664416"/>
        <c:scaling>
          <c:orientation val="minMax"/>
          <c:max val="4"/>
          <c:min val="0"/>
        </c:scaling>
        <c:delete val="0"/>
        <c:axPos val="l"/>
        <c:majorGridlines>
          <c:spPr>
            <a:ln w="9525" cap="flat" cmpd="sng" algn="ctr">
              <a:solidFill>
                <a:schemeClr val="tx1">
                  <a:lumMod val="15000"/>
                  <a:lumOff val="85000"/>
                </a:schemeClr>
              </a:solidFill>
              <a:round/>
            </a:ln>
            <a:effectLst/>
          </c:spPr>
        </c:majorGridlines>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95236816"/>
        <c:crosses val="autoZero"/>
        <c:crossBetween val="between"/>
      </c:valAx>
      <c:spPr>
        <a:noFill/>
        <a:ln>
          <a:noFill/>
        </a:ln>
        <a:effectLst/>
      </c:spPr>
    </c:plotArea>
    <c:plotVisOnly val="1"/>
    <c:dispBlanksAs val="gap"/>
    <c:showDLblsOverMax val="0"/>
  </c:chart>
  <c:spPr>
    <a:noFill/>
    <a:ln>
      <a:noFill/>
    </a:ln>
    <a:effectLst/>
  </c:spPr>
  <c:txPr>
    <a:bodyPr/>
    <a:lstStyle/>
    <a:p>
      <a:pPr>
        <a:defRPr sz="600"/>
      </a:pPr>
      <a:endParaRPr lang="en-US"/>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433727034120735"/>
          <c:y val="3.9381014873140857E-2"/>
          <c:w val="0.72877515310586172"/>
          <c:h val="0.98159182237121723"/>
        </c:manualLayout>
      </c:layout>
      <c:barChart>
        <c:barDir val="col"/>
        <c:grouping val="clustered"/>
        <c:varyColors val="0"/>
        <c:ser>
          <c:idx val="0"/>
          <c:order val="0"/>
          <c:tx>
            <c:strRef>
              <c:f>Sheet1!$B$5</c:f>
              <c:strCache>
                <c:ptCount val="1"/>
                <c:pt idx="0">
                  <c:v>Young men</c:v>
                </c:pt>
              </c:strCache>
            </c:strRef>
          </c:tx>
          <c:spPr>
            <a:solidFill>
              <a:schemeClr val="accent6"/>
            </a:solidFill>
            <a:ln w="19050">
              <a:solidFill>
                <a:schemeClr val="lt1"/>
              </a:solidFill>
            </a:ln>
            <a:effectLst/>
          </c:spPr>
          <c:invertIfNegative val="0"/>
          <c:dPt>
            <c:idx val="0"/>
            <c:invertIfNegative val="0"/>
            <c:bubble3D val="0"/>
            <c:spPr>
              <a:solidFill>
                <a:srgbClr val="FDD08D"/>
              </a:solidFill>
              <a:ln w="19050">
                <a:solidFill>
                  <a:schemeClr val="lt1"/>
                </a:solidFill>
              </a:ln>
              <a:effectLst/>
            </c:spPr>
            <c:extLst xmlns:c16r2="http://schemas.microsoft.com/office/drawing/2015/06/chart">
              <c:ext xmlns:c16="http://schemas.microsoft.com/office/drawing/2014/chart" uri="{C3380CC4-5D6E-409C-BE32-E72D297353CC}">
                <c16:uniqueId val="{00000001-5C99-4B0D-A283-19C088BBC655}"/>
              </c:ext>
            </c:extLst>
          </c:dPt>
          <c:dLbls>
            <c:dLbl>
              <c:idx val="0"/>
              <c:layout>
                <c:manualLayout>
                  <c:x val="-7.787296436162186E-2"/>
                  <c:y val="-1.0420788870463084E-16"/>
                </c:manualLayout>
              </c:layout>
              <c:numFmt formatCode="#,##0" sourceLinked="0"/>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5C99-4B0D-A283-19C088BBC655}"/>
                </c:ex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Sheet1!$A$6</c:f>
              <c:strCache>
                <c:ptCount val="1"/>
                <c:pt idx="0">
                  <c:v>Age 15-19</c:v>
                </c:pt>
              </c:strCache>
            </c:strRef>
          </c:cat>
          <c:val>
            <c:numRef>
              <c:f>Sheet1!$B$6</c:f>
              <c:numCache>
                <c:formatCode>0.0</c:formatCode>
                <c:ptCount val="1"/>
                <c:pt idx="0">
                  <c:v>0</c:v>
                </c:pt>
              </c:numCache>
            </c:numRef>
          </c:val>
          <c:extLst xmlns:c16r2="http://schemas.microsoft.com/office/drawing/2015/06/chart">
            <c:ext xmlns:c16="http://schemas.microsoft.com/office/drawing/2014/chart" uri="{C3380CC4-5D6E-409C-BE32-E72D297353CC}">
              <c16:uniqueId val="{00000004-5C99-4B0D-A283-19C088BBC655}"/>
            </c:ext>
          </c:extLst>
        </c:ser>
        <c:ser>
          <c:idx val="1"/>
          <c:order val="1"/>
          <c:tx>
            <c:strRef>
              <c:f>Sheet1!$C$5</c:f>
              <c:strCache>
                <c:ptCount val="1"/>
                <c:pt idx="0">
                  <c:v>Young women</c:v>
                </c:pt>
              </c:strCache>
            </c:strRef>
          </c:tx>
          <c:invertIfNegative val="0"/>
          <c:dLbls>
            <c:numFmt formatCode="#,##0" sourceLinked="0"/>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Sheet1!$A$6</c:f>
              <c:strCache>
                <c:ptCount val="1"/>
                <c:pt idx="0">
                  <c:v>Age 15-19</c:v>
                </c:pt>
              </c:strCache>
            </c:strRef>
          </c:cat>
          <c:val>
            <c:numRef>
              <c:f>Sheet1!$C$6</c:f>
              <c:numCache>
                <c:formatCode>0.0</c:formatCode>
                <c:ptCount val="1"/>
                <c:pt idx="0">
                  <c:v>2.9928845094511023</c:v>
                </c:pt>
              </c:numCache>
            </c:numRef>
          </c:val>
          <c:extLst xmlns:c16r2="http://schemas.microsoft.com/office/drawing/2015/06/chart">
            <c:ext xmlns:c16="http://schemas.microsoft.com/office/drawing/2014/chart" uri="{C3380CC4-5D6E-409C-BE32-E72D297353CC}">
              <c16:uniqueId val="{00000002-2462-4B18-A0D3-1F74BC983322}"/>
            </c:ext>
          </c:extLst>
        </c:ser>
        <c:dLbls>
          <c:showLegendKey val="0"/>
          <c:showVal val="0"/>
          <c:showCatName val="0"/>
          <c:showSerName val="0"/>
          <c:showPercent val="0"/>
          <c:showBubbleSize val="0"/>
        </c:dLbls>
        <c:gapWidth val="100"/>
        <c:axId val="164667216"/>
        <c:axId val="164667776"/>
      </c:barChart>
      <c:catAx>
        <c:axId val="16466721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4667776"/>
        <c:crosses val="autoZero"/>
        <c:auto val="1"/>
        <c:lblAlgn val="ctr"/>
        <c:lblOffset val="100"/>
        <c:noMultiLvlLbl val="0"/>
      </c:catAx>
      <c:valAx>
        <c:axId val="164667776"/>
        <c:scaling>
          <c:orientation val="minMax"/>
          <c:max val="4"/>
        </c:scaling>
        <c:delete val="0"/>
        <c:axPos val="l"/>
        <c:majorGridlines>
          <c:spPr>
            <a:ln w="9525" cap="flat" cmpd="sng" algn="ctr">
              <a:solidFill>
                <a:schemeClr val="tx1">
                  <a:lumMod val="15000"/>
                  <a:lumOff val="85000"/>
                </a:schemeClr>
              </a:solidFill>
              <a:round/>
            </a:ln>
            <a:effectLst/>
          </c:spPr>
        </c:majorGridlines>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4667216"/>
        <c:crosses val="autoZero"/>
        <c:crossBetween val="between"/>
      </c:valAx>
      <c:spPr>
        <a:noFill/>
        <a:ln>
          <a:noFill/>
        </a:ln>
        <a:effectLst/>
      </c:spPr>
    </c:plotArea>
    <c:plotVisOnly val="1"/>
    <c:dispBlanksAs val="gap"/>
    <c:showDLblsOverMax val="0"/>
  </c:chart>
  <c:spPr>
    <a:noFill/>
    <a:ln>
      <a:noFill/>
    </a:ln>
    <a:effectLst/>
  </c:spPr>
  <c:txPr>
    <a:bodyPr/>
    <a:lstStyle/>
    <a:p>
      <a:pPr>
        <a:defRPr sz="600"/>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125692621755615"/>
          <c:y val="0"/>
          <c:w val="0.73988188976377955"/>
          <c:h val="0.98159182237121723"/>
        </c:manualLayout>
      </c:layout>
      <c:barChart>
        <c:barDir val="col"/>
        <c:grouping val="clustered"/>
        <c:varyColors val="0"/>
        <c:ser>
          <c:idx val="0"/>
          <c:order val="0"/>
          <c:tx>
            <c:strRef>
              <c:f>Sheet1!$B$5</c:f>
              <c:strCache>
                <c:ptCount val="1"/>
                <c:pt idx="0">
                  <c:v>Young men</c:v>
                </c:pt>
              </c:strCache>
            </c:strRef>
          </c:tx>
          <c:spPr>
            <a:solidFill>
              <a:schemeClr val="accent6"/>
            </a:solidFill>
            <a:ln w="19050">
              <a:solidFill>
                <a:schemeClr val="lt1"/>
              </a:solidFill>
            </a:ln>
            <a:effectLst/>
          </c:spPr>
          <c:invertIfNegative val="0"/>
          <c:dPt>
            <c:idx val="0"/>
            <c:invertIfNegative val="0"/>
            <c:bubble3D val="0"/>
            <c:spPr>
              <a:solidFill>
                <a:srgbClr val="B6A8D4"/>
              </a:solidFill>
              <a:ln w="19050">
                <a:solidFill>
                  <a:schemeClr val="lt1"/>
                </a:solidFill>
              </a:ln>
              <a:effectLst/>
            </c:spPr>
            <c:extLst xmlns:c16r2="http://schemas.microsoft.com/office/drawing/2015/06/chart">
              <c:ext xmlns:c16="http://schemas.microsoft.com/office/drawing/2014/chart" uri="{C3380CC4-5D6E-409C-BE32-E72D297353CC}">
                <c16:uniqueId val="{00000001-C2AF-4B76-BB7F-45D7E4273ED9}"/>
              </c:ext>
            </c:extLst>
          </c:dPt>
          <c:dLbls>
            <c:dLbl>
              <c:idx val="0"/>
              <c:layout>
                <c:manualLayout>
                  <c:x val="-0.1193395916142794"/>
                  <c:y val="2.6673051397079827E-2"/>
                </c:manualLayout>
              </c:layout>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C2AF-4B76-BB7F-45D7E4273ED9}"/>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Sheet1!$A$6</c:f>
              <c:strCache>
                <c:ptCount val="1"/>
                <c:pt idx="0">
                  <c:v>Age 15-19</c:v>
                </c:pt>
              </c:strCache>
            </c:strRef>
          </c:cat>
          <c:val>
            <c:numRef>
              <c:f>Sheet1!$B$6</c:f>
              <c:numCache>
                <c:formatCode>0.0</c:formatCode>
                <c:ptCount val="1"/>
                <c:pt idx="0">
                  <c:v>0</c:v>
                </c:pt>
              </c:numCache>
            </c:numRef>
          </c:val>
          <c:extLst xmlns:c16r2="http://schemas.microsoft.com/office/drawing/2015/06/chart">
            <c:ext xmlns:c16="http://schemas.microsoft.com/office/drawing/2014/chart" uri="{C3380CC4-5D6E-409C-BE32-E72D297353CC}">
              <c16:uniqueId val="{00000004-C2AF-4B76-BB7F-45D7E4273ED9}"/>
            </c:ext>
          </c:extLst>
        </c:ser>
        <c:ser>
          <c:idx val="1"/>
          <c:order val="1"/>
          <c:tx>
            <c:strRef>
              <c:f>Sheet1!$C$5</c:f>
              <c:strCache>
                <c:ptCount val="1"/>
                <c:pt idx="0">
                  <c:v>Young women</c:v>
                </c:pt>
              </c:strCache>
            </c:strRef>
          </c:tx>
          <c:spPr>
            <a:solidFill>
              <a:srgbClr val="D0CECE"/>
            </a:solidFill>
            <a:ln w="19050">
              <a:noFill/>
            </a:ln>
            <a:effectLst/>
          </c:spPr>
          <c:invertIfNegative val="0"/>
          <c:dPt>
            <c:idx val="0"/>
            <c:invertIfNegative val="0"/>
            <c:bubble3D val="0"/>
            <c:spPr>
              <a:solidFill>
                <a:srgbClr val="684FA1"/>
              </a:solidFill>
              <a:ln w="19050">
                <a:noFill/>
              </a:ln>
              <a:effectLst/>
            </c:spPr>
            <c:extLst xmlns:c16r2="http://schemas.microsoft.com/office/drawing/2015/06/chart">
              <c:ext xmlns:c16="http://schemas.microsoft.com/office/drawing/2014/chart" uri="{C3380CC4-5D6E-409C-BE32-E72D297353CC}">
                <c16:uniqueId val="{00000006-C2AF-4B76-BB7F-45D7E4273ED9}"/>
              </c:ext>
            </c:extLst>
          </c:dPt>
          <c:dLbls>
            <c:dLbl>
              <c:idx val="0"/>
              <c:layout>
                <c:manualLayout>
                  <c:x val="0"/>
                  <c:y val="1.333652569853991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C2AF-4B76-BB7F-45D7E4273ED9}"/>
                </c:ext>
                <c:ext xmlns:c15="http://schemas.microsoft.com/office/drawing/2012/chart" uri="{CE6537A1-D6FC-4f65-9D91-7224C49458BB}">
                  <c15:layout/>
                </c:ext>
              </c:extLst>
            </c:dLbl>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Sheet1!$A$6</c:f>
              <c:strCache>
                <c:ptCount val="1"/>
                <c:pt idx="0">
                  <c:v>Age 15-19</c:v>
                </c:pt>
              </c:strCache>
            </c:strRef>
          </c:cat>
          <c:val>
            <c:numRef>
              <c:f>Sheet1!$C$6</c:f>
              <c:numCache>
                <c:formatCode>0.0</c:formatCode>
                <c:ptCount val="1"/>
                <c:pt idx="0">
                  <c:v>0.79211935024538505</c:v>
                </c:pt>
              </c:numCache>
            </c:numRef>
          </c:val>
          <c:extLst xmlns:c16r2="http://schemas.microsoft.com/office/drawing/2015/06/chart">
            <c:ext xmlns:c16="http://schemas.microsoft.com/office/drawing/2014/chart" uri="{C3380CC4-5D6E-409C-BE32-E72D297353CC}">
              <c16:uniqueId val="{00000009-C2AF-4B76-BB7F-45D7E4273ED9}"/>
            </c:ext>
          </c:extLst>
        </c:ser>
        <c:dLbls>
          <c:showLegendKey val="0"/>
          <c:showVal val="0"/>
          <c:showCatName val="0"/>
          <c:showSerName val="0"/>
          <c:showPercent val="0"/>
          <c:showBubbleSize val="0"/>
        </c:dLbls>
        <c:gapWidth val="100"/>
        <c:axId val="164670576"/>
        <c:axId val="164671136"/>
      </c:barChart>
      <c:catAx>
        <c:axId val="16467057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4671136"/>
        <c:crosses val="autoZero"/>
        <c:auto val="1"/>
        <c:lblAlgn val="ctr"/>
        <c:lblOffset val="100"/>
        <c:noMultiLvlLbl val="0"/>
      </c:catAx>
      <c:valAx>
        <c:axId val="164671136"/>
        <c:scaling>
          <c:orientation val="minMax"/>
          <c:max val="4"/>
          <c:min val="0"/>
        </c:scaling>
        <c:delete val="0"/>
        <c:axPos val="l"/>
        <c:majorGridlines>
          <c:spPr>
            <a:ln w="9525" cap="flat" cmpd="sng" algn="ctr">
              <a:solidFill>
                <a:schemeClr val="tx1">
                  <a:lumMod val="15000"/>
                  <a:lumOff val="85000"/>
                </a:schemeClr>
              </a:solidFill>
              <a:round/>
            </a:ln>
            <a:effectLst/>
          </c:spPr>
        </c:majorGridlines>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4670576"/>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sz="600"/>
      </a:pPr>
      <a:endParaRPr lang="en-US"/>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701844643663961"/>
          <c:y val="3.6591375978674519E-2"/>
          <c:w val="0.79298155356336042"/>
          <c:h val="0.98159182237121723"/>
        </c:manualLayout>
      </c:layout>
      <c:barChart>
        <c:barDir val="col"/>
        <c:grouping val="clustered"/>
        <c:varyColors val="0"/>
        <c:ser>
          <c:idx val="0"/>
          <c:order val="0"/>
          <c:tx>
            <c:strRef>
              <c:f>Sheet1!$B$5</c:f>
              <c:strCache>
                <c:ptCount val="1"/>
                <c:pt idx="0">
                  <c:v>Young men</c:v>
                </c:pt>
              </c:strCache>
            </c:strRef>
          </c:tx>
          <c:spPr>
            <a:solidFill>
              <a:schemeClr val="accent6"/>
            </a:solidFill>
            <a:ln w="19050">
              <a:noFill/>
            </a:ln>
            <a:effectLst/>
          </c:spPr>
          <c:invertIfNegative val="0"/>
          <c:dPt>
            <c:idx val="0"/>
            <c:invertIfNegative val="0"/>
            <c:bubble3D val="0"/>
            <c:spPr>
              <a:solidFill>
                <a:srgbClr val="F69686"/>
              </a:solidFill>
              <a:ln w="19050">
                <a:noFill/>
              </a:ln>
              <a:effectLst/>
            </c:spPr>
            <c:extLst xmlns:c16r2="http://schemas.microsoft.com/office/drawing/2015/06/chart">
              <c:ext xmlns:c16="http://schemas.microsoft.com/office/drawing/2014/chart" uri="{C3380CC4-5D6E-409C-BE32-E72D297353CC}">
                <c16:uniqueId val="{00000001-7C45-4EA3-AEE0-4ADA5D44EB8F}"/>
              </c:ext>
            </c:extLst>
          </c:dPt>
          <c:dLbls>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c:f>
              <c:strCache>
                <c:ptCount val="1"/>
                <c:pt idx="0">
                  <c:v>Age 15-19</c:v>
                </c:pt>
              </c:strCache>
            </c:strRef>
          </c:cat>
          <c:val>
            <c:numRef>
              <c:f>Sheet1!$B$6</c:f>
              <c:numCache>
                <c:formatCode>0.0</c:formatCode>
                <c:ptCount val="1"/>
                <c:pt idx="0">
                  <c:v>0.39305094861824508</c:v>
                </c:pt>
              </c:numCache>
            </c:numRef>
          </c:val>
          <c:extLst xmlns:c16r2="http://schemas.microsoft.com/office/drawing/2015/06/chart">
            <c:ext xmlns:c16="http://schemas.microsoft.com/office/drawing/2014/chart" uri="{C3380CC4-5D6E-409C-BE32-E72D297353CC}">
              <c16:uniqueId val="{00000004-7C45-4EA3-AEE0-4ADA5D44EB8F}"/>
            </c:ext>
          </c:extLst>
        </c:ser>
        <c:ser>
          <c:idx val="1"/>
          <c:order val="1"/>
          <c:tx>
            <c:strRef>
              <c:f>Sheet1!$C$5</c:f>
              <c:strCache>
                <c:ptCount val="1"/>
                <c:pt idx="0">
                  <c:v>Young women</c:v>
                </c:pt>
              </c:strCache>
            </c:strRef>
          </c:tx>
          <c:spPr>
            <a:solidFill>
              <a:srgbClr val="D0CECE"/>
            </a:solidFill>
            <a:ln w="19050">
              <a:noFill/>
            </a:ln>
            <a:effectLst/>
          </c:spPr>
          <c:invertIfNegative val="0"/>
          <c:dPt>
            <c:idx val="0"/>
            <c:invertIfNegative val="0"/>
            <c:bubble3D val="0"/>
            <c:spPr>
              <a:solidFill>
                <a:srgbClr val="F15A40"/>
              </a:solidFill>
              <a:ln w="19050">
                <a:noFill/>
              </a:ln>
              <a:effectLst/>
            </c:spPr>
            <c:extLst xmlns:c16r2="http://schemas.microsoft.com/office/drawing/2015/06/chart">
              <c:ext xmlns:c16="http://schemas.microsoft.com/office/drawing/2014/chart" uri="{C3380CC4-5D6E-409C-BE32-E72D297353CC}">
                <c16:uniqueId val="{00000006-7C45-4EA3-AEE0-4ADA5D44EB8F}"/>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c:f>
              <c:strCache>
                <c:ptCount val="1"/>
                <c:pt idx="0">
                  <c:v>Age 15-19</c:v>
                </c:pt>
              </c:strCache>
            </c:strRef>
          </c:cat>
          <c:val>
            <c:numRef>
              <c:f>Sheet1!$C$6</c:f>
              <c:numCache>
                <c:formatCode>0.0</c:formatCode>
                <c:ptCount val="1"/>
                <c:pt idx="0">
                  <c:v>3.0561509595554619</c:v>
                </c:pt>
              </c:numCache>
            </c:numRef>
          </c:val>
          <c:extLst xmlns:c16r2="http://schemas.microsoft.com/office/drawing/2015/06/chart">
            <c:ext xmlns:c16="http://schemas.microsoft.com/office/drawing/2014/chart" uri="{C3380CC4-5D6E-409C-BE32-E72D297353CC}">
              <c16:uniqueId val="{00000009-7C45-4EA3-AEE0-4ADA5D44EB8F}"/>
            </c:ext>
          </c:extLst>
        </c:ser>
        <c:dLbls>
          <c:showLegendKey val="0"/>
          <c:showVal val="0"/>
          <c:showCatName val="0"/>
          <c:showSerName val="0"/>
          <c:showPercent val="0"/>
          <c:showBubbleSize val="0"/>
        </c:dLbls>
        <c:gapWidth val="100"/>
        <c:axId val="164673936"/>
        <c:axId val="164674496"/>
      </c:barChart>
      <c:catAx>
        <c:axId val="1646739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4674496"/>
        <c:crosses val="autoZero"/>
        <c:auto val="1"/>
        <c:lblAlgn val="ctr"/>
        <c:lblOffset val="100"/>
        <c:noMultiLvlLbl val="0"/>
      </c:catAx>
      <c:valAx>
        <c:axId val="164674496"/>
        <c:scaling>
          <c:orientation val="minMax"/>
          <c:max val="4"/>
        </c:scaling>
        <c:delete val="0"/>
        <c:axPos val="l"/>
        <c:majorGridlines>
          <c:spPr>
            <a:ln w="9525" cap="flat" cmpd="sng" algn="ctr">
              <a:solidFill>
                <a:schemeClr val="tx1">
                  <a:lumMod val="15000"/>
                  <a:lumOff val="85000"/>
                </a:schemeClr>
              </a:solidFill>
              <a:round/>
            </a:ln>
            <a:effectLst/>
          </c:spPr>
        </c:majorGridlines>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4673936"/>
        <c:crosses val="autoZero"/>
        <c:crossBetween val="between"/>
      </c:valAx>
      <c:spPr>
        <a:noFill/>
        <a:ln>
          <a:noFill/>
        </a:ln>
        <a:effectLst/>
      </c:spPr>
    </c:plotArea>
    <c:plotVisOnly val="1"/>
    <c:dispBlanksAs val="gap"/>
    <c:showDLblsOverMax val="0"/>
  </c:chart>
  <c:spPr>
    <a:noFill/>
    <a:ln>
      <a:noFill/>
    </a:ln>
    <a:effectLst/>
  </c:spPr>
  <c:txPr>
    <a:bodyPr/>
    <a:lstStyle/>
    <a:p>
      <a:pPr>
        <a:defRPr sz="600"/>
      </a:pPr>
      <a:endParaRPr lang="en-US"/>
    </a:p>
  </c:txPr>
  <c:externalData r:id="rId3">
    <c:autoUpdate val="0"/>
  </c:externalData>
  <c:userShapes r:id="rId4"/>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681831437736951"/>
          <c:y val="3.900230717128101E-2"/>
          <c:w val="0.78318168562263046"/>
          <c:h val="0.82376976308219696"/>
        </c:manualLayout>
      </c:layout>
      <c:barChart>
        <c:barDir val="col"/>
        <c:grouping val="clustered"/>
        <c:varyColors val="0"/>
        <c:ser>
          <c:idx val="0"/>
          <c:order val="0"/>
          <c:tx>
            <c:strRef>
              <c:f>Sheet1!$B$5</c:f>
              <c:strCache>
                <c:ptCount val="1"/>
                <c:pt idx="0">
                  <c:v>Young men</c:v>
                </c:pt>
              </c:strCache>
            </c:strRef>
          </c:tx>
          <c:spPr>
            <a:solidFill>
              <a:schemeClr val="accent6"/>
            </a:solidFill>
            <a:ln w="19050">
              <a:noFill/>
            </a:ln>
            <a:effectLst/>
          </c:spPr>
          <c:invertIfNegative val="0"/>
          <c:dPt>
            <c:idx val="0"/>
            <c:invertIfNegative val="0"/>
            <c:bubble3D val="0"/>
            <c:spPr>
              <a:solidFill>
                <a:srgbClr val="D0E5C1"/>
              </a:solidFill>
              <a:ln w="19050">
                <a:noFill/>
              </a:ln>
              <a:effectLst/>
            </c:spPr>
            <c:extLst xmlns:c16r2="http://schemas.microsoft.com/office/drawing/2015/06/chart">
              <c:ext xmlns:c16="http://schemas.microsoft.com/office/drawing/2014/chart" uri="{C3380CC4-5D6E-409C-BE32-E72D297353CC}">
                <c16:uniqueId val="{00000001-3385-4AB9-A6D8-F2B9F2294E6B}"/>
              </c:ext>
            </c:extLst>
          </c:dPt>
          <c:dLbls>
            <c:dLbl>
              <c:idx val="0"/>
              <c:layout>
                <c:manualLayout>
                  <c:x val="-2.1664036845920987E-2"/>
                  <c:y val="-5.6033397009315008E-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3385-4AB9-A6D8-F2B9F2294E6B}"/>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Sheet1!$A$6</c:f>
              <c:strCache>
                <c:ptCount val="1"/>
                <c:pt idx="0">
                  <c:v>Age 15-19</c:v>
                </c:pt>
              </c:strCache>
            </c:strRef>
          </c:cat>
          <c:val>
            <c:numRef>
              <c:f>Sheet1!$B$6</c:f>
              <c:numCache>
                <c:formatCode>0.0</c:formatCode>
                <c:ptCount val="1"/>
                <c:pt idx="0">
                  <c:v>2.1807378886208104</c:v>
                </c:pt>
              </c:numCache>
            </c:numRef>
          </c:val>
          <c:extLst xmlns:c16r2="http://schemas.microsoft.com/office/drawing/2015/06/chart">
            <c:ext xmlns:c16="http://schemas.microsoft.com/office/drawing/2014/chart" uri="{C3380CC4-5D6E-409C-BE32-E72D297353CC}">
              <c16:uniqueId val="{00000004-3385-4AB9-A6D8-F2B9F2294E6B}"/>
            </c:ext>
          </c:extLst>
        </c:ser>
        <c:ser>
          <c:idx val="1"/>
          <c:order val="1"/>
          <c:tx>
            <c:strRef>
              <c:f>Sheet1!$C$5</c:f>
              <c:strCache>
                <c:ptCount val="1"/>
                <c:pt idx="0">
                  <c:v>Young women</c:v>
                </c:pt>
              </c:strCache>
            </c:strRef>
          </c:tx>
          <c:spPr>
            <a:solidFill>
              <a:srgbClr val="D0CECE"/>
            </a:solidFill>
            <a:ln w="19050">
              <a:noFill/>
            </a:ln>
            <a:effectLst/>
          </c:spPr>
          <c:invertIfNegative val="0"/>
          <c:dPt>
            <c:idx val="0"/>
            <c:invertIfNegative val="0"/>
            <c:bubble3D val="0"/>
            <c:spPr>
              <a:solidFill>
                <a:srgbClr val="A9D18E"/>
              </a:solidFill>
              <a:ln w="19050">
                <a:noFill/>
              </a:ln>
              <a:effectLst/>
            </c:spPr>
            <c:extLst xmlns:c16r2="http://schemas.microsoft.com/office/drawing/2015/06/chart">
              <c:ext xmlns:c16="http://schemas.microsoft.com/office/drawing/2014/chart" uri="{C3380CC4-5D6E-409C-BE32-E72D297353CC}">
                <c16:uniqueId val="{00000006-3385-4AB9-A6D8-F2B9F2294E6B}"/>
              </c:ext>
            </c:extLst>
          </c:dPt>
          <c:dLbls>
            <c:dLbl>
              <c:idx val="0"/>
              <c:layout>
                <c:manualLayout>
                  <c:x val="1.8518518518518434E-2"/>
                  <c:y val="2.3148148148148147E-2"/>
                </c:manualLayout>
              </c:layout>
              <c:showLegendKey val="0"/>
              <c:showVal val="1"/>
              <c:showCatName val="0"/>
              <c:showSerName val="0"/>
              <c:showPercent val="0"/>
              <c:showBubbleSize val="0"/>
              <c:extLs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Sheet1!$A$6</c:f>
              <c:strCache>
                <c:ptCount val="1"/>
                <c:pt idx="0">
                  <c:v>Age 15-19</c:v>
                </c:pt>
              </c:strCache>
            </c:strRef>
          </c:cat>
          <c:val>
            <c:numRef>
              <c:f>Sheet1!$C$6</c:f>
              <c:numCache>
                <c:formatCode>0.0</c:formatCode>
                <c:ptCount val="1"/>
                <c:pt idx="0">
                  <c:v>3.4814792694830685</c:v>
                </c:pt>
              </c:numCache>
            </c:numRef>
          </c:val>
          <c:extLst xmlns:c16r2="http://schemas.microsoft.com/office/drawing/2015/06/chart">
            <c:ext xmlns:c16="http://schemas.microsoft.com/office/drawing/2014/chart" uri="{C3380CC4-5D6E-409C-BE32-E72D297353CC}">
              <c16:uniqueId val="{00000009-3385-4AB9-A6D8-F2B9F2294E6B}"/>
            </c:ext>
          </c:extLst>
        </c:ser>
        <c:dLbls>
          <c:showLegendKey val="0"/>
          <c:showVal val="0"/>
          <c:showCatName val="0"/>
          <c:showSerName val="0"/>
          <c:showPercent val="0"/>
          <c:showBubbleSize val="0"/>
        </c:dLbls>
        <c:gapWidth val="100"/>
        <c:axId val="164677296"/>
        <c:axId val="164677856"/>
      </c:barChart>
      <c:catAx>
        <c:axId val="164677296"/>
        <c:scaling>
          <c:orientation val="minMax"/>
        </c:scaling>
        <c:delete val="0"/>
        <c:axPos val="b"/>
        <c:numFmt formatCode="General" sourceLinked="1"/>
        <c:majorTickMark val="out"/>
        <c:minorTickMark val="out"/>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4677856"/>
        <c:crosses val="autoZero"/>
        <c:auto val="1"/>
        <c:lblAlgn val="ctr"/>
        <c:lblOffset val="100"/>
        <c:noMultiLvlLbl val="0"/>
      </c:catAx>
      <c:valAx>
        <c:axId val="164677856"/>
        <c:scaling>
          <c:orientation val="minMax"/>
          <c:max val="4"/>
        </c:scaling>
        <c:delete val="0"/>
        <c:axPos val="l"/>
        <c:majorGridlines>
          <c:spPr>
            <a:ln w="9525" cap="flat" cmpd="sng" algn="ctr">
              <a:solidFill>
                <a:schemeClr val="tx1">
                  <a:lumMod val="15000"/>
                  <a:lumOff val="85000"/>
                </a:schemeClr>
              </a:solidFill>
              <a:round/>
            </a:ln>
            <a:effectLst/>
          </c:spPr>
        </c:majorGridlines>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4677296"/>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sz="600"/>
      </a:pPr>
      <a:endParaRPr lang="en-US"/>
    </a:p>
  </c:txPr>
  <c:externalData r:id="rId3">
    <c:autoUpdate val="0"/>
  </c:externalData>
  <c:userShapes r:id="rId4"/>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988870069488455"/>
          <c:y val="3.6113434896449248E-2"/>
          <c:w val="0.76011129930511545"/>
          <c:h val="0.98159182237121723"/>
        </c:manualLayout>
      </c:layout>
      <c:barChart>
        <c:barDir val="col"/>
        <c:grouping val="clustered"/>
        <c:varyColors val="0"/>
        <c:ser>
          <c:idx val="0"/>
          <c:order val="0"/>
          <c:tx>
            <c:strRef>
              <c:f>Sheet1!$B$5</c:f>
              <c:strCache>
                <c:ptCount val="1"/>
                <c:pt idx="0">
                  <c:v>Young men</c:v>
                </c:pt>
              </c:strCache>
            </c:strRef>
          </c:tx>
          <c:spPr>
            <a:solidFill>
              <a:schemeClr val="accent6"/>
            </a:solidFill>
            <a:ln w="19050">
              <a:noFill/>
            </a:ln>
            <a:effectLst/>
          </c:spPr>
          <c:invertIfNegative val="0"/>
          <c:dPt>
            <c:idx val="0"/>
            <c:invertIfNegative val="0"/>
            <c:bubble3D val="0"/>
            <c:spPr>
              <a:solidFill>
                <a:srgbClr val="96A6BC"/>
              </a:solidFill>
              <a:ln w="19050">
                <a:noFill/>
              </a:ln>
              <a:effectLst/>
            </c:spPr>
            <c:extLst xmlns:c16r2="http://schemas.microsoft.com/office/drawing/2015/06/chart">
              <c:ext xmlns:c16="http://schemas.microsoft.com/office/drawing/2014/chart" uri="{C3380CC4-5D6E-409C-BE32-E72D297353CC}">
                <c16:uniqueId val="{00000001-8FE2-4D9A-AD77-6D035798CDCB}"/>
              </c:ext>
            </c:extLst>
          </c:dPt>
          <c:dLbls>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c:f>
              <c:strCache>
                <c:ptCount val="1"/>
                <c:pt idx="0">
                  <c:v>Age 15-19</c:v>
                </c:pt>
              </c:strCache>
            </c:strRef>
          </c:cat>
          <c:val>
            <c:numRef>
              <c:f>Sheet1!$B$6</c:f>
              <c:numCache>
                <c:formatCode>0.0</c:formatCode>
                <c:ptCount val="1"/>
                <c:pt idx="0">
                  <c:v>0.27793802152207658</c:v>
                </c:pt>
              </c:numCache>
            </c:numRef>
          </c:val>
          <c:extLst xmlns:c16r2="http://schemas.microsoft.com/office/drawing/2015/06/chart">
            <c:ext xmlns:c16="http://schemas.microsoft.com/office/drawing/2014/chart" uri="{C3380CC4-5D6E-409C-BE32-E72D297353CC}">
              <c16:uniqueId val="{00000004-8FE2-4D9A-AD77-6D035798CDCB}"/>
            </c:ext>
          </c:extLst>
        </c:ser>
        <c:ser>
          <c:idx val="1"/>
          <c:order val="1"/>
          <c:tx>
            <c:strRef>
              <c:f>Sheet1!$C$5</c:f>
              <c:strCache>
                <c:ptCount val="1"/>
                <c:pt idx="0">
                  <c:v>Young women</c:v>
                </c:pt>
              </c:strCache>
            </c:strRef>
          </c:tx>
          <c:spPr>
            <a:solidFill>
              <a:srgbClr val="D0CECE"/>
            </a:solidFill>
            <a:ln w="19050">
              <a:noFill/>
            </a:ln>
            <a:effectLst/>
          </c:spPr>
          <c:invertIfNegative val="0"/>
          <c:dPt>
            <c:idx val="0"/>
            <c:invertIfNegative val="0"/>
            <c:bubble3D val="0"/>
            <c:spPr>
              <a:solidFill>
                <a:schemeClr val="tx2"/>
              </a:solidFill>
              <a:ln w="19050">
                <a:noFill/>
              </a:ln>
              <a:effectLst/>
            </c:spPr>
            <c:extLst xmlns:c16r2="http://schemas.microsoft.com/office/drawing/2015/06/chart">
              <c:ext xmlns:c16="http://schemas.microsoft.com/office/drawing/2014/chart" uri="{C3380CC4-5D6E-409C-BE32-E72D297353CC}">
                <c16:uniqueId val="{00000006-8FE2-4D9A-AD77-6D035798CDCB}"/>
              </c:ext>
            </c:extLst>
          </c:dPt>
          <c:dLbls>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c:f>
              <c:strCache>
                <c:ptCount val="1"/>
                <c:pt idx="0">
                  <c:v>Age 15-19</c:v>
                </c:pt>
              </c:strCache>
            </c:strRef>
          </c:cat>
          <c:val>
            <c:numRef>
              <c:f>Sheet1!$C$6</c:f>
              <c:numCache>
                <c:formatCode>0.0</c:formatCode>
                <c:ptCount val="1"/>
                <c:pt idx="0">
                  <c:v>0.23933498947725873</c:v>
                </c:pt>
              </c:numCache>
            </c:numRef>
          </c:val>
          <c:extLst xmlns:c16r2="http://schemas.microsoft.com/office/drawing/2015/06/chart">
            <c:ext xmlns:c16="http://schemas.microsoft.com/office/drawing/2014/chart" uri="{C3380CC4-5D6E-409C-BE32-E72D297353CC}">
              <c16:uniqueId val="{00000009-8FE2-4D9A-AD77-6D035798CDCB}"/>
            </c:ext>
          </c:extLst>
        </c:ser>
        <c:dLbls>
          <c:showLegendKey val="0"/>
          <c:showVal val="0"/>
          <c:showCatName val="0"/>
          <c:showSerName val="0"/>
          <c:showPercent val="0"/>
          <c:showBubbleSize val="0"/>
        </c:dLbls>
        <c:gapWidth val="100"/>
        <c:axId val="235355904"/>
        <c:axId val="235356464"/>
      </c:barChart>
      <c:catAx>
        <c:axId val="23535590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35356464"/>
        <c:crosses val="autoZero"/>
        <c:auto val="1"/>
        <c:lblAlgn val="ctr"/>
        <c:lblOffset val="100"/>
        <c:noMultiLvlLbl val="0"/>
      </c:catAx>
      <c:valAx>
        <c:axId val="235356464"/>
        <c:scaling>
          <c:orientation val="minMax"/>
          <c:max val="4"/>
          <c:min val="0"/>
        </c:scaling>
        <c:delete val="0"/>
        <c:axPos val="l"/>
        <c:majorGridlines>
          <c:spPr>
            <a:ln w="9525" cap="flat" cmpd="sng" algn="ctr">
              <a:solidFill>
                <a:schemeClr val="tx1">
                  <a:lumMod val="15000"/>
                  <a:lumOff val="85000"/>
                </a:schemeClr>
              </a:solidFill>
              <a:round/>
            </a:ln>
            <a:effectLst/>
          </c:spPr>
        </c:majorGridlines>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35355904"/>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sz="600"/>
      </a:pPr>
      <a:endParaRPr lang="en-US"/>
    </a:p>
  </c:txPr>
  <c:externalData r:id="rId3">
    <c:autoUpdate val="0"/>
  </c:externalData>
  <c:userShapes r:id="rId4"/>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r>
              <a:rPr lang="en-US" b="1" dirty="0"/>
              <a:t>Only</a:t>
            </a:r>
            <a:r>
              <a:rPr lang="en-US" dirty="0"/>
              <a:t> </a:t>
            </a:r>
            <a:r>
              <a:rPr lang="en-US" b="1" dirty="0"/>
              <a:t>non-violent</a:t>
            </a:r>
            <a:r>
              <a:rPr lang="en-US" dirty="0"/>
              <a:t> </a:t>
            </a:r>
          </a:p>
        </c:rich>
      </c:tx>
      <c:layout>
        <c:manualLayout>
          <c:xMode val="edge"/>
          <c:yMode val="edge"/>
          <c:x val="0.25571084864391946"/>
          <c:y val="2.6703302712160981E-2"/>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1271329621469849"/>
          <c:y val="0.23085752121042707"/>
          <c:w val="0.7708078249174396"/>
          <c:h val="0.62174655824106617"/>
        </c:manualLayout>
      </c:layout>
      <c:doughnutChart>
        <c:varyColors val="1"/>
        <c:ser>
          <c:idx val="0"/>
          <c:order val="0"/>
          <c:tx>
            <c:strRef>
              <c:f>Sheet1!$B$5</c:f>
              <c:strCache>
                <c:ptCount val="1"/>
                <c:pt idx="0">
                  <c:v>Only Non-violent</c:v>
                </c:pt>
              </c:strCache>
            </c:strRef>
          </c:tx>
          <c:spPr>
            <a:solidFill>
              <a:srgbClr val="FCB040"/>
            </a:solidFill>
            <a:ln>
              <a:noFill/>
            </a:ln>
          </c:spPr>
          <c:dPt>
            <c:idx val="0"/>
            <c:bubble3D val="0"/>
            <c:spPr>
              <a:solidFill>
                <a:srgbClr val="3AB9C6"/>
              </a:solidFill>
              <a:ln w="19050">
                <a:noFill/>
              </a:ln>
              <a:effectLst/>
            </c:spPr>
            <c:extLst xmlns:c16r2="http://schemas.microsoft.com/office/drawing/2015/06/chart">
              <c:ext xmlns:c16="http://schemas.microsoft.com/office/drawing/2014/chart" uri="{C3380CC4-5D6E-409C-BE32-E72D297353CC}">
                <c16:uniqueId val="{00000001-634C-4E55-8F48-295BBBFF06BA}"/>
              </c:ext>
            </c:extLst>
          </c:dPt>
          <c:dPt>
            <c:idx val="1"/>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3-634C-4E55-8F48-295BBBFF06BA}"/>
              </c:ext>
            </c:extLst>
          </c:dPt>
          <c:dLbls>
            <c:dLbl>
              <c:idx val="0"/>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634C-4E55-8F48-295BBBFF06BA}"/>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28.962653681095919</c:v>
                </c:pt>
                <c:pt idx="1">
                  <c:v>71.037346318904085</c:v>
                </c:pt>
              </c:numCache>
            </c:numRef>
          </c:val>
          <c:extLst xmlns:c16r2="http://schemas.microsoft.com/office/drawing/2015/06/chart">
            <c:ext xmlns:c16="http://schemas.microsoft.com/office/drawing/2014/chart" uri="{C3380CC4-5D6E-409C-BE32-E72D297353CC}">
              <c16:uniqueId val="{00000004-634C-4E55-8F48-295BBBFF06BA}"/>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r>
              <a:rPr lang="en-US" b="1" dirty="0"/>
              <a:t>Physical</a:t>
            </a:r>
            <a:r>
              <a:rPr lang="en-US" b="1" baseline="0" dirty="0"/>
              <a:t> punishment</a:t>
            </a:r>
            <a:endParaRPr lang="en-US" b="1" dirty="0"/>
          </a:p>
        </c:rich>
      </c:tx>
      <c:layout>
        <c:manualLayout>
          <c:xMode val="edge"/>
          <c:yMode val="edge"/>
          <c:x val="0.20310750218722659"/>
          <c:y val="2.5645231846019249E-2"/>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8910214348206475"/>
          <c:y val="0.23347604986876641"/>
          <c:w val="0.6191283902012249"/>
          <c:h val="0.6191283902012249"/>
        </c:manualLayout>
      </c:layout>
      <c:doughnutChart>
        <c:varyColors val="1"/>
        <c:ser>
          <c:idx val="0"/>
          <c:order val="0"/>
          <c:tx>
            <c:strRef>
              <c:f>Sheet1!$B$5</c:f>
              <c:strCache>
                <c:ptCount val="1"/>
                <c:pt idx="0">
                  <c:v>Physical punishment</c:v>
                </c:pt>
              </c:strCache>
            </c:strRef>
          </c:tx>
          <c:spPr>
            <a:solidFill>
              <a:srgbClr val="FCB040"/>
            </a:solidFill>
            <a:ln>
              <a:noFill/>
            </a:ln>
          </c:spPr>
          <c:dPt>
            <c:idx val="0"/>
            <c:bubble3D val="0"/>
            <c:spPr>
              <a:solidFill>
                <a:srgbClr val="FCB040"/>
              </a:solidFill>
              <a:ln w="19050">
                <a:noFill/>
              </a:ln>
              <a:effectLst/>
            </c:spPr>
            <c:extLst xmlns:c16r2="http://schemas.microsoft.com/office/drawing/2015/06/chart">
              <c:ext xmlns:c16="http://schemas.microsoft.com/office/drawing/2014/chart" uri="{C3380CC4-5D6E-409C-BE32-E72D297353CC}">
                <c16:uniqueId val="{00000001-5600-4389-A3B8-7C6362A0A5A2}"/>
              </c:ext>
            </c:extLst>
          </c:dPt>
          <c:dPt>
            <c:idx val="1"/>
            <c:bubble3D val="0"/>
            <c:spPr>
              <a:solidFill>
                <a:schemeClr val="accent4">
                  <a:lumMod val="40000"/>
                  <a:lumOff val="60000"/>
                </a:schemeClr>
              </a:solidFill>
              <a:ln w="19050">
                <a:noFill/>
              </a:ln>
              <a:effectLst/>
            </c:spPr>
            <c:extLst xmlns:c16r2="http://schemas.microsoft.com/office/drawing/2015/06/chart">
              <c:ext xmlns:c16="http://schemas.microsoft.com/office/drawing/2014/chart" uri="{C3380CC4-5D6E-409C-BE32-E72D297353CC}">
                <c16:uniqueId val="{00000003-5600-4389-A3B8-7C6362A0A5A2}"/>
              </c:ext>
            </c:extLst>
          </c:dPt>
          <c:dPt>
            <c:idx val="2"/>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5-5600-4389-A3B8-7C6362A0A5A2}"/>
              </c:ext>
            </c:extLst>
          </c:dPt>
          <c:dLbls>
            <c:dLbl>
              <c:idx val="0"/>
              <c:layout>
                <c:manualLayout>
                  <c:x val="0.27969277876808862"/>
                  <c:y val="-6.8019623929297432E-2"/>
                </c:manualLayout>
              </c:layout>
              <c:tx>
                <c:rich>
                  <a:bodyPr rot="0" spcFirstLastPara="1" vertOverflow="clip" horzOverflow="clip" vert="horz" wrap="square" lIns="38100" tIns="19050" rIns="38100" bIns="19050" anchor="ctr" anchorCtr="1">
                    <a:noAutofit/>
                  </a:bodyPr>
                  <a:lstStyle/>
                  <a:p>
                    <a:pPr>
                      <a:defRPr sz="700" b="0" i="0" u="none" strike="noStrike" kern="1200" baseline="0">
                        <a:solidFill>
                          <a:schemeClr val="dk1">
                            <a:lumMod val="65000"/>
                            <a:lumOff val="35000"/>
                          </a:schemeClr>
                        </a:solidFill>
                        <a:latin typeface="+mn-lt"/>
                        <a:ea typeface="+mn-ea"/>
                        <a:cs typeface="+mn-cs"/>
                      </a:defRPr>
                    </a:pPr>
                    <a:fld id="{613F5E91-C904-412A-B1C7-D78902D8A721}" type="CATEGORYNAME">
                      <a:rPr lang="en-US" sz="700" dirty="0"/>
                      <a:pPr>
                        <a:defRPr sz="700"/>
                      </a:pPr>
                      <a:t>[CATEGORY NAME]</a:t>
                    </a:fld>
                    <a:r>
                      <a:rPr lang="en-US" sz="700" baseline="0" dirty="0"/>
                      <a:t>
</a:t>
                    </a:r>
                    <a:fld id="{9C532899-35B4-48ED-829B-FFD27BB3D9AC}" type="VALUE">
                      <a:rPr lang="en-US" sz="700" baseline="0" dirty="0"/>
                      <a:pPr>
                        <a:defRPr sz="700"/>
                      </a:pPr>
                      <a:t>[VALUE]</a:t>
                    </a:fld>
                    <a:endParaRPr lang="en-US" sz="700" baseline="0" dirty="0"/>
                  </a:p>
                </c:rich>
              </c:tx>
              <c:numFmt formatCode="#,##0" sourceLinked="0"/>
              <c:spPr>
                <a:noFill/>
                <a:ln>
                  <a:noFill/>
                </a:ln>
                <a:effectLst/>
              </c:spPr>
              <c:txPr>
                <a:bodyPr rot="0" spcFirstLastPara="1" vertOverflow="clip" horzOverflow="clip" vert="horz" wrap="square" lIns="38100" tIns="19050" rIns="38100" bIns="19050" anchor="ctr" anchorCtr="1">
                  <a:noAutofit/>
                </a:bodyPr>
                <a:lstStyle/>
                <a:p>
                  <a:pPr>
                    <a:defRPr sz="700" b="0" i="0" u="none" strike="noStrike" kern="1200" baseline="0">
                      <a:solidFill>
                        <a:schemeClr val="dk1">
                          <a:lumMod val="65000"/>
                          <a:lumOff val="35000"/>
                        </a:schemeClr>
                      </a:solidFill>
                      <a:latin typeface="+mn-lt"/>
                      <a:ea typeface="+mn-ea"/>
                      <a:cs typeface="+mn-cs"/>
                    </a:defRPr>
                  </a:pPr>
                  <a:endParaRPr lang="en-US"/>
                </a:p>
              </c:txPr>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1-5600-4389-A3B8-7C6362A0A5A2}"/>
                </c:ext>
                <c:ext xmlns:c15="http://schemas.microsoft.com/office/drawing/2012/chart" uri="{CE6537A1-D6FC-4f65-9D91-7224C49458BB}">
                  <c15:spPr xmlns:c15="http://schemas.microsoft.com/office/drawing/2012/chart">
                    <a:prstGeom prst="borderCallout1">
                      <a:avLst/>
                    </a:prstGeom>
                    <a:noFill/>
                    <a:ln>
                      <a:noFill/>
                    </a:ln>
                  </c15:spPr>
                  <c15:layout>
                    <c:manualLayout>
                      <c:w val="0.23245070119892011"/>
                      <c:h val="0.2841222853585475"/>
                    </c:manualLayout>
                  </c15:layout>
                  <c15:dlblFieldTable/>
                  <c15:showDataLabelsRange val="0"/>
                </c:ext>
              </c:extLst>
            </c:dLbl>
            <c:dLbl>
              <c:idx val="1"/>
              <c:layout>
                <c:manualLayout>
                  <c:x val="0.25152507864807894"/>
                  <c:y val="0.19605687814185133"/>
                </c:manualLayout>
              </c:layout>
              <c:tx>
                <c:rich>
                  <a:bodyPr rot="0" spcFirstLastPara="1" vertOverflow="clip" horzOverflow="clip" vert="horz" wrap="square" lIns="38100" tIns="19050" rIns="38100" bIns="19050" anchor="ctr" anchorCtr="1">
                    <a:noAutofit/>
                  </a:bodyPr>
                  <a:lstStyle/>
                  <a:p>
                    <a:pPr>
                      <a:defRPr sz="700" b="0" i="0" u="none" strike="noStrike" kern="1200" baseline="0">
                        <a:solidFill>
                          <a:schemeClr val="dk1">
                            <a:lumMod val="65000"/>
                            <a:lumOff val="35000"/>
                          </a:schemeClr>
                        </a:solidFill>
                        <a:latin typeface="+mn-lt"/>
                        <a:ea typeface="+mn-ea"/>
                        <a:cs typeface="+mn-cs"/>
                      </a:defRPr>
                    </a:pPr>
                    <a:fld id="{73660B15-49D0-495B-841C-63185FD990AC}" type="CATEGORYNAME">
                      <a:rPr lang="en-US" sz="700" dirty="0"/>
                      <a:pPr>
                        <a:defRPr sz="700"/>
                      </a:pPr>
                      <a:t>[CATEGORY NAME]</a:t>
                    </a:fld>
                    <a:r>
                      <a:rPr lang="en-US" sz="700" baseline="0" dirty="0"/>
                      <a:t>
</a:t>
                    </a:r>
                    <a:fld id="{082E9941-AFEE-413C-B864-933C9C86BDB5}" type="VALUE">
                      <a:rPr lang="en-US" sz="700" baseline="0" dirty="0"/>
                      <a:pPr>
                        <a:defRPr sz="700"/>
                      </a:pPr>
                      <a:t>[VALUE]</a:t>
                    </a:fld>
                    <a:endParaRPr lang="en-US" sz="700" baseline="0" dirty="0"/>
                  </a:p>
                </c:rich>
              </c:tx>
              <c:numFmt formatCode="#,##0" sourceLinked="0"/>
              <c:spPr>
                <a:noFill/>
                <a:ln>
                  <a:noFill/>
                </a:ln>
                <a:effectLst/>
              </c:spPr>
              <c:txPr>
                <a:bodyPr rot="0" spcFirstLastPara="1" vertOverflow="clip" horzOverflow="clip" vert="horz" wrap="square" lIns="38100" tIns="19050" rIns="38100" bIns="19050" anchor="ctr" anchorCtr="1">
                  <a:noAutofit/>
                </a:bodyPr>
                <a:lstStyle/>
                <a:p>
                  <a:pPr>
                    <a:defRPr sz="700" b="0" i="0" u="none" strike="noStrike" kern="1200" baseline="0">
                      <a:solidFill>
                        <a:schemeClr val="dk1">
                          <a:lumMod val="65000"/>
                          <a:lumOff val="35000"/>
                        </a:schemeClr>
                      </a:solidFill>
                      <a:latin typeface="+mn-lt"/>
                      <a:ea typeface="+mn-ea"/>
                      <a:cs typeface="+mn-cs"/>
                    </a:defRPr>
                  </a:pPr>
                  <a:endParaRPr lang="en-US"/>
                </a:p>
              </c:txPr>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3-5600-4389-A3B8-7C6362A0A5A2}"/>
                </c:ext>
                <c:ext xmlns:c15="http://schemas.microsoft.com/office/drawing/2012/chart" uri="{CE6537A1-D6FC-4f65-9D91-7224C49458BB}">
                  <c15:spPr xmlns:c15="http://schemas.microsoft.com/office/drawing/2012/chart">
                    <a:prstGeom prst="accentCallout2">
                      <a:avLst/>
                    </a:prstGeom>
                    <a:noFill/>
                    <a:ln>
                      <a:noFill/>
                    </a:ln>
                  </c15:spPr>
                  <c15:layout>
                    <c:manualLayout>
                      <c:w val="0.24620870420850374"/>
                      <c:h val="0.27738900419774648"/>
                    </c:manualLayout>
                  </c15:layout>
                  <c15:dlblFieldTable/>
                  <c15:showDataLabelsRange val="0"/>
                </c:ext>
              </c:extLst>
            </c:dLbl>
            <c:dLbl>
              <c:idx val="2"/>
              <c:delete val="1"/>
              <c:extLst xmlns:c16r2="http://schemas.microsoft.com/office/drawing/2015/06/chart">
                <c:ext xmlns:c16="http://schemas.microsoft.com/office/drawing/2014/chart" uri="{C3380CC4-5D6E-409C-BE32-E72D297353CC}">
                  <c16:uniqueId val="{00000005-5600-4389-A3B8-7C6362A0A5A2}"/>
                </c:ext>
                <c:ext xmlns:c15="http://schemas.microsoft.com/office/drawing/2012/chart" uri="{CE6537A1-D6FC-4f65-9D91-7224C49458BB}"/>
              </c:extLst>
            </c:dLbl>
            <c:numFmt formatCode="#,##0" sourceLinked="0"/>
            <c:spPr>
              <a:noFill/>
              <a:ln>
                <a:noFill/>
              </a:ln>
              <a:effectLst/>
            </c:spPr>
            <c:txPr>
              <a:bodyPr rot="0" spcFirstLastPara="1" vertOverflow="clip" horzOverflow="clip" vert="horz" wrap="square" lIns="38100" tIns="19050" rIns="38100" bIns="19050" anchor="ctr" anchorCtr="1">
                <a:spAutoFit/>
              </a:bodyPr>
              <a:lstStyle/>
              <a:p>
                <a:pPr>
                  <a:defRPr sz="700" b="0" i="0" u="none" strike="noStrike" kern="1200" baseline="0">
                    <a:solidFill>
                      <a:schemeClr val="dk1">
                        <a:lumMod val="65000"/>
                        <a:lumOff val="35000"/>
                      </a:schemeClr>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spPr xmlns:c15="http://schemas.microsoft.com/office/drawing/2012/chart">
                  <a:prstGeom prst="accentCallout2">
                    <a:avLst/>
                  </a:prstGeom>
                  <a:noFill/>
                  <a:ln>
                    <a:noFill/>
                  </a:ln>
                </c15:spPr>
              </c:ext>
            </c:extLst>
          </c:dLbls>
          <c:cat>
            <c:strRef>
              <c:f>Sheet1!$A$6:$A$8</c:f>
              <c:strCache>
                <c:ptCount val="3"/>
                <c:pt idx="0">
                  <c:v>Severe</c:v>
                </c:pt>
                <c:pt idx="1">
                  <c:v>Other types</c:v>
                </c:pt>
                <c:pt idx="2">
                  <c:v>No</c:v>
                </c:pt>
              </c:strCache>
            </c:strRef>
          </c:cat>
          <c:val>
            <c:numRef>
              <c:f>Sheet1!$B$6:$B$8</c:f>
              <c:numCache>
                <c:formatCode>0.0</c:formatCode>
                <c:ptCount val="3"/>
                <c:pt idx="0">
                  <c:v>3.2048431388188394</c:v>
                </c:pt>
                <c:pt idx="1">
                  <c:v>16.264589083695732</c:v>
                </c:pt>
                <c:pt idx="2">
                  <c:v>80.530567777485416</c:v>
                </c:pt>
              </c:numCache>
            </c:numRef>
          </c:val>
          <c:extLst xmlns:c16r2="http://schemas.microsoft.com/office/drawing/2015/06/chart">
            <c:ext xmlns:c16="http://schemas.microsoft.com/office/drawing/2014/chart" uri="{C3380CC4-5D6E-409C-BE32-E72D297353CC}">
              <c16:uniqueId val="{00000006-5600-4389-A3B8-7C6362A0A5A2}"/>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894398805404497"/>
          <c:y val="0.23302930883639547"/>
          <c:w val="0.6205751173965155"/>
          <c:h val="0.62174650043744539"/>
        </c:manualLayout>
      </c:layout>
      <c:doughnutChart>
        <c:varyColors val="1"/>
        <c:ser>
          <c:idx val="0"/>
          <c:order val="0"/>
          <c:tx>
            <c:strRef>
              <c:f>Sheet1!$B$5</c:f>
              <c:strCache>
                <c:ptCount val="1"/>
                <c:pt idx="0">
                  <c:v>Psychological aggression</c:v>
                </c:pt>
              </c:strCache>
            </c:strRef>
          </c:tx>
          <c:spPr>
            <a:solidFill>
              <a:srgbClr val="FCB040"/>
            </a:solidFill>
            <a:ln>
              <a:noFill/>
            </a:ln>
          </c:spPr>
          <c:dPt>
            <c:idx val="0"/>
            <c:bubble3D val="0"/>
            <c:spPr>
              <a:solidFill>
                <a:srgbClr val="684FA1"/>
              </a:solidFill>
              <a:ln w="19050">
                <a:noFill/>
              </a:ln>
              <a:effectLst/>
            </c:spPr>
            <c:extLst xmlns:c16r2="http://schemas.microsoft.com/office/drawing/2015/06/chart">
              <c:ext xmlns:c16="http://schemas.microsoft.com/office/drawing/2014/chart" uri="{C3380CC4-5D6E-409C-BE32-E72D297353CC}">
                <c16:uniqueId val="{00000001-BEE5-4E89-9A18-98C0CA308790}"/>
              </c:ext>
            </c:extLst>
          </c:dPt>
          <c:dPt>
            <c:idx val="1"/>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3-BEE5-4E89-9A18-98C0CA308790}"/>
              </c:ext>
            </c:extLst>
          </c:dPt>
          <c:dLbls>
            <c:dLbl>
              <c:idx val="0"/>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BEE5-4E89-9A18-98C0CA308790}"/>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bg1"/>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66.947621380372794</c:v>
                </c:pt>
                <c:pt idx="1">
                  <c:v>33.052378619627206</c:v>
                </c:pt>
              </c:numCache>
            </c:numRef>
          </c:val>
          <c:extLst xmlns:c16r2="http://schemas.microsoft.com/office/drawing/2015/06/chart">
            <c:ext xmlns:c16="http://schemas.microsoft.com/office/drawing/2014/chart" uri="{C3380CC4-5D6E-409C-BE32-E72D297353CC}">
              <c16:uniqueId val="{00000004-BEE5-4E89-9A18-98C0CA308790}"/>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userShapes r:id="rId4"/>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r>
              <a:rPr lang="en-US" b="1" dirty="0"/>
              <a:t>Any</a:t>
            </a:r>
            <a:r>
              <a:rPr lang="en-US" b="1" baseline="0" dirty="0"/>
              <a:t> violent discipline*</a:t>
            </a:r>
            <a:endParaRPr lang="en-US" b="1" dirty="0"/>
          </a:p>
        </c:rich>
      </c:tx>
      <c:layout>
        <c:manualLayout>
          <c:xMode val="edge"/>
          <c:yMode val="edge"/>
          <c:x val="0.19804790026246721"/>
          <c:y val="2.3120625546806651E-2"/>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1271329621469849"/>
          <c:y val="0.23085752121042707"/>
          <c:w val="0.7708078249174396"/>
          <c:h val="0.62174655824106617"/>
        </c:manualLayout>
      </c:layout>
      <c:doughnutChart>
        <c:varyColors val="1"/>
        <c:ser>
          <c:idx val="0"/>
          <c:order val="0"/>
          <c:tx>
            <c:strRef>
              <c:f>Sheet1!$B$5</c:f>
              <c:strCache>
                <c:ptCount val="1"/>
                <c:pt idx="0">
                  <c:v>Any violent discipline</c:v>
                </c:pt>
              </c:strCache>
            </c:strRef>
          </c:tx>
          <c:spPr>
            <a:solidFill>
              <a:srgbClr val="FCB040"/>
            </a:solidFill>
            <a:ln>
              <a:noFill/>
            </a:ln>
          </c:spPr>
          <c:dPt>
            <c:idx val="0"/>
            <c:bubble3D val="0"/>
            <c:spPr>
              <a:solidFill>
                <a:srgbClr val="F15A40"/>
              </a:solidFill>
              <a:ln w="19050">
                <a:noFill/>
              </a:ln>
              <a:effectLst/>
            </c:spPr>
            <c:extLst xmlns:c16r2="http://schemas.microsoft.com/office/drawing/2015/06/chart">
              <c:ext xmlns:c16="http://schemas.microsoft.com/office/drawing/2014/chart" uri="{C3380CC4-5D6E-409C-BE32-E72D297353CC}">
                <c16:uniqueId val="{00000001-8845-4F62-83E0-640133E6D54D}"/>
              </c:ext>
            </c:extLst>
          </c:dPt>
          <c:dPt>
            <c:idx val="1"/>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3-8845-4F62-83E0-640133E6D54D}"/>
              </c:ext>
            </c:extLst>
          </c:dPt>
          <c:dLbls>
            <c:dLbl>
              <c:idx val="0"/>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8845-4F62-83E0-640133E6D54D}"/>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68.390943137178553</c:v>
                </c:pt>
                <c:pt idx="1">
                  <c:v>31.609056862821447</c:v>
                </c:pt>
              </c:numCache>
            </c:numRef>
          </c:val>
          <c:extLst xmlns:c16r2="http://schemas.microsoft.com/office/drawing/2015/06/chart">
            <c:ext xmlns:c16="http://schemas.microsoft.com/office/drawing/2014/chart" uri="{C3380CC4-5D6E-409C-BE32-E72D297353CC}">
              <c16:uniqueId val="{00000004-8845-4F62-83E0-640133E6D54D}"/>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971537088403276"/>
          <c:y val="0.12890513133916207"/>
          <c:w val="0.48079910988402003"/>
          <c:h val="0.59148594000240462"/>
        </c:manualLayout>
      </c:layout>
      <c:doughnutChart>
        <c:varyColors val="1"/>
        <c:ser>
          <c:idx val="0"/>
          <c:order val="0"/>
          <c:tx>
            <c:strRef>
              <c:f>Sheet1!$B$5</c:f>
              <c:strCache>
                <c:ptCount val="1"/>
                <c:pt idx="0">
                  <c:v>Physical punishment</c:v>
                </c:pt>
              </c:strCache>
            </c:strRef>
          </c:tx>
          <c:explosion val="1"/>
          <c:dPt>
            <c:idx val="0"/>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1-5600-4389-A3B8-7C6362A0A5A2}"/>
              </c:ext>
            </c:extLst>
          </c:dPt>
          <c:dPt>
            <c:idx val="1"/>
            <c:bubble3D val="0"/>
            <c:spPr>
              <a:solidFill>
                <a:schemeClr val="accent4"/>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3-5600-4389-A3B8-7C6362A0A5A2}"/>
              </c:ext>
            </c:extLst>
          </c:dPt>
          <c:dPt>
            <c:idx val="2"/>
            <c:bubble3D val="0"/>
            <c:spPr>
              <a:solidFill>
                <a:schemeClr val="accent6"/>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5-5600-4389-A3B8-7C6362A0A5A2}"/>
              </c:ext>
            </c:extLst>
          </c:dPt>
          <c:dLbls>
            <c:dLbl>
              <c:idx val="0"/>
              <c:layout/>
              <c:tx>
                <c:rich>
                  <a:bodyPr/>
                  <a:lstStyle/>
                  <a:p>
                    <a:fld id="{3F227CE0-4E2D-469B-B9B8-DBE853145594}"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79DA956B-B96A-4542-B1DF-01FA9855569D}"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manualLayout>
                  <c:x val="0"/>
                  <c:y val="-7.9850961638214778E-3"/>
                </c:manualLayout>
              </c:layout>
              <c:tx>
                <c:rich>
                  <a:bodyPr/>
                  <a:lstStyle/>
                  <a:p>
                    <a:fld id="{EC78D44E-7D9A-4E01-8DF1-0814C19FE9DD}" type="CELLRANGE">
                      <a:rPr lang="en-US" dirty="0"/>
                      <a:pPr/>
                      <a:t>[CELLRANGE]</a:t>
                    </a:fld>
                    <a:endParaRPr lang="en-US"/>
                  </a:p>
                </c:rich>
              </c:tx>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5-5600-4389-A3B8-7C6362A0A5A2}"/>
                </c:ext>
                <c:ext xmlns:c15="http://schemas.microsoft.com/office/drawing/2012/chart" uri="{CE6537A1-D6FC-4f65-9D91-7224C49458BB}">
                  <c15:layout/>
                  <c15:dlblFieldTable/>
                  <c15:showDataLabelsRange val="1"/>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n-lt"/>
                    <a:ea typeface="+mn-ea"/>
                    <a:cs typeface="+mn-cs"/>
                  </a:defRPr>
                </a:pPr>
                <a:endParaRPr lang="en-US"/>
              </a:p>
            </c:txPr>
            <c:showLegendKey val="0"/>
            <c:showVal val="0"/>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15:showDataLabelsRange val="1"/>
              </c:ext>
            </c:extLst>
          </c:dLbls>
          <c:cat>
            <c:strRef>
              <c:f>Sheet1!$A$6:$A$8</c:f>
              <c:strCache>
                <c:ptCount val="3"/>
                <c:pt idx="0">
                  <c:v>No method</c:v>
                </c:pt>
                <c:pt idx="1">
                  <c:v>Any modern method</c:v>
                </c:pt>
                <c:pt idx="2">
                  <c:v>Any tradi-tional method</c:v>
                </c:pt>
              </c:strCache>
            </c:strRef>
          </c:cat>
          <c:val>
            <c:numRef>
              <c:f>Sheet1!$B$6:$B$8</c:f>
              <c:numCache>
                <c:formatCode>0</c:formatCode>
                <c:ptCount val="3"/>
                <c:pt idx="0">
                  <c:v>71.355242110997452</c:v>
                </c:pt>
                <c:pt idx="1">
                  <c:v>13.849668119928287</c:v>
                </c:pt>
                <c:pt idx="2">
                  <c:v>14.795089769074259</c:v>
                </c:pt>
              </c:numCache>
            </c:numRef>
          </c:val>
          <c:extLst xmlns:c16r2="http://schemas.microsoft.com/office/drawing/2015/06/chart">
            <c:ext xmlns:c16="http://schemas.microsoft.com/office/drawing/2014/chart" uri="{C3380CC4-5D6E-409C-BE32-E72D297353CC}">
              <c16:uniqueId val="{00000006-5600-4389-A3B8-7C6362A0A5A2}"/>
            </c:ext>
            <c:ext xmlns:c15="http://schemas.microsoft.com/office/drawing/2012/chart" uri="{02D57815-91ED-43cb-92C2-25804820EDAC}">
              <c15:datalabelsRange>
                <c15:f>Sheet1!$B$6:$B$8</c15:f>
                <c15:dlblRangeCache>
                  <c:ptCount val="3"/>
                  <c:pt idx="0">
                    <c:v>71</c:v>
                  </c:pt>
                  <c:pt idx="1">
                    <c:v>14</c:v>
                  </c:pt>
                  <c:pt idx="2">
                    <c:v>15</c:v>
                  </c:pt>
                </c15:dlblRangeCache>
              </c15:datalabelsRange>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layout>
        <c:manualLayout>
          <c:xMode val="edge"/>
          <c:yMode val="edge"/>
          <c:x val="8.1657598823816013E-2"/>
          <c:y val="0.7333849536661361"/>
          <c:w val="0.5424014611122745"/>
          <c:h val="0.1271157121520316"/>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userShapes r:id="rId4"/>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948291648980033"/>
          <c:y val="3.9646209373987204E-2"/>
          <c:w val="0.71911945692549695"/>
          <c:h val="0.83329237220553831"/>
        </c:manualLayout>
      </c:layout>
      <c:barChart>
        <c:barDir val="bar"/>
        <c:grouping val="clustered"/>
        <c:varyColors val="0"/>
        <c:ser>
          <c:idx val="0"/>
          <c:order val="0"/>
          <c:tx>
            <c:strRef>
              <c:f>disabilities!$A$7</c:f>
              <c:strCache>
                <c:ptCount val="1"/>
                <c:pt idx="0">
                  <c:v>Age 10-14</c:v>
                </c:pt>
              </c:strCache>
            </c:strRef>
          </c:tx>
          <c:spPr>
            <a:solidFill>
              <a:srgbClr val="FCB040"/>
            </a:solidFill>
            <a:ln>
              <a:noFill/>
            </a:ln>
            <a:effectLst/>
          </c:spPr>
          <c:invertIfNegative val="0"/>
          <c:cat>
            <c:strRef>
              <c:f>disabilities!$B$6:$N$6</c:f>
              <c:strCache>
                <c:ptCount val="13"/>
                <c:pt idx="0">
                  <c:v>Seeing</c:v>
                </c:pt>
                <c:pt idx="1">
                  <c:v>Hearing</c:v>
                </c:pt>
                <c:pt idx="2">
                  <c:v>Walking</c:v>
                </c:pt>
                <c:pt idx="3">
                  <c:v>Self-care</c:v>
                </c:pt>
                <c:pt idx="4">
                  <c:v>Communication</c:v>
                </c:pt>
                <c:pt idx="5">
                  <c:v>Learning</c:v>
                </c:pt>
                <c:pt idx="6">
                  <c:v>Remembering</c:v>
                </c:pt>
                <c:pt idx="7">
                  <c:v>Concentrating</c:v>
                </c:pt>
                <c:pt idx="8">
                  <c:v>Accepting Change</c:v>
                </c:pt>
                <c:pt idx="9">
                  <c:v>Controlling behavior</c:v>
                </c:pt>
                <c:pt idx="10">
                  <c:v>Making friends</c:v>
                </c:pt>
                <c:pt idx="11">
                  <c:v>Anxiety</c:v>
                </c:pt>
                <c:pt idx="12">
                  <c:v>Depression</c:v>
                </c:pt>
              </c:strCache>
            </c:strRef>
          </c:cat>
          <c:val>
            <c:numRef>
              <c:f>disabilities!$B$7:$N$7</c:f>
              <c:numCache>
                <c:formatCode>0.0</c:formatCode>
                <c:ptCount val="13"/>
                <c:pt idx="0">
                  <c:v>0.31779988936567416</c:v>
                </c:pt>
                <c:pt idx="1">
                  <c:v>0.7391935768892911</c:v>
                </c:pt>
                <c:pt idx="2">
                  <c:v>1.3537578557470742</c:v>
                </c:pt>
                <c:pt idx="3">
                  <c:v>0.52154227712279888</c:v>
                </c:pt>
                <c:pt idx="4">
                  <c:v>0.53041253466243443</c:v>
                </c:pt>
                <c:pt idx="5">
                  <c:v>1.6492308366870101</c:v>
                </c:pt>
                <c:pt idx="6">
                  <c:v>1.2007654277678934</c:v>
                </c:pt>
                <c:pt idx="7">
                  <c:v>1.8452163261717485</c:v>
                </c:pt>
                <c:pt idx="8">
                  <c:v>0.74370262875787119</c:v>
                </c:pt>
                <c:pt idx="9">
                  <c:v>1.2433579548795344</c:v>
                </c:pt>
                <c:pt idx="10">
                  <c:v>0.89070027323603818</c:v>
                </c:pt>
                <c:pt idx="11">
                  <c:v>4.1576304729728291</c:v>
                </c:pt>
                <c:pt idx="12">
                  <c:v>2.3035153178596892</c:v>
                </c:pt>
              </c:numCache>
            </c:numRef>
          </c:val>
          <c:extLst xmlns:c16r2="http://schemas.microsoft.com/office/drawing/2015/06/chart">
            <c:ext xmlns:c16="http://schemas.microsoft.com/office/drawing/2014/chart" uri="{C3380CC4-5D6E-409C-BE32-E72D297353CC}">
              <c16:uniqueId val="{00000000-9F29-428A-A55E-122FD3A6296A}"/>
            </c:ext>
          </c:extLst>
        </c:ser>
        <c:ser>
          <c:idx val="1"/>
          <c:order val="1"/>
          <c:tx>
            <c:strRef>
              <c:f>disabilities!$A$8</c:f>
              <c:strCache>
                <c:ptCount val="1"/>
                <c:pt idx="0">
                  <c:v>Age 15-17</c:v>
                </c:pt>
              </c:strCache>
            </c:strRef>
          </c:tx>
          <c:spPr>
            <a:solidFill>
              <a:srgbClr val="3BB8C5"/>
            </a:solidFill>
            <a:ln>
              <a:noFill/>
            </a:ln>
            <a:effectLst/>
          </c:spPr>
          <c:invertIfNegative val="0"/>
          <c:cat>
            <c:strRef>
              <c:f>disabilities!$B$6:$N$6</c:f>
              <c:strCache>
                <c:ptCount val="13"/>
                <c:pt idx="0">
                  <c:v>Seeing</c:v>
                </c:pt>
                <c:pt idx="1">
                  <c:v>Hearing</c:v>
                </c:pt>
                <c:pt idx="2">
                  <c:v>Walking</c:v>
                </c:pt>
                <c:pt idx="3">
                  <c:v>Self-care</c:v>
                </c:pt>
                <c:pt idx="4">
                  <c:v>Communication</c:v>
                </c:pt>
                <c:pt idx="5">
                  <c:v>Learning</c:v>
                </c:pt>
                <c:pt idx="6">
                  <c:v>Remembering</c:v>
                </c:pt>
                <c:pt idx="7">
                  <c:v>Concentrating</c:v>
                </c:pt>
                <c:pt idx="8">
                  <c:v>Accepting Change</c:v>
                </c:pt>
                <c:pt idx="9">
                  <c:v>Controlling behavior</c:v>
                </c:pt>
                <c:pt idx="10">
                  <c:v>Making friends</c:v>
                </c:pt>
                <c:pt idx="11">
                  <c:v>Anxiety</c:v>
                </c:pt>
                <c:pt idx="12">
                  <c:v>Depression</c:v>
                </c:pt>
              </c:strCache>
            </c:strRef>
          </c:cat>
          <c:val>
            <c:numRef>
              <c:f>disabilities!$B$8:$N$8</c:f>
              <c:numCache>
                <c:formatCode>0.0</c:formatCode>
                <c:ptCount val="13"/>
                <c:pt idx="0">
                  <c:v>1.7663230780809027</c:v>
                </c:pt>
                <c:pt idx="1">
                  <c:v>0.27895341667797346</c:v>
                </c:pt>
                <c:pt idx="2">
                  <c:v>0.51610377005792141</c:v>
                </c:pt>
                <c:pt idx="3">
                  <c:v>0.29591264645809273</c:v>
                </c:pt>
                <c:pt idx="4">
                  <c:v>0.29509127109545014</c:v>
                </c:pt>
                <c:pt idx="5">
                  <c:v>0.42439684873402311</c:v>
                </c:pt>
                <c:pt idx="6">
                  <c:v>0.50988924430554505</c:v>
                </c:pt>
                <c:pt idx="7">
                  <c:v>0.36905901209653963</c:v>
                </c:pt>
                <c:pt idx="8">
                  <c:v>1.1578186187784922</c:v>
                </c:pt>
                <c:pt idx="9">
                  <c:v>0.28832425392831806</c:v>
                </c:pt>
                <c:pt idx="10">
                  <c:v>0.44968340129250445</c:v>
                </c:pt>
                <c:pt idx="11">
                  <c:v>4.4855820390008869</c:v>
                </c:pt>
                <c:pt idx="12">
                  <c:v>1.1292686427748551</c:v>
                </c:pt>
              </c:numCache>
            </c:numRef>
          </c:val>
          <c:extLst xmlns:c16r2="http://schemas.microsoft.com/office/drawing/2015/06/chart">
            <c:ext xmlns:c16="http://schemas.microsoft.com/office/drawing/2014/chart" uri="{C3380CC4-5D6E-409C-BE32-E72D297353CC}">
              <c16:uniqueId val="{00000001-9F29-428A-A55E-122FD3A6296A}"/>
            </c:ext>
          </c:extLst>
        </c:ser>
        <c:dLbls>
          <c:showLegendKey val="0"/>
          <c:showVal val="0"/>
          <c:showCatName val="0"/>
          <c:showSerName val="0"/>
          <c:showPercent val="0"/>
          <c:showBubbleSize val="0"/>
        </c:dLbls>
        <c:gapWidth val="182"/>
        <c:axId val="293366800"/>
        <c:axId val="293367360"/>
      </c:barChart>
      <c:catAx>
        <c:axId val="293366800"/>
        <c:scaling>
          <c:orientation val="minMax"/>
        </c:scaling>
        <c:delete val="0"/>
        <c:axPos val="l"/>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Domain</a:t>
                </a:r>
              </a:p>
            </c:rich>
          </c:tx>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293367360"/>
        <c:crosses val="autoZero"/>
        <c:auto val="1"/>
        <c:lblAlgn val="ctr"/>
        <c:lblOffset val="100"/>
        <c:noMultiLvlLbl val="0"/>
      </c:catAx>
      <c:valAx>
        <c:axId val="293367360"/>
        <c:scaling>
          <c:orientation val="minMax"/>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overlay val="0"/>
          <c:spPr>
            <a:noFill/>
            <a:ln>
              <a:noFill/>
            </a:ln>
            <a:effectLst/>
          </c:spPr>
          <c:txPr>
            <a:bodyPr rot="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93366800"/>
        <c:crosses val="autoZero"/>
        <c:crossBetween val="between"/>
      </c:valAx>
      <c:spPr>
        <a:noFill/>
        <a:ln>
          <a:noFill/>
        </a:ln>
        <a:effectLst/>
      </c:spPr>
    </c:plotArea>
    <c:legend>
      <c:legendPos val="b"/>
      <c:layout>
        <c:manualLayout>
          <c:xMode val="edge"/>
          <c:yMode val="edge"/>
          <c:x val="0.50825619730020821"/>
          <c:y val="0.94453134888493939"/>
          <c:w val="0.21644407221283618"/>
          <c:h val="5.5468651115060295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796399768015123"/>
          <c:y val="5.8385383691151878E-2"/>
          <c:w val="0.7817754281694631"/>
          <c:h val="0.64239013684310753"/>
        </c:manualLayout>
      </c:layout>
      <c:barChart>
        <c:barDir val="col"/>
        <c:grouping val="clustered"/>
        <c:varyColors val="0"/>
        <c:ser>
          <c:idx val="0"/>
          <c:order val="0"/>
          <c:tx>
            <c:strRef>
              <c:f>Sheet1!$B$5</c:f>
              <c:strCache>
                <c:ptCount val="1"/>
                <c:pt idx="0">
                  <c:v>Unmet need for family planning </c:v>
                </c:pt>
              </c:strCache>
            </c:strRef>
          </c:tx>
          <c:spPr>
            <a:solidFill>
              <a:schemeClr val="accent6"/>
            </a:solidFill>
            <a:ln>
              <a:noFill/>
            </a:ln>
            <a:effectLst/>
          </c:spPr>
          <c:invertIfNegative val="0"/>
          <c:dPt>
            <c:idx val="0"/>
            <c:invertIfNegative val="0"/>
            <c:bubble3D val="0"/>
            <c:spPr>
              <a:solidFill>
                <a:schemeClr val="accent6"/>
              </a:solidFill>
              <a:ln>
                <a:noFill/>
              </a:ln>
              <a:effectLst/>
            </c:spPr>
            <c:extLst xmlns:c16r2="http://schemas.microsoft.com/office/drawing/2015/06/chart">
              <c:ext xmlns:c16="http://schemas.microsoft.com/office/drawing/2014/chart" uri="{C3380CC4-5D6E-409C-BE32-E72D297353CC}">
                <c16:uniqueId val="{00000001-275F-4CC0-A336-37F0EBB44845}"/>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Sheet1!$A$6</c:f>
              <c:numCache>
                <c:formatCode>General</c:formatCode>
                <c:ptCount val="1"/>
              </c:numCache>
            </c:numRef>
          </c:cat>
          <c:val>
            <c:numRef>
              <c:f>Sheet1!$B$6</c:f>
              <c:numCache>
                <c:formatCode>0.0</c:formatCode>
                <c:ptCount val="1"/>
                <c:pt idx="0">
                  <c:v>22.351509903576275</c:v>
                </c:pt>
              </c:numCache>
            </c:numRef>
          </c:val>
          <c:extLst xmlns:c16r2="http://schemas.microsoft.com/office/drawing/2015/06/chart">
            <c:ext xmlns:c16="http://schemas.microsoft.com/office/drawing/2014/chart" uri="{C3380CC4-5D6E-409C-BE32-E72D297353CC}">
              <c16:uniqueId val="{00000008-275F-4CC0-A336-37F0EBB44845}"/>
            </c:ext>
          </c:extLst>
        </c:ser>
        <c:ser>
          <c:idx val="1"/>
          <c:order val="1"/>
          <c:tx>
            <c:strRef>
              <c:f>Sheet1!$C$5</c:f>
              <c:strCache>
                <c:ptCount val="1"/>
                <c:pt idx="0">
                  <c:v>Met need for family planning</c:v>
                </c:pt>
              </c:strCache>
            </c:strRef>
          </c:tx>
          <c:spPr>
            <a:solidFill>
              <a:schemeClr val="accent5"/>
            </a:solidFill>
            <a:ln>
              <a:noFill/>
            </a:ln>
            <a:effectLst/>
          </c:spPr>
          <c:invertIfNegative val="0"/>
          <c:dLbls>
            <c:dLbl>
              <c:idx val="0"/>
              <c:layout>
                <c:manualLayout>
                  <c:x val="-7.6462612685037777E-17"/>
                  <c:y val="6.0685874622027356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F290-46CA-85DC-A315FC72019D}"/>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Sheet1!$A$6</c:f>
              <c:numCache>
                <c:formatCode>General</c:formatCode>
                <c:ptCount val="1"/>
              </c:numCache>
            </c:numRef>
          </c:cat>
          <c:val>
            <c:numRef>
              <c:f>Sheet1!$C$6</c:f>
              <c:numCache>
                <c:formatCode>0.0</c:formatCode>
                <c:ptCount val="1"/>
                <c:pt idx="0">
                  <c:v>28.644757889002545</c:v>
                </c:pt>
              </c:numCache>
            </c:numRef>
          </c:val>
          <c:extLst xmlns:c16r2="http://schemas.microsoft.com/office/drawing/2015/06/chart">
            <c:ext xmlns:c16="http://schemas.microsoft.com/office/drawing/2014/chart" uri="{C3380CC4-5D6E-409C-BE32-E72D297353CC}">
              <c16:uniqueId val="{00000009-275F-4CC0-A336-37F0EBB44845}"/>
            </c:ext>
          </c:extLst>
        </c:ser>
        <c:ser>
          <c:idx val="2"/>
          <c:order val="2"/>
          <c:tx>
            <c:strRef>
              <c:f>Sheet1!$D$5</c:f>
              <c:strCache>
                <c:ptCount val="1"/>
                <c:pt idx="0">
                  <c:v>Demand satisfied with Modern methods</c:v>
                </c:pt>
              </c:strCache>
            </c:strRef>
          </c:tx>
          <c:spPr>
            <a:solidFill>
              <a:schemeClr val="accent4"/>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Sheet1!$A$6</c:f>
              <c:numCache>
                <c:formatCode>General</c:formatCode>
                <c:ptCount val="1"/>
              </c:numCache>
            </c:numRef>
          </c:cat>
          <c:val>
            <c:numRef>
              <c:f>Sheet1!$D$6</c:f>
              <c:numCache>
                <c:formatCode>0.0</c:formatCode>
                <c:ptCount val="1"/>
                <c:pt idx="0">
                  <c:v>27.2</c:v>
                </c:pt>
              </c:numCache>
            </c:numRef>
          </c:val>
          <c:extLst xmlns:c16r2="http://schemas.microsoft.com/office/drawing/2015/06/chart">
            <c:ext xmlns:c16="http://schemas.microsoft.com/office/drawing/2014/chart" uri="{C3380CC4-5D6E-409C-BE32-E72D297353CC}">
              <c16:uniqueId val="{0000000A-275F-4CC0-A336-37F0EBB44845}"/>
            </c:ext>
          </c:extLst>
        </c:ser>
        <c:dLbls>
          <c:showLegendKey val="0"/>
          <c:showVal val="0"/>
          <c:showCatName val="0"/>
          <c:showSerName val="0"/>
          <c:showPercent val="0"/>
          <c:showBubbleSize val="0"/>
        </c:dLbls>
        <c:gapWidth val="21"/>
        <c:axId val="167717120"/>
        <c:axId val="167717680"/>
      </c:barChart>
      <c:catAx>
        <c:axId val="167717120"/>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7717680"/>
        <c:crossesAt val="0"/>
        <c:auto val="1"/>
        <c:lblAlgn val="ctr"/>
        <c:lblOffset val="100"/>
        <c:noMultiLvlLbl val="0"/>
      </c:catAx>
      <c:valAx>
        <c:axId val="167717680"/>
        <c:scaling>
          <c:orientation val="minMax"/>
          <c:max val="50"/>
          <c:min val="0"/>
        </c:scaling>
        <c:delete val="0"/>
        <c:axPos val="l"/>
        <c:majorGridlines>
          <c:spPr>
            <a:ln w="6350" cap="flat" cmpd="sng" algn="ctr">
              <a:solidFill>
                <a:schemeClr val="tx1">
                  <a:lumMod val="15000"/>
                  <a:lumOff val="85000"/>
                </a:schemeClr>
              </a:solidFill>
              <a:round/>
            </a:ln>
            <a:effectLst/>
          </c:spPr>
        </c:majorGridlines>
        <c:title>
          <c:tx>
            <c:rich>
              <a:bodyPr rot="0" spcFirstLastPara="1" vertOverflow="ellipsis"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52905952198766093"/>
              <c:y val="0.77735357547895212"/>
            </c:manualLayout>
          </c:layout>
          <c:overlay val="0"/>
          <c:spPr>
            <a:noFill/>
            <a:ln>
              <a:noFill/>
            </a:ln>
            <a:effectLst/>
          </c:spPr>
          <c:txPr>
            <a:bodyPr rot="0" spcFirstLastPara="1" vertOverflow="ellipsis"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7717120"/>
        <c:crosses val="autoZero"/>
        <c:crossBetween val="between"/>
        <c:majorUnit val="10"/>
        <c:minorUnit val="1"/>
      </c:valAx>
      <c:spPr>
        <a:noFill/>
        <a:ln>
          <a:noFill/>
        </a:ln>
        <a:effectLst/>
      </c:spPr>
    </c:plotArea>
    <c:legend>
      <c:legendPos val="r"/>
      <c:layout>
        <c:manualLayout>
          <c:xMode val="edge"/>
          <c:yMode val="edge"/>
          <c:x val="5.0450143939657674E-2"/>
          <c:y val="0.83158353984927091"/>
          <c:w val="0.74070139302587257"/>
          <c:h val="0.16269115181634367"/>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832302408133892"/>
          <c:y val="6.6041289456176627E-2"/>
          <c:w val="0.82703337692235901"/>
          <c:h val="0.8515467456804745"/>
        </c:manualLayout>
      </c:layout>
      <c:barChart>
        <c:barDir val="col"/>
        <c:grouping val="clustered"/>
        <c:varyColors val="0"/>
        <c:ser>
          <c:idx val="0"/>
          <c:order val="0"/>
          <c:tx>
            <c:strRef>
              <c:f>chart!$A$7</c:f>
              <c:strCache>
                <c:ptCount val="1"/>
                <c:pt idx="0">
                  <c:v>Girls</c:v>
                </c:pt>
              </c:strCache>
            </c:strRef>
          </c:tx>
          <c:spPr>
            <a:solidFill>
              <a:srgbClr val="FCB040"/>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chart!$B$6:$D$6</c:f>
              <c:strCache>
                <c:ptCount val="3"/>
                <c:pt idx="0">
                  <c:v>Primary</c:v>
                </c:pt>
                <c:pt idx="1">
                  <c:v>Lower Secondary</c:v>
                </c:pt>
                <c:pt idx="2">
                  <c:v>Upper Secondary</c:v>
                </c:pt>
              </c:strCache>
            </c:strRef>
          </c:cat>
          <c:val>
            <c:numRef>
              <c:f>chart!$B$7:$D$7</c:f>
              <c:numCache>
                <c:formatCode>0.0</c:formatCode>
                <c:ptCount val="3"/>
                <c:pt idx="0">
                  <c:v>98</c:v>
                </c:pt>
                <c:pt idx="1">
                  <c:v>96</c:v>
                </c:pt>
                <c:pt idx="2">
                  <c:v>86.8</c:v>
                </c:pt>
              </c:numCache>
            </c:numRef>
          </c:val>
          <c:extLst xmlns:c16r2="http://schemas.microsoft.com/office/drawing/2015/06/chart">
            <c:ext xmlns:c16="http://schemas.microsoft.com/office/drawing/2014/chart" uri="{C3380CC4-5D6E-409C-BE32-E72D297353CC}">
              <c16:uniqueId val="{00000000-EFE5-473B-8A6E-A642049E04CE}"/>
            </c:ext>
          </c:extLst>
        </c:ser>
        <c:ser>
          <c:idx val="1"/>
          <c:order val="1"/>
          <c:tx>
            <c:strRef>
              <c:f>chart!$A$8</c:f>
              <c:strCache>
                <c:ptCount val="1"/>
                <c:pt idx="0">
                  <c:v>Boys</c:v>
                </c:pt>
              </c:strCache>
            </c:strRef>
          </c:tx>
          <c:spPr>
            <a:solidFill>
              <a:srgbClr val="684FA1"/>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chart!$B$6:$D$6</c:f>
              <c:strCache>
                <c:ptCount val="3"/>
                <c:pt idx="0">
                  <c:v>Primary</c:v>
                </c:pt>
                <c:pt idx="1">
                  <c:v>Lower Secondary</c:v>
                </c:pt>
                <c:pt idx="2">
                  <c:v>Upper Secondary</c:v>
                </c:pt>
              </c:strCache>
            </c:strRef>
          </c:cat>
          <c:val>
            <c:numRef>
              <c:f>chart!$B$8:$D$8</c:f>
              <c:numCache>
                <c:formatCode>0.0</c:formatCode>
                <c:ptCount val="3"/>
                <c:pt idx="0">
                  <c:v>97.8</c:v>
                </c:pt>
                <c:pt idx="1">
                  <c:v>96.1</c:v>
                </c:pt>
                <c:pt idx="2">
                  <c:v>82.9</c:v>
                </c:pt>
              </c:numCache>
            </c:numRef>
          </c:val>
          <c:extLst xmlns:c16r2="http://schemas.microsoft.com/office/drawing/2015/06/chart">
            <c:ext xmlns:c16="http://schemas.microsoft.com/office/drawing/2014/chart" uri="{C3380CC4-5D6E-409C-BE32-E72D297353CC}">
              <c16:uniqueId val="{00000001-EFE5-473B-8A6E-A642049E04CE}"/>
            </c:ext>
          </c:extLst>
        </c:ser>
        <c:dLbls>
          <c:showLegendKey val="0"/>
          <c:showVal val="0"/>
          <c:showCatName val="0"/>
          <c:showSerName val="0"/>
          <c:showPercent val="0"/>
          <c:showBubbleSize val="0"/>
        </c:dLbls>
        <c:gapWidth val="32"/>
        <c:axId val="291410896"/>
        <c:axId val="291411456"/>
      </c:barChart>
      <c:catAx>
        <c:axId val="291410896"/>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lgn="ctr">
              <a:defRPr sz="600" b="0" i="0" u="none" strike="noStrike" kern="1200" baseline="0">
                <a:solidFill>
                  <a:schemeClr val="tx1">
                    <a:lumMod val="65000"/>
                    <a:lumOff val="35000"/>
                  </a:schemeClr>
                </a:solidFill>
                <a:latin typeface="+mn-lt"/>
                <a:ea typeface="+mn-ea"/>
                <a:cs typeface="+mn-cs"/>
              </a:defRPr>
            </a:pPr>
            <a:endParaRPr lang="en-US"/>
          </a:p>
        </c:txPr>
        <c:crossAx val="291411456"/>
        <c:crosses val="autoZero"/>
        <c:auto val="1"/>
        <c:lblAlgn val="ctr"/>
        <c:lblOffset val="100"/>
        <c:noMultiLvlLbl val="0"/>
      </c:catAx>
      <c:valAx>
        <c:axId val="291411456"/>
        <c:scaling>
          <c:orientation val="minMax"/>
          <c:max val="100"/>
          <c:min val="0"/>
        </c:scaling>
        <c:delete val="0"/>
        <c:axPos val="l"/>
        <c:majorGridlines>
          <c:spPr>
            <a:ln w="6350"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0" spcFirstLastPara="1" vertOverflow="ellipsis" wrap="square" anchor="ctr" anchorCtr="1"/>
          <a:lstStyle/>
          <a:p>
            <a:pPr algn="ctr">
              <a:defRPr sz="600" b="0" i="0" u="none" strike="noStrike" kern="1200" baseline="0">
                <a:solidFill>
                  <a:schemeClr val="tx1">
                    <a:lumMod val="65000"/>
                    <a:lumOff val="35000"/>
                  </a:schemeClr>
                </a:solidFill>
                <a:latin typeface="+mn-lt"/>
                <a:ea typeface="+mn-ea"/>
                <a:cs typeface="+mn-cs"/>
              </a:defRPr>
            </a:pPr>
            <a:endParaRPr lang="en-US"/>
          </a:p>
        </c:txPr>
        <c:crossAx val="291410896"/>
        <c:crosses val="autoZero"/>
        <c:crossBetween val="between"/>
        <c:majorUnit val="20"/>
        <c:minorUnit val="10"/>
      </c:valAx>
      <c:spPr>
        <a:noFill/>
        <a:ln>
          <a:noFill/>
        </a:ln>
        <a:effectLst/>
      </c:spPr>
    </c:plotArea>
    <c:legend>
      <c:legendPos val="b"/>
      <c:layout>
        <c:manualLayout>
          <c:xMode val="edge"/>
          <c:yMode val="edge"/>
          <c:x val="0.70253366005928608"/>
          <c:y val="0"/>
          <c:w val="0.2605281558262933"/>
          <c:h val="7.4903498661122919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600"/>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6967360207130024E-2"/>
          <c:y val="2.3552833192634286E-2"/>
          <c:w val="0.83077725776584943"/>
          <c:h val="0.89863691396523371"/>
        </c:manualLayout>
      </c:layout>
      <c:barChart>
        <c:barDir val="col"/>
        <c:grouping val="clustered"/>
        <c:varyColors val="0"/>
        <c:ser>
          <c:idx val="0"/>
          <c:order val="0"/>
          <c:tx>
            <c:strRef>
              <c:f>Sheet1!$B$6</c:f>
              <c:strCache>
                <c:ptCount val="1"/>
                <c:pt idx="0">
                  <c:v>Married before age 15</c:v>
                </c:pt>
              </c:strCache>
            </c:strRef>
          </c:tx>
          <c:spPr>
            <a:solidFill>
              <a:srgbClr val="3BB8C5"/>
            </a:solidFill>
            <a:ln>
              <a:noFill/>
            </a:ln>
            <a:effectLst/>
          </c:spPr>
          <c:invertIfNegative val="0"/>
          <c:dLbls>
            <c:dLbl>
              <c:idx val="0"/>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dLbl>
              <c:idx val="1"/>
              <c:numFmt formatCode="\&lt;\1"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Sheet1!$A$7:$A$9</c:f>
              <c:strCache>
                <c:ptCount val="3"/>
                <c:pt idx="0">
                  <c:v>Total </c:v>
                </c:pt>
                <c:pt idx="1">
                  <c:v>Urban</c:v>
                </c:pt>
                <c:pt idx="2">
                  <c:v>Rural</c:v>
                </c:pt>
              </c:strCache>
            </c:strRef>
          </c:cat>
          <c:val>
            <c:numRef>
              <c:f>Sheet1!$B$7:$B$9</c:f>
              <c:numCache>
                <c:formatCode>0.0</c:formatCode>
                <c:ptCount val="3"/>
                <c:pt idx="0">
                  <c:v>0.27513563886890008</c:v>
                </c:pt>
                <c:pt idx="1">
                  <c:v>2.2011580974066948E-2</c:v>
                </c:pt>
                <c:pt idx="2">
                  <c:v>0.75273423647210469</c:v>
                </c:pt>
              </c:numCache>
            </c:numRef>
          </c:val>
          <c:extLst xmlns:c16r2="http://schemas.microsoft.com/office/drawing/2015/06/chart">
            <c:ext xmlns:c16="http://schemas.microsoft.com/office/drawing/2014/chart" uri="{C3380CC4-5D6E-409C-BE32-E72D297353CC}">
              <c16:uniqueId val="{00000000-0D28-45E6-A946-680BEFA0340C}"/>
            </c:ext>
          </c:extLst>
        </c:ser>
        <c:ser>
          <c:idx val="1"/>
          <c:order val="1"/>
          <c:tx>
            <c:strRef>
              <c:f>Sheet1!$C$6</c:f>
              <c:strCache>
                <c:ptCount val="1"/>
                <c:pt idx="0">
                  <c:v>Married before age 18</c:v>
                </c:pt>
              </c:strCache>
            </c:strRef>
          </c:tx>
          <c:spPr>
            <a:solidFill>
              <a:srgbClr val="F15A4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Sheet1!$A$7:$A$9</c:f>
              <c:strCache>
                <c:ptCount val="3"/>
                <c:pt idx="0">
                  <c:v>Total </c:v>
                </c:pt>
                <c:pt idx="1">
                  <c:v>Urban</c:v>
                </c:pt>
                <c:pt idx="2">
                  <c:v>Rural</c:v>
                </c:pt>
              </c:strCache>
            </c:strRef>
          </c:cat>
          <c:val>
            <c:numRef>
              <c:f>Sheet1!$C$7:$C$9</c:f>
              <c:numCache>
                <c:formatCode>0.0</c:formatCode>
                <c:ptCount val="3"/>
                <c:pt idx="0">
                  <c:v>13.914792377532082</c:v>
                </c:pt>
                <c:pt idx="1">
                  <c:v>8.0367883211100182</c:v>
                </c:pt>
                <c:pt idx="2">
                  <c:v>25.005506225124915</c:v>
                </c:pt>
              </c:numCache>
            </c:numRef>
          </c:val>
          <c:extLst xmlns:c16r2="http://schemas.microsoft.com/office/drawing/2015/06/chart">
            <c:ext xmlns:c16="http://schemas.microsoft.com/office/drawing/2014/chart" uri="{C3380CC4-5D6E-409C-BE32-E72D297353CC}">
              <c16:uniqueId val="{00000001-0D28-45E6-A946-680BEFA0340C}"/>
            </c:ext>
          </c:extLst>
        </c:ser>
        <c:dLbls>
          <c:showLegendKey val="0"/>
          <c:showVal val="0"/>
          <c:showCatName val="0"/>
          <c:showSerName val="0"/>
          <c:showPercent val="0"/>
          <c:showBubbleSize val="0"/>
        </c:dLbls>
        <c:gapWidth val="150"/>
        <c:axId val="291413136"/>
        <c:axId val="119390064"/>
      </c:barChart>
      <c:catAx>
        <c:axId val="291413136"/>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19390064"/>
        <c:crosses val="autoZero"/>
        <c:auto val="1"/>
        <c:lblAlgn val="ctr"/>
        <c:lblOffset val="100"/>
        <c:noMultiLvlLbl val="0"/>
      </c:catAx>
      <c:valAx>
        <c:axId val="119390064"/>
        <c:scaling>
          <c:orientation val="minMax"/>
          <c:max val="30"/>
          <c:min val="0"/>
        </c:scaling>
        <c:delete val="0"/>
        <c:axPos val="l"/>
        <c:majorGridlines>
          <c:spPr>
            <a:ln w="6350" cap="flat" cmpd="sng" algn="ctr">
              <a:solidFill>
                <a:schemeClr val="bg2"/>
              </a:solidFill>
              <a:round/>
            </a:ln>
            <a:effectLst/>
          </c:spPr>
        </c:majorGridlines>
        <c:minorGridlines>
          <c:spPr>
            <a:ln w="9525" cap="flat" cmpd="sng" algn="ctr">
              <a:solidFill>
                <a:schemeClr val="tx1">
                  <a:lumMod val="5000"/>
                  <a:lumOff val="95000"/>
                </a:schemeClr>
              </a:solidFill>
              <a:round/>
            </a:ln>
            <a:effectLst/>
          </c:spPr>
        </c:minorGridlines>
        <c:title>
          <c:tx>
            <c:rich>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291413136"/>
        <c:crosses val="autoZero"/>
        <c:crossBetween val="between"/>
        <c:majorUnit val="10"/>
        <c:minorUnit val="5"/>
      </c:valAx>
      <c:spPr>
        <a:noFill/>
        <a:ln>
          <a:noFill/>
        </a:ln>
        <a:effectLst/>
      </c:spPr>
    </c:plotArea>
    <c:legend>
      <c:legendPos val="l"/>
      <c:layout>
        <c:manualLayout>
          <c:xMode val="edge"/>
          <c:yMode val="edge"/>
          <c:x val="0.10867122218825392"/>
          <c:y val="2.691465223963898E-2"/>
          <c:w val="0.3559906760210651"/>
          <c:h val="0.15933527608318543"/>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8831568789687487E-2"/>
          <c:y val="9.4818536623479402E-2"/>
          <c:w val="0.82946195012371782"/>
          <c:h val="0.79779741178872399"/>
        </c:manualLayout>
      </c:layout>
      <c:doughnutChart>
        <c:varyColors val="1"/>
        <c:ser>
          <c:idx val="0"/>
          <c:order val="0"/>
          <c:tx>
            <c:strRef>
              <c:f>Sheet1!$B$5</c:f>
              <c:strCache>
                <c:ptCount val="1"/>
                <c:pt idx="0">
                  <c:v>Make their own decisions regarding sexual and reproductive health</c:v>
                </c:pt>
              </c:strCache>
            </c:strRef>
          </c:tx>
          <c:spPr>
            <a:solidFill>
              <a:srgbClr val="FCB040"/>
            </a:solidFill>
            <a:ln>
              <a:noFill/>
            </a:ln>
          </c:spPr>
          <c:dPt>
            <c:idx val="0"/>
            <c:bubble3D val="0"/>
            <c:spPr>
              <a:solidFill>
                <a:srgbClr val="3AB9C6"/>
              </a:solidFill>
              <a:ln w="19050">
                <a:noFill/>
              </a:ln>
              <a:effectLst/>
            </c:spPr>
            <c:extLst xmlns:c16r2="http://schemas.microsoft.com/office/drawing/2015/06/chart">
              <c:ext xmlns:c16="http://schemas.microsoft.com/office/drawing/2014/chart" uri="{C3380CC4-5D6E-409C-BE32-E72D297353CC}">
                <c16:uniqueId val="{00000001-1961-4E3D-9808-961F53578B5B}"/>
              </c:ext>
            </c:extLst>
          </c:dPt>
          <c:dPt>
            <c:idx val="1"/>
            <c:bubble3D val="0"/>
            <c:spPr>
              <a:solidFill>
                <a:srgbClr val="D0CECE"/>
              </a:solidFill>
              <a:ln w="19050">
                <a:noFill/>
              </a:ln>
              <a:effectLst/>
            </c:spPr>
            <c:extLst xmlns:c16r2="http://schemas.microsoft.com/office/drawing/2015/06/chart">
              <c:ext xmlns:c16="http://schemas.microsoft.com/office/drawing/2014/chart" uri="{C3380CC4-5D6E-409C-BE32-E72D297353CC}">
                <c16:uniqueId val="{00000003-1961-4E3D-9808-961F53578B5B}"/>
              </c:ext>
            </c:extLst>
          </c:dPt>
          <c:dLbls>
            <c:dLbl>
              <c:idx val="0"/>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1961-4E3D-9808-961F53578B5B}"/>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0.0</c:formatCode>
                <c:ptCount val="2"/>
                <c:pt idx="0">
                  <c:v>66.269487514677976</c:v>
                </c:pt>
                <c:pt idx="1">
                  <c:v>33.730512485322024</c:v>
                </c:pt>
              </c:numCache>
            </c:numRef>
          </c:val>
          <c:extLst xmlns:c16r2="http://schemas.microsoft.com/office/drawing/2015/06/chart">
            <c:ext xmlns:c16="http://schemas.microsoft.com/office/drawing/2014/chart" uri="{C3380CC4-5D6E-409C-BE32-E72D297353CC}">
              <c16:uniqueId val="{00000004-1961-4E3D-9808-961F53578B5B}"/>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308775964441578"/>
          <c:y val="6.6041314059639464E-2"/>
          <c:w val="0.82703337692235901"/>
          <c:h val="0.8515467456804745"/>
        </c:manualLayout>
      </c:layout>
      <c:barChart>
        <c:barDir val="col"/>
        <c:grouping val="clustered"/>
        <c:varyColors val="0"/>
        <c:ser>
          <c:idx val="0"/>
          <c:order val="0"/>
          <c:tx>
            <c:strRef>
              <c:f>chart!$A$7</c:f>
              <c:strCache>
                <c:ptCount val="1"/>
                <c:pt idx="0">
                  <c:v>Have had a live birth or are pregnant with first child</c:v>
                </c:pt>
              </c:strCache>
            </c:strRef>
          </c:tx>
          <c:spPr>
            <a:solidFill>
              <a:srgbClr val="FFC000"/>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chart!$B$6:$D$6</c:f>
              <c:strCache>
                <c:ptCount val="3"/>
                <c:pt idx="0">
                  <c:v>Total</c:v>
                </c:pt>
                <c:pt idx="1">
                  <c:v>Urban</c:v>
                </c:pt>
                <c:pt idx="2">
                  <c:v>Rural</c:v>
                </c:pt>
              </c:strCache>
            </c:strRef>
          </c:cat>
          <c:val>
            <c:numRef>
              <c:f>chart!$B$7:$D$7</c:f>
              <c:numCache>
                <c:formatCode>0.0</c:formatCode>
                <c:ptCount val="3"/>
                <c:pt idx="0">
                  <c:v>7.688137816063449</c:v>
                </c:pt>
                <c:pt idx="1">
                  <c:v>5.4312041476937516</c:v>
                </c:pt>
                <c:pt idx="2">
                  <c:v>11.765391669985791</c:v>
                </c:pt>
              </c:numCache>
            </c:numRef>
          </c:val>
          <c:extLst xmlns:c16r2="http://schemas.microsoft.com/office/drawing/2015/06/chart">
            <c:ext xmlns:c16="http://schemas.microsoft.com/office/drawing/2014/chart" uri="{C3380CC4-5D6E-409C-BE32-E72D297353CC}">
              <c16:uniqueId val="{00000000-EFE5-473B-8A6E-A642049E04CE}"/>
            </c:ext>
          </c:extLst>
        </c:ser>
        <c:ser>
          <c:idx val="1"/>
          <c:order val="1"/>
          <c:tx>
            <c:strRef>
              <c:f>chart!$A$8</c:f>
              <c:strCache>
                <c:ptCount val="1"/>
                <c:pt idx="0">
                  <c:v>Have had a live birth before age 15</c:v>
                </c:pt>
              </c:strCache>
            </c:strRef>
          </c:tx>
          <c:spPr>
            <a:solidFill>
              <a:schemeClr val="accent5"/>
            </a:solidFill>
            <a:ln>
              <a:noFill/>
            </a:ln>
            <a:effectLst/>
          </c:spPr>
          <c:invertIfNegative val="0"/>
          <c:dLbls>
            <c:dLbl>
              <c:idx val="0"/>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dLbl>
              <c:idx val="1"/>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dLbl>
              <c:idx val="2"/>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numFmt formatCode="0.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chart!$B$6:$D$6</c:f>
              <c:strCache>
                <c:ptCount val="3"/>
                <c:pt idx="0">
                  <c:v>Total</c:v>
                </c:pt>
                <c:pt idx="1">
                  <c:v>Urban</c:v>
                </c:pt>
                <c:pt idx="2">
                  <c:v>Rural</c:v>
                </c:pt>
              </c:strCache>
            </c:strRef>
          </c:cat>
          <c:val>
            <c:numRef>
              <c:f>chart!$B$8:$D$8</c:f>
              <c:numCache>
                <c:formatCode>0.0</c:formatCode>
                <c:ptCount val="3"/>
                <c:pt idx="0">
                  <c:v>0.27450763930016081</c:v>
                </c:pt>
                <c:pt idx="1">
                  <c:v>0</c:v>
                </c:pt>
                <c:pt idx="2">
                  <c:v>0.7704182395776592</c:v>
                </c:pt>
              </c:numCache>
            </c:numRef>
          </c:val>
          <c:extLst xmlns:c16r2="http://schemas.microsoft.com/office/drawing/2015/06/chart">
            <c:ext xmlns:c16="http://schemas.microsoft.com/office/drawing/2014/chart" uri="{C3380CC4-5D6E-409C-BE32-E72D297353CC}">
              <c16:uniqueId val="{00000003-7231-42DE-BA8A-B2FA241A4F7F}"/>
            </c:ext>
          </c:extLst>
        </c:ser>
        <c:dLbls>
          <c:showLegendKey val="0"/>
          <c:showVal val="0"/>
          <c:showCatName val="0"/>
          <c:showSerName val="0"/>
          <c:showPercent val="0"/>
          <c:showBubbleSize val="0"/>
        </c:dLbls>
        <c:gapWidth val="32"/>
        <c:axId val="119394544"/>
        <c:axId val="119395104"/>
      </c:barChart>
      <c:catAx>
        <c:axId val="119394544"/>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lgn="ctr">
              <a:defRPr sz="600" b="0" i="0" u="none" strike="noStrike" kern="1200" baseline="0">
                <a:solidFill>
                  <a:schemeClr val="tx1">
                    <a:lumMod val="65000"/>
                    <a:lumOff val="35000"/>
                  </a:schemeClr>
                </a:solidFill>
                <a:latin typeface="+mn-lt"/>
                <a:ea typeface="+mn-ea"/>
                <a:cs typeface="+mn-cs"/>
              </a:defRPr>
            </a:pPr>
            <a:endParaRPr lang="en-US"/>
          </a:p>
        </c:txPr>
        <c:crossAx val="119395104"/>
        <c:crosses val="autoZero"/>
        <c:auto val="1"/>
        <c:lblAlgn val="ctr"/>
        <c:lblOffset val="100"/>
        <c:noMultiLvlLbl val="0"/>
      </c:catAx>
      <c:valAx>
        <c:axId val="119395104"/>
        <c:scaling>
          <c:orientation val="minMax"/>
          <c:max val="15"/>
          <c:min val="0"/>
        </c:scaling>
        <c:delete val="0"/>
        <c:axPos val="l"/>
        <c:majorGridlines>
          <c:spPr>
            <a:ln w="6350"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0" spcFirstLastPara="1" vertOverflow="ellipsis" wrap="square" anchor="ctr" anchorCtr="1"/>
          <a:lstStyle/>
          <a:p>
            <a:pPr algn="ctr">
              <a:defRPr sz="600" b="0" i="0" u="none" strike="noStrike" kern="1200" baseline="0">
                <a:solidFill>
                  <a:schemeClr val="tx1">
                    <a:lumMod val="65000"/>
                    <a:lumOff val="35000"/>
                  </a:schemeClr>
                </a:solidFill>
                <a:latin typeface="+mn-lt"/>
                <a:ea typeface="+mn-ea"/>
                <a:cs typeface="+mn-cs"/>
              </a:defRPr>
            </a:pPr>
            <a:endParaRPr lang="en-US"/>
          </a:p>
        </c:txPr>
        <c:crossAx val="119394544"/>
        <c:crosses val="autoZero"/>
        <c:crossBetween val="between"/>
        <c:majorUnit val="5"/>
        <c:minorUnit val="4"/>
      </c:valAx>
      <c:spPr>
        <a:noFill/>
        <a:ln>
          <a:noFill/>
        </a:ln>
        <a:effectLst/>
      </c:spPr>
    </c:plotArea>
    <c:legend>
      <c:legendPos val="b"/>
      <c:legendEntry>
        <c:idx val="0"/>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Entry>
      <c:legendEntry>
        <c:idx val="1"/>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Entry>
      <c:layout>
        <c:manualLayout>
          <c:xMode val="edge"/>
          <c:yMode val="edge"/>
          <c:x val="0.17342279004427918"/>
          <c:y val="5.9529978786911318E-2"/>
          <c:w val="0.67802972603149947"/>
          <c:h val="0.16089135596583615"/>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600"/>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72383181843468"/>
          <c:y val="7.2422491837894482E-2"/>
          <c:w val="0.82541464246105234"/>
          <c:h val="0.79837952451178884"/>
        </c:manualLayout>
      </c:layout>
      <c:stockChart>
        <c:ser>
          <c:idx val="0"/>
          <c:order val="0"/>
          <c:tx>
            <c:strRef>
              <c:f>Sheet1!$B$4</c:f>
              <c:strCache>
                <c:ptCount val="1"/>
                <c:pt idx="0">
                  <c:v>Lowest</c:v>
                </c:pt>
              </c:strCache>
            </c:strRef>
          </c:tx>
          <c:spPr>
            <a:ln w="25400" cap="rnd">
              <a:noFill/>
              <a:round/>
            </a:ln>
            <a:effectLst/>
          </c:spPr>
          <c:marker>
            <c:symbol val="circle"/>
            <c:size val="6"/>
            <c:spPr>
              <a:solidFill>
                <a:schemeClr val="bg1"/>
              </a:solidFill>
              <a:ln w="22225">
                <a:solidFill>
                  <a:srgbClr val="684FA1"/>
                </a:solidFill>
                <a:round/>
              </a:ln>
              <a:effectLst/>
            </c:spPr>
          </c:marker>
          <c:dLbls>
            <c:dLbl>
              <c:idx val="0"/>
              <c:layout/>
              <c:tx>
                <c:rich>
                  <a:bodyPr/>
                  <a:lstStyle/>
                  <a:p>
                    <a:fld id="{94A45765-57C1-427B-9F69-8222D29CA822}" type="CELLRANGE">
                      <a:rPr lang="en-US"/>
                      <a:pPr/>
                      <a:t>[CELLRANGE]</a:t>
                    </a:fld>
                    <a:r>
                      <a:rPr lang="en-US" baseline="0"/>
                      <a:t>, </a:t>
                    </a:r>
                    <a:fld id="{A3796F03-AE8E-42F0-A5B1-DEEE69B57066}"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19714B1F-6C8A-4013-8C2C-B2EC323BD717}" type="CELLRANGE">
                      <a:rPr lang="en-US"/>
                      <a:pPr/>
                      <a:t>[CELLRANGE]</a:t>
                    </a:fld>
                    <a:r>
                      <a:rPr lang="en-US" baseline="0"/>
                      <a:t>, </a:t>
                    </a:r>
                    <a:fld id="{136BDF4F-D3F6-4DB7-9302-B4B78D431D25}"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manualLayout>
                  <c:x val="-8.3858543252313511E-2"/>
                  <c:y val="3.971959405855232E-2"/>
                </c:manualLayout>
              </c:layout>
              <c:tx>
                <c:rich>
                  <a:bodyPr/>
                  <a:lstStyle/>
                  <a:p>
                    <a:fld id="{B6D89658-96A9-44A1-B873-3DE5446A51CC}" type="CELLRANGE">
                      <a:rPr lang="en-US" baseline="0"/>
                      <a:pPr/>
                      <a:t>[CELLRANGE]</a:t>
                    </a:fld>
                    <a:r>
                      <a:rPr lang="en-US" baseline="0"/>
                      <a:t>, </a:t>
                    </a:r>
                    <a:fld id="{41D2826A-651A-44E6-9D3E-566426A0ADA4}"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D915-4593-9804-802B17B307A8}"/>
                </c:ext>
                <c:ext xmlns:c15="http://schemas.microsoft.com/office/drawing/2012/chart" uri="{CE6537A1-D6FC-4f65-9D91-7224C49458BB}">
                  <c15:layout/>
                  <c15:dlblFieldTable/>
                  <c15:showDataLabelsRange val="1"/>
                </c:ext>
              </c:extLst>
            </c:dLbl>
            <c:numFmt formatCode="#,##0" sourceLinked="0"/>
            <c:spPr>
              <a:noFill/>
              <a:ln>
                <a:noFill/>
              </a:ln>
              <a:effectLst/>
            </c:spPr>
            <c:txPr>
              <a:bodyPr rot="0" spcFirstLastPara="1" vertOverflow="clip" horzOverflow="clip"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c15:spPr>
                <c15:layout/>
                <c15:showDataLabelsRange val="1"/>
                <c15:showLeaderLines val="0"/>
              </c:ext>
            </c:extLst>
          </c:dLbls>
          <c:cat>
            <c:strRef>
              <c:f>Sheet1!$A$5:$A$7</c:f>
              <c:strCache>
                <c:ptCount val="3"/>
                <c:pt idx="0">
                  <c:v>Sex</c:v>
                </c:pt>
                <c:pt idx="1">
                  <c:v>Area</c:v>
                </c:pt>
                <c:pt idx="2">
                  <c:v>Wealth Quintile</c:v>
                </c:pt>
              </c:strCache>
            </c:strRef>
          </c:cat>
          <c:val>
            <c:numRef>
              <c:f>Sheet1!$B$5:$B$7</c:f>
              <c:numCache>
                <c:formatCode>0.0</c:formatCode>
                <c:ptCount val="3"/>
                <c:pt idx="0">
                  <c:v>8.226219114615926</c:v>
                </c:pt>
                <c:pt idx="1">
                  <c:v>10.391320656851645</c:v>
                </c:pt>
                <c:pt idx="2">
                  <c:v>4.1131289141155376</c:v>
                </c:pt>
              </c:numCache>
            </c:numRef>
          </c:val>
          <c:smooth val="0"/>
          <c:extLst xmlns:c16r2="http://schemas.microsoft.com/office/drawing/2015/06/chart">
            <c:ext xmlns:c16="http://schemas.microsoft.com/office/drawing/2014/chart" uri="{C3380CC4-5D6E-409C-BE32-E72D297353CC}">
              <c16:uniqueId val="{00000003-A311-47F1-848E-89F0E0A0649F}"/>
            </c:ext>
            <c:ext xmlns:c15="http://schemas.microsoft.com/office/drawing/2012/chart" uri="{02D57815-91ED-43cb-92C2-25804820EDAC}">
              <c15:datalabelsRange>
                <c15:f>Sheet1!$F$5:$F$7</c15:f>
                <c15:dlblRangeCache>
                  <c:ptCount val="3"/>
                  <c:pt idx="0">
                    <c:v>Female</c:v>
                  </c:pt>
                  <c:pt idx="1">
                    <c:v>Urban</c:v>
                  </c:pt>
                  <c:pt idx="2">
                    <c:v>Richest</c:v>
                  </c:pt>
                </c15:dlblRangeCache>
              </c15:datalabelsRange>
            </c:ext>
          </c:extLst>
        </c:ser>
        <c:ser>
          <c:idx val="1"/>
          <c:order val="1"/>
          <c:tx>
            <c:strRef>
              <c:f>Sheet1!$C$4</c:f>
              <c:strCache>
                <c:ptCount val="1"/>
                <c:pt idx="0">
                  <c:v>Highest</c:v>
                </c:pt>
              </c:strCache>
            </c:strRef>
          </c:tx>
          <c:spPr>
            <a:ln w="25400" cap="rnd">
              <a:solidFill>
                <a:srgbClr val="684FA1"/>
              </a:solidFill>
              <a:round/>
            </a:ln>
            <a:effectLst/>
          </c:spPr>
          <c:marker>
            <c:symbol val="circle"/>
            <c:size val="6"/>
            <c:spPr>
              <a:solidFill>
                <a:srgbClr val="684FA1"/>
              </a:solidFill>
              <a:ln w="22225">
                <a:solidFill>
                  <a:srgbClr val="684FA1"/>
                </a:solidFill>
                <a:round/>
              </a:ln>
              <a:effectLst/>
            </c:spPr>
          </c:marker>
          <c:dPt>
            <c:idx val="1"/>
            <c:bubble3D val="0"/>
            <c:spPr>
              <a:ln w="25400" cap="rnd">
                <a:noFill/>
                <a:round/>
              </a:ln>
              <a:effectLst/>
            </c:spPr>
            <c:extLst xmlns:c16r2="http://schemas.microsoft.com/office/drawing/2015/06/chart">
              <c:ext xmlns:c16="http://schemas.microsoft.com/office/drawing/2014/chart" uri="{C3380CC4-5D6E-409C-BE32-E72D297353CC}">
                <c16:uniqueId val="{00000005-A311-47F1-848E-89F0E0A0649F}"/>
              </c:ext>
            </c:extLst>
          </c:dPt>
          <c:dPt>
            <c:idx val="2"/>
            <c:bubble3D val="0"/>
            <c:spPr>
              <a:ln w="25400" cap="rnd">
                <a:noFill/>
                <a:round/>
              </a:ln>
              <a:effectLst/>
            </c:spPr>
            <c:extLst xmlns:c16r2="http://schemas.microsoft.com/office/drawing/2015/06/chart">
              <c:ext xmlns:c16="http://schemas.microsoft.com/office/drawing/2014/chart" uri="{C3380CC4-5D6E-409C-BE32-E72D297353CC}">
                <c16:uniqueId val="{00000006-A311-47F1-848E-89F0E0A0649F}"/>
              </c:ext>
            </c:extLst>
          </c:dPt>
          <c:dLbls>
            <c:dLbl>
              <c:idx val="0"/>
              <c:layout/>
              <c:tx>
                <c:rich>
                  <a:bodyPr/>
                  <a:lstStyle/>
                  <a:p>
                    <a:fld id="{F90248E3-B330-4684-8E0D-ADBC4213B133}" type="CELLRANGE">
                      <a:rPr lang="en-US"/>
                      <a:pPr/>
                      <a:t>[CELLRANGE]</a:t>
                    </a:fld>
                    <a:r>
                      <a:rPr lang="en-US" baseline="0"/>
                      <a:t>, </a:t>
                    </a:r>
                    <a:fld id="{615CE71B-82C9-4AAA-B099-9718D943ED67}"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AECA0CD1-C953-4C4C-A66A-34EAC2CF9F3C}" type="CELLRANGE">
                      <a:rPr lang="en-US"/>
                      <a:pPr/>
                      <a:t>[CELLRANGE]</a:t>
                    </a:fld>
                    <a:r>
                      <a:rPr lang="en-US" baseline="0"/>
                      <a:t>, </a:t>
                    </a:r>
                    <a:fld id="{47AFA9EC-EE1C-47C8-B712-D359F6118633}"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E7F4A134-8EDF-42A8-83B7-F369ECE2FEBA}" type="CELLRANGE">
                      <a:rPr lang="en-US"/>
                      <a:pPr/>
                      <a:t>[CELLRANGE]</a:t>
                    </a:fld>
                    <a:r>
                      <a:rPr lang="en-US" baseline="0"/>
                      <a:t>, </a:t>
                    </a:r>
                    <a:fld id="{A6FBADA7-AA9D-49DA-AE70-41C8B2B31DFE}"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lang="en-US"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Sheet1!$A$5:$A$7</c:f>
              <c:strCache>
                <c:ptCount val="3"/>
                <c:pt idx="0">
                  <c:v>Sex</c:v>
                </c:pt>
                <c:pt idx="1">
                  <c:v>Area</c:v>
                </c:pt>
                <c:pt idx="2">
                  <c:v>Wealth Quintile</c:v>
                </c:pt>
              </c:strCache>
            </c:strRef>
          </c:cat>
          <c:val>
            <c:numRef>
              <c:f>Sheet1!$C$5:$C$7</c:f>
              <c:numCache>
                <c:formatCode>0.0</c:formatCode>
                <c:ptCount val="3"/>
                <c:pt idx="0">
                  <c:v>13.639553807364383</c:v>
                </c:pt>
                <c:pt idx="1">
                  <c:v>12.661779089659127</c:v>
                </c:pt>
                <c:pt idx="2">
                  <c:v>19.799306060630936</c:v>
                </c:pt>
              </c:numCache>
            </c:numRef>
          </c:val>
          <c:smooth val="0"/>
          <c:extLst xmlns:c16r2="http://schemas.microsoft.com/office/drawing/2015/06/chart">
            <c:ext xmlns:c16="http://schemas.microsoft.com/office/drawing/2014/chart" uri="{C3380CC4-5D6E-409C-BE32-E72D297353CC}">
              <c16:uniqueId val="{00000007-A311-47F1-848E-89F0E0A0649F}"/>
            </c:ext>
            <c:ext xmlns:c15="http://schemas.microsoft.com/office/drawing/2012/chart" uri="{02D57815-91ED-43cb-92C2-25804820EDAC}">
              <c15:datalabelsRange>
                <c15:f>Sheet1!$G$5:$G$7</c15:f>
                <c15:dlblRangeCache>
                  <c:ptCount val="3"/>
                  <c:pt idx="0">
                    <c:v>Male</c:v>
                  </c:pt>
                  <c:pt idx="1">
                    <c:v>Rural</c:v>
                  </c:pt>
                  <c:pt idx="2">
                    <c:v>Poorest</c:v>
                  </c:pt>
                </c15:dlblRangeCache>
              </c15:datalabelsRange>
            </c:ext>
          </c:extLst>
        </c:ser>
        <c:ser>
          <c:idx val="2"/>
          <c:order val="2"/>
          <c:tx>
            <c:strRef>
              <c:f>Sheet1!$D$4</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Sheet1!$A$5:$A$7</c:f>
              <c:strCache>
                <c:ptCount val="3"/>
                <c:pt idx="0">
                  <c:v>Sex</c:v>
                </c:pt>
                <c:pt idx="1">
                  <c:v>Area</c:v>
                </c:pt>
                <c:pt idx="2">
                  <c:v>Wealth Quintile</c:v>
                </c:pt>
              </c:strCache>
            </c:strRef>
          </c:cat>
          <c:val>
            <c:numRef>
              <c:f>Sheet1!$D$5:$D$7</c:f>
              <c:numCache>
                <c:formatCode>0.0</c:formatCode>
                <c:ptCount val="3"/>
                <c:pt idx="0">
                  <c:v>11.263698786989293</c:v>
                </c:pt>
                <c:pt idx="1">
                  <c:v>11.263698786989293</c:v>
                </c:pt>
                <c:pt idx="2">
                  <c:v>11.263698786989293</c:v>
                </c:pt>
              </c:numCache>
            </c:numRef>
          </c:val>
          <c:smooth val="0"/>
          <c:extLst xmlns:c16r2="http://schemas.microsoft.com/office/drawing/2015/06/chart">
            <c:ext xmlns:c16="http://schemas.microsoft.com/office/drawing/2014/chart" uri="{C3380CC4-5D6E-409C-BE32-E72D297353CC}">
              <c16:uniqueId val="{00000008-A311-47F1-848E-89F0E0A0649F}"/>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95230096"/>
        <c:axId val="295230656"/>
      </c:stockChart>
      <c:catAx>
        <c:axId val="295230096"/>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295230656"/>
        <c:crosses val="autoZero"/>
        <c:auto val="1"/>
        <c:lblAlgn val="ctr"/>
        <c:lblOffset val="250"/>
        <c:noMultiLvlLbl val="0"/>
      </c:catAx>
      <c:valAx>
        <c:axId val="295230656"/>
        <c:scaling>
          <c:orientation val="minMax"/>
          <c:max val="3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0"/>
              <c:y val="0.34954912719239101"/>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95230096"/>
        <c:crosses val="autoZero"/>
        <c:crossBetween val="between"/>
        <c:majorUnit val="10"/>
      </c:valAx>
      <c:spPr>
        <a:noFill/>
        <a:ln>
          <a:noFill/>
        </a:ln>
        <a:effectLst/>
      </c:spPr>
    </c:plotArea>
    <c:legend>
      <c:legendPos val="r"/>
      <c:legendEntry>
        <c:idx val="0"/>
        <c:delete val="1"/>
      </c:legendEntry>
      <c:legendEntry>
        <c:idx val="1"/>
        <c:delete val="1"/>
      </c:legendEntry>
      <c:layout>
        <c:manualLayout>
          <c:xMode val="edge"/>
          <c:yMode val="edge"/>
          <c:x val="0.79895393736419262"/>
          <c:y val="1.2048048367286218E-3"/>
          <c:w val="0.18968262454261045"/>
          <c:h val="8.4294128712969346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878191224968984E-2"/>
          <c:y val="7.6745623006766614E-2"/>
          <c:w val="0.87086853694317423"/>
          <c:h val="0.81713080779351266"/>
        </c:manualLayout>
      </c:layout>
      <c:stockChart>
        <c:ser>
          <c:idx val="0"/>
          <c:order val="0"/>
          <c:tx>
            <c:strRef>
              <c:f>Sheet1!$B$5</c:f>
              <c:strCache>
                <c:ptCount val="1"/>
                <c:pt idx="0">
                  <c:v>Lowest</c:v>
                </c:pt>
              </c:strCache>
            </c:strRef>
          </c:tx>
          <c:spPr>
            <a:ln w="25400" cap="rnd">
              <a:noFill/>
              <a:round/>
            </a:ln>
            <a:effectLst/>
          </c:spPr>
          <c:marker>
            <c:symbol val="circle"/>
            <c:size val="6"/>
            <c:spPr>
              <a:noFill/>
              <a:ln w="22225">
                <a:solidFill>
                  <a:srgbClr val="3AB9C6"/>
                </a:solidFill>
                <a:round/>
              </a:ln>
              <a:effectLst/>
            </c:spPr>
          </c:marker>
          <c:dLbls>
            <c:dLbl>
              <c:idx val="0"/>
              <c:layout/>
              <c:tx>
                <c:rich>
                  <a:bodyPr/>
                  <a:lstStyle/>
                  <a:p>
                    <a:fld id="{A344E4EF-F54D-469B-B16A-EA9D3283AC4F}" type="CELLRANGE">
                      <a:rPr lang="en-US"/>
                      <a:pPr/>
                      <a:t>[CELLRANGE]</a:t>
                    </a:fld>
                    <a:r>
                      <a:rPr lang="en-US" baseline="0"/>
                      <a:t>, </a:t>
                    </a:r>
                    <a:fld id="{E77026E7-86A9-4116-8A23-5D46A4A489A5}"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80418B31-6929-48CE-A2C3-D21665E05B76}" type="CELLRANGE">
                      <a:rPr lang="en-US"/>
                      <a:pPr/>
                      <a:t>[CELLRANGE]</a:t>
                    </a:fld>
                    <a:r>
                      <a:rPr lang="en-US" baseline="0"/>
                      <a:t>, </a:t>
                    </a:r>
                    <a:fld id="{83A383A4-F95C-4B6F-B548-938242E04C56}"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manualLayout>
                  <c:x val="-6.7439645324150463E-2"/>
                  <c:y val="3.5844958349484771E-2"/>
                </c:manualLayout>
              </c:layout>
              <c:tx>
                <c:rich>
                  <a:bodyPr/>
                  <a:lstStyle/>
                  <a:p>
                    <a:fld id="{78811CE6-1D93-44A1-B32A-9E0D0B27759E}" type="CELLRANGE">
                      <a:rPr lang="en-US" baseline="0"/>
                      <a:pPr/>
                      <a:t>[CELLRANGE]</a:t>
                    </a:fld>
                    <a:r>
                      <a:rPr lang="en-US" baseline="0"/>
                      <a:t>, </a:t>
                    </a:r>
                    <a:fld id="{6A758C56-A3A7-4CED-9E9F-F8A831259847}"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7334-49F6-9F9B-0556B18FCE6E}"/>
                </c:ext>
                <c:ext xmlns:c15="http://schemas.microsoft.com/office/drawing/2012/chart" uri="{CE6537A1-D6FC-4f65-9D91-7224C49458BB}">
                  <c15:layout/>
                  <c15:dlblFieldTable/>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Basic Water</c:v>
                </c:pt>
                <c:pt idx="1">
                  <c:v>Basic Sanitation</c:v>
                </c:pt>
                <c:pt idx="2">
                  <c:v>Use of Clean Fuels</c:v>
                </c:pt>
              </c:strCache>
            </c:strRef>
          </c:cat>
          <c:val>
            <c:numRef>
              <c:f>Sheet1!$B$6:$B$8</c:f>
              <c:numCache>
                <c:formatCode>0.0</c:formatCode>
                <c:ptCount val="3"/>
                <c:pt idx="0">
                  <c:v>92.966397520055281</c:v>
                </c:pt>
                <c:pt idx="1">
                  <c:v>85.231276909943361</c:v>
                </c:pt>
                <c:pt idx="2">
                  <c:v>18.754833581097664</c:v>
                </c:pt>
              </c:numCache>
            </c:numRef>
          </c:val>
          <c:smooth val="0"/>
          <c:extLst xmlns:c16r2="http://schemas.microsoft.com/office/drawing/2015/06/chart">
            <c:ext xmlns:c16="http://schemas.microsoft.com/office/drawing/2014/chart" uri="{C3380CC4-5D6E-409C-BE32-E72D297353CC}">
              <c16:uniqueId val="{00000003-5546-48FD-917F-C743ED5CC124}"/>
            </c:ext>
            <c:ext xmlns:c15="http://schemas.microsoft.com/office/drawing/2012/chart" uri="{02D57815-91ED-43cb-92C2-25804820EDAC}">
              <c15:datalabelsRange>
                <c15:f>Sheet1!$F$6:$F$8</c15:f>
                <c15:dlblRangeCache>
                  <c:ptCount val="3"/>
                  <c:pt idx="0">
                    <c:v>Rural</c:v>
                  </c:pt>
                  <c:pt idx="1">
                    <c:v>Rural</c:v>
                  </c:pt>
                  <c:pt idx="2">
                    <c:v>Rural</c:v>
                  </c:pt>
                </c15:dlblRangeCache>
              </c15:datalabelsRange>
            </c:ext>
          </c:extLst>
        </c:ser>
        <c:ser>
          <c:idx val="1"/>
          <c:order val="1"/>
          <c:tx>
            <c:strRef>
              <c:f>Sheet1!$C$5</c:f>
              <c:strCache>
                <c:ptCount val="1"/>
                <c:pt idx="0">
                  <c:v>Highest</c:v>
                </c:pt>
              </c:strCache>
            </c:strRef>
          </c:tx>
          <c:spPr>
            <a:ln w="25400" cap="rnd">
              <a:solidFill>
                <a:srgbClr val="3BB8C5"/>
              </a:solidFill>
              <a:round/>
            </a:ln>
            <a:effectLst/>
          </c:spPr>
          <c:marker>
            <c:symbol val="circle"/>
            <c:size val="6"/>
            <c:spPr>
              <a:solidFill>
                <a:srgbClr val="3AB9C6"/>
              </a:solidFill>
              <a:ln w="22225">
                <a:solidFill>
                  <a:srgbClr val="3BB8C5"/>
                </a:solidFill>
                <a:round/>
              </a:ln>
              <a:effectLst/>
            </c:spPr>
          </c:marker>
          <c:dPt>
            <c:idx val="1"/>
            <c:bubble3D val="0"/>
            <c:spPr>
              <a:ln w="25400" cap="rnd">
                <a:noFill/>
                <a:round/>
              </a:ln>
              <a:effectLst/>
            </c:spPr>
            <c:extLst xmlns:c16r2="http://schemas.microsoft.com/office/drawing/2015/06/chart">
              <c:ext xmlns:c16="http://schemas.microsoft.com/office/drawing/2014/chart" uri="{C3380CC4-5D6E-409C-BE32-E72D297353CC}">
                <c16:uniqueId val="{00000007-5546-48FD-917F-C743ED5CC124}"/>
              </c:ext>
            </c:extLst>
          </c:dPt>
          <c:dPt>
            <c:idx val="2"/>
            <c:bubble3D val="0"/>
            <c:spPr>
              <a:ln w="25400" cap="rnd">
                <a:noFill/>
                <a:round/>
              </a:ln>
              <a:effectLst/>
            </c:spPr>
            <c:extLst xmlns:c16r2="http://schemas.microsoft.com/office/drawing/2015/06/chart">
              <c:ext xmlns:c16="http://schemas.microsoft.com/office/drawing/2014/chart" uri="{C3380CC4-5D6E-409C-BE32-E72D297353CC}">
                <c16:uniqueId val="{00000009-5546-48FD-917F-C743ED5CC124}"/>
              </c:ext>
            </c:extLst>
          </c:dPt>
          <c:dLbls>
            <c:dLbl>
              <c:idx val="0"/>
              <c:layout/>
              <c:tx>
                <c:rich>
                  <a:bodyPr/>
                  <a:lstStyle/>
                  <a:p>
                    <a:fld id="{B0E228D4-00CD-4E77-BEEA-107E6BF11C07}" type="CELLRANGE">
                      <a:rPr lang="en-US"/>
                      <a:pPr/>
                      <a:t>[CELLRANGE]</a:t>
                    </a:fld>
                    <a:r>
                      <a:rPr lang="en-US" baseline="0"/>
                      <a:t>, </a:t>
                    </a:r>
                    <a:fld id="{6F260768-E5B5-4673-86BB-93BBF9A2222D}"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201C5457-B21B-4621-B428-6D9B11D13978}" type="CELLRANGE">
                      <a:rPr lang="en-US"/>
                      <a:pPr/>
                      <a:t>[CELLRANGE]</a:t>
                    </a:fld>
                    <a:r>
                      <a:rPr lang="en-US" baseline="0"/>
                      <a:t>, </a:t>
                    </a:r>
                    <a:fld id="{E269D355-0C13-4C7B-AA86-0A52FDE93B3B}"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manualLayout>
                  <c:x val="-7.2810505153077326E-2"/>
                  <c:y val="-8.2582184734305161E-2"/>
                </c:manualLayout>
              </c:layout>
              <c:tx>
                <c:rich>
                  <a:bodyPr/>
                  <a:lstStyle/>
                  <a:p>
                    <a:fld id="{28EBBD0B-5A88-4742-81D1-2805B8AEF2DA}" type="CELLRANGE">
                      <a:rPr lang="en-US" baseline="0" dirty="0"/>
                      <a:pPr/>
                      <a:t>[CELLRANGE]</a:t>
                    </a:fld>
                    <a:r>
                      <a:rPr lang="en-US" baseline="0" dirty="0"/>
                      <a:t>, </a:t>
                    </a:r>
                    <a:fld id="{40000E0E-BD0E-4480-931E-C0B7100B2986}" type="VALUE">
                      <a:rPr lang="en-US" baseline="0" dirty="0"/>
                      <a:pPr/>
                      <a:t>[VALUE]</a:t>
                    </a:fld>
                    <a:endParaRPr lang="en-US" baseline="0" dirty="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5546-48FD-917F-C743ED5CC124}"/>
                </c:ext>
                <c:ext xmlns:c15="http://schemas.microsoft.com/office/drawing/2012/chart" uri="{CE6537A1-D6FC-4f65-9D91-7224C49458BB}">
                  <c15:layout/>
                  <c15:dlblFieldTable/>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Sheet1!$A$6:$A$8</c:f>
              <c:strCache>
                <c:ptCount val="3"/>
                <c:pt idx="0">
                  <c:v>Basic Water</c:v>
                </c:pt>
                <c:pt idx="1">
                  <c:v>Basic Sanitation</c:v>
                </c:pt>
                <c:pt idx="2">
                  <c:v>Use of Clean Fuels</c:v>
                </c:pt>
              </c:strCache>
            </c:strRef>
          </c:cat>
          <c:val>
            <c:numRef>
              <c:f>Sheet1!$C$6:$C$8</c:f>
              <c:numCache>
                <c:formatCode>0.0</c:formatCode>
                <c:ptCount val="3"/>
                <c:pt idx="0">
                  <c:v>98.912618231213926</c:v>
                </c:pt>
                <c:pt idx="1">
                  <c:v>96.545133995151176</c:v>
                </c:pt>
                <c:pt idx="2">
                  <c:v>86.140221411775997</c:v>
                </c:pt>
              </c:numCache>
            </c:numRef>
          </c:val>
          <c:smooth val="0"/>
          <c:extLst xmlns:c16r2="http://schemas.microsoft.com/office/drawing/2015/06/chart">
            <c:ext xmlns:c16="http://schemas.microsoft.com/office/drawing/2014/chart" uri="{C3380CC4-5D6E-409C-BE32-E72D297353CC}">
              <c16:uniqueId val="{0000000A-5546-48FD-917F-C743ED5CC124}"/>
            </c:ext>
            <c:ext xmlns:c15="http://schemas.microsoft.com/office/drawing/2012/chart" uri="{02D57815-91ED-43cb-92C2-25804820EDAC}">
              <c15:datalabelsRange>
                <c15:f>Sheet1!$G$6:$G$8</c15:f>
                <c15:dlblRangeCache>
                  <c:ptCount val="3"/>
                  <c:pt idx="0">
                    <c:v>Urban </c:v>
                  </c:pt>
                  <c:pt idx="1">
                    <c:v>Urban </c:v>
                  </c:pt>
                  <c:pt idx="2">
                    <c:v>Urban </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Sheet1!$A$6:$A$8</c:f>
              <c:strCache>
                <c:ptCount val="3"/>
                <c:pt idx="0">
                  <c:v>Basic Water</c:v>
                </c:pt>
                <c:pt idx="1">
                  <c:v>Basic Sanitation</c:v>
                </c:pt>
                <c:pt idx="2">
                  <c:v>Use of Clean Fuels</c:v>
                </c:pt>
              </c:strCache>
            </c:strRef>
          </c:cat>
          <c:val>
            <c:numRef>
              <c:f>Sheet1!$D$6:$D$8</c:f>
              <c:numCache>
                <c:formatCode>0.0</c:formatCode>
                <c:ptCount val="3"/>
                <c:pt idx="0">
                  <c:v>96.500200632944839</c:v>
                </c:pt>
                <c:pt idx="1">
                  <c:v>91.955033953046197</c:v>
                </c:pt>
                <c:pt idx="2">
                  <c:v>58.801563234514106</c:v>
                </c:pt>
              </c:numCache>
            </c:numRef>
          </c:val>
          <c:smooth val="0"/>
          <c:extLst xmlns:c16r2="http://schemas.microsoft.com/office/drawing/2015/06/chart">
            <c:ext xmlns:c16="http://schemas.microsoft.com/office/drawing/2014/chart" uri="{C3380CC4-5D6E-409C-BE32-E72D297353CC}">
              <c16:uniqueId val="{0000000B-5546-48FD-917F-C743ED5CC124}"/>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95233456"/>
        <c:axId val="295234016"/>
      </c:stockChart>
      <c:catAx>
        <c:axId val="295233456"/>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295234016"/>
        <c:crosses val="autoZero"/>
        <c:auto val="1"/>
        <c:lblAlgn val="ctr"/>
        <c:lblOffset val="250"/>
        <c:noMultiLvlLbl val="0"/>
      </c:catAx>
      <c:valAx>
        <c:axId val="295234016"/>
        <c:scaling>
          <c:orientation val="minMax"/>
          <c:max val="10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 of household members</a:t>
                </a:r>
              </a:p>
            </c:rich>
          </c:tx>
          <c:layout>
            <c:manualLayout>
              <c:xMode val="edge"/>
              <c:yMode val="edge"/>
              <c:x val="0"/>
              <c:y val="0.25449213097412254"/>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95233456"/>
        <c:crosses val="autoZero"/>
        <c:crossBetween val="between"/>
        <c:majorUnit val="10"/>
      </c:valAx>
      <c:spPr>
        <a:noFill/>
        <a:ln w="25400">
          <a:noFill/>
        </a:ln>
        <a:effectLst/>
      </c:spPr>
    </c:plotArea>
    <c:legend>
      <c:legendPos val="r"/>
      <c:legendEntry>
        <c:idx val="0"/>
        <c:delete val="1"/>
      </c:legendEntry>
      <c:legendEntry>
        <c:idx val="1"/>
        <c:delete val="1"/>
      </c:legendEntry>
      <c:layout>
        <c:manualLayout>
          <c:xMode val="edge"/>
          <c:yMode val="edge"/>
          <c:x val="0.85878204617797294"/>
          <c:y val="5.0846781034499973E-3"/>
          <c:w val="0.13135318071076815"/>
          <c:h val="6.7263039363425592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0.0247</cdr:x>
      <cdr:y>0.0121</cdr:y>
    </cdr:from>
    <cdr:to>
      <cdr:x>0.97396</cdr:x>
      <cdr:y>0.09434</cdr:y>
    </cdr:to>
    <cdr:sp macro="" textlink="">
      <cdr:nvSpPr>
        <cdr:cNvPr id="2" name="TextBox 30"/>
        <cdr:cNvSpPr txBox="1"/>
      </cdr:nvSpPr>
      <cdr:spPr>
        <a:xfrm xmlns:a="http://schemas.openxmlformats.org/drawingml/2006/main">
          <a:off x="86680" y="38487"/>
          <a:ext cx="3331583"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299" rtl="0" eaLnBrk="1" latinLnBrk="0" hangingPunct="1">
            <a:defRPr sz="1800" kern="1200">
              <a:solidFill>
                <a:schemeClr val="tx1"/>
              </a:solidFill>
              <a:latin typeface="+mn-lt"/>
              <a:ea typeface="+mn-ea"/>
              <a:cs typeface="+mn-cs"/>
            </a:defRPr>
          </a:lvl1pPr>
          <a:lvl2pPr marL="457150" algn="l" defTabSz="914299" rtl="0" eaLnBrk="1" latinLnBrk="0" hangingPunct="1">
            <a:defRPr sz="1800" kern="1200">
              <a:solidFill>
                <a:schemeClr val="tx1"/>
              </a:solidFill>
              <a:latin typeface="+mn-lt"/>
              <a:ea typeface="+mn-ea"/>
              <a:cs typeface="+mn-cs"/>
            </a:defRPr>
          </a:lvl2pPr>
          <a:lvl3pPr marL="914299" algn="l" defTabSz="914299" rtl="0" eaLnBrk="1" latinLnBrk="0" hangingPunct="1">
            <a:defRPr sz="1800" kern="1200">
              <a:solidFill>
                <a:schemeClr val="tx1"/>
              </a:solidFill>
              <a:latin typeface="+mn-lt"/>
              <a:ea typeface="+mn-ea"/>
              <a:cs typeface="+mn-cs"/>
            </a:defRPr>
          </a:lvl3pPr>
          <a:lvl4pPr marL="1371449" algn="l" defTabSz="914299" rtl="0" eaLnBrk="1" latinLnBrk="0" hangingPunct="1">
            <a:defRPr sz="1800" kern="1200">
              <a:solidFill>
                <a:schemeClr val="tx1"/>
              </a:solidFill>
              <a:latin typeface="+mn-lt"/>
              <a:ea typeface="+mn-ea"/>
              <a:cs typeface="+mn-cs"/>
            </a:defRPr>
          </a:lvl4pPr>
          <a:lvl5pPr marL="1828600" algn="l" defTabSz="914299" rtl="0" eaLnBrk="1" latinLnBrk="0" hangingPunct="1">
            <a:defRPr sz="1800" kern="1200">
              <a:solidFill>
                <a:schemeClr val="tx1"/>
              </a:solidFill>
              <a:latin typeface="+mn-lt"/>
              <a:ea typeface="+mn-ea"/>
              <a:cs typeface="+mn-cs"/>
            </a:defRPr>
          </a:lvl5pPr>
          <a:lvl6pPr marL="2285750" algn="l" defTabSz="914299" rtl="0" eaLnBrk="1" latinLnBrk="0" hangingPunct="1">
            <a:defRPr sz="1800" kern="1200">
              <a:solidFill>
                <a:schemeClr val="tx1"/>
              </a:solidFill>
              <a:latin typeface="+mn-lt"/>
              <a:ea typeface="+mn-ea"/>
              <a:cs typeface="+mn-cs"/>
            </a:defRPr>
          </a:lvl6pPr>
          <a:lvl7pPr marL="2742899" algn="l" defTabSz="914299" rtl="0" eaLnBrk="1" latinLnBrk="0" hangingPunct="1">
            <a:defRPr sz="1800" kern="1200">
              <a:solidFill>
                <a:schemeClr val="tx1"/>
              </a:solidFill>
              <a:latin typeface="+mn-lt"/>
              <a:ea typeface="+mn-ea"/>
              <a:cs typeface="+mn-cs"/>
            </a:defRPr>
          </a:lvl7pPr>
          <a:lvl8pPr marL="3200049" algn="l" defTabSz="914299" rtl="0" eaLnBrk="1" latinLnBrk="0" hangingPunct="1">
            <a:defRPr sz="1800" kern="1200">
              <a:solidFill>
                <a:schemeClr val="tx1"/>
              </a:solidFill>
              <a:latin typeface="+mn-lt"/>
              <a:ea typeface="+mn-ea"/>
              <a:cs typeface="+mn-cs"/>
            </a:defRPr>
          </a:lvl8pPr>
          <a:lvl9pPr marL="3657199" algn="l" defTabSz="914299" rtl="0" eaLnBrk="1" latinLnBrk="0" hangingPunct="1">
            <a:defRPr sz="1800" kern="1200">
              <a:solidFill>
                <a:schemeClr val="tx1"/>
              </a:solidFill>
              <a:latin typeface="+mn-lt"/>
              <a:ea typeface="+mn-ea"/>
              <a:cs typeface="+mn-cs"/>
            </a:defRPr>
          </a:lvl9pPr>
        </a:lstStyle>
        <a:p xmlns:a="http://schemas.openxmlformats.org/drawingml/2006/main">
          <a:r>
            <a:rPr lang="en-US" sz="1100" b="1" dirty="0">
              <a:solidFill>
                <a:srgbClr val="4C545A"/>
              </a:solidFill>
              <a:latin typeface="+mj-lt"/>
            </a:rPr>
            <a:t>Use of Contraception (Currently Married/In Union)</a:t>
          </a:r>
        </a:p>
      </cdr:txBody>
    </cdr:sp>
  </cdr:relSizeAnchor>
</c:userShapes>
</file>

<file path=ppt/drawings/drawing2.xml><?xml version="1.0" encoding="utf-8"?>
<c:userShapes xmlns:c="http://schemas.openxmlformats.org/drawingml/2006/chart">
  <cdr:relSizeAnchor xmlns:cdr="http://schemas.openxmlformats.org/drawingml/2006/chartDrawing">
    <cdr:from>
      <cdr:x>0.01224</cdr:x>
      <cdr:y>0.20244</cdr:y>
    </cdr:from>
    <cdr:to>
      <cdr:x>0.15809</cdr:x>
      <cdr:y>0.65284</cdr:y>
    </cdr:to>
    <cdr:sp macro="" textlink="">
      <cdr:nvSpPr>
        <cdr:cNvPr id="3" name="Rectangle 2"/>
        <cdr:cNvSpPr/>
      </cdr:nvSpPr>
      <cdr:spPr>
        <a:xfrm xmlns:a="http://schemas.openxmlformats.org/drawingml/2006/main" rot="16200000">
          <a:off x="-130293" y="369216"/>
          <a:ext cx="494215" cy="200055"/>
        </a:xfrm>
        <a:prstGeom xmlns:a="http://schemas.openxmlformats.org/drawingml/2006/main" prst="rect">
          <a:avLst/>
        </a:prstGeom>
      </cdr:spPr>
      <cdr:txBody>
        <a:bodyPr xmlns:a="http://schemas.openxmlformats.org/drawingml/2006/main" wrap="square">
          <a:spAutoFit/>
        </a:bodyPr>
        <a:lstStyle xmlns:a="http://schemas.openxmlformats.org/drawingml/2006/main">
          <a:defPPr>
            <a:defRPr lang="en-US"/>
          </a:defPPr>
          <a:lvl1pPr marL="0" algn="l" defTabSz="914299" rtl="0" eaLnBrk="1" latinLnBrk="0" hangingPunct="1">
            <a:defRPr sz="1800" kern="1200">
              <a:solidFill>
                <a:schemeClr val="tx1"/>
              </a:solidFill>
              <a:latin typeface="+mn-lt"/>
              <a:ea typeface="+mn-ea"/>
              <a:cs typeface="+mn-cs"/>
            </a:defRPr>
          </a:lvl1pPr>
          <a:lvl2pPr marL="457150" algn="l" defTabSz="914299" rtl="0" eaLnBrk="1" latinLnBrk="0" hangingPunct="1">
            <a:defRPr sz="1800" kern="1200">
              <a:solidFill>
                <a:schemeClr val="tx1"/>
              </a:solidFill>
              <a:latin typeface="+mn-lt"/>
              <a:ea typeface="+mn-ea"/>
              <a:cs typeface="+mn-cs"/>
            </a:defRPr>
          </a:lvl2pPr>
          <a:lvl3pPr marL="914299" algn="l" defTabSz="914299" rtl="0" eaLnBrk="1" latinLnBrk="0" hangingPunct="1">
            <a:defRPr sz="1800" kern="1200">
              <a:solidFill>
                <a:schemeClr val="tx1"/>
              </a:solidFill>
              <a:latin typeface="+mn-lt"/>
              <a:ea typeface="+mn-ea"/>
              <a:cs typeface="+mn-cs"/>
            </a:defRPr>
          </a:lvl3pPr>
          <a:lvl4pPr marL="1371449" algn="l" defTabSz="914299" rtl="0" eaLnBrk="1" latinLnBrk="0" hangingPunct="1">
            <a:defRPr sz="1800" kern="1200">
              <a:solidFill>
                <a:schemeClr val="tx1"/>
              </a:solidFill>
              <a:latin typeface="+mn-lt"/>
              <a:ea typeface="+mn-ea"/>
              <a:cs typeface="+mn-cs"/>
            </a:defRPr>
          </a:lvl4pPr>
          <a:lvl5pPr marL="1828600" algn="l" defTabSz="914299" rtl="0" eaLnBrk="1" latinLnBrk="0" hangingPunct="1">
            <a:defRPr sz="1800" kern="1200">
              <a:solidFill>
                <a:schemeClr val="tx1"/>
              </a:solidFill>
              <a:latin typeface="+mn-lt"/>
              <a:ea typeface="+mn-ea"/>
              <a:cs typeface="+mn-cs"/>
            </a:defRPr>
          </a:lvl5pPr>
          <a:lvl6pPr marL="2285750" algn="l" defTabSz="914299" rtl="0" eaLnBrk="1" latinLnBrk="0" hangingPunct="1">
            <a:defRPr sz="1800" kern="1200">
              <a:solidFill>
                <a:schemeClr val="tx1"/>
              </a:solidFill>
              <a:latin typeface="+mn-lt"/>
              <a:ea typeface="+mn-ea"/>
              <a:cs typeface="+mn-cs"/>
            </a:defRPr>
          </a:lvl6pPr>
          <a:lvl7pPr marL="2742899" algn="l" defTabSz="914299" rtl="0" eaLnBrk="1" latinLnBrk="0" hangingPunct="1">
            <a:defRPr sz="1800" kern="1200">
              <a:solidFill>
                <a:schemeClr val="tx1"/>
              </a:solidFill>
              <a:latin typeface="+mn-lt"/>
              <a:ea typeface="+mn-ea"/>
              <a:cs typeface="+mn-cs"/>
            </a:defRPr>
          </a:lvl7pPr>
          <a:lvl8pPr marL="3200049" algn="l" defTabSz="914299" rtl="0" eaLnBrk="1" latinLnBrk="0" hangingPunct="1">
            <a:defRPr sz="1800" kern="1200">
              <a:solidFill>
                <a:schemeClr val="tx1"/>
              </a:solidFill>
              <a:latin typeface="+mn-lt"/>
              <a:ea typeface="+mn-ea"/>
              <a:cs typeface="+mn-cs"/>
            </a:defRPr>
          </a:lvl8pPr>
          <a:lvl9pPr marL="3657199" algn="l" defTabSz="914299" rtl="0" eaLnBrk="1" latinLnBrk="0" hangingPunct="1">
            <a:defRPr sz="1800" kern="1200">
              <a:solidFill>
                <a:schemeClr val="tx1"/>
              </a:solidFill>
              <a:latin typeface="+mn-lt"/>
              <a:ea typeface="+mn-ea"/>
              <a:cs typeface="+mn-cs"/>
            </a:defRPr>
          </a:lvl9pPr>
        </a:lstStyle>
        <a:p xmlns:a="http://schemas.openxmlformats.org/drawingml/2006/main">
          <a:r>
            <a:rPr lang="en-US" sz="700" dirty="0">
              <a:solidFill>
                <a:schemeClr val="bg2">
                  <a:lumMod val="75000"/>
                </a:schemeClr>
              </a:solidFill>
            </a:rPr>
            <a:t>Percent</a:t>
          </a:r>
          <a:endParaRPr lang="ka-GE" sz="1600" dirty="0"/>
        </a:p>
      </cdr:txBody>
    </cdr:sp>
  </cdr:relSizeAnchor>
</c:userShapes>
</file>

<file path=ppt/drawings/drawing3.xml><?xml version="1.0" encoding="utf-8"?>
<c:userShapes xmlns:c="http://schemas.openxmlformats.org/drawingml/2006/chart">
  <cdr:relSizeAnchor xmlns:cdr="http://schemas.openxmlformats.org/drawingml/2006/chartDrawing">
    <cdr:from>
      <cdr:x>0</cdr:x>
      <cdr:y>0.24615</cdr:y>
    </cdr:from>
    <cdr:to>
      <cdr:x>0.15334</cdr:x>
      <cdr:y>0.66974</cdr:y>
    </cdr:to>
    <cdr:sp macro="" textlink="">
      <cdr:nvSpPr>
        <cdr:cNvPr id="2" name="Rectangle 1"/>
        <cdr:cNvSpPr/>
      </cdr:nvSpPr>
      <cdr:spPr>
        <a:xfrm xmlns:a="http://schemas.openxmlformats.org/drawingml/2006/main" rot="16200000">
          <a:off x="-1286700" y="404349"/>
          <a:ext cx="464792" cy="196294"/>
        </a:xfrm>
        <a:prstGeom xmlns:a="http://schemas.openxmlformats.org/drawingml/2006/main" prst="rect">
          <a:avLst/>
        </a:prstGeom>
      </cdr:spPr>
      <cdr:txBody>
        <a:bodyPr xmlns:a="http://schemas.openxmlformats.org/drawingml/2006/main" wrap="none">
          <a:spAutoFit/>
        </a:bodyPr>
        <a:lstStyle xmlns:a="http://schemas.openxmlformats.org/drawingml/2006/main">
          <a:defPPr>
            <a:defRPr lang="en-US"/>
          </a:defPPr>
          <a:lvl1pPr marL="0" algn="l" defTabSz="914299" rtl="0" eaLnBrk="1" latinLnBrk="0" hangingPunct="1">
            <a:defRPr sz="1800" kern="1200">
              <a:solidFill>
                <a:schemeClr val="tx1"/>
              </a:solidFill>
              <a:latin typeface="+mn-lt"/>
              <a:ea typeface="+mn-ea"/>
              <a:cs typeface="+mn-cs"/>
            </a:defRPr>
          </a:lvl1pPr>
          <a:lvl2pPr marL="457150" algn="l" defTabSz="914299" rtl="0" eaLnBrk="1" latinLnBrk="0" hangingPunct="1">
            <a:defRPr sz="1800" kern="1200">
              <a:solidFill>
                <a:schemeClr val="tx1"/>
              </a:solidFill>
              <a:latin typeface="+mn-lt"/>
              <a:ea typeface="+mn-ea"/>
              <a:cs typeface="+mn-cs"/>
            </a:defRPr>
          </a:lvl2pPr>
          <a:lvl3pPr marL="914299" algn="l" defTabSz="914299" rtl="0" eaLnBrk="1" latinLnBrk="0" hangingPunct="1">
            <a:defRPr sz="1800" kern="1200">
              <a:solidFill>
                <a:schemeClr val="tx1"/>
              </a:solidFill>
              <a:latin typeface="+mn-lt"/>
              <a:ea typeface="+mn-ea"/>
              <a:cs typeface="+mn-cs"/>
            </a:defRPr>
          </a:lvl3pPr>
          <a:lvl4pPr marL="1371449" algn="l" defTabSz="914299" rtl="0" eaLnBrk="1" latinLnBrk="0" hangingPunct="1">
            <a:defRPr sz="1800" kern="1200">
              <a:solidFill>
                <a:schemeClr val="tx1"/>
              </a:solidFill>
              <a:latin typeface="+mn-lt"/>
              <a:ea typeface="+mn-ea"/>
              <a:cs typeface="+mn-cs"/>
            </a:defRPr>
          </a:lvl4pPr>
          <a:lvl5pPr marL="1828600" algn="l" defTabSz="914299" rtl="0" eaLnBrk="1" latinLnBrk="0" hangingPunct="1">
            <a:defRPr sz="1800" kern="1200">
              <a:solidFill>
                <a:schemeClr val="tx1"/>
              </a:solidFill>
              <a:latin typeface="+mn-lt"/>
              <a:ea typeface="+mn-ea"/>
              <a:cs typeface="+mn-cs"/>
            </a:defRPr>
          </a:lvl5pPr>
          <a:lvl6pPr marL="2285750" algn="l" defTabSz="914299" rtl="0" eaLnBrk="1" latinLnBrk="0" hangingPunct="1">
            <a:defRPr sz="1800" kern="1200">
              <a:solidFill>
                <a:schemeClr val="tx1"/>
              </a:solidFill>
              <a:latin typeface="+mn-lt"/>
              <a:ea typeface="+mn-ea"/>
              <a:cs typeface="+mn-cs"/>
            </a:defRPr>
          </a:lvl6pPr>
          <a:lvl7pPr marL="2742899" algn="l" defTabSz="914299" rtl="0" eaLnBrk="1" latinLnBrk="0" hangingPunct="1">
            <a:defRPr sz="1800" kern="1200">
              <a:solidFill>
                <a:schemeClr val="tx1"/>
              </a:solidFill>
              <a:latin typeface="+mn-lt"/>
              <a:ea typeface="+mn-ea"/>
              <a:cs typeface="+mn-cs"/>
            </a:defRPr>
          </a:lvl7pPr>
          <a:lvl8pPr marL="3200049" algn="l" defTabSz="914299" rtl="0" eaLnBrk="1" latinLnBrk="0" hangingPunct="1">
            <a:defRPr sz="1800" kern="1200">
              <a:solidFill>
                <a:schemeClr val="tx1"/>
              </a:solidFill>
              <a:latin typeface="+mn-lt"/>
              <a:ea typeface="+mn-ea"/>
              <a:cs typeface="+mn-cs"/>
            </a:defRPr>
          </a:lvl8pPr>
          <a:lvl9pPr marL="3657199" algn="l" defTabSz="914299" rtl="0" eaLnBrk="1" latinLnBrk="0" hangingPunct="1">
            <a:defRPr sz="1800" kern="1200">
              <a:solidFill>
                <a:schemeClr val="tx1"/>
              </a:solidFill>
              <a:latin typeface="+mn-lt"/>
              <a:ea typeface="+mn-ea"/>
              <a:cs typeface="+mn-cs"/>
            </a:defRPr>
          </a:lvl9pPr>
        </a:lstStyle>
        <a:p xmlns:a="http://schemas.openxmlformats.org/drawingml/2006/main">
          <a:r>
            <a:rPr lang="en-US" sz="700" dirty="0">
              <a:solidFill>
                <a:schemeClr val="bg2">
                  <a:lumMod val="75000"/>
                </a:schemeClr>
              </a:solidFill>
            </a:rPr>
            <a:t>Percent</a:t>
          </a:r>
          <a:endParaRPr lang="ka-GE" sz="1600" dirty="0"/>
        </a:p>
      </cdr:txBody>
    </cdr:sp>
  </cdr:relSizeAnchor>
</c:userShapes>
</file>

<file path=ppt/drawings/drawing4.xml><?xml version="1.0" encoding="utf-8"?>
<c:userShapes xmlns:c="http://schemas.openxmlformats.org/drawingml/2006/chart">
  <cdr:relSizeAnchor xmlns:cdr="http://schemas.openxmlformats.org/drawingml/2006/chartDrawing">
    <cdr:from>
      <cdr:x>0</cdr:x>
      <cdr:y>0.18399</cdr:y>
    </cdr:from>
    <cdr:to>
      <cdr:x>0.1403</cdr:x>
      <cdr:y>0.64572</cdr:y>
    </cdr:to>
    <cdr:sp macro="" textlink="">
      <cdr:nvSpPr>
        <cdr:cNvPr id="3" name="Rectangle 2"/>
        <cdr:cNvSpPr/>
      </cdr:nvSpPr>
      <cdr:spPr>
        <a:xfrm xmlns:a="http://schemas.openxmlformats.org/drawingml/2006/main" rot="16200000">
          <a:off x="-2679330" y="359000"/>
          <a:ext cx="506650" cy="192429"/>
        </a:xfrm>
        <a:prstGeom xmlns:a="http://schemas.openxmlformats.org/drawingml/2006/main" prst="rect">
          <a:avLst/>
        </a:prstGeom>
      </cdr:spPr>
      <cdr:txBody>
        <a:bodyPr xmlns:a="http://schemas.openxmlformats.org/drawingml/2006/main" wrap="none">
          <a:spAutoFit/>
        </a:bodyPr>
        <a:lstStyle xmlns:a="http://schemas.openxmlformats.org/drawingml/2006/main">
          <a:defPPr>
            <a:defRPr lang="en-US"/>
          </a:defPPr>
          <a:lvl1pPr marL="0" algn="l" defTabSz="914299" rtl="0" eaLnBrk="1" latinLnBrk="0" hangingPunct="1">
            <a:defRPr sz="1800" kern="1200">
              <a:solidFill>
                <a:schemeClr val="tx1"/>
              </a:solidFill>
              <a:latin typeface="+mn-lt"/>
              <a:ea typeface="+mn-ea"/>
              <a:cs typeface="+mn-cs"/>
            </a:defRPr>
          </a:lvl1pPr>
          <a:lvl2pPr marL="457150" algn="l" defTabSz="914299" rtl="0" eaLnBrk="1" latinLnBrk="0" hangingPunct="1">
            <a:defRPr sz="1800" kern="1200">
              <a:solidFill>
                <a:schemeClr val="tx1"/>
              </a:solidFill>
              <a:latin typeface="+mn-lt"/>
              <a:ea typeface="+mn-ea"/>
              <a:cs typeface="+mn-cs"/>
            </a:defRPr>
          </a:lvl2pPr>
          <a:lvl3pPr marL="914299" algn="l" defTabSz="914299" rtl="0" eaLnBrk="1" latinLnBrk="0" hangingPunct="1">
            <a:defRPr sz="1800" kern="1200">
              <a:solidFill>
                <a:schemeClr val="tx1"/>
              </a:solidFill>
              <a:latin typeface="+mn-lt"/>
              <a:ea typeface="+mn-ea"/>
              <a:cs typeface="+mn-cs"/>
            </a:defRPr>
          </a:lvl3pPr>
          <a:lvl4pPr marL="1371449" algn="l" defTabSz="914299" rtl="0" eaLnBrk="1" latinLnBrk="0" hangingPunct="1">
            <a:defRPr sz="1800" kern="1200">
              <a:solidFill>
                <a:schemeClr val="tx1"/>
              </a:solidFill>
              <a:latin typeface="+mn-lt"/>
              <a:ea typeface="+mn-ea"/>
              <a:cs typeface="+mn-cs"/>
            </a:defRPr>
          </a:lvl4pPr>
          <a:lvl5pPr marL="1828600" algn="l" defTabSz="914299" rtl="0" eaLnBrk="1" latinLnBrk="0" hangingPunct="1">
            <a:defRPr sz="1800" kern="1200">
              <a:solidFill>
                <a:schemeClr val="tx1"/>
              </a:solidFill>
              <a:latin typeface="+mn-lt"/>
              <a:ea typeface="+mn-ea"/>
              <a:cs typeface="+mn-cs"/>
            </a:defRPr>
          </a:lvl5pPr>
          <a:lvl6pPr marL="2285750" algn="l" defTabSz="914299" rtl="0" eaLnBrk="1" latinLnBrk="0" hangingPunct="1">
            <a:defRPr sz="1800" kern="1200">
              <a:solidFill>
                <a:schemeClr val="tx1"/>
              </a:solidFill>
              <a:latin typeface="+mn-lt"/>
              <a:ea typeface="+mn-ea"/>
              <a:cs typeface="+mn-cs"/>
            </a:defRPr>
          </a:lvl6pPr>
          <a:lvl7pPr marL="2742899" algn="l" defTabSz="914299" rtl="0" eaLnBrk="1" latinLnBrk="0" hangingPunct="1">
            <a:defRPr sz="1800" kern="1200">
              <a:solidFill>
                <a:schemeClr val="tx1"/>
              </a:solidFill>
              <a:latin typeface="+mn-lt"/>
              <a:ea typeface="+mn-ea"/>
              <a:cs typeface="+mn-cs"/>
            </a:defRPr>
          </a:lvl7pPr>
          <a:lvl8pPr marL="3200049" algn="l" defTabSz="914299" rtl="0" eaLnBrk="1" latinLnBrk="0" hangingPunct="1">
            <a:defRPr sz="1800" kern="1200">
              <a:solidFill>
                <a:schemeClr val="tx1"/>
              </a:solidFill>
              <a:latin typeface="+mn-lt"/>
              <a:ea typeface="+mn-ea"/>
              <a:cs typeface="+mn-cs"/>
            </a:defRPr>
          </a:lvl8pPr>
          <a:lvl9pPr marL="3657199" algn="l" defTabSz="914299" rtl="0" eaLnBrk="1" latinLnBrk="0" hangingPunct="1">
            <a:defRPr sz="1800" kern="1200">
              <a:solidFill>
                <a:schemeClr val="tx1"/>
              </a:solidFill>
              <a:latin typeface="+mn-lt"/>
              <a:ea typeface="+mn-ea"/>
              <a:cs typeface="+mn-cs"/>
            </a:defRPr>
          </a:lvl9pPr>
        </a:lstStyle>
        <a:p xmlns:a="http://schemas.openxmlformats.org/drawingml/2006/main">
          <a:r>
            <a:rPr lang="en-US" sz="700" dirty="0">
              <a:solidFill>
                <a:schemeClr val="bg2">
                  <a:lumMod val="75000"/>
                </a:schemeClr>
              </a:solidFill>
            </a:rPr>
            <a:t>Percent</a:t>
          </a:r>
          <a:endParaRPr lang="ka-GE" sz="1600" dirty="0"/>
        </a:p>
      </cdr:txBody>
    </cdr:sp>
  </cdr:relSizeAnchor>
</c:userShapes>
</file>

<file path=ppt/drawings/drawing5.xml><?xml version="1.0" encoding="utf-8"?>
<c:userShapes xmlns:c="http://schemas.openxmlformats.org/drawingml/2006/chart">
  <cdr:relSizeAnchor xmlns:cdr="http://schemas.openxmlformats.org/drawingml/2006/chartDrawing">
    <cdr:from>
      <cdr:x>0</cdr:x>
      <cdr:y>0.23653</cdr:y>
    </cdr:from>
    <cdr:to>
      <cdr:x>0.15334</cdr:x>
      <cdr:y>0.66012</cdr:y>
    </cdr:to>
    <cdr:sp macro="" textlink="">
      <cdr:nvSpPr>
        <cdr:cNvPr id="2" name="Rectangle 1"/>
        <cdr:cNvSpPr/>
      </cdr:nvSpPr>
      <cdr:spPr>
        <a:xfrm xmlns:a="http://schemas.openxmlformats.org/drawingml/2006/main" rot="16200000">
          <a:off x="-3843817" y="387920"/>
          <a:ext cx="464792" cy="208036"/>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700" dirty="0">
              <a:solidFill>
                <a:schemeClr val="bg2">
                  <a:lumMod val="75000"/>
                </a:schemeClr>
              </a:solidFill>
            </a:rPr>
            <a:t>Percent</a:t>
          </a:r>
          <a:endParaRPr lang="ka-GE" sz="1600" dirty="0"/>
        </a:p>
      </cdr:txBody>
    </cdr:sp>
  </cdr:relSizeAnchor>
</c:userShapes>
</file>

<file path=ppt/drawings/drawing6.xml><?xml version="1.0" encoding="utf-8"?>
<c:userShapes xmlns:c="http://schemas.openxmlformats.org/drawingml/2006/chart">
  <cdr:relSizeAnchor xmlns:cdr="http://schemas.openxmlformats.org/drawingml/2006/chartDrawing">
    <cdr:from>
      <cdr:x>0.0332</cdr:x>
      <cdr:y>0.18578</cdr:y>
    </cdr:from>
    <cdr:to>
      <cdr:x>0.1735</cdr:x>
      <cdr:y>0.64751</cdr:y>
    </cdr:to>
    <cdr:sp macro="" textlink="">
      <cdr:nvSpPr>
        <cdr:cNvPr id="3" name="Rectangle 2"/>
        <cdr:cNvSpPr/>
      </cdr:nvSpPr>
      <cdr:spPr>
        <a:xfrm xmlns:a="http://schemas.openxmlformats.org/drawingml/2006/main" rot="16200000">
          <a:off x="-111570" y="360965"/>
          <a:ext cx="506650" cy="192429"/>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700" dirty="0">
              <a:solidFill>
                <a:schemeClr val="bg2">
                  <a:lumMod val="75000"/>
                </a:schemeClr>
              </a:solidFill>
            </a:rPr>
            <a:t>Percent</a:t>
          </a:r>
          <a:endParaRPr lang="ka-GE" sz="1600" dirty="0"/>
        </a:p>
      </cdr:txBody>
    </cdr:sp>
  </cdr:relSizeAnchor>
</c:userShapes>
</file>

<file path=ppt/drawings/drawing7.xml><?xml version="1.0" encoding="utf-8"?>
<c:userShapes xmlns:c="http://schemas.openxmlformats.org/drawingml/2006/chart">
  <cdr:relSizeAnchor xmlns:cdr="http://schemas.openxmlformats.org/drawingml/2006/chartDrawing">
    <cdr:from>
      <cdr:x>0.03968</cdr:x>
      <cdr:y>0.24347</cdr:y>
    </cdr:from>
    <cdr:to>
      <cdr:x>0.19302</cdr:x>
      <cdr:y>0.66705</cdr:y>
    </cdr:to>
    <cdr:sp macro="" textlink="">
      <cdr:nvSpPr>
        <cdr:cNvPr id="3" name="Rectangle 2"/>
        <cdr:cNvSpPr/>
      </cdr:nvSpPr>
      <cdr:spPr>
        <a:xfrm xmlns:a="http://schemas.openxmlformats.org/drawingml/2006/main" rot="16200000">
          <a:off x="-83449" y="401400"/>
          <a:ext cx="464792" cy="196294"/>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700" dirty="0">
              <a:solidFill>
                <a:schemeClr val="bg2">
                  <a:lumMod val="75000"/>
                </a:schemeClr>
              </a:solidFill>
            </a:rPr>
            <a:t>Percent</a:t>
          </a:r>
          <a:endParaRPr lang="ka-GE" sz="1600" dirty="0"/>
        </a:p>
      </cdr:txBody>
    </cdr:sp>
  </cdr:relSizeAnchor>
</c:userShapes>
</file>

<file path=ppt/drawings/drawing8.xml><?xml version="1.0" encoding="utf-8"?>
<c:userShapes xmlns:c="http://schemas.openxmlformats.org/drawingml/2006/chart">
  <cdr:relSizeAnchor xmlns:cdr="http://schemas.openxmlformats.org/drawingml/2006/chartDrawing">
    <cdr:from>
      <cdr:x>0.10137</cdr:x>
      <cdr:y>0</cdr:y>
    </cdr:from>
    <cdr:to>
      <cdr:x>0.89407</cdr:x>
      <cdr:y>0.12944</cdr:y>
    </cdr:to>
    <cdr:sp macro="" textlink="">
      <cdr:nvSpPr>
        <cdr:cNvPr id="2" name="TextBox 1"/>
        <cdr:cNvSpPr txBox="1"/>
      </cdr:nvSpPr>
      <cdr:spPr>
        <a:xfrm xmlns:a="http://schemas.openxmlformats.org/drawingml/2006/main">
          <a:off x="185738" y="0"/>
          <a:ext cx="1452423" cy="2367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900" b="1" kern="1200" dirty="0">
              <a:solidFill>
                <a:prstClr val="black">
                  <a:lumMod val="65000"/>
                  <a:lumOff val="35000"/>
                </a:prstClr>
              </a:solidFill>
            </a:rPr>
            <a:t>Psychological</a:t>
          </a:r>
          <a:r>
            <a:rPr lang="en-US" sz="1100" b="1" dirty="0"/>
            <a:t> </a:t>
          </a:r>
          <a:r>
            <a:rPr lang="en-US" sz="900" b="1" kern="1200" dirty="0">
              <a:solidFill>
                <a:prstClr val="black">
                  <a:lumMod val="65000"/>
                  <a:lumOff val="35000"/>
                </a:prstClr>
              </a:solidFill>
            </a:rPr>
            <a:t>aggression</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7006" cy="513828"/>
          </a:xfrm>
          <a:prstGeom prst="rect">
            <a:avLst/>
          </a:prstGeom>
        </p:spPr>
        <p:txBody>
          <a:bodyPr vert="horz" lIns="97192" tIns="48596" rIns="97192" bIns="48596" rtlCol="0"/>
          <a:lstStyle>
            <a:lvl1pPr algn="l">
              <a:defRPr sz="1300"/>
            </a:lvl1pPr>
          </a:lstStyle>
          <a:p>
            <a:endParaRPr lang="en-US"/>
          </a:p>
        </p:txBody>
      </p:sp>
      <p:sp>
        <p:nvSpPr>
          <p:cNvPr id="3" name="Date Placeholder 2"/>
          <p:cNvSpPr>
            <a:spLocks noGrp="1"/>
          </p:cNvSpPr>
          <p:nvPr>
            <p:ph type="dt" sz="quarter" idx="1"/>
          </p:nvPr>
        </p:nvSpPr>
        <p:spPr>
          <a:xfrm>
            <a:off x="4020687" y="1"/>
            <a:ext cx="3077006" cy="513828"/>
          </a:xfrm>
          <a:prstGeom prst="rect">
            <a:avLst/>
          </a:prstGeom>
        </p:spPr>
        <p:txBody>
          <a:bodyPr vert="horz" lIns="97192" tIns="48596" rIns="97192" bIns="48596" rtlCol="0"/>
          <a:lstStyle>
            <a:lvl1pPr algn="r">
              <a:defRPr sz="1300"/>
            </a:lvl1pPr>
          </a:lstStyle>
          <a:p>
            <a:fld id="{0D102C70-D79E-4EE7-9455-3117D8F144E0}" type="datetimeFigureOut">
              <a:rPr lang="en-US" smtClean="0"/>
              <a:t>18/11/2019</a:t>
            </a:fld>
            <a:endParaRPr lang="en-US"/>
          </a:p>
        </p:txBody>
      </p:sp>
      <p:sp>
        <p:nvSpPr>
          <p:cNvPr id="4" name="Footer Placeholder 3"/>
          <p:cNvSpPr>
            <a:spLocks noGrp="1"/>
          </p:cNvSpPr>
          <p:nvPr>
            <p:ph type="ftr" sz="quarter" idx="2"/>
          </p:nvPr>
        </p:nvSpPr>
        <p:spPr>
          <a:xfrm>
            <a:off x="1" y="9720786"/>
            <a:ext cx="3077006" cy="513828"/>
          </a:xfrm>
          <a:prstGeom prst="rect">
            <a:avLst/>
          </a:prstGeom>
        </p:spPr>
        <p:txBody>
          <a:bodyPr vert="horz" lIns="97192" tIns="48596" rIns="97192" bIns="48596" rtlCol="0" anchor="b"/>
          <a:lstStyle>
            <a:lvl1pPr algn="l">
              <a:defRPr sz="1300"/>
            </a:lvl1pPr>
          </a:lstStyle>
          <a:p>
            <a:endParaRPr lang="en-US"/>
          </a:p>
        </p:txBody>
      </p:sp>
      <p:sp>
        <p:nvSpPr>
          <p:cNvPr id="5" name="Slide Number Placeholder 4"/>
          <p:cNvSpPr>
            <a:spLocks noGrp="1"/>
          </p:cNvSpPr>
          <p:nvPr>
            <p:ph type="sldNum" sz="quarter" idx="3"/>
          </p:nvPr>
        </p:nvSpPr>
        <p:spPr>
          <a:xfrm>
            <a:off x="4020687" y="9720786"/>
            <a:ext cx="3077006" cy="513828"/>
          </a:xfrm>
          <a:prstGeom prst="rect">
            <a:avLst/>
          </a:prstGeom>
        </p:spPr>
        <p:txBody>
          <a:bodyPr vert="horz" lIns="97192" tIns="48596" rIns="97192" bIns="48596" rtlCol="0" anchor="b"/>
          <a:lstStyle>
            <a:lvl1pPr algn="r">
              <a:defRPr sz="1300"/>
            </a:lvl1pPr>
          </a:lstStyle>
          <a:p>
            <a:fld id="{DCCA1705-2400-416C-97C4-32755597B9B8}" type="slidenum">
              <a:rPr lang="en-US" smtClean="0"/>
              <a:t>‹#›</a:t>
            </a:fld>
            <a:endParaRPr lang="en-US"/>
          </a:p>
        </p:txBody>
      </p:sp>
    </p:spTree>
    <p:extLst>
      <p:ext uri="{BB962C8B-B14F-4D97-AF65-F5344CB8AC3E}">
        <p14:creationId xmlns:p14="http://schemas.microsoft.com/office/powerpoint/2010/main" val="26223080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7006" cy="513828"/>
          </a:xfrm>
          <a:prstGeom prst="rect">
            <a:avLst/>
          </a:prstGeom>
        </p:spPr>
        <p:txBody>
          <a:bodyPr vert="horz" lIns="97192" tIns="48596" rIns="97192" bIns="48596" rtlCol="0"/>
          <a:lstStyle>
            <a:lvl1pPr algn="l">
              <a:defRPr sz="1300"/>
            </a:lvl1pPr>
          </a:lstStyle>
          <a:p>
            <a:endParaRPr lang="en-US"/>
          </a:p>
        </p:txBody>
      </p:sp>
      <p:sp>
        <p:nvSpPr>
          <p:cNvPr id="3" name="Date Placeholder 2"/>
          <p:cNvSpPr>
            <a:spLocks noGrp="1"/>
          </p:cNvSpPr>
          <p:nvPr>
            <p:ph type="dt" idx="1"/>
          </p:nvPr>
        </p:nvSpPr>
        <p:spPr>
          <a:xfrm>
            <a:off x="4020687" y="1"/>
            <a:ext cx="3077006" cy="513828"/>
          </a:xfrm>
          <a:prstGeom prst="rect">
            <a:avLst/>
          </a:prstGeom>
        </p:spPr>
        <p:txBody>
          <a:bodyPr vert="horz" lIns="97192" tIns="48596" rIns="97192" bIns="48596" rtlCol="0"/>
          <a:lstStyle>
            <a:lvl1pPr algn="r">
              <a:defRPr sz="1300"/>
            </a:lvl1pPr>
          </a:lstStyle>
          <a:p>
            <a:fld id="{78FD7B49-4449-4A73-B62D-9E2EB4183C13}" type="datetimeFigureOut">
              <a:rPr lang="en-US" smtClean="0"/>
              <a:pPr/>
              <a:t>18/11/2019</a:t>
            </a:fld>
            <a:endParaRPr lang="en-US"/>
          </a:p>
        </p:txBody>
      </p:sp>
      <p:sp>
        <p:nvSpPr>
          <p:cNvPr id="4" name="Slide Image Placeholder 3"/>
          <p:cNvSpPr>
            <a:spLocks noGrp="1" noRot="1" noChangeAspect="1"/>
          </p:cNvSpPr>
          <p:nvPr>
            <p:ph type="sldImg" idx="2"/>
          </p:nvPr>
        </p:nvSpPr>
        <p:spPr>
          <a:xfrm>
            <a:off x="2216150" y="1279525"/>
            <a:ext cx="2667000" cy="3452813"/>
          </a:xfrm>
          <a:prstGeom prst="rect">
            <a:avLst/>
          </a:prstGeom>
          <a:noFill/>
          <a:ln w="12700">
            <a:solidFill>
              <a:prstClr val="black"/>
            </a:solidFill>
          </a:ln>
        </p:spPr>
        <p:txBody>
          <a:bodyPr vert="horz" lIns="97192" tIns="48596" rIns="97192" bIns="48596" rtlCol="0" anchor="ctr"/>
          <a:lstStyle/>
          <a:p>
            <a:endParaRPr lang="en-US"/>
          </a:p>
        </p:txBody>
      </p:sp>
      <p:sp>
        <p:nvSpPr>
          <p:cNvPr id="5" name="Notes Placeholder 4"/>
          <p:cNvSpPr>
            <a:spLocks noGrp="1"/>
          </p:cNvSpPr>
          <p:nvPr>
            <p:ph type="body" sz="quarter" idx="3"/>
          </p:nvPr>
        </p:nvSpPr>
        <p:spPr>
          <a:xfrm>
            <a:off x="710573" y="4925059"/>
            <a:ext cx="5678154" cy="4030228"/>
          </a:xfrm>
          <a:prstGeom prst="rect">
            <a:avLst/>
          </a:prstGeom>
        </p:spPr>
        <p:txBody>
          <a:bodyPr vert="horz" lIns="97192" tIns="48596" rIns="97192" bIns="4859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720786"/>
            <a:ext cx="3077006" cy="513828"/>
          </a:xfrm>
          <a:prstGeom prst="rect">
            <a:avLst/>
          </a:prstGeom>
        </p:spPr>
        <p:txBody>
          <a:bodyPr vert="horz" lIns="97192" tIns="48596" rIns="97192" bIns="48596" rtlCol="0" anchor="b"/>
          <a:lstStyle>
            <a:lvl1pPr algn="l">
              <a:defRPr sz="1300"/>
            </a:lvl1pPr>
          </a:lstStyle>
          <a:p>
            <a:endParaRPr lang="en-US"/>
          </a:p>
        </p:txBody>
      </p:sp>
      <p:sp>
        <p:nvSpPr>
          <p:cNvPr id="7" name="Slide Number Placeholder 6"/>
          <p:cNvSpPr>
            <a:spLocks noGrp="1"/>
          </p:cNvSpPr>
          <p:nvPr>
            <p:ph type="sldNum" sz="quarter" idx="5"/>
          </p:nvPr>
        </p:nvSpPr>
        <p:spPr>
          <a:xfrm>
            <a:off x="4020687" y="9720786"/>
            <a:ext cx="3077006" cy="513828"/>
          </a:xfrm>
          <a:prstGeom prst="rect">
            <a:avLst/>
          </a:prstGeom>
        </p:spPr>
        <p:txBody>
          <a:bodyPr vert="horz" lIns="97192" tIns="48596" rIns="97192" bIns="48596" rtlCol="0" anchor="b"/>
          <a:lstStyle>
            <a:lvl1pPr algn="r">
              <a:defRPr sz="1300"/>
            </a:lvl1pPr>
          </a:lstStyle>
          <a:p>
            <a:fld id="{2FB00A84-1C77-4031-96F0-327ADC6E8436}" type="slidenum">
              <a:rPr lang="en-US" smtClean="0"/>
              <a:pPr/>
              <a:t>‹#›</a:t>
            </a:fld>
            <a:endParaRPr lang="en-US"/>
          </a:p>
        </p:txBody>
      </p:sp>
    </p:spTree>
    <p:extLst>
      <p:ext uri="{BB962C8B-B14F-4D97-AF65-F5344CB8AC3E}">
        <p14:creationId xmlns:p14="http://schemas.microsoft.com/office/powerpoint/2010/main" val="18122870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2FB00A84-1C77-4031-96F0-327ADC6E8436}" type="slidenum">
              <a:rPr lang="en-US" smtClean="0"/>
              <a:pPr/>
              <a:t>1</a:t>
            </a:fld>
            <a:endParaRPr lang="en-US"/>
          </a:p>
        </p:txBody>
      </p:sp>
    </p:spTree>
    <p:extLst>
      <p:ext uri="{BB962C8B-B14F-4D97-AF65-F5344CB8AC3E}">
        <p14:creationId xmlns:p14="http://schemas.microsoft.com/office/powerpoint/2010/main" val="3371645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B00A84-1C77-4031-96F0-327ADC6E8436}" type="slidenum">
              <a:rPr lang="en-US" smtClean="0"/>
              <a:pPr/>
              <a:t>2</a:t>
            </a:fld>
            <a:endParaRPr lang="en-US"/>
          </a:p>
        </p:txBody>
      </p:sp>
    </p:spTree>
    <p:extLst>
      <p:ext uri="{BB962C8B-B14F-4D97-AF65-F5344CB8AC3E}">
        <p14:creationId xmlns:p14="http://schemas.microsoft.com/office/powerpoint/2010/main" val="3913682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B00A84-1C77-4031-96F0-327ADC6E8436}" type="slidenum">
              <a:rPr lang="en-US" smtClean="0"/>
              <a:pPr/>
              <a:t>3</a:t>
            </a:fld>
            <a:endParaRPr lang="en-US"/>
          </a:p>
        </p:txBody>
      </p:sp>
    </p:spTree>
    <p:extLst>
      <p:ext uri="{BB962C8B-B14F-4D97-AF65-F5344CB8AC3E}">
        <p14:creationId xmlns:p14="http://schemas.microsoft.com/office/powerpoint/2010/main" val="14882956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912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image" Target="../media/image1.png"/><Relationship Id="rId7"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chart" Target="../charts/chart3.xml"/></Relationships>
</file>

<file path=ppt/slides/_rels/slide2.xml.rels><?xml version="1.0" encoding="UTF-8" standalone="yes"?>
<Relationships xmlns="http://schemas.openxmlformats.org/package/2006/relationships"><Relationship Id="rId3" Type="http://schemas.openxmlformats.org/officeDocument/2006/relationships/chart" Target="../charts/chart4.xml"/><Relationship Id="rId7" Type="http://schemas.openxmlformats.org/officeDocument/2006/relationships/chart" Target="../charts/chart8.xm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s>
</file>

<file path=ppt/slides/_rels/slide3.xml.rels><?xml version="1.0" encoding="UTF-8" standalone="yes"?>
<Relationships xmlns="http://schemas.openxmlformats.org/package/2006/relationships"><Relationship Id="rId8" Type="http://schemas.openxmlformats.org/officeDocument/2006/relationships/chart" Target="../charts/chart14.xml"/><Relationship Id="rId13" Type="http://schemas.openxmlformats.org/officeDocument/2006/relationships/chart" Target="../charts/chart19.xml"/><Relationship Id="rId3" Type="http://schemas.openxmlformats.org/officeDocument/2006/relationships/chart" Target="../charts/chart9.xml"/><Relationship Id="rId7" Type="http://schemas.openxmlformats.org/officeDocument/2006/relationships/chart" Target="../charts/chart13.xml"/><Relationship Id="rId12" Type="http://schemas.openxmlformats.org/officeDocument/2006/relationships/chart" Target="../charts/chart18.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chart" Target="../charts/chart12.xml"/><Relationship Id="rId11" Type="http://schemas.openxmlformats.org/officeDocument/2006/relationships/chart" Target="../charts/chart17.xml"/><Relationship Id="rId5" Type="http://schemas.openxmlformats.org/officeDocument/2006/relationships/chart" Target="../charts/chart11.xml"/><Relationship Id="rId10" Type="http://schemas.openxmlformats.org/officeDocument/2006/relationships/chart" Target="../charts/chart16.xml"/><Relationship Id="rId4" Type="http://schemas.openxmlformats.org/officeDocument/2006/relationships/chart" Target="../charts/chart10.xml"/><Relationship Id="rId9" Type="http://schemas.openxmlformats.org/officeDocument/2006/relationships/chart" Target="../charts/chart15.xml"/></Relationships>
</file>

<file path=ppt/slides/_rels/slide4.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image" Target="../media/image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34"/>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36" name="Picture 35"/>
          <p:cNvPicPr>
            <a:picLocks noChangeAspect="1"/>
          </p:cNvPicPr>
          <p:nvPr/>
        </p:nvPicPr>
        <p:blipFill rotWithShape="1">
          <a:blip r:embed="rId3">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pic>
        <p:nvPicPr>
          <p:cNvPr id="37" name="Picture 36"/>
          <p:cNvPicPr>
            <a:picLocks noChangeAspect="1"/>
          </p:cNvPicPr>
          <p:nvPr/>
        </p:nvPicPr>
        <p:blipFill rotWithShape="1">
          <a:blip r:embed="rId3">
            <a:extLst>
              <a:ext uri="{28A0092B-C50C-407E-A947-70E740481C1C}">
                <a14:useLocalDpi xmlns:a14="http://schemas.microsoft.com/office/drawing/2010/main" val="0"/>
              </a:ext>
            </a:extLst>
          </a:blip>
          <a:srcRect l="71145" t="65681" b="5053"/>
          <a:stretch/>
        </p:blipFill>
        <p:spPr>
          <a:xfrm>
            <a:off x="5339431" y="233498"/>
            <a:ext cx="2008789" cy="457200"/>
          </a:xfrm>
          <a:prstGeom prst="rect">
            <a:avLst/>
          </a:prstGeom>
        </p:spPr>
      </p:pic>
      <p:sp>
        <p:nvSpPr>
          <p:cNvPr id="39" name="TextBox 38"/>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pic>
        <p:nvPicPr>
          <p:cNvPr id="41" name="Picture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42" name="Picture 41"/>
          <p:cNvPicPr>
            <a:picLocks noChangeAspect="1"/>
          </p:cNvPicPr>
          <p:nvPr/>
        </p:nvPicPr>
        <p:blipFill>
          <a:blip r:embed="rId5"/>
          <a:stretch>
            <a:fillRect/>
          </a:stretch>
        </p:blipFill>
        <p:spPr>
          <a:xfrm>
            <a:off x="5628401" y="1391082"/>
            <a:ext cx="1719262" cy="379456"/>
          </a:xfrm>
          <a:prstGeom prst="rect">
            <a:avLst/>
          </a:prstGeom>
        </p:spPr>
      </p:pic>
      <p:pic>
        <p:nvPicPr>
          <p:cNvPr id="53" name="Picture 5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graphicFrame>
        <p:nvGraphicFramePr>
          <p:cNvPr id="34" name="Chart 33">
            <a:extLst>
              <a:ext uri="{FF2B5EF4-FFF2-40B4-BE49-F238E27FC236}">
                <a16:creationId xmlns="" xmlns:a16="http://schemas.microsoft.com/office/drawing/2014/main" id="{00000000-0008-0000-0100-000005000000}"/>
              </a:ext>
            </a:extLst>
          </p:cNvPr>
          <p:cNvGraphicFramePr>
            <a:graphicFrameLocks/>
          </p:cNvGraphicFramePr>
          <p:nvPr>
            <p:extLst>
              <p:ext uri="{D42A27DB-BD31-4B8C-83A1-F6EECF244321}">
                <p14:modId xmlns:p14="http://schemas.microsoft.com/office/powerpoint/2010/main" val="1672026150"/>
              </p:ext>
            </p:extLst>
          </p:nvPr>
        </p:nvGraphicFramePr>
        <p:xfrm>
          <a:off x="210877" y="2439541"/>
          <a:ext cx="4037108" cy="288885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2" name="Chart 31"/>
          <p:cNvGraphicFramePr/>
          <p:nvPr>
            <p:extLst>
              <p:ext uri="{D42A27DB-BD31-4B8C-83A1-F6EECF244321}">
                <p14:modId xmlns:p14="http://schemas.microsoft.com/office/powerpoint/2010/main" val="4091914162"/>
              </p:ext>
            </p:extLst>
          </p:nvPr>
        </p:nvGraphicFramePr>
        <p:xfrm>
          <a:off x="3885746" y="6522720"/>
          <a:ext cx="3509655" cy="3046658"/>
        </p:xfrm>
        <a:graphic>
          <a:graphicData uri="http://schemas.openxmlformats.org/drawingml/2006/chart">
            <c:chart xmlns:c="http://schemas.openxmlformats.org/drawingml/2006/chart" xmlns:r="http://schemas.openxmlformats.org/officeDocument/2006/relationships" r:id="rId8"/>
          </a:graphicData>
        </a:graphic>
      </p:graphicFrame>
      <p:sp>
        <p:nvSpPr>
          <p:cNvPr id="12" name="Rectangle 11"/>
          <p:cNvSpPr/>
          <p:nvPr/>
        </p:nvSpPr>
        <p:spPr>
          <a:xfrm>
            <a:off x="348479" y="5878558"/>
            <a:ext cx="6971597" cy="60832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4" name="TextBox 23"/>
          <p:cNvSpPr txBox="1"/>
          <p:nvPr/>
        </p:nvSpPr>
        <p:spPr>
          <a:xfrm>
            <a:off x="315254" y="5867400"/>
            <a:ext cx="6993410" cy="619481"/>
          </a:xfrm>
          <a:prstGeom prst="rect">
            <a:avLst/>
          </a:prstGeom>
          <a:noFill/>
        </p:spPr>
        <p:txBody>
          <a:bodyPr wrap="square" numCol="1" rtlCol="0">
            <a:noAutofit/>
          </a:bodyPr>
          <a:lstStyle/>
          <a:p>
            <a:r>
              <a:rPr lang="en-US" sz="800" dirty="0">
                <a:solidFill>
                  <a:schemeClr val="bg1"/>
                </a:solidFill>
              </a:rPr>
              <a:t>Adolescence is by some measures the healthiest period in the life-course, yet it can also mark the first manifestations of issues which can have lifelong effects on health and wellbeing, such as unsafe sexual behavior, early childbearing and substance misuse. Nevertheless, health interventions during this period are shown to have long-lasting effects. </a:t>
            </a:r>
            <a:r>
              <a:rPr lang="en-GB" sz="800" dirty="0">
                <a:solidFill>
                  <a:schemeClr val="bg1"/>
                </a:solidFill>
              </a:rPr>
              <a:t>Access to appropriate contraceptive methods is critical to prevent </a:t>
            </a:r>
            <a:r>
              <a:rPr lang="en-US" sz="800" dirty="0">
                <a:solidFill>
                  <a:schemeClr val="bg1"/>
                </a:solidFill>
              </a:rPr>
              <a:t>adolescent pregnancy and its related consequences, allowing adolescents to transition into adulthood with the ability to plan their pregnancies and live healthy and productive lives.</a:t>
            </a:r>
          </a:p>
        </p:txBody>
      </p:sp>
      <p:sp>
        <p:nvSpPr>
          <p:cNvPr id="40" name="TextBox 39"/>
          <p:cNvSpPr txBox="1"/>
          <p:nvPr/>
        </p:nvSpPr>
        <p:spPr>
          <a:xfrm>
            <a:off x="310356" y="2415158"/>
            <a:ext cx="4135695" cy="394267"/>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endParaRPr lang="en-US" sz="700" dirty="0"/>
          </a:p>
        </p:txBody>
      </p:sp>
      <p:sp>
        <p:nvSpPr>
          <p:cNvPr id="45" name="TextBox 44"/>
          <p:cNvSpPr txBox="1"/>
          <p:nvPr/>
        </p:nvSpPr>
        <p:spPr>
          <a:xfrm>
            <a:off x="315254" y="1374538"/>
            <a:ext cx="4429813" cy="400110"/>
          </a:xfrm>
          <a:prstGeom prst="rect">
            <a:avLst/>
          </a:prstGeom>
          <a:noFill/>
        </p:spPr>
        <p:txBody>
          <a:bodyPr wrap="square" rtlCol="0">
            <a:spAutoFit/>
          </a:bodyPr>
          <a:lstStyle/>
          <a:p>
            <a:r>
              <a:rPr lang="en-US" sz="2000" b="1" dirty="0">
                <a:solidFill>
                  <a:schemeClr val="bg1"/>
                </a:solidFill>
                <a:latin typeface="+mj-lt"/>
              </a:rPr>
              <a:t>Adolescents</a:t>
            </a:r>
          </a:p>
        </p:txBody>
      </p:sp>
      <p:sp>
        <p:nvSpPr>
          <p:cNvPr id="47" name="TextBox 46"/>
          <p:cNvSpPr txBox="1"/>
          <p:nvPr/>
        </p:nvSpPr>
        <p:spPr>
          <a:xfrm>
            <a:off x="238206" y="1818569"/>
            <a:ext cx="5486400" cy="307777"/>
          </a:xfrm>
          <a:prstGeom prst="rect">
            <a:avLst/>
          </a:prstGeom>
          <a:noFill/>
        </p:spPr>
        <p:txBody>
          <a:bodyPr wrap="square" rtlCol="0">
            <a:spAutoFit/>
          </a:bodyPr>
          <a:lstStyle/>
          <a:p>
            <a:r>
              <a:rPr lang="en-US" sz="1400" b="1" dirty="0">
                <a:solidFill>
                  <a:srgbClr val="4C545A"/>
                </a:solidFill>
                <a:latin typeface="+mj-lt"/>
              </a:rPr>
              <a:t>The Adolescent Population: Age 10-19</a:t>
            </a:r>
          </a:p>
        </p:txBody>
      </p:sp>
      <p:sp>
        <p:nvSpPr>
          <p:cNvPr id="49" name="TextBox 48"/>
          <p:cNvSpPr txBox="1"/>
          <p:nvPr/>
        </p:nvSpPr>
        <p:spPr>
          <a:xfrm>
            <a:off x="233701" y="5464018"/>
            <a:ext cx="5486400" cy="307777"/>
          </a:xfrm>
          <a:prstGeom prst="rect">
            <a:avLst/>
          </a:prstGeom>
          <a:noFill/>
        </p:spPr>
        <p:txBody>
          <a:bodyPr wrap="square" rtlCol="0">
            <a:spAutoFit/>
          </a:bodyPr>
          <a:lstStyle/>
          <a:p>
            <a:r>
              <a:rPr lang="en-US" sz="1400" b="1" dirty="0">
                <a:solidFill>
                  <a:srgbClr val="4C545A"/>
                </a:solidFill>
                <a:latin typeface="+mj-lt"/>
              </a:rPr>
              <a:t>Every Adolescent Survives &amp; Thrives</a:t>
            </a:r>
          </a:p>
        </p:txBody>
      </p:sp>
      <p:sp>
        <p:nvSpPr>
          <p:cNvPr id="52" name="TextBox 51"/>
          <p:cNvSpPr txBox="1"/>
          <p:nvPr/>
        </p:nvSpPr>
        <p:spPr>
          <a:xfrm>
            <a:off x="303157" y="2302943"/>
            <a:ext cx="3724078" cy="261610"/>
          </a:xfrm>
          <a:prstGeom prst="rect">
            <a:avLst/>
          </a:prstGeom>
          <a:noFill/>
        </p:spPr>
        <p:txBody>
          <a:bodyPr wrap="square" rtlCol="0">
            <a:spAutoFit/>
          </a:bodyPr>
          <a:lstStyle/>
          <a:p>
            <a:r>
              <a:rPr lang="en-US" sz="1100" b="1" dirty="0">
                <a:solidFill>
                  <a:srgbClr val="4C545A"/>
                </a:solidFill>
                <a:latin typeface="+mj-lt"/>
              </a:rPr>
              <a:t>Age &amp; Sex Distribution of Household Population</a:t>
            </a:r>
          </a:p>
        </p:txBody>
      </p:sp>
      <p:grpSp>
        <p:nvGrpSpPr>
          <p:cNvPr id="25" name="Group 24"/>
          <p:cNvGrpSpPr/>
          <p:nvPr/>
        </p:nvGrpSpPr>
        <p:grpSpPr>
          <a:xfrm>
            <a:off x="4191846" y="2818220"/>
            <a:ext cx="3190029" cy="1105166"/>
            <a:chOff x="442441" y="4356297"/>
            <a:chExt cx="2610303" cy="2138211"/>
          </a:xfrm>
        </p:grpSpPr>
        <p:sp>
          <p:nvSpPr>
            <p:cNvPr id="26" name="Rectangle 25"/>
            <p:cNvSpPr/>
            <p:nvPr/>
          </p:nvSpPr>
          <p:spPr>
            <a:xfrm>
              <a:off x="442441" y="4368190"/>
              <a:ext cx="2565290" cy="212631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487454" y="4356297"/>
              <a:ext cx="2565290" cy="2138211"/>
            </a:xfrm>
            <a:prstGeom prst="rect">
              <a:avLst/>
            </a:prstGeom>
            <a:noFill/>
          </p:spPr>
          <p:txBody>
            <a:bodyPr wrap="square" numCol="1" rtlCol="0">
              <a:noAutofit/>
            </a:bodyPr>
            <a:lstStyle/>
            <a:p>
              <a:r>
                <a:rPr lang="en-US" sz="800" dirty="0">
                  <a:solidFill>
                    <a:schemeClr val="bg1"/>
                  </a:solidFill>
                </a:rPr>
                <a:t>This snapshot of adolescent well-being is organized around key priority areas for adolescents:</a:t>
              </a:r>
            </a:p>
            <a:p>
              <a:endParaRPr lang="en-US" sz="800" dirty="0">
                <a:solidFill>
                  <a:schemeClr val="bg1"/>
                </a:solidFill>
              </a:endParaRPr>
            </a:p>
            <a:p>
              <a:pPr marL="171450" indent="-171450">
                <a:buFont typeface="Arial" charset="0"/>
                <a:buChar char="•"/>
              </a:pPr>
              <a:r>
                <a:rPr lang="en-US" sz="800" dirty="0">
                  <a:solidFill>
                    <a:schemeClr val="bg1"/>
                  </a:solidFill>
                </a:rPr>
                <a:t>Every adolescent survives and thrives</a:t>
              </a:r>
            </a:p>
            <a:p>
              <a:pPr marL="171450" indent="-171450">
                <a:buFont typeface="Arial" charset="0"/>
                <a:buChar char="•"/>
              </a:pPr>
              <a:r>
                <a:rPr lang="en-US" sz="800" dirty="0">
                  <a:solidFill>
                    <a:schemeClr val="bg1"/>
                  </a:solidFill>
                </a:rPr>
                <a:t>Every adolescent learns</a:t>
              </a:r>
            </a:p>
            <a:p>
              <a:pPr marL="171450" indent="-171450">
                <a:buFont typeface="Arial" charset="0"/>
                <a:buChar char="•"/>
              </a:pPr>
              <a:r>
                <a:rPr lang="en-US" sz="800" dirty="0">
                  <a:solidFill>
                    <a:schemeClr val="bg1"/>
                  </a:solidFill>
                </a:rPr>
                <a:t>Every adolescent is protected from violence and exploitation</a:t>
              </a:r>
            </a:p>
            <a:p>
              <a:pPr marL="171450" indent="-171450">
                <a:buFont typeface="Arial" charset="0"/>
                <a:buChar char="•"/>
              </a:pPr>
              <a:r>
                <a:rPr lang="en-US" sz="800" dirty="0">
                  <a:solidFill>
                    <a:schemeClr val="bg1"/>
                  </a:solidFill>
                </a:rPr>
                <a:t>Every adolescent lives in a safe and clean environment</a:t>
              </a:r>
            </a:p>
            <a:p>
              <a:pPr marL="171450" indent="-171450">
                <a:buFont typeface="Arial" charset="0"/>
                <a:buChar char="•"/>
              </a:pPr>
              <a:r>
                <a:rPr lang="en-US" sz="800" dirty="0">
                  <a:solidFill>
                    <a:schemeClr val="bg1"/>
                  </a:solidFill>
                </a:rPr>
                <a:t>Every adolescent has an equitable chance in life</a:t>
              </a:r>
            </a:p>
          </p:txBody>
        </p:sp>
      </p:grpSp>
      <p:sp>
        <p:nvSpPr>
          <p:cNvPr id="29" name="TextBox 28"/>
          <p:cNvSpPr txBox="1"/>
          <p:nvPr/>
        </p:nvSpPr>
        <p:spPr>
          <a:xfrm>
            <a:off x="4067277" y="9175463"/>
            <a:ext cx="3268854" cy="369332"/>
          </a:xfrm>
          <a:prstGeom prst="rect">
            <a:avLst/>
          </a:prstGeom>
          <a:noFill/>
        </p:spPr>
        <p:txBody>
          <a:bodyPr wrap="square" rtlCol="0">
            <a:spAutoFit/>
          </a:bodyPr>
          <a:lstStyle/>
          <a:p>
            <a:r>
              <a:rPr lang="en-US" sz="600" dirty="0"/>
              <a:t>Percentage of women age 15-19 years currently married or in union who are using (or whose partner is using) a Modern contraceptive method, Traditional contraceptive method or No contraceptive method</a:t>
            </a:r>
            <a:endParaRPr lang="en-US" sz="600" dirty="0">
              <a:solidFill>
                <a:srgbClr val="FF0000"/>
              </a:solidFill>
            </a:endParaRPr>
          </a:p>
        </p:txBody>
      </p:sp>
      <p:sp>
        <p:nvSpPr>
          <p:cNvPr id="50" name="TextBox 49"/>
          <p:cNvSpPr txBox="1"/>
          <p:nvPr/>
        </p:nvSpPr>
        <p:spPr>
          <a:xfrm>
            <a:off x="305729" y="6522720"/>
            <a:ext cx="3046611" cy="430887"/>
          </a:xfrm>
          <a:prstGeom prst="rect">
            <a:avLst/>
          </a:prstGeom>
          <a:noFill/>
        </p:spPr>
        <p:txBody>
          <a:bodyPr wrap="square" rtlCol="0">
            <a:spAutoFit/>
          </a:bodyPr>
          <a:lstStyle/>
          <a:p>
            <a:r>
              <a:rPr lang="en-US" sz="1100" b="1" dirty="0">
                <a:solidFill>
                  <a:srgbClr val="4C545A"/>
                </a:solidFill>
                <a:latin typeface="+mj-lt"/>
              </a:rPr>
              <a:t>Need and Demand for Family Planning (Currently Married/In Union)</a:t>
            </a:r>
          </a:p>
        </p:txBody>
      </p:sp>
      <p:sp>
        <p:nvSpPr>
          <p:cNvPr id="51" name="TextBox 50"/>
          <p:cNvSpPr txBox="1"/>
          <p:nvPr/>
        </p:nvSpPr>
        <p:spPr>
          <a:xfrm>
            <a:off x="299943" y="9175463"/>
            <a:ext cx="3302028" cy="461665"/>
          </a:xfrm>
          <a:prstGeom prst="rect">
            <a:avLst/>
          </a:prstGeom>
          <a:noFill/>
        </p:spPr>
        <p:txBody>
          <a:bodyPr wrap="square" rtlCol="0">
            <a:spAutoFit/>
          </a:bodyPr>
          <a:lstStyle/>
          <a:p>
            <a:r>
              <a:rPr lang="en-US" sz="600" dirty="0"/>
              <a:t>Percentage of women age 15-19 years who are currently married or in union with unmet and met need for family planning, percentage of demand for family planning satisfied by modern method.</a:t>
            </a:r>
          </a:p>
          <a:p>
            <a:endParaRPr lang="en-US" sz="600" dirty="0"/>
          </a:p>
          <a:p>
            <a:r>
              <a:rPr lang="en-US" sz="600" dirty="0"/>
              <a:t>*Data for “Demand satisfied with Modern methods” are based on 25-49 </a:t>
            </a:r>
            <a:r>
              <a:rPr lang="en-US" sz="600" dirty="0" err="1"/>
              <a:t>unweighted</a:t>
            </a:r>
            <a:r>
              <a:rPr lang="en-US" sz="600" dirty="0"/>
              <a:t> cases</a:t>
            </a:r>
          </a:p>
        </p:txBody>
      </p:sp>
      <p:graphicFrame>
        <p:nvGraphicFramePr>
          <p:cNvPr id="54" name="Chart 53"/>
          <p:cNvGraphicFramePr/>
          <p:nvPr>
            <p:extLst>
              <p:ext uri="{D42A27DB-BD31-4B8C-83A1-F6EECF244321}">
                <p14:modId xmlns:p14="http://schemas.microsoft.com/office/powerpoint/2010/main" val="1445294110"/>
              </p:ext>
            </p:extLst>
          </p:nvPr>
        </p:nvGraphicFramePr>
        <p:xfrm>
          <a:off x="284957" y="6917767"/>
          <a:ext cx="3195778" cy="2257695"/>
        </p:xfrm>
        <a:graphic>
          <a:graphicData uri="http://schemas.openxmlformats.org/drawingml/2006/chart">
            <c:chart xmlns:c="http://schemas.openxmlformats.org/drawingml/2006/chart" xmlns:r="http://schemas.openxmlformats.org/officeDocument/2006/relationships" r:id="rId9"/>
          </a:graphicData>
        </a:graphic>
      </p:graphicFrame>
      <p:cxnSp>
        <p:nvCxnSpPr>
          <p:cNvPr id="30" name="Straight Connector 29"/>
          <p:cNvCxnSpPr/>
          <p:nvPr/>
        </p:nvCxnSpPr>
        <p:spPr>
          <a:xfrm>
            <a:off x="304884" y="57921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33137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D94C44CF-B048-4EAA-8D04-AFB85D080A43}"/>
              </a:ext>
            </a:extLst>
          </p:cNvPr>
          <p:cNvSpPr/>
          <p:nvPr/>
        </p:nvSpPr>
        <p:spPr>
          <a:xfrm>
            <a:off x="305154" y="3805304"/>
            <a:ext cx="7050024" cy="36626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900" dirty="0">
                <a:solidFill>
                  <a:schemeClr val="bg1"/>
                </a:solidFill>
              </a:rPr>
              <a:t>Quality education </a:t>
            </a:r>
            <a:r>
              <a:rPr lang="en-US" sz="900" dirty="0"/>
              <a:t>and experiences at school positively affect physical and mental health, safety, civic engagement and social development. Adolescents, however, can also face the risk of school drop-out, early marriage or pregnancy, or being pulled into the workforce prematurely. </a:t>
            </a:r>
          </a:p>
        </p:txBody>
      </p:sp>
      <p:sp>
        <p:nvSpPr>
          <p:cNvPr id="14" name="TextBox 13"/>
          <p:cNvSpPr txBox="1"/>
          <p:nvPr/>
        </p:nvSpPr>
        <p:spPr>
          <a:xfrm>
            <a:off x="301285" y="6766734"/>
            <a:ext cx="2962656" cy="248166"/>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r>
              <a:rPr lang="en-US" sz="700" dirty="0"/>
              <a:t>Adjusted net attendance ratio, by level of education and by sex</a:t>
            </a:r>
            <a:endParaRPr lang="en-US" sz="700" dirty="0">
              <a:solidFill>
                <a:srgbClr val="FF0000"/>
              </a:solidFill>
            </a:endParaRPr>
          </a:p>
        </p:txBody>
      </p:sp>
      <p:sp>
        <p:nvSpPr>
          <p:cNvPr id="36" name="TextBox 35"/>
          <p:cNvSpPr txBox="1"/>
          <p:nvPr/>
        </p:nvSpPr>
        <p:spPr>
          <a:xfrm>
            <a:off x="243843" y="3405288"/>
            <a:ext cx="5486400" cy="307777"/>
          </a:xfrm>
          <a:prstGeom prst="rect">
            <a:avLst/>
          </a:prstGeom>
          <a:noFill/>
        </p:spPr>
        <p:txBody>
          <a:bodyPr wrap="square" rtlCol="0">
            <a:spAutoFit/>
          </a:bodyPr>
          <a:lstStyle/>
          <a:p>
            <a:r>
              <a:rPr lang="en-US" sz="1400" b="1" dirty="0">
                <a:solidFill>
                  <a:srgbClr val="4C545A"/>
                </a:solidFill>
                <a:latin typeface="+mj-lt"/>
              </a:rPr>
              <a:t>Every Adolescent Learns</a:t>
            </a:r>
          </a:p>
        </p:txBody>
      </p:sp>
      <p:sp>
        <p:nvSpPr>
          <p:cNvPr id="39" name="TextBox 38"/>
          <p:cNvSpPr txBox="1"/>
          <p:nvPr/>
        </p:nvSpPr>
        <p:spPr>
          <a:xfrm>
            <a:off x="308905" y="4216562"/>
            <a:ext cx="2833396" cy="261610"/>
          </a:xfrm>
          <a:prstGeom prst="rect">
            <a:avLst/>
          </a:prstGeom>
          <a:noFill/>
        </p:spPr>
        <p:txBody>
          <a:bodyPr wrap="square" rtlCol="0">
            <a:spAutoFit/>
          </a:bodyPr>
          <a:lstStyle/>
          <a:p>
            <a:r>
              <a:rPr lang="en-US" sz="1100" b="1" dirty="0">
                <a:solidFill>
                  <a:srgbClr val="4C545A"/>
                </a:solidFill>
                <a:latin typeface="+mj-lt"/>
              </a:rPr>
              <a:t>School Net Attendance Ratio (Adjusted)</a:t>
            </a:r>
          </a:p>
        </p:txBody>
      </p:sp>
      <p:graphicFrame>
        <p:nvGraphicFramePr>
          <p:cNvPr id="23" name="Chart 22"/>
          <p:cNvGraphicFramePr>
            <a:graphicFrameLocks/>
          </p:cNvGraphicFramePr>
          <p:nvPr>
            <p:extLst>
              <p:ext uri="{D42A27DB-BD31-4B8C-83A1-F6EECF244321}">
                <p14:modId xmlns:p14="http://schemas.microsoft.com/office/powerpoint/2010/main" val="3958509681"/>
              </p:ext>
            </p:extLst>
          </p:nvPr>
        </p:nvGraphicFramePr>
        <p:xfrm>
          <a:off x="228600" y="4531628"/>
          <a:ext cx="3696807" cy="2223530"/>
        </p:xfrm>
        <a:graphic>
          <a:graphicData uri="http://schemas.openxmlformats.org/drawingml/2006/chart">
            <c:chart xmlns:c="http://schemas.openxmlformats.org/drawingml/2006/chart" xmlns:r="http://schemas.openxmlformats.org/officeDocument/2006/relationships" r:id="rId3"/>
          </a:graphicData>
        </a:graphic>
      </p:graphicFrame>
      <p:sp>
        <p:nvSpPr>
          <p:cNvPr id="21" name="TextBox 20"/>
          <p:cNvSpPr txBox="1"/>
          <p:nvPr/>
        </p:nvSpPr>
        <p:spPr>
          <a:xfrm>
            <a:off x="243843" y="6992011"/>
            <a:ext cx="5486400" cy="307777"/>
          </a:xfrm>
          <a:prstGeom prst="rect">
            <a:avLst/>
          </a:prstGeom>
          <a:noFill/>
        </p:spPr>
        <p:txBody>
          <a:bodyPr wrap="square" rtlCol="0">
            <a:spAutoFit/>
          </a:bodyPr>
          <a:lstStyle/>
          <a:p>
            <a:r>
              <a:rPr lang="en-US" sz="1400" b="1" dirty="0">
                <a:solidFill>
                  <a:srgbClr val="4C545A"/>
                </a:solidFill>
                <a:latin typeface="+mj-lt"/>
              </a:rPr>
              <a:t>Every Adolescent is Protected from Violence &amp; Exploitation</a:t>
            </a:r>
          </a:p>
        </p:txBody>
      </p:sp>
      <p:sp>
        <p:nvSpPr>
          <p:cNvPr id="26" name="TextBox 25"/>
          <p:cNvSpPr txBox="1"/>
          <p:nvPr/>
        </p:nvSpPr>
        <p:spPr>
          <a:xfrm>
            <a:off x="308186" y="7307719"/>
            <a:ext cx="2834640" cy="261610"/>
          </a:xfrm>
          <a:prstGeom prst="rect">
            <a:avLst/>
          </a:prstGeom>
          <a:noFill/>
        </p:spPr>
        <p:txBody>
          <a:bodyPr wrap="square" rtlCol="0">
            <a:spAutoFit/>
          </a:bodyPr>
          <a:lstStyle/>
          <a:p>
            <a:r>
              <a:rPr lang="en-US" sz="1100" b="1" dirty="0">
                <a:solidFill>
                  <a:srgbClr val="4C545A"/>
                </a:solidFill>
                <a:latin typeface="+mj-lt"/>
              </a:rPr>
              <a:t>Child Marriage: SDG 5.3.1</a:t>
            </a:r>
          </a:p>
        </p:txBody>
      </p:sp>
      <p:graphicFrame>
        <p:nvGraphicFramePr>
          <p:cNvPr id="29" name="Chart 28"/>
          <p:cNvGraphicFramePr/>
          <p:nvPr>
            <p:extLst>
              <p:ext uri="{D42A27DB-BD31-4B8C-83A1-F6EECF244321}">
                <p14:modId xmlns:p14="http://schemas.microsoft.com/office/powerpoint/2010/main" val="4047439041"/>
              </p:ext>
            </p:extLst>
          </p:nvPr>
        </p:nvGraphicFramePr>
        <p:xfrm>
          <a:off x="320143" y="7621694"/>
          <a:ext cx="3068218" cy="1993996"/>
        </p:xfrm>
        <a:graphic>
          <a:graphicData uri="http://schemas.openxmlformats.org/drawingml/2006/chart">
            <c:chart xmlns:c="http://schemas.openxmlformats.org/drawingml/2006/chart" xmlns:r="http://schemas.openxmlformats.org/officeDocument/2006/relationships" r:id="rId4"/>
          </a:graphicData>
        </a:graphic>
      </p:graphicFrame>
      <p:sp>
        <p:nvSpPr>
          <p:cNvPr id="31" name="Rectangle 30">
            <a:extLst>
              <a:ext uri="{FF2B5EF4-FFF2-40B4-BE49-F238E27FC236}">
                <a16:creationId xmlns="" xmlns:a16="http://schemas.microsoft.com/office/drawing/2014/main" id="{D94C44CF-B048-4EAA-8D04-AFB85D080A43}"/>
              </a:ext>
            </a:extLst>
          </p:cNvPr>
          <p:cNvSpPr/>
          <p:nvPr/>
        </p:nvSpPr>
        <p:spPr>
          <a:xfrm>
            <a:off x="4179081" y="7638761"/>
            <a:ext cx="3174219" cy="195855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900" dirty="0"/>
              <a:t>Adolescence is a period of heightened risk to certain forms of violence and exploitation. The onset of puberty marks an important transition in girls’ and boys’ lives whereby gender, sexuality and sexual identity begin to assume greater importance, increasing vulnerability to particular forms of violence, particularly for adolescent girls. As children enter adolescence, they begin to spend more time outside their homes and interact more intimately with a wider range of people, including peers and romantic partners. This change in social worlds is beneficial in many respects, but also exposes adolescents to new forms of violence. </a:t>
            </a:r>
            <a:endParaRPr lang="en-US" sz="600" dirty="0"/>
          </a:p>
        </p:txBody>
      </p:sp>
      <p:sp>
        <p:nvSpPr>
          <p:cNvPr id="33" name="TextBox 32"/>
          <p:cNvSpPr txBox="1"/>
          <p:nvPr/>
        </p:nvSpPr>
        <p:spPr>
          <a:xfrm>
            <a:off x="304903" y="9628477"/>
            <a:ext cx="3145167" cy="323165"/>
          </a:xfrm>
          <a:prstGeom prst="rect">
            <a:avLst/>
          </a:prstGeom>
          <a:noFill/>
        </p:spPr>
        <p:txBody>
          <a:bodyPr wrap="square" rtlCol="0">
            <a:spAutoFit/>
          </a:bodyPr>
          <a:lstStyle/>
          <a:p>
            <a:r>
              <a:rPr lang="en-US" sz="700" dirty="0"/>
              <a:t>Percentage of women aged 20 to 24 years who were first married or in union before age 15 and before age 18, by area</a:t>
            </a:r>
          </a:p>
          <a:p>
            <a:endParaRPr lang="en-US" sz="100" dirty="0">
              <a:solidFill>
                <a:srgbClr val="FF0000"/>
              </a:solidFill>
            </a:endParaRPr>
          </a:p>
        </p:txBody>
      </p:sp>
      <p:sp>
        <p:nvSpPr>
          <p:cNvPr id="28" name="TextBox 27"/>
          <p:cNvSpPr txBox="1"/>
          <p:nvPr/>
        </p:nvSpPr>
        <p:spPr>
          <a:xfrm>
            <a:off x="4104008" y="6730402"/>
            <a:ext cx="3246120" cy="33092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700" dirty="0"/>
              <a:t>The percentage of children of upper secondary school age out of school are those who are not attending primary, secondary or higher education</a:t>
            </a:r>
            <a:endParaRPr lang="en-US" sz="700" dirty="0">
              <a:solidFill>
                <a:srgbClr val="FF0000"/>
              </a:solidFill>
            </a:endParaRPr>
          </a:p>
        </p:txBody>
      </p:sp>
      <p:sp>
        <p:nvSpPr>
          <p:cNvPr id="30" name="TextBox 29"/>
          <p:cNvSpPr txBox="1"/>
          <p:nvPr/>
        </p:nvSpPr>
        <p:spPr>
          <a:xfrm>
            <a:off x="306472" y="561511"/>
            <a:ext cx="3178460" cy="430887"/>
          </a:xfrm>
          <a:prstGeom prst="rect">
            <a:avLst/>
          </a:prstGeom>
          <a:noFill/>
        </p:spPr>
        <p:txBody>
          <a:bodyPr wrap="square" rtlCol="0">
            <a:spAutoFit/>
          </a:bodyPr>
          <a:lstStyle/>
          <a:p>
            <a:r>
              <a:rPr lang="en-US" sz="1100" b="1" dirty="0">
                <a:solidFill>
                  <a:srgbClr val="4C545A"/>
                </a:solidFill>
                <a:latin typeface="+mj-lt"/>
              </a:rPr>
              <a:t>Informed Decision on Reproductive Health Care, SDG Indicator 5.6.1</a:t>
            </a:r>
          </a:p>
        </p:txBody>
      </p:sp>
      <p:graphicFrame>
        <p:nvGraphicFramePr>
          <p:cNvPr id="34" name="Chart 33"/>
          <p:cNvGraphicFramePr/>
          <p:nvPr>
            <p:extLst>
              <p:ext uri="{D42A27DB-BD31-4B8C-83A1-F6EECF244321}">
                <p14:modId xmlns:p14="http://schemas.microsoft.com/office/powerpoint/2010/main" val="1751777359"/>
              </p:ext>
            </p:extLst>
          </p:nvPr>
        </p:nvGraphicFramePr>
        <p:xfrm>
          <a:off x="1091603" y="1123893"/>
          <a:ext cx="1554480" cy="1737360"/>
        </p:xfrm>
        <a:graphic>
          <a:graphicData uri="http://schemas.openxmlformats.org/drawingml/2006/chart">
            <c:chart xmlns:c="http://schemas.openxmlformats.org/drawingml/2006/chart" xmlns:r="http://schemas.openxmlformats.org/officeDocument/2006/relationships" r:id="rId5"/>
          </a:graphicData>
        </a:graphic>
      </p:graphicFrame>
      <p:sp>
        <p:nvSpPr>
          <p:cNvPr id="37" name="TextBox 36"/>
          <p:cNvSpPr txBox="1"/>
          <p:nvPr/>
        </p:nvSpPr>
        <p:spPr>
          <a:xfrm>
            <a:off x="307235" y="2786168"/>
            <a:ext cx="2966377" cy="523220"/>
          </a:xfrm>
          <a:prstGeom prst="rect">
            <a:avLst/>
          </a:prstGeom>
          <a:noFill/>
        </p:spPr>
        <p:txBody>
          <a:bodyPr wrap="square" rtlCol="0">
            <a:spAutoFit/>
          </a:bodyPr>
          <a:lstStyle/>
          <a:p>
            <a:r>
              <a:rPr lang="en-US" sz="700" dirty="0"/>
              <a:t>Women age 15-19 who were married or in union:</a:t>
            </a:r>
          </a:p>
          <a:p>
            <a:r>
              <a:rPr lang="en-US" sz="700" dirty="0"/>
              <a:t>1) Can say “NO’ to sex with their husband/partner if she does not want to</a:t>
            </a:r>
          </a:p>
          <a:p>
            <a:r>
              <a:rPr lang="en-US" sz="700" dirty="0"/>
              <a:t>2) Decides on use/non-use of contraception </a:t>
            </a:r>
          </a:p>
          <a:p>
            <a:r>
              <a:rPr lang="en-US" sz="700" dirty="0"/>
              <a:t>3) Decides on health care for herself</a:t>
            </a:r>
          </a:p>
        </p:txBody>
      </p:sp>
      <p:sp>
        <p:nvSpPr>
          <p:cNvPr id="38" name="TextBox 37"/>
          <p:cNvSpPr txBox="1"/>
          <p:nvPr/>
        </p:nvSpPr>
        <p:spPr>
          <a:xfrm>
            <a:off x="4438145" y="561511"/>
            <a:ext cx="2187373" cy="261610"/>
          </a:xfrm>
          <a:prstGeom prst="rect">
            <a:avLst/>
          </a:prstGeom>
          <a:noFill/>
        </p:spPr>
        <p:txBody>
          <a:bodyPr wrap="square" rtlCol="0">
            <a:spAutoFit/>
          </a:bodyPr>
          <a:lstStyle/>
          <a:p>
            <a:r>
              <a:rPr lang="en-US" sz="1100" b="1" dirty="0">
                <a:solidFill>
                  <a:srgbClr val="4C545A"/>
                </a:solidFill>
                <a:latin typeface="+mj-lt"/>
              </a:rPr>
              <a:t>Early Childbearing</a:t>
            </a:r>
          </a:p>
        </p:txBody>
      </p:sp>
      <p:graphicFrame>
        <p:nvGraphicFramePr>
          <p:cNvPr id="40" name="Chart 39"/>
          <p:cNvGraphicFramePr>
            <a:graphicFrameLocks/>
          </p:cNvGraphicFramePr>
          <p:nvPr>
            <p:extLst>
              <p:ext uri="{D42A27DB-BD31-4B8C-83A1-F6EECF244321}">
                <p14:modId xmlns:p14="http://schemas.microsoft.com/office/powerpoint/2010/main" val="811691802"/>
              </p:ext>
            </p:extLst>
          </p:nvPr>
        </p:nvGraphicFramePr>
        <p:xfrm>
          <a:off x="4137284" y="857830"/>
          <a:ext cx="3072324" cy="2121639"/>
        </p:xfrm>
        <a:graphic>
          <a:graphicData uri="http://schemas.openxmlformats.org/drawingml/2006/chart">
            <c:chart xmlns:c="http://schemas.openxmlformats.org/drawingml/2006/chart" xmlns:r="http://schemas.openxmlformats.org/officeDocument/2006/relationships" r:id="rId6"/>
          </a:graphicData>
        </a:graphic>
      </p:graphicFrame>
      <p:sp>
        <p:nvSpPr>
          <p:cNvPr id="41" name="TextBox 40"/>
          <p:cNvSpPr txBox="1"/>
          <p:nvPr/>
        </p:nvSpPr>
        <p:spPr>
          <a:xfrm>
            <a:off x="4106056" y="2997093"/>
            <a:ext cx="3248871" cy="307777"/>
          </a:xfrm>
          <a:prstGeom prst="rect">
            <a:avLst/>
          </a:prstGeom>
          <a:noFill/>
        </p:spPr>
        <p:txBody>
          <a:bodyPr wrap="square" rtlCol="0">
            <a:spAutoFit/>
          </a:bodyPr>
          <a:lstStyle/>
          <a:p>
            <a:r>
              <a:rPr lang="en-US" sz="700" dirty="0"/>
              <a:t>Percentage of women age 15-19 years who had a live birth or are pregnant with first child, and who have had a live birth before age 15</a:t>
            </a:r>
          </a:p>
        </p:txBody>
      </p:sp>
      <p:sp>
        <p:nvSpPr>
          <p:cNvPr id="45" name="TextBox 44"/>
          <p:cNvSpPr txBox="1"/>
          <p:nvPr/>
        </p:nvSpPr>
        <p:spPr>
          <a:xfrm>
            <a:off x="241301" y="152120"/>
            <a:ext cx="5486400" cy="307777"/>
          </a:xfrm>
          <a:prstGeom prst="rect">
            <a:avLst/>
          </a:prstGeom>
          <a:noFill/>
        </p:spPr>
        <p:txBody>
          <a:bodyPr wrap="square" rtlCol="0">
            <a:spAutoFit/>
          </a:bodyPr>
          <a:lstStyle/>
          <a:p>
            <a:pPr defTabSz="914400"/>
            <a:r>
              <a:rPr lang="en-US" sz="1400" b="1" dirty="0">
                <a:solidFill>
                  <a:srgbClr val="4C545A"/>
                </a:solidFill>
                <a:latin typeface="+mj-lt"/>
              </a:rPr>
              <a:t>Every Adolescent Survives &amp; Thrives</a:t>
            </a:r>
          </a:p>
        </p:txBody>
      </p:sp>
      <p:graphicFrame>
        <p:nvGraphicFramePr>
          <p:cNvPr id="32" name="Content Placeholder 6"/>
          <p:cNvGraphicFramePr>
            <a:graphicFrameLocks/>
          </p:cNvGraphicFramePr>
          <p:nvPr>
            <p:extLst>
              <p:ext uri="{D42A27DB-BD31-4B8C-83A1-F6EECF244321}">
                <p14:modId xmlns:p14="http://schemas.microsoft.com/office/powerpoint/2010/main" val="670156968"/>
              </p:ext>
            </p:extLst>
          </p:nvPr>
        </p:nvGraphicFramePr>
        <p:xfrm>
          <a:off x="4199135" y="4478172"/>
          <a:ext cx="3182061" cy="2276986"/>
        </p:xfrm>
        <a:graphic>
          <a:graphicData uri="http://schemas.openxmlformats.org/drawingml/2006/chart">
            <c:chart xmlns:c="http://schemas.openxmlformats.org/drawingml/2006/chart" xmlns:r="http://schemas.openxmlformats.org/officeDocument/2006/relationships" r:id="rId7"/>
          </a:graphicData>
        </a:graphic>
      </p:graphicFrame>
      <p:sp>
        <p:nvSpPr>
          <p:cNvPr id="42" name="TextBox 41"/>
          <p:cNvSpPr txBox="1"/>
          <p:nvPr/>
        </p:nvSpPr>
        <p:spPr>
          <a:xfrm>
            <a:off x="4440102" y="4208789"/>
            <a:ext cx="2185416" cy="261610"/>
          </a:xfrm>
          <a:prstGeom prst="rect">
            <a:avLst/>
          </a:prstGeom>
          <a:noFill/>
        </p:spPr>
        <p:txBody>
          <a:bodyPr wrap="square" rtlCol="0">
            <a:spAutoFit/>
          </a:bodyPr>
          <a:lstStyle/>
          <a:p>
            <a:r>
              <a:rPr lang="en-US" sz="1100" b="1" dirty="0">
                <a:solidFill>
                  <a:srgbClr val="4C545A"/>
                </a:solidFill>
                <a:latin typeface="+mj-lt"/>
              </a:rPr>
              <a:t>Out of Upper Secondary School</a:t>
            </a:r>
          </a:p>
        </p:txBody>
      </p:sp>
      <p:cxnSp>
        <p:nvCxnSpPr>
          <p:cNvPr id="25" name="Straight Connector 24"/>
          <p:cNvCxnSpPr/>
          <p:nvPr/>
        </p:nvCxnSpPr>
        <p:spPr>
          <a:xfrm>
            <a:off x="305772" y="459897"/>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06879" y="3700365"/>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04800" y="731586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06882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 xmlns:a16="http://schemas.microsoft.com/office/drawing/2014/main" id="{D94C44CF-B048-4EAA-8D04-AFB85D080A43}"/>
              </a:ext>
            </a:extLst>
          </p:cNvPr>
          <p:cNvSpPr/>
          <p:nvPr/>
        </p:nvSpPr>
        <p:spPr>
          <a:xfrm>
            <a:off x="4594288" y="3306476"/>
            <a:ext cx="2759011" cy="307539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dirty="0">
                <a:solidFill>
                  <a:schemeClr val="bg1"/>
                </a:solidFill>
              </a:rPr>
              <a:t>The data presented here are at the household level. Evidence suggests that adolescent access to these services are comparable to household-level data. </a:t>
            </a:r>
          </a:p>
          <a:p>
            <a:pPr algn="just"/>
            <a:endParaRPr lang="en-US" sz="800" dirty="0">
              <a:solidFill>
                <a:schemeClr val="bg1"/>
              </a:solidFill>
            </a:endParaRPr>
          </a:p>
          <a:p>
            <a:pPr algn="just"/>
            <a:r>
              <a:rPr lang="en-US" sz="800" b="1" dirty="0">
                <a:solidFill>
                  <a:schemeClr val="bg1"/>
                </a:solidFill>
              </a:rPr>
              <a:t>Basic Drinking Water SDG 1.4:</a:t>
            </a:r>
            <a:r>
              <a:rPr lang="en-US" sz="800" dirty="0">
                <a:solidFill>
                  <a:schemeClr val="bg1"/>
                </a:solidFill>
              </a:rPr>
              <a:t> Drinking water from an improved source, provided collection time is not more than 30 minutes for a roundtrip including queuing. Improved drinking water sources are those that have the potential to deliver safe water by nature of their design and construction, and include: piped water, boreholes or tube wells, protected dug wells, protected springs, rainwater, and packaged or delivered water</a:t>
            </a:r>
          </a:p>
          <a:p>
            <a:pPr algn="just"/>
            <a:endParaRPr lang="en-US" sz="800" dirty="0">
              <a:solidFill>
                <a:schemeClr val="bg1"/>
              </a:solidFill>
            </a:endParaRPr>
          </a:p>
          <a:p>
            <a:pPr algn="just"/>
            <a:r>
              <a:rPr lang="en-US" sz="800" b="1" dirty="0">
                <a:solidFill>
                  <a:schemeClr val="bg1"/>
                </a:solidFill>
              </a:rPr>
              <a:t>Basic Sanitation Services SDG 1.4.1/6.2.1</a:t>
            </a:r>
            <a:r>
              <a:rPr lang="en-US" sz="800" dirty="0">
                <a:solidFill>
                  <a:schemeClr val="bg1"/>
                </a:solidFill>
              </a:rPr>
              <a:t>: Use of improved facilities which are not shared with other households. Improved sanitation facilities are those designed to hygienically separate excreta from human contact, and include: flush/pour flush to piped sewer system, septic tanks or pit latrines; or pit latrines with slabs. </a:t>
            </a:r>
          </a:p>
          <a:p>
            <a:pPr algn="just"/>
            <a:endParaRPr lang="en-US" sz="800" dirty="0">
              <a:solidFill>
                <a:schemeClr val="bg1"/>
              </a:solidFill>
            </a:endParaRPr>
          </a:p>
          <a:p>
            <a:pPr algn="just"/>
            <a:r>
              <a:rPr lang="en-US" sz="800" b="1" dirty="0">
                <a:solidFill>
                  <a:schemeClr val="bg1"/>
                </a:solidFill>
              </a:rPr>
              <a:t>Clean Fuels SDG 7.2.1</a:t>
            </a:r>
            <a:r>
              <a:rPr lang="en-US" sz="800" dirty="0">
                <a:solidFill>
                  <a:schemeClr val="bg1"/>
                </a:solidFill>
              </a:rPr>
              <a:t>: Primary reliance on clean fuels and technologies for cooking, space heating and lighting</a:t>
            </a:r>
            <a:endParaRPr lang="en-GB" sz="800" dirty="0"/>
          </a:p>
        </p:txBody>
      </p:sp>
      <p:sp>
        <p:nvSpPr>
          <p:cNvPr id="37" name="TextBox 36"/>
          <p:cNvSpPr txBox="1"/>
          <p:nvPr/>
        </p:nvSpPr>
        <p:spPr>
          <a:xfrm>
            <a:off x="239157" y="2933898"/>
            <a:ext cx="5486400" cy="307777"/>
          </a:xfrm>
          <a:prstGeom prst="rect">
            <a:avLst/>
          </a:prstGeom>
          <a:noFill/>
        </p:spPr>
        <p:txBody>
          <a:bodyPr wrap="square" rtlCol="0">
            <a:spAutoFit/>
          </a:bodyPr>
          <a:lstStyle/>
          <a:p>
            <a:pPr lvl="0"/>
            <a:r>
              <a:rPr lang="en-US" sz="1400" b="1" dirty="0">
                <a:solidFill>
                  <a:srgbClr val="4C545A"/>
                </a:solidFill>
                <a:latin typeface="+mj-lt"/>
              </a:rPr>
              <a:t>Every Adolescent Lives in a Safe &amp; Clean Environment</a:t>
            </a:r>
          </a:p>
        </p:txBody>
      </p:sp>
      <p:graphicFrame>
        <p:nvGraphicFramePr>
          <p:cNvPr id="38" name="Content Placeholder 6"/>
          <p:cNvGraphicFramePr>
            <a:graphicFrameLocks/>
          </p:cNvGraphicFramePr>
          <p:nvPr>
            <p:extLst>
              <p:ext uri="{D42A27DB-BD31-4B8C-83A1-F6EECF244321}">
                <p14:modId xmlns:p14="http://schemas.microsoft.com/office/powerpoint/2010/main" val="2778239730"/>
              </p:ext>
            </p:extLst>
          </p:nvPr>
        </p:nvGraphicFramePr>
        <p:xfrm>
          <a:off x="331995" y="3529075"/>
          <a:ext cx="4075223" cy="2663341"/>
        </p:xfrm>
        <a:graphic>
          <a:graphicData uri="http://schemas.openxmlformats.org/drawingml/2006/chart">
            <c:chart xmlns:c="http://schemas.openxmlformats.org/drawingml/2006/chart" xmlns:r="http://schemas.openxmlformats.org/officeDocument/2006/relationships" r:id="rId3"/>
          </a:graphicData>
        </a:graphic>
      </p:graphicFrame>
      <p:sp>
        <p:nvSpPr>
          <p:cNvPr id="19" name="TextBox 15"/>
          <p:cNvSpPr txBox="1"/>
          <p:nvPr/>
        </p:nvSpPr>
        <p:spPr>
          <a:xfrm>
            <a:off x="310450" y="9601827"/>
            <a:ext cx="6396421" cy="184666"/>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600" dirty="0">
                <a:solidFill>
                  <a:schemeClr val="tx1">
                    <a:lumMod val="85000"/>
                    <a:lumOff val="15000"/>
                  </a:schemeClr>
                </a:solidFill>
              </a:rPr>
              <a:t>Percentage of adolescent girls and boys age 15-19 years who in the last 12 months have felt discriminated against or harassed on the basis of different </a:t>
            </a:r>
            <a:r>
              <a:rPr lang="en-US" sz="600" dirty="0"/>
              <a:t>grounds</a:t>
            </a:r>
          </a:p>
        </p:txBody>
      </p:sp>
      <p:sp>
        <p:nvSpPr>
          <p:cNvPr id="21" name="TextBox 20"/>
          <p:cNvSpPr txBox="1"/>
          <p:nvPr/>
        </p:nvSpPr>
        <p:spPr>
          <a:xfrm>
            <a:off x="246271" y="6277325"/>
            <a:ext cx="5486400" cy="307777"/>
          </a:xfrm>
          <a:prstGeom prst="rect">
            <a:avLst/>
          </a:prstGeom>
          <a:noFill/>
        </p:spPr>
        <p:txBody>
          <a:bodyPr wrap="square" rtlCol="0">
            <a:spAutoFit/>
          </a:bodyPr>
          <a:lstStyle/>
          <a:p>
            <a:r>
              <a:rPr lang="en-US" sz="1400" b="1" dirty="0">
                <a:solidFill>
                  <a:srgbClr val="4C545A"/>
                </a:solidFill>
                <a:latin typeface="Franklin Gothic Medium" panose="020B0603020102020204"/>
              </a:rPr>
              <a:t>Every Adolescent has an Equitable Chance in </a:t>
            </a:r>
            <a:r>
              <a:rPr lang="en-US" sz="1400" b="1" dirty="0" smtClean="0">
                <a:solidFill>
                  <a:srgbClr val="4C545A"/>
                </a:solidFill>
                <a:latin typeface="Franklin Gothic Medium" panose="020B0603020102020204"/>
              </a:rPr>
              <a:t>Life</a:t>
            </a:r>
            <a:endParaRPr lang="en-US" sz="1400" b="1" dirty="0">
              <a:solidFill>
                <a:srgbClr val="4C545A"/>
              </a:solidFill>
              <a:latin typeface="Franklin Gothic Medium" panose="020B0603020102020204"/>
            </a:endParaRPr>
          </a:p>
        </p:txBody>
      </p:sp>
      <p:sp>
        <p:nvSpPr>
          <p:cNvPr id="27" name="TextBox 26"/>
          <p:cNvSpPr txBox="1"/>
          <p:nvPr/>
        </p:nvSpPr>
        <p:spPr>
          <a:xfrm>
            <a:off x="309546" y="6604050"/>
            <a:ext cx="3724078" cy="261610"/>
          </a:xfrm>
          <a:prstGeom prst="rect">
            <a:avLst/>
          </a:prstGeom>
          <a:noFill/>
        </p:spPr>
        <p:txBody>
          <a:bodyPr wrap="square" rtlCol="0">
            <a:spAutoFit/>
          </a:bodyPr>
          <a:lstStyle/>
          <a:p>
            <a:r>
              <a:rPr lang="en-US" sz="1100" b="1" dirty="0">
                <a:solidFill>
                  <a:srgbClr val="4C545A"/>
                </a:solidFill>
                <a:latin typeface="+mj-lt"/>
              </a:rPr>
              <a:t>Discrimination &amp; Harassment</a:t>
            </a:r>
          </a:p>
        </p:txBody>
      </p:sp>
      <p:sp>
        <p:nvSpPr>
          <p:cNvPr id="28" name="TextBox 27"/>
          <p:cNvSpPr txBox="1"/>
          <p:nvPr/>
        </p:nvSpPr>
        <p:spPr>
          <a:xfrm>
            <a:off x="296773" y="3255676"/>
            <a:ext cx="3724078" cy="261610"/>
          </a:xfrm>
          <a:prstGeom prst="rect">
            <a:avLst/>
          </a:prstGeom>
          <a:noFill/>
        </p:spPr>
        <p:txBody>
          <a:bodyPr wrap="square" rtlCol="0">
            <a:spAutoFit/>
          </a:bodyPr>
          <a:lstStyle/>
          <a:p>
            <a:r>
              <a:rPr lang="en-US" sz="1100" b="1" dirty="0">
                <a:solidFill>
                  <a:srgbClr val="4C545A"/>
                </a:solidFill>
                <a:latin typeface="+mj-lt"/>
              </a:rPr>
              <a:t>Water, Sanitation &amp; Clean Fuel Use </a:t>
            </a:r>
          </a:p>
        </p:txBody>
      </p:sp>
      <p:grpSp>
        <p:nvGrpSpPr>
          <p:cNvPr id="3" name="Group 2"/>
          <p:cNvGrpSpPr/>
          <p:nvPr/>
        </p:nvGrpSpPr>
        <p:grpSpPr>
          <a:xfrm>
            <a:off x="699456" y="7035152"/>
            <a:ext cx="1371600" cy="1143000"/>
            <a:chOff x="386049" y="7313536"/>
            <a:chExt cx="1371600" cy="1097280"/>
          </a:xfrm>
        </p:grpSpPr>
        <p:graphicFrame>
          <p:nvGraphicFramePr>
            <p:cNvPr id="29" name="Chart 28"/>
            <p:cNvGraphicFramePr/>
            <p:nvPr>
              <p:extLst>
                <p:ext uri="{D42A27DB-BD31-4B8C-83A1-F6EECF244321}">
                  <p14:modId xmlns:p14="http://schemas.microsoft.com/office/powerpoint/2010/main" val="38773980"/>
                </p:ext>
              </p:extLst>
            </p:nvPr>
          </p:nvGraphicFramePr>
          <p:xfrm>
            <a:off x="386049" y="7313536"/>
            <a:ext cx="1371600" cy="1097280"/>
          </p:xfrm>
          <a:graphic>
            <a:graphicData uri="http://schemas.openxmlformats.org/drawingml/2006/chart">
              <c:chart xmlns:c="http://schemas.openxmlformats.org/drawingml/2006/chart" xmlns:r="http://schemas.openxmlformats.org/officeDocument/2006/relationships" r:id="rId4"/>
            </a:graphicData>
          </a:graphic>
        </p:graphicFrame>
        <p:sp>
          <p:nvSpPr>
            <p:cNvPr id="30" name="Rectangle 29"/>
            <p:cNvSpPr/>
            <p:nvPr/>
          </p:nvSpPr>
          <p:spPr>
            <a:xfrm>
              <a:off x="706825" y="7596752"/>
              <a:ext cx="632223" cy="184666"/>
            </a:xfrm>
            <a:prstGeom prst="rect">
              <a:avLst/>
            </a:prstGeom>
            <a:ln>
              <a:noFill/>
            </a:ln>
          </p:spPr>
          <p:txBody>
            <a:bodyPr wrap="square">
              <a:spAutoFit/>
            </a:bodyPr>
            <a:lstStyle/>
            <a:p>
              <a:pPr algn="ctr"/>
              <a:r>
                <a:rPr lang="en-US" sz="600" dirty="0">
                  <a:latin typeface="+mj-lt"/>
                </a:rPr>
                <a:t>Boys</a:t>
              </a:r>
            </a:p>
          </p:txBody>
        </p:sp>
        <p:sp>
          <p:nvSpPr>
            <p:cNvPr id="31" name="Rectangle 30"/>
            <p:cNvSpPr/>
            <p:nvPr/>
          </p:nvSpPr>
          <p:spPr>
            <a:xfrm>
              <a:off x="1152452" y="7653544"/>
              <a:ext cx="373193" cy="184666"/>
            </a:xfrm>
            <a:prstGeom prst="rect">
              <a:avLst/>
            </a:prstGeom>
            <a:ln>
              <a:noFill/>
            </a:ln>
          </p:spPr>
          <p:txBody>
            <a:bodyPr wrap="square">
              <a:spAutoFit/>
            </a:bodyPr>
            <a:lstStyle/>
            <a:p>
              <a:pPr algn="r"/>
              <a:r>
                <a:rPr lang="en-US" sz="600" dirty="0">
                  <a:latin typeface="+mj-lt"/>
                </a:rPr>
                <a:t>Girls</a:t>
              </a:r>
            </a:p>
          </p:txBody>
        </p:sp>
      </p:grpSp>
      <p:sp>
        <p:nvSpPr>
          <p:cNvPr id="41" name="TextBox 40"/>
          <p:cNvSpPr txBox="1"/>
          <p:nvPr/>
        </p:nvSpPr>
        <p:spPr>
          <a:xfrm>
            <a:off x="700911" y="6838879"/>
            <a:ext cx="1371600" cy="200055"/>
          </a:xfrm>
          <a:prstGeom prst="rect">
            <a:avLst/>
          </a:prstGeom>
          <a:noFill/>
        </p:spPr>
        <p:txBody>
          <a:bodyPr wrap="square" rtlCol="0">
            <a:spAutoFit/>
          </a:bodyPr>
          <a:lstStyle/>
          <a:p>
            <a:pPr algn="ctr"/>
            <a:r>
              <a:rPr lang="en-US" sz="700" b="1" dirty="0">
                <a:solidFill>
                  <a:srgbClr val="4C545A"/>
                </a:solidFill>
                <a:latin typeface="+mj-lt"/>
              </a:rPr>
              <a:t>Ethnic or Immigration Origin</a:t>
            </a:r>
          </a:p>
        </p:txBody>
      </p:sp>
      <p:grpSp>
        <p:nvGrpSpPr>
          <p:cNvPr id="6" name="Group 5"/>
          <p:cNvGrpSpPr/>
          <p:nvPr/>
        </p:nvGrpSpPr>
        <p:grpSpPr>
          <a:xfrm>
            <a:off x="1304885" y="8388372"/>
            <a:ext cx="1371600" cy="1143000"/>
            <a:chOff x="1149182" y="8554401"/>
            <a:chExt cx="1371600" cy="1114286"/>
          </a:xfrm>
        </p:grpSpPr>
        <p:graphicFrame>
          <p:nvGraphicFramePr>
            <p:cNvPr id="42" name="Chart 41"/>
            <p:cNvGraphicFramePr/>
            <p:nvPr>
              <p:extLst>
                <p:ext uri="{D42A27DB-BD31-4B8C-83A1-F6EECF244321}">
                  <p14:modId xmlns:p14="http://schemas.microsoft.com/office/powerpoint/2010/main" val="2863962501"/>
                </p:ext>
              </p:extLst>
            </p:nvPr>
          </p:nvGraphicFramePr>
          <p:xfrm>
            <a:off x="1149182" y="8571407"/>
            <a:ext cx="1371600" cy="1097280"/>
          </p:xfrm>
          <a:graphic>
            <a:graphicData uri="http://schemas.openxmlformats.org/drawingml/2006/chart">
              <c:chart xmlns:c="http://schemas.openxmlformats.org/drawingml/2006/chart" xmlns:r="http://schemas.openxmlformats.org/officeDocument/2006/relationships" r:id="rId5"/>
            </a:graphicData>
          </a:graphic>
        </p:graphicFrame>
        <p:sp>
          <p:nvSpPr>
            <p:cNvPr id="43" name="Rectangle 42"/>
            <p:cNvSpPr/>
            <p:nvPr/>
          </p:nvSpPr>
          <p:spPr>
            <a:xfrm>
              <a:off x="1462095" y="9208483"/>
              <a:ext cx="362623" cy="184666"/>
            </a:xfrm>
            <a:prstGeom prst="rect">
              <a:avLst/>
            </a:prstGeom>
          </p:spPr>
          <p:txBody>
            <a:bodyPr wrap="square">
              <a:spAutoFit/>
            </a:bodyPr>
            <a:lstStyle/>
            <a:p>
              <a:pPr algn="ctr"/>
              <a:r>
                <a:rPr lang="en-US" sz="600" dirty="0">
                  <a:latin typeface="+mj-lt"/>
                </a:rPr>
                <a:t>Boys </a:t>
              </a:r>
            </a:p>
          </p:txBody>
        </p:sp>
        <p:sp>
          <p:nvSpPr>
            <p:cNvPr id="44" name="Rectangle 43"/>
            <p:cNvSpPr/>
            <p:nvPr/>
          </p:nvSpPr>
          <p:spPr>
            <a:xfrm>
              <a:off x="1894257" y="8554401"/>
              <a:ext cx="359965" cy="184666"/>
            </a:xfrm>
            <a:prstGeom prst="rect">
              <a:avLst/>
            </a:prstGeom>
          </p:spPr>
          <p:txBody>
            <a:bodyPr wrap="square">
              <a:spAutoFit/>
            </a:bodyPr>
            <a:lstStyle/>
            <a:p>
              <a:pPr algn="ctr"/>
              <a:r>
                <a:rPr lang="en-US" sz="600" dirty="0">
                  <a:latin typeface="+mj-lt"/>
                </a:rPr>
                <a:t>Girls </a:t>
              </a:r>
            </a:p>
          </p:txBody>
        </p:sp>
      </p:grpSp>
      <p:sp>
        <p:nvSpPr>
          <p:cNvPr id="45" name="TextBox 44"/>
          <p:cNvSpPr txBox="1"/>
          <p:nvPr/>
        </p:nvSpPr>
        <p:spPr>
          <a:xfrm>
            <a:off x="1306434" y="8204485"/>
            <a:ext cx="1371600" cy="200055"/>
          </a:xfrm>
          <a:prstGeom prst="rect">
            <a:avLst/>
          </a:prstGeom>
          <a:noFill/>
        </p:spPr>
        <p:txBody>
          <a:bodyPr wrap="square" rtlCol="0">
            <a:spAutoFit/>
          </a:bodyPr>
          <a:lstStyle/>
          <a:p>
            <a:pPr algn="ctr"/>
            <a:r>
              <a:rPr lang="en-US" sz="700" b="1" dirty="0">
                <a:solidFill>
                  <a:srgbClr val="4C545A"/>
                </a:solidFill>
                <a:latin typeface="+mj-lt"/>
              </a:rPr>
              <a:t>Gender</a:t>
            </a:r>
          </a:p>
        </p:txBody>
      </p:sp>
      <p:grpSp>
        <p:nvGrpSpPr>
          <p:cNvPr id="11" name="Group 10"/>
          <p:cNvGrpSpPr/>
          <p:nvPr/>
        </p:nvGrpSpPr>
        <p:grpSpPr>
          <a:xfrm>
            <a:off x="2985767" y="7032128"/>
            <a:ext cx="1371600" cy="1143000"/>
            <a:chOff x="2568106" y="7273917"/>
            <a:chExt cx="1371600" cy="1097280"/>
          </a:xfrm>
        </p:grpSpPr>
        <p:graphicFrame>
          <p:nvGraphicFramePr>
            <p:cNvPr id="70" name="Chart 69"/>
            <p:cNvGraphicFramePr/>
            <p:nvPr>
              <p:extLst>
                <p:ext uri="{D42A27DB-BD31-4B8C-83A1-F6EECF244321}">
                  <p14:modId xmlns:p14="http://schemas.microsoft.com/office/powerpoint/2010/main" val="3283433360"/>
                </p:ext>
              </p:extLst>
            </p:nvPr>
          </p:nvGraphicFramePr>
          <p:xfrm>
            <a:off x="2568106" y="7273917"/>
            <a:ext cx="1371600" cy="1097280"/>
          </p:xfrm>
          <a:graphic>
            <a:graphicData uri="http://schemas.openxmlformats.org/drawingml/2006/chart">
              <c:chart xmlns:c="http://schemas.openxmlformats.org/drawingml/2006/chart" xmlns:r="http://schemas.openxmlformats.org/officeDocument/2006/relationships" r:id="rId6"/>
            </a:graphicData>
          </a:graphic>
        </p:graphicFrame>
        <p:sp>
          <p:nvSpPr>
            <p:cNvPr id="71" name="Rectangle 70"/>
            <p:cNvSpPr/>
            <p:nvPr/>
          </p:nvSpPr>
          <p:spPr>
            <a:xfrm>
              <a:off x="2857201" y="7955465"/>
              <a:ext cx="352424" cy="184666"/>
            </a:xfrm>
            <a:prstGeom prst="rect">
              <a:avLst/>
            </a:prstGeom>
            <a:ln>
              <a:noFill/>
            </a:ln>
          </p:spPr>
          <p:txBody>
            <a:bodyPr wrap="square">
              <a:spAutoFit/>
            </a:bodyPr>
            <a:lstStyle/>
            <a:p>
              <a:pPr algn="ctr"/>
              <a:r>
                <a:rPr lang="en-US" sz="600" dirty="0">
                  <a:latin typeface="+mj-lt"/>
                </a:rPr>
                <a:t>Boys </a:t>
              </a:r>
            </a:p>
          </p:txBody>
        </p:sp>
        <p:sp>
          <p:nvSpPr>
            <p:cNvPr id="72" name="Rectangle 71"/>
            <p:cNvSpPr/>
            <p:nvPr/>
          </p:nvSpPr>
          <p:spPr>
            <a:xfrm>
              <a:off x="3371823" y="7768202"/>
              <a:ext cx="333102" cy="184666"/>
            </a:xfrm>
            <a:prstGeom prst="rect">
              <a:avLst/>
            </a:prstGeom>
            <a:ln>
              <a:noFill/>
            </a:ln>
          </p:spPr>
          <p:txBody>
            <a:bodyPr wrap="square">
              <a:spAutoFit/>
            </a:bodyPr>
            <a:lstStyle/>
            <a:p>
              <a:pPr algn="ctr"/>
              <a:r>
                <a:rPr lang="en-US" sz="600" dirty="0">
                  <a:latin typeface="+mj-lt"/>
                </a:rPr>
                <a:t>Girls</a:t>
              </a:r>
            </a:p>
          </p:txBody>
        </p:sp>
      </p:grpSp>
      <p:sp>
        <p:nvSpPr>
          <p:cNvPr id="73" name="TextBox 72"/>
          <p:cNvSpPr txBox="1"/>
          <p:nvPr/>
        </p:nvSpPr>
        <p:spPr>
          <a:xfrm>
            <a:off x="2991863" y="6835097"/>
            <a:ext cx="1371600" cy="200055"/>
          </a:xfrm>
          <a:prstGeom prst="rect">
            <a:avLst/>
          </a:prstGeom>
          <a:noFill/>
        </p:spPr>
        <p:txBody>
          <a:bodyPr wrap="square" rtlCol="0">
            <a:spAutoFit/>
          </a:bodyPr>
          <a:lstStyle/>
          <a:p>
            <a:pPr algn="ctr"/>
            <a:r>
              <a:rPr lang="en-US" sz="700" b="1" dirty="0">
                <a:solidFill>
                  <a:srgbClr val="4C545A"/>
                </a:solidFill>
                <a:latin typeface="+mj-lt"/>
              </a:rPr>
              <a:t>Sexual Orientation</a:t>
            </a:r>
          </a:p>
        </p:txBody>
      </p:sp>
      <p:grpSp>
        <p:nvGrpSpPr>
          <p:cNvPr id="5" name="Group 4"/>
          <p:cNvGrpSpPr/>
          <p:nvPr/>
        </p:nvGrpSpPr>
        <p:grpSpPr>
          <a:xfrm>
            <a:off x="3595482" y="8365608"/>
            <a:ext cx="1371600" cy="1143000"/>
            <a:chOff x="3715439" y="8495255"/>
            <a:chExt cx="1371600" cy="1139486"/>
          </a:xfrm>
        </p:grpSpPr>
        <p:graphicFrame>
          <p:nvGraphicFramePr>
            <p:cNvPr id="74" name="Chart 73"/>
            <p:cNvGraphicFramePr/>
            <p:nvPr>
              <p:extLst>
                <p:ext uri="{D42A27DB-BD31-4B8C-83A1-F6EECF244321}">
                  <p14:modId xmlns:p14="http://schemas.microsoft.com/office/powerpoint/2010/main" val="105299286"/>
                </p:ext>
              </p:extLst>
            </p:nvPr>
          </p:nvGraphicFramePr>
          <p:xfrm>
            <a:off x="3715439" y="8537461"/>
            <a:ext cx="1371600" cy="1097280"/>
          </p:xfrm>
          <a:graphic>
            <a:graphicData uri="http://schemas.openxmlformats.org/drawingml/2006/chart">
              <c:chart xmlns:c="http://schemas.openxmlformats.org/drawingml/2006/chart" xmlns:r="http://schemas.openxmlformats.org/officeDocument/2006/relationships" r:id="rId7"/>
            </a:graphicData>
          </a:graphic>
        </p:graphicFrame>
        <p:sp>
          <p:nvSpPr>
            <p:cNvPr id="75" name="Rectangle 74"/>
            <p:cNvSpPr/>
            <p:nvPr/>
          </p:nvSpPr>
          <p:spPr>
            <a:xfrm>
              <a:off x="4117073" y="9064895"/>
              <a:ext cx="477216" cy="184666"/>
            </a:xfrm>
            <a:prstGeom prst="rect">
              <a:avLst/>
            </a:prstGeom>
          </p:spPr>
          <p:txBody>
            <a:bodyPr wrap="square">
              <a:spAutoFit/>
            </a:bodyPr>
            <a:lstStyle/>
            <a:p>
              <a:pPr algn="ctr"/>
              <a:r>
                <a:rPr lang="en-US" sz="600" dirty="0">
                  <a:latin typeface="+mj-lt"/>
                </a:rPr>
                <a:t>Boys </a:t>
              </a:r>
            </a:p>
          </p:txBody>
        </p:sp>
        <p:sp>
          <p:nvSpPr>
            <p:cNvPr id="76" name="Rectangle 75"/>
            <p:cNvSpPr/>
            <p:nvPr/>
          </p:nvSpPr>
          <p:spPr>
            <a:xfrm>
              <a:off x="4407219" y="8495255"/>
              <a:ext cx="461962" cy="184666"/>
            </a:xfrm>
            <a:prstGeom prst="rect">
              <a:avLst/>
            </a:prstGeom>
          </p:spPr>
          <p:txBody>
            <a:bodyPr wrap="square">
              <a:spAutoFit/>
            </a:bodyPr>
            <a:lstStyle/>
            <a:p>
              <a:pPr algn="r"/>
              <a:r>
                <a:rPr lang="en-US" sz="600" dirty="0">
                  <a:latin typeface="+mj-lt"/>
                </a:rPr>
                <a:t>Girls </a:t>
              </a:r>
            </a:p>
          </p:txBody>
        </p:sp>
      </p:grpSp>
      <p:sp>
        <p:nvSpPr>
          <p:cNvPr id="77" name="TextBox 76"/>
          <p:cNvSpPr txBox="1"/>
          <p:nvPr/>
        </p:nvSpPr>
        <p:spPr>
          <a:xfrm>
            <a:off x="3602522" y="8204486"/>
            <a:ext cx="1371600" cy="200055"/>
          </a:xfrm>
          <a:prstGeom prst="rect">
            <a:avLst/>
          </a:prstGeom>
          <a:noFill/>
        </p:spPr>
        <p:txBody>
          <a:bodyPr wrap="square" rtlCol="0">
            <a:spAutoFit/>
          </a:bodyPr>
          <a:lstStyle/>
          <a:p>
            <a:pPr algn="ctr"/>
            <a:r>
              <a:rPr lang="en-US" sz="700" b="1" dirty="0">
                <a:solidFill>
                  <a:srgbClr val="4C545A"/>
                </a:solidFill>
                <a:latin typeface="+mj-lt"/>
              </a:rPr>
              <a:t>Age</a:t>
            </a:r>
          </a:p>
        </p:txBody>
      </p:sp>
      <p:grpSp>
        <p:nvGrpSpPr>
          <p:cNvPr id="12" name="Group 11"/>
          <p:cNvGrpSpPr/>
          <p:nvPr/>
        </p:nvGrpSpPr>
        <p:grpSpPr>
          <a:xfrm>
            <a:off x="5270514" y="6936555"/>
            <a:ext cx="1371600" cy="1250759"/>
            <a:chOff x="5448314" y="7200715"/>
            <a:chExt cx="1371600" cy="1250759"/>
          </a:xfrm>
        </p:grpSpPr>
        <p:graphicFrame>
          <p:nvGraphicFramePr>
            <p:cNvPr id="78" name="Chart 77"/>
            <p:cNvGraphicFramePr/>
            <p:nvPr>
              <p:extLst>
                <p:ext uri="{D42A27DB-BD31-4B8C-83A1-F6EECF244321}">
                  <p14:modId xmlns:p14="http://schemas.microsoft.com/office/powerpoint/2010/main" val="1761293648"/>
                </p:ext>
              </p:extLst>
            </p:nvPr>
          </p:nvGraphicFramePr>
          <p:xfrm>
            <a:off x="5448314" y="7300285"/>
            <a:ext cx="1371600" cy="1151189"/>
          </p:xfrm>
          <a:graphic>
            <a:graphicData uri="http://schemas.openxmlformats.org/drawingml/2006/chart">
              <c:chart xmlns:c="http://schemas.openxmlformats.org/drawingml/2006/chart" xmlns:r="http://schemas.openxmlformats.org/officeDocument/2006/relationships" r:id="rId8"/>
            </a:graphicData>
          </a:graphic>
        </p:graphicFrame>
        <p:sp>
          <p:nvSpPr>
            <p:cNvPr id="79" name="Rectangle 78"/>
            <p:cNvSpPr/>
            <p:nvPr/>
          </p:nvSpPr>
          <p:spPr>
            <a:xfrm>
              <a:off x="5785951" y="7484959"/>
              <a:ext cx="578903" cy="150729"/>
            </a:xfrm>
            <a:prstGeom prst="rect">
              <a:avLst/>
            </a:prstGeom>
          </p:spPr>
          <p:txBody>
            <a:bodyPr wrap="square">
              <a:spAutoFit/>
            </a:bodyPr>
            <a:lstStyle/>
            <a:p>
              <a:pPr algn="ctr"/>
              <a:r>
                <a:rPr lang="en-US" sz="600" dirty="0">
                  <a:latin typeface="+mj-lt"/>
                </a:rPr>
                <a:t>Boys</a:t>
              </a:r>
            </a:p>
          </p:txBody>
        </p:sp>
        <p:sp>
          <p:nvSpPr>
            <p:cNvPr id="80" name="Rectangle 79"/>
            <p:cNvSpPr/>
            <p:nvPr/>
          </p:nvSpPr>
          <p:spPr>
            <a:xfrm>
              <a:off x="6323873" y="7200715"/>
              <a:ext cx="361022" cy="150729"/>
            </a:xfrm>
            <a:prstGeom prst="rect">
              <a:avLst/>
            </a:prstGeom>
          </p:spPr>
          <p:txBody>
            <a:bodyPr wrap="square">
              <a:spAutoFit/>
            </a:bodyPr>
            <a:lstStyle/>
            <a:p>
              <a:pPr algn="ctr"/>
              <a:r>
                <a:rPr lang="en-US" sz="600" dirty="0">
                  <a:latin typeface="+mj-lt"/>
                </a:rPr>
                <a:t>Girls</a:t>
              </a:r>
            </a:p>
          </p:txBody>
        </p:sp>
      </p:grpSp>
      <p:sp>
        <p:nvSpPr>
          <p:cNvPr id="81" name="TextBox 80"/>
          <p:cNvSpPr txBox="1"/>
          <p:nvPr/>
        </p:nvSpPr>
        <p:spPr>
          <a:xfrm>
            <a:off x="5270554" y="6836956"/>
            <a:ext cx="1371600" cy="200055"/>
          </a:xfrm>
          <a:prstGeom prst="rect">
            <a:avLst/>
          </a:prstGeom>
          <a:noFill/>
        </p:spPr>
        <p:txBody>
          <a:bodyPr wrap="square" rtlCol="0">
            <a:spAutoFit/>
          </a:bodyPr>
          <a:lstStyle/>
          <a:p>
            <a:pPr algn="ctr"/>
            <a:r>
              <a:rPr lang="en-US" sz="700" b="1" dirty="0">
                <a:solidFill>
                  <a:srgbClr val="4C545A"/>
                </a:solidFill>
                <a:latin typeface="+mj-lt"/>
              </a:rPr>
              <a:t>Religion or Belief</a:t>
            </a:r>
          </a:p>
        </p:txBody>
      </p:sp>
      <p:grpSp>
        <p:nvGrpSpPr>
          <p:cNvPr id="10" name="Group 9"/>
          <p:cNvGrpSpPr/>
          <p:nvPr/>
        </p:nvGrpSpPr>
        <p:grpSpPr>
          <a:xfrm>
            <a:off x="5880498" y="8404541"/>
            <a:ext cx="1371600" cy="1143000"/>
            <a:chOff x="5974478" y="8554401"/>
            <a:chExt cx="1371600" cy="1133856"/>
          </a:xfrm>
        </p:grpSpPr>
        <p:graphicFrame>
          <p:nvGraphicFramePr>
            <p:cNvPr id="82" name="Chart 81"/>
            <p:cNvGraphicFramePr/>
            <p:nvPr>
              <p:extLst>
                <p:ext uri="{D42A27DB-BD31-4B8C-83A1-F6EECF244321}">
                  <p14:modId xmlns:p14="http://schemas.microsoft.com/office/powerpoint/2010/main" val="2524153047"/>
                </p:ext>
              </p:extLst>
            </p:nvPr>
          </p:nvGraphicFramePr>
          <p:xfrm>
            <a:off x="5974478" y="8554401"/>
            <a:ext cx="1371600" cy="1133856"/>
          </p:xfrm>
          <a:graphic>
            <a:graphicData uri="http://schemas.openxmlformats.org/drawingml/2006/chart">
              <c:chart xmlns:c="http://schemas.openxmlformats.org/drawingml/2006/chart" xmlns:r="http://schemas.openxmlformats.org/officeDocument/2006/relationships" r:id="rId9"/>
            </a:graphicData>
          </a:graphic>
        </p:graphicFrame>
        <p:sp>
          <p:nvSpPr>
            <p:cNvPr id="83" name="Rectangle 82"/>
            <p:cNvSpPr/>
            <p:nvPr/>
          </p:nvSpPr>
          <p:spPr>
            <a:xfrm>
              <a:off x="6324051" y="9120348"/>
              <a:ext cx="632223" cy="184666"/>
            </a:xfrm>
            <a:prstGeom prst="rect">
              <a:avLst/>
            </a:prstGeom>
          </p:spPr>
          <p:txBody>
            <a:bodyPr wrap="square">
              <a:spAutoFit/>
            </a:bodyPr>
            <a:lstStyle/>
            <a:p>
              <a:pPr algn="ctr"/>
              <a:r>
                <a:rPr lang="en-US" sz="600" dirty="0">
                  <a:latin typeface="+mj-lt"/>
                </a:rPr>
                <a:t>Boys </a:t>
              </a:r>
            </a:p>
          </p:txBody>
        </p:sp>
        <p:sp>
          <p:nvSpPr>
            <p:cNvPr id="84" name="Rectangle 83"/>
            <p:cNvSpPr/>
            <p:nvPr/>
          </p:nvSpPr>
          <p:spPr>
            <a:xfrm>
              <a:off x="6690414" y="9108429"/>
              <a:ext cx="496122" cy="184666"/>
            </a:xfrm>
            <a:prstGeom prst="rect">
              <a:avLst/>
            </a:prstGeom>
          </p:spPr>
          <p:txBody>
            <a:bodyPr wrap="square">
              <a:spAutoFit/>
            </a:bodyPr>
            <a:lstStyle/>
            <a:p>
              <a:pPr algn="r"/>
              <a:r>
                <a:rPr lang="en-US" sz="600" dirty="0">
                  <a:latin typeface="+mj-lt"/>
                </a:rPr>
                <a:t>Girls </a:t>
              </a:r>
            </a:p>
          </p:txBody>
        </p:sp>
      </p:grpSp>
      <p:sp>
        <p:nvSpPr>
          <p:cNvPr id="85" name="TextBox 84"/>
          <p:cNvSpPr txBox="1"/>
          <p:nvPr/>
        </p:nvSpPr>
        <p:spPr>
          <a:xfrm>
            <a:off x="5889814" y="8210536"/>
            <a:ext cx="1371600" cy="200055"/>
          </a:xfrm>
          <a:prstGeom prst="rect">
            <a:avLst/>
          </a:prstGeom>
          <a:noFill/>
        </p:spPr>
        <p:txBody>
          <a:bodyPr wrap="square" rtlCol="0">
            <a:spAutoFit/>
          </a:bodyPr>
          <a:lstStyle/>
          <a:p>
            <a:pPr algn="ctr"/>
            <a:r>
              <a:rPr lang="en-US" sz="700" b="1" dirty="0">
                <a:solidFill>
                  <a:srgbClr val="4C545A"/>
                </a:solidFill>
                <a:latin typeface="+mj-lt"/>
              </a:rPr>
              <a:t>Disability</a:t>
            </a:r>
          </a:p>
        </p:txBody>
      </p:sp>
      <p:sp>
        <p:nvSpPr>
          <p:cNvPr id="46" name="TextBox 45"/>
          <p:cNvSpPr txBox="1"/>
          <p:nvPr/>
        </p:nvSpPr>
        <p:spPr>
          <a:xfrm>
            <a:off x="296773" y="537030"/>
            <a:ext cx="3724078" cy="276999"/>
          </a:xfrm>
          <a:prstGeom prst="rect">
            <a:avLst/>
          </a:prstGeom>
          <a:noFill/>
        </p:spPr>
        <p:txBody>
          <a:bodyPr wrap="square" rtlCol="0">
            <a:spAutoFit/>
          </a:bodyPr>
          <a:lstStyle/>
          <a:p>
            <a:r>
              <a:rPr lang="en-US" sz="1200" b="1" dirty="0">
                <a:solidFill>
                  <a:srgbClr val="4C545A"/>
                </a:solidFill>
                <a:latin typeface="+mj-lt"/>
              </a:rPr>
              <a:t>Child Discipline</a:t>
            </a:r>
          </a:p>
        </p:txBody>
      </p:sp>
      <p:graphicFrame>
        <p:nvGraphicFramePr>
          <p:cNvPr id="47" name="Chart 46"/>
          <p:cNvGraphicFramePr/>
          <p:nvPr>
            <p:extLst>
              <p:ext uri="{D42A27DB-BD31-4B8C-83A1-F6EECF244321}">
                <p14:modId xmlns:p14="http://schemas.microsoft.com/office/powerpoint/2010/main" val="3259310090"/>
              </p:ext>
            </p:extLst>
          </p:nvPr>
        </p:nvGraphicFramePr>
        <p:xfrm>
          <a:off x="228045" y="954067"/>
          <a:ext cx="1828800" cy="182880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8" name="Chart 47"/>
          <p:cNvGraphicFramePr/>
          <p:nvPr>
            <p:extLst>
              <p:ext uri="{D42A27DB-BD31-4B8C-83A1-F6EECF244321}">
                <p14:modId xmlns:p14="http://schemas.microsoft.com/office/powerpoint/2010/main" val="1548790665"/>
              </p:ext>
            </p:extLst>
          </p:nvPr>
        </p:nvGraphicFramePr>
        <p:xfrm>
          <a:off x="1980987" y="486547"/>
          <a:ext cx="1828800" cy="1828800"/>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49" name="Chart 48"/>
          <p:cNvGraphicFramePr/>
          <p:nvPr>
            <p:extLst>
              <p:ext uri="{D42A27DB-BD31-4B8C-83A1-F6EECF244321}">
                <p14:modId xmlns:p14="http://schemas.microsoft.com/office/powerpoint/2010/main" val="1905411578"/>
              </p:ext>
            </p:extLst>
          </p:nvPr>
        </p:nvGraphicFramePr>
        <p:xfrm>
          <a:off x="3734889" y="957445"/>
          <a:ext cx="1832252" cy="182880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50" name="Chart 49"/>
          <p:cNvGraphicFramePr/>
          <p:nvPr>
            <p:extLst>
              <p:ext uri="{D42A27DB-BD31-4B8C-83A1-F6EECF244321}">
                <p14:modId xmlns:p14="http://schemas.microsoft.com/office/powerpoint/2010/main" val="3742629642"/>
              </p:ext>
            </p:extLst>
          </p:nvPr>
        </p:nvGraphicFramePr>
        <p:xfrm>
          <a:off x="5485845" y="483090"/>
          <a:ext cx="1828800" cy="1828800"/>
        </p:xfrm>
        <a:graphic>
          <a:graphicData uri="http://schemas.openxmlformats.org/drawingml/2006/chart">
            <c:chart xmlns:c="http://schemas.openxmlformats.org/drawingml/2006/chart" xmlns:r="http://schemas.openxmlformats.org/officeDocument/2006/relationships" r:id="rId13"/>
          </a:graphicData>
        </a:graphic>
      </p:graphicFrame>
      <p:sp>
        <p:nvSpPr>
          <p:cNvPr id="51" name="TextBox 50"/>
          <p:cNvSpPr txBox="1"/>
          <p:nvPr/>
        </p:nvSpPr>
        <p:spPr>
          <a:xfrm>
            <a:off x="290405" y="2684183"/>
            <a:ext cx="6519984" cy="307777"/>
          </a:xfrm>
          <a:prstGeom prst="rect">
            <a:avLst/>
          </a:prstGeom>
          <a:noFill/>
        </p:spPr>
        <p:txBody>
          <a:bodyPr wrap="square" rtlCol="0">
            <a:spAutoFit/>
          </a:bodyPr>
          <a:lstStyle/>
          <a:p>
            <a:r>
              <a:rPr lang="en-US" sz="700" dirty="0">
                <a:solidFill>
                  <a:schemeClr val="tx1">
                    <a:lumMod val="85000"/>
                    <a:lumOff val="15000"/>
                  </a:schemeClr>
                </a:solidFill>
              </a:rPr>
              <a:t>Percentage of children age 10 to 14 years who experienced any discipline in the past month, by type</a:t>
            </a:r>
          </a:p>
          <a:p>
            <a:r>
              <a:rPr lang="en-US" sz="700" dirty="0">
                <a:solidFill>
                  <a:schemeClr val="tx1">
                    <a:lumMod val="85000"/>
                    <a:lumOff val="15000"/>
                  </a:schemeClr>
                </a:solidFill>
              </a:rPr>
              <a:t>*Age disaggregate of SDG 16.2.1</a:t>
            </a:r>
            <a:endParaRPr lang="en-US" sz="700" dirty="0">
              <a:solidFill>
                <a:srgbClr val="FF0000"/>
              </a:solidFill>
            </a:endParaRPr>
          </a:p>
        </p:txBody>
      </p:sp>
      <p:sp>
        <p:nvSpPr>
          <p:cNvPr id="52" name="TextBox 51"/>
          <p:cNvSpPr txBox="1"/>
          <p:nvPr/>
        </p:nvSpPr>
        <p:spPr>
          <a:xfrm>
            <a:off x="236746" y="151060"/>
            <a:ext cx="5486400" cy="307777"/>
          </a:xfrm>
          <a:prstGeom prst="rect">
            <a:avLst/>
          </a:prstGeom>
          <a:noFill/>
        </p:spPr>
        <p:txBody>
          <a:bodyPr wrap="square" rtlCol="0">
            <a:spAutoFit/>
          </a:bodyPr>
          <a:lstStyle/>
          <a:p>
            <a:r>
              <a:rPr lang="en-US" sz="1400" b="1" dirty="0">
                <a:solidFill>
                  <a:srgbClr val="4C545A"/>
                </a:solidFill>
                <a:latin typeface="+mj-lt"/>
              </a:rPr>
              <a:t>Every Adolescent is Protected from Violence &amp; Exploitation</a:t>
            </a:r>
          </a:p>
        </p:txBody>
      </p:sp>
      <p:cxnSp>
        <p:nvCxnSpPr>
          <p:cNvPr id="55" name="Straight Connector 54"/>
          <p:cNvCxnSpPr/>
          <p:nvPr/>
        </p:nvCxnSpPr>
        <p:spPr>
          <a:xfrm>
            <a:off x="305772" y="459897"/>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306879" y="3243165"/>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317500" y="657926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00794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2">
            <a:extLst>
              <a:ext uri="{28A0092B-C50C-407E-A947-70E740481C1C}">
                <a14:useLocalDpi xmlns:a14="http://schemas.microsoft.com/office/drawing/2010/main" val="0"/>
              </a:ext>
            </a:extLst>
          </a:blip>
          <a:srcRect r="28854"/>
          <a:stretch/>
        </p:blipFill>
        <p:spPr>
          <a:xfrm>
            <a:off x="303153" y="8156940"/>
            <a:ext cx="7050024" cy="1677682"/>
          </a:xfrm>
          <a:prstGeom prst="rect">
            <a:avLst/>
          </a:prstGeom>
        </p:spPr>
      </p:pic>
      <p:sp>
        <p:nvSpPr>
          <p:cNvPr id="31" name="Text Box 2"/>
          <p:cNvSpPr txBox="1">
            <a:spLocks noChangeArrowheads="1"/>
          </p:cNvSpPr>
          <p:nvPr/>
        </p:nvSpPr>
        <p:spPr bwMode="auto">
          <a:xfrm>
            <a:off x="303152" y="8186067"/>
            <a:ext cx="7050024" cy="1590872"/>
          </a:xfrm>
          <a:prstGeom prst="rect">
            <a:avLst/>
          </a:prstGeom>
          <a:noFill/>
          <a:ln w="9525">
            <a:noFill/>
            <a:miter lim="800000"/>
            <a:headEnd/>
            <a:tailEnd/>
          </a:ln>
        </p:spPr>
        <p:txBody>
          <a:bodyPr rot="0" vert="horz" wrap="square" lIns="91440" tIns="45720" rIns="91440" bIns="45720" numCol="3" anchor="t" anchorCtr="0">
            <a:noAutofit/>
          </a:bodyPr>
          <a:lstStyle/>
          <a:p>
            <a:pPr marL="114300"/>
            <a:r>
              <a:rPr lang="en-GB" sz="900" dirty="0">
                <a:solidFill>
                  <a:schemeClr val="bg1"/>
                </a:solidFill>
              </a:rPr>
              <a:t>The Georgia Multiple Indicator Cluster Survey (MICS) was carried out in 2018 by the National Statistics Office of Georgia as part of the global MICS programme. Technical support was provided by the United Nations Children’s Fund (UNICEF). UNICEF, NCDC, USAID, WB, UNFPA, SIDA, AFD, SCD, ISS, UNDP and WHO  provided financial support.</a:t>
            </a:r>
          </a:p>
          <a:p>
            <a:pPr marL="168275" algn="just"/>
            <a:endParaRPr lang="en-GB" sz="900" dirty="0" smtClean="0">
              <a:solidFill>
                <a:schemeClr val="bg1"/>
              </a:solidFill>
            </a:endParaRPr>
          </a:p>
          <a:p>
            <a:pPr marL="168275" algn="just"/>
            <a:endParaRPr lang="en-GB" sz="900" dirty="0">
              <a:solidFill>
                <a:schemeClr val="bg1"/>
              </a:solidFill>
            </a:endParaRPr>
          </a:p>
          <a:p>
            <a:pPr marL="118872"/>
            <a:r>
              <a:rPr lang="en-GB" sz="900" dirty="0">
                <a:solidFill>
                  <a:schemeClr val="bg1"/>
                </a:solidFill>
              </a:rPr>
              <a:t>The objective of this snapshot is to disseminate selected findings from the Georgia MICS 2018 related to Adolescents. Data from this snapshot can be found in table </a:t>
            </a:r>
            <a:r>
              <a:rPr lang="en-US" sz="900" dirty="0">
                <a:solidFill>
                  <a:schemeClr val="bg1"/>
                </a:solidFill>
              </a:rPr>
              <a:t>SR4.1, TM3.3CS, TM3.1, LN.2.8, LN.2.6, TM16.1CS, TM.2.2W, PR4.1W, PR2.1, WS3.6, TC4.7, EQ3.1W/M and  EQ1.2.  </a:t>
            </a:r>
          </a:p>
          <a:p>
            <a:pPr marL="168275" algn="just"/>
            <a:endParaRPr lang="en-GB" sz="900" dirty="0">
              <a:solidFill>
                <a:schemeClr val="bg1"/>
              </a:solidFill>
            </a:endParaRPr>
          </a:p>
          <a:p>
            <a:pPr marL="168275" algn="just"/>
            <a:endParaRPr lang="en-GB" sz="900" dirty="0">
              <a:solidFill>
                <a:schemeClr val="bg1"/>
              </a:solidFill>
            </a:endParaRPr>
          </a:p>
          <a:p>
            <a:pPr marL="118872"/>
            <a:r>
              <a:rPr lang="en-GB" sz="900" dirty="0">
                <a:solidFill>
                  <a:schemeClr val="bg1"/>
                </a:solidFill>
              </a:rPr>
              <a:t>Further statistical snapshots and the Summary Findings Report for this and other surveys are available on mics.unicef.org/surveys.</a:t>
            </a:r>
          </a:p>
        </p:txBody>
      </p:sp>
      <p:sp>
        <p:nvSpPr>
          <p:cNvPr id="18" name="Rectangle 17"/>
          <p:cNvSpPr/>
          <p:nvPr/>
        </p:nvSpPr>
        <p:spPr>
          <a:xfrm>
            <a:off x="303154" y="5287896"/>
            <a:ext cx="7050024" cy="271995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22" name="TextBox 21"/>
          <p:cNvSpPr txBox="1"/>
          <p:nvPr/>
        </p:nvSpPr>
        <p:spPr>
          <a:xfrm>
            <a:off x="303153" y="5667376"/>
            <a:ext cx="6967597" cy="2160166"/>
          </a:xfrm>
          <a:prstGeom prst="rect">
            <a:avLst/>
          </a:prstGeom>
          <a:noFill/>
        </p:spPr>
        <p:txBody>
          <a:bodyPr wrap="square" numCol="3" spcCol="137160" rtlCol="0">
            <a:noAutofit/>
          </a:bodyPr>
          <a:lstStyle/>
          <a:p>
            <a:pPr marL="171450" indent="-171450" algn="just">
              <a:spcBef>
                <a:spcPts val="300"/>
              </a:spcBef>
              <a:spcAft>
                <a:spcPts val="300"/>
              </a:spcAft>
              <a:buFont typeface="Arial" charset="0"/>
              <a:buChar char="•"/>
            </a:pPr>
            <a:r>
              <a:rPr lang="en-US" sz="900" dirty="0">
                <a:solidFill>
                  <a:schemeClr val="bg1"/>
                </a:solidFill>
              </a:rPr>
              <a:t>22% of women aged 15-19 years, who are currently married or in union have unmet need for family planning while 29% have met need.</a:t>
            </a:r>
            <a:endParaRPr lang="ka-GE" sz="900" dirty="0">
              <a:solidFill>
                <a:schemeClr val="bg1"/>
              </a:solidFill>
            </a:endParaRPr>
          </a:p>
          <a:p>
            <a:pPr marL="171450" indent="-171450" algn="just">
              <a:spcBef>
                <a:spcPts val="300"/>
              </a:spcBef>
              <a:spcAft>
                <a:spcPts val="300"/>
              </a:spcAft>
              <a:buFont typeface="Arial" charset="0"/>
              <a:buChar char="•"/>
            </a:pPr>
            <a:r>
              <a:rPr lang="en-US" sz="900" dirty="0">
                <a:solidFill>
                  <a:schemeClr val="bg1"/>
                </a:solidFill>
              </a:rPr>
              <a:t>14% of women aged 15-19 years, who are married or in union, use a modern contraceptive method.</a:t>
            </a:r>
          </a:p>
          <a:p>
            <a:pPr marL="171450" indent="-171450" algn="just">
              <a:spcBef>
                <a:spcPts val="300"/>
              </a:spcBef>
              <a:spcAft>
                <a:spcPts val="300"/>
              </a:spcAft>
              <a:buFont typeface="Arial" charset="0"/>
              <a:buChar char="•"/>
            </a:pPr>
            <a:r>
              <a:rPr lang="en-US" sz="900" dirty="0">
                <a:solidFill>
                  <a:schemeClr val="bg1"/>
                </a:solidFill>
              </a:rPr>
              <a:t>In urban areas 5% and in rural areas 12% of women aged 15-19 years had a live birth or are pregnant with the first child.</a:t>
            </a:r>
          </a:p>
          <a:p>
            <a:pPr marL="171450" indent="-171450" algn="just">
              <a:spcBef>
                <a:spcPts val="300"/>
              </a:spcBef>
              <a:spcAft>
                <a:spcPts val="300"/>
              </a:spcAft>
              <a:buFont typeface="Arial" charset="0"/>
              <a:buChar char="•"/>
            </a:pPr>
            <a:endParaRPr lang="en-US" sz="900" dirty="0" smtClean="0">
              <a:solidFill>
                <a:schemeClr val="bg1"/>
              </a:solidFill>
            </a:endParaRPr>
          </a:p>
          <a:p>
            <a:pPr marL="171450" indent="-171450" algn="just">
              <a:spcBef>
                <a:spcPts val="300"/>
              </a:spcBef>
              <a:spcAft>
                <a:spcPts val="300"/>
              </a:spcAft>
              <a:buFont typeface="Arial" charset="0"/>
              <a:buChar char="•"/>
            </a:pPr>
            <a:endParaRPr lang="en-US" sz="900" dirty="0">
              <a:solidFill>
                <a:schemeClr val="bg1"/>
              </a:solidFill>
            </a:endParaRPr>
          </a:p>
          <a:p>
            <a:pPr marL="171450" indent="-171450" algn="just">
              <a:spcBef>
                <a:spcPts val="300"/>
              </a:spcBef>
              <a:spcAft>
                <a:spcPts val="300"/>
              </a:spcAft>
              <a:buFont typeface="Arial" charset="0"/>
              <a:buChar char="•"/>
            </a:pPr>
            <a:r>
              <a:rPr lang="en-US" sz="900" dirty="0" smtClean="0">
                <a:solidFill>
                  <a:schemeClr val="bg1"/>
                </a:solidFill>
              </a:rPr>
              <a:t>School </a:t>
            </a:r>
            <a:r>
              <a:rPr lang="en-US" sz="900" dirty="0">
                <a:solidFill>
                  <a:schemeClr val="bg1"/>
                </a:solidFill>
              </a:rPr>
              <a:t>net attendance ratio does not differ by sex in primary and lower secondary education and has a minor difference in upper secondary level, where rate for girls is 4 percentage points higher than rate for boys.</a:t>
            </a:r>
          </a:p>
          <a:p>
            <a:pPr marL="171450" indent="-171450" algn="just">
              <a:spcBef>
                <a:spcPts val="300"/>
              </a:spcBef>
              <a:spcAft>
                <a:spcPts val="300"/>
              </a:spcAft>
              <a:buFont typeface="Arial" charset="0"/>
              <a:buChar char="•"/>
            </a:pPr>
            <a:r>
              <a:rPr lang="en-US" sz="900" dirty="0">
                <a:solidFill>
                  <a:schemeClr val="bg1"/>
                </a:solidFill>
              </a:rPr>
              <a:t>In rural areas, 1 out of 4 women aged 20-24 years was first married or in union before age 18, compared to 8% of women of same age in urban areas.</a:t>
            </a:r>
          </a:p>
          <a:p>
            <a:pPr marL="171450" indent="-171450" algn="just">
              <a:spcBef>
                <a:spcPts val="300"/>
              </a:spcBef>
              <a:spcAft>
                <a:spcPts val="300"/>
              </a:spcAft>
              <a:buFont typeface="Arial" charset="0"/>
              <a:buChar char="•"/>
            </a:pPr>
            <a:r>
              <a:rPr lang="en-US" sz="900" dirty="0">
                <a:solidFill>
                  <a:schemeClr val="bg1"/>
                </a:solidFill>
              </a:rPr>
              <a:t>86% of population in urban areas and only 19% in rural areas has primary reliance on clean fuels and technologies for cooking, space heating and lighting.</a:t>
            </a:r>
          </a:p>
          <a:p>
            <a:pPr marL="171450" indent="-171450" algn="just">
              <a:spcBef>
                <a:spcPts val="300"/>
              </a:spcBef>
              <a:spcAft>
                <a:spcPts val="300"/>
              </a:spcAft>
              <a:buFont typeface="Arial" charset="0"/>
              <a:buChar char="•"/>
            </a:pPr>
            <a:r>
              <a:rPr lang="en-US" sz="900" dirty="0">
                <a:solidFill>
                  <a:schemeClr val="bg1"/>
                </a:solidFill>
              </a:rPr>
              <a:t>In the last 12 months, about 3% of girls aged 15-19 have experienced discrimination or harassment based on gender.</a:t>
            </a:r>
          </a:p>
          <a:p>
            <a:pPr marL="171450" indent="-171450" algn="just">
              <a:spcBef>
                <a:spcPts val="300"/>
              </a:spcBef>
              <a:spcAft>
                <a:spcPts val="300"/>
              </a:spcAft>
              <a:buFont typeface="Arial" panose="020B0604020202020204" pitchFamily="34" charset="0"/>
              <a:buChar char="•"/>
            </a:pPr>
            <a:r>
              <a:rPr lang="en-US" sz="900" dirty="0">
                <a:solidFill>
                  <a:schemeClr val="bg1"/>
                </a:solidFill>
              </a:rPr>
              <a:t>2% of adolescents aged 10-14 years have functioning difficulty in the domain of depression.</a:t>
            </a:r>
          </a:p>
          <a:p>
            <a:pPr marL="171450" indent="-171450" algn="just">
              <a:spcBef>
                <a:spcPts val="300"/>
              </a:spcBef>
              <a:spcAft>
                <a:spcPts val="300"/>
              </a:spcAft>
              <a:buFont typeface="Arial" panose="020B0604020202020204" pitchFamily="34" charset="0"/>
              <a:buChar char="•"/>
            </a:pPr>
            <a:r>
              <a:rPr lang="en-US" sz="900" dirty="0">
                <a:solidFill>
                  <a:schemeClr val="bg1"/>
                </a:solidFill>
              </a:rPr>
              <a:t>The functional difficulties are the most prevalent in the domain of anxiety and around 4% of adolescents are facing it.</a:t>
            </a:r>
          </a:p>
          <a:p>
            <a:pPr algn="just">
              <a:spcBef>
                <a:spcPts val="300"/>
              </a:spcBef>
              <a:spcAft>
                <a:spcPts val="300"/>
              </a:spcAft>
            </a:pPr>
            <a:endParaRPr lang="en-US" sz="900" dirty="0" smtClean="0">
              <a:solidFill>
                <a:schemeClr val="bg1"/>
              </a:solidFill>
            </a:endParaRPr>
          </a:p>
          <a:p>
            <a:pPr marL="171450" indent="-171450" algn="just">
              <a:buFont typeface="Arial" charset="0"/>
              <a:buChar char="•"/>
            </a:pPr>
            <a:endParaRPr lang="en-US" sz="900" dirty="0">
              <a:solidFill>
                <a:schemeClr val="bg1"/>
              </a:solidFill>
            </a:endParaRPr>
          </a:p>
        </p:txBody>
      </p:sp>
      <p:sp>
        <p:nvSpPr>
          <p:cNvPr id="21" name="TextBox 20"/>
          <p:cNvSpPr txBox="1"/>
          <p:nvPr/>
        </p:nvSpPr>
        <p:spPr>
          <a:xfrm>
            <a:off x="310775" y="624715"/>
            <a:ext cx="3526925" cy="276999"/>
          </a:xfrm>
          <a:prstGeom prst="rect">
            <a:avLst/>
          </a:prstGeom>
          <a:noFill/>
        </p:spPr>
        <p:txBody>
          <a:bodyPr wrap="square" rtlCol="0">
            <a:spAutoFit/>
          </a:bodyPr>
          <a:lstStyle>
            <a:defPPr>
              <a:defRPr lang="en-US"/>
            </a:defPPr>
            <a:lvl1pPr>
              <a:defRPr sz="1200" b="1">
                <a:solidFill>
                  <a:srgbClr val="4C545A"/>
                </a:solidFill>
                <a:latin typeface="+mj-lt"/>
              </a:defRPr>
            </a:lvl1pPr>
          </a:lstStyle>
          <a:p>
            <a:r>
              <a:rPr lang="en-US" dirty="0"/>
              <a:t>Functioning Difficulties in Adolescents</a:t>
            </a:r>
          </a:p>
        </p:txBody>
      </p:sp>
      <p:sp>
        <p:nvSpPr>
          <p:cNvPr id="25" name="Rectangle 24">
            <a:extLst>
              <a:ext uri="{FF2B5EF4-FFF2-40B4-BE49-F238E27FC236}">
                <a16:creationId xmlns="" xmlns:a16="http://schemas.microsoft.com/office/drawing/2014/main" id="{D94C44CF-B048-4EAA-8D04-AFB85D080A43}"/>
              </a:ext>
            </a:extLst>
          </p:cNvPr>
          <p:cNvSpPr/>
          <p:nvPr/>
        </p:nvSpPr>
        <p:spPr>
          <a:xfrm>
            <a:off x="4949270" y="1117960"/>
            <a:ext cx="2404029" cy="339862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dirty="0"/>
              <a:t>Achieving sustainable progress and results with regard to equity demands a human rights-based approach. At the core of international human rights legal framework is the principle of non-discrimination, with instruments to combat specific forms of discrimination, including against women, indigenous peoples, migrants, minorities, people with disabilities, and discrimination based on race and religion, or sexual orientation and gender identity. As adolescents begin to form more of an individual identity, discrimination can often become more pronounced, taking form in harassment, bullying, or exclusion from certain activities. At the same time, research has shown that discrimination during adolescence has a particularly strong effect on stress hormones, potentially leading to life-long mental or physical health side effects. </a:t>
            </a:r>
          </a:p>
          <a:p>
            <a:endParaRPr lang="en-US" sz="800" dirty="0"/>
          </a:p>
          <a:p>
            <a:pPr algn="just"/>
            <a:r>
              <a:rPr lang="en-US" sz="800" dirty="0"/>
              <a:t>Children and adolescents with disabilities are one of the most marginalized groups in society. Facing daily discrimination in the form of negative attitudes, lack of adequate policies and legislation, adolescents with disabilities are effectively barred from realizing their rights to health, education, and even survival. </a:t>
            </a:r>
            <a:endParaRPr lang="en-GB" sz="800" dirty="0"/>
          </a:p>
        </p:txBody>
      </p:sp>
      <p:sp>
        <p:nvSpPr>
          <p:cNvPr id="29" name="TextBox 28"/>
          <p:cNvSpPr txBox="1"/>
          <p:nvPr/>
        </p:nvSpPr>
        <p:spPr>
          <a:xfrm>
            <a:off x="369569" y="5315794"/>
            <a:ext cx="5517966" cy="369332"/>
          </a:xfrm>
          <a:prstGeom prst="rect">
            <a:avLst/>
          </a:prstGeom>
          <a:noFill/>
        </p:spPr>
        <p:txBody>
          <a:bodyPr wrap="square" rtlCol="0">
            <a:spAutoFit/>
          </a:bodyPr>
          <a:lstStyle/>
          <a:p>
            <a:r>
              <a:rPr lang="en-US" b="1" dirty="0">
                <a:solidFill>
                  <a:schemeClr val="bg1"/>
                </a:solidFill>
                <a:latin typeface="+mj-lt"/>
              </a:rPr>
              <a:t>Key Messages</a:t>
            </a:r>
            <a:endParaRPr lang="en-US" b="1" dirty="0">
              <a:solidFill>
                <a:srgbClr val="FF0000"/>
              </a:solidFill>
              <a:highlight>
                <a:srgbClr val="FFFF00"/>
              </a:highlight>
              <a:latin typeface="+mj-lt"/>
            </a:endParaRPr>
          </a:p>
        </p:txBody>
      </p:sp>
      <p:sp>
        <p:nvSpPr>
          <p:cNvPr id="33" name="TextBox 32"/>
          <p:cNvSpPr txBox="1"/>
          <p:nvPr/>
        </p:nvSpPr>
        <p:spPr>
          <a:xfrm>
            <a:off x="252220" y="144543"/>
            <a:ext cx="5486400" cy="307777"/>
          </a:xfrm>
          <a:prstGeom prst="rect">
            <a:avLst/>
          </a:prstGeom>
          <a:noFill/>
        </p:spPr>
        <p:txBody>
          <a:bodyPr wrap="square" rtlCol="0">
            <a:spAutoFit/>
          </a:bodyPr>
          <a:lstStyle/>
          <a:p>
            <a:r>
              <a:rPr lang="en-US" sz="1400" b="1" dirty="0">
                <a:solidFill>
                  <a:srgbClr val="4C545A"/>
                </a:solidFill>
                <a:latin typeface="Franklin Gothic Medium" panose="020B0603020102020204"/>
              </a:rPr>
              <a:t>Every Adolescent has an Equitable Chance in Life</a:t>
            </a:r>
          </a:p>
        </p:txBody>
      </p:sp>
      <p:graphicFrame>
        <p:nvGraphicFramePr>
          <p:cNvPr id="16" name="Chart 15">
            <a:extLst>
              <a:ext uri="{FF2B5EF4-FFF2-40B4-BE49-F238E27FC236}">
                <a16:creationId xmlns="" xmlns:a16="http://schemas.microsoft.com/office/drawing/2014/main" id="{00000000-0008-0000-0D00-000002000000}"/>
              </a:ext>
            </a:extLst>
          </p:cNvPr>
          <p:cNvGraphicFramePr>
            <a:graphicFrameLocks/>
          </p:cNvGraphicFramePr>
          <p:nvPr>
            <p:extLst>
              <p:ext uri="{D42A27DB-BD31-4B8C-83A1-F6EECF244321}">
                <p14:modId xmlns:p14="http://schemas.microsoft.com/office/powerpoint/2010/main" val="2457949876"/>
              </p:ext>
            </p:extLst>
          </p:nvPr>
        </p:nvGraphicFramePr>
        <p:xfrm>
          <a:off x="315357" y="981507"/>
          <a:ext cx="4633913" cy="3941929"/>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Box 15"/>
          <p:cNvSpPr txBox="1"/>
          <p:nvPr/>
        </p:nvSpPr>
        <p:spPr>
          <a:xfrm>
            <a:off x="310774" y="4848740"/>
            <a:ext cx="4228293" cy="184666"/>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600" dirty="0">
                <a:solidFill>
                  <a:schemeClr val="tx1">
                    <a:lumMod val="85000"/>
                    <a:lumOff val="15000"/>
                  </a:schemeClr>
                </a:solidFill>
              </a:rPr>
              <a:t>Percentage of adolescents who have a functioning difficulty, by domain and age</a:t>
            </a:r>
          </a:p>
        </p:txBody>
      </p:sp>
      <p:cxnSp>
        <p:nvCxnSpPr>
          <p:cNvPr id="13" name="Straight Connector 12"/>
          <p:cNvCxnSpPr/>
          <p:nvPr/>
        </p:nvCxnSpPr>
        <p:spPr>
          <a:xfrm>
            <a:off x="305772" y="459897"/>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11466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TaxCatchAll xmlns="ca283e0b-db31-4043-a2ef-b80661bf084a">
      <Value>3</Value>
    </TaxCatchAll>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customXsn xmlns="http://schemas.microsoft.com/office/2006/metadata/customXsn">
  <xsnLocation/>
  <cached>True</cached>
  <openByDefault>True</openByDefault>
  <xsnScope/>
</customXsn>
</file>

<file path=customXml/item5.xml><?xml version="1.0" encoding="utf-8"?>
<?mso-contentType ?>
<spe:Receivers xmlns:spe="http://schemas.microsoft.com/sharepoint/events"/>
</file>

<file path=customXml/item6.xml><?xml version="1.0" encoding="utf-8"?>
<?mso-contentType ?>
<SharedContentType xmlns="Microsoft.SharePoint.Taxonomy.ContentTypeSync" SourceId="73f51738-d318-4883-9d64-4f0bd0ccc55e" ContentTypeId="0x0101009BA85F8052A6DA4FA3E31FF9F74C6970" PreviousValue="false"/>
</file>

<file path=customXml/itemProps1.xml><?xml version="1.0" encoding="utf-8"?>
<ds:datastoreItem xmlns:ds="http://schemas.openxmlformats.org/officeDocument/2006/customXml" ds:itemID="{06A05F0E-11FC-429D-B00B-E885944437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9A82C98-D941-4136-85F3-BE74CAE7247F}">
  <ds:schemaRefs>
    <ds:schemaRef ds:uri="http://schemas.microsoft.com/office/2006/documentManagement/types"/>
    <ds:schemaRef ds:uri="ca283e0b-db31-4043-a2ef-b80661bf084a"/>
    <ds:schemaRef ds:uri="http://purl.org/dc/terms/"/>
    <ds:schemaRef ds:uri="http://schemas.microsoft.com/sharepoint.v3"/>
    <ds:schemaRef ds:uri="http://schemas.microsoft.com/office/infopath/2007/PartnerControls"/>
    <ds:schemaRef ds:uri="http://schemas.openxmlformats.org/package/2006/metadata/core-properties"/>
    <ds:schemaRef ds:uri="http://schemas.microsoft.com/sharepoint/v3"/>
    <ds:schemaRef ds:uri="http://purl.org/dc/elements/1.1/"/>
    <ds:schemaRef ds:uri="http://schemas.microsoft.com/sharepoint/v4"/>
    <ds:schemaRef ds:uri="http://purl.org/dc/dcmitype/"/>
    <ds:schemaRef ds:uri="03aba595-bc08-4bc6-a067-44fa0d6fce4c"/>
    <ds:schemaRef ds:uri="2aac1c47-a7bd-4382-bbe6-d59290c165d5"/>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AC0F399E-97EF-409F-B834-8C5EA0E069F6}">
  <ds:schemaRefs>
    <ds:schemaRef ds:uri="http://schemas.microsoft.com/sharepoint/v3/contenttype/forms"/>
  </ds:schemaRefs>
</ds:datastoreItem>
</file>

<file path=customXml/itemProps4.xml><?xml version="1.0" encoding="utf-8"?>
<ds:datastoreItem xmlns:ds="http://schemas.openxmlformats.org/officeDocument/2006/customXml" ds:itemID="{98767E9C-A314-4525-BFD1-37BE3A082C51}">
  <ds:schemaRefs>
    <ds:schemaRef ds:uri="http://schemas.microsoft.com/office/2006/metadata/customXsn"/>
  </ds:schemaRefs>
</ds:datastoreItem>
</file>

<file path=customXml/itemProps5.xml><?xml version="1.0" encoding="utf-8"?>
<ds:datastoreItem xmlns:ds="http://schemas.openxmlformats.org/officeDocument/2006/customXml" ds:itemID="{2C7E7AEC-CDE3-4B16-9B2F-131807227F37}">
  <ds:schemaRefs>
    <ds:schemaRef ds:uri="http://schemas.microsoft.com/sharepoint/events"/>
  </ds:schemaRefs>
</ds:datastoreItem>
</file>

<file path=customXml/itemProps6.xml><?xml version="1.0" encoding="utf-8"?>
<ds:datastoreItem xmlns:ds="http://schemas.openxmlformats.org/officeDocument/2006/customXml" ds:itemID="{B13190AA-9855-4088-AF62-99A1E21A93FB}">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Office Theme</Template>
  <TotalTime>15397</TotalTime>
  <Words>1529</Words>
  <Application>Microsoft Office PowerPoint</Application>
  <PresentationFormat>Custom</PresentationFormat>
  <Paragraphs>141</Paragraphs>
  <Slides>4</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Calibri</vt:lpstr>
      <vt:lpstr>Franklin Gothic Book</vt:lpstr>
      <vt:lpstr>Franklin Gothic Medium</vt:lpstr>
      <vt:lpstr>Sylfaen</vt:lpstr>
      <vt:lpstr>Office Theme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Tijana Comic</dc:creator>
  <cp:lastModifiedBy>nestan pantsulaia</cp:lastModifiedBy>
  <cp:revision>585</cp:revision>
  <cp:lastPrinted>2019-11-15T20:37:14Z</cp:lastPrinted>
  <dcterms:created xsi:type="dcterms:W3CDTF">2017-11-02T14:57:07Z</dcterms:created>
  <dcterms:modified xsi:type="dcterms:W3CDTF">2019-11-18T13:23:45Z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Topic">
    <vt:lpwstr/>
  </property>
  <property fmtid="{D5CDD505-2E9C-101B-9397-08002B2CF9AE}" pid="6" name="DocumentType">
    <vt:lpwstr/>
  </property>
  <property fmtid="{D5CDD505-2E9C-101B-9397-08002B2CF9AE}" pid="7" name="GeographicScope">
    <vt:lpwstr/>
  </property>
</Properties>
</file>