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xml" ContentType="application/vnd.openxmlformats-officedocument.themeOverr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67" r:id="rId8"/>
    <p:sldId id="268" r:id="rId9"/>
    <p:sldId id="264" r:id="rId10"/>
  </p:sldIdLst>
  <p:sldSz cx="7772400" cy="100584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Tijana Comic" initials="TC [2]" lastIdx="2" clrIdx="6">
    <p:extLst>
      <p:ext uri="{19B8F6BF-5375-455C-9EA6-DF929625EA0E}">
        <p15:presenceInfo xmlns:p15="http://schemas.microsoft.com/office/powerpoint/2012/main" userId="Tijana Comic" providerId="None"/>
      </p:ext>
    </p:extLst>
  </p:cmAuthor>
  <p:cmAuthor id="1" name="Xinxin Yu" initials="XY" lastIdx="1" clrIdx="0">
    <p:extLst>
      <p:ext uri="{19B8F6BF-5375-455C-9EA6-DF929625EA0E}">
        <p15:presenceInfo xmlns:p15="http://schemas.microsoft.com/office/powerpoint/2012/main" userId="S-1-5-21-889838981-920820592-1903951286-794299" providerId="AD"/>
      </p:ext>
    </p:extLst>
  </p:cmAuthor>
  <p:cmAuthor id="2" name="Tijana Comic" initials="TC" lastIdx="34" clrIdx="1">
    <p:extLst>
      <p:ext uri="{19B8F6BF-5375-455C-9EA6-DF929625EA0E}">
        <p15:presenceInfo xmlns:p15="http://schemas.microsoft.com/office/powerpoint/2012/main" userId="b1e3c049de1787fc" providerId="Windows Live"/>
      </p:ext>
    </p:extLst>
  </p:cmAuthor>
  <p:cmAuthor id="3" name="ana varamashvili" initials="av" lastIdx="26" clrIdx="2">
    <p:extLst>
      <p:ext uri="{19B8F6BF-5375-455C-9EA6-DF929625EA0E}">
        <p15:presenceInfo xmlns:p15="http://schemas.microsoft.com/office/powerpoint/2012/main" userId="S-1-5-21-2703388789-3765044650-341701313-2151" providerId="AD"/>
      </p:ext>
    </p:extLst>
  </p:cmAuthor>
  <p:cmAuthor id="4" name="irma gvilava" initials="ig" lastIdx="7" clrIdx="3">
    <p:extLst>
      <p:ext uri="{19B8F6BF-5375-455C-9EA6-DF929625EA0E}">
        <p15:presenceInfo xmlns:p15="http://schemas.microsoft.com/office/powerpoint/2012/main" userId="S-1-5-21-2703388789-3765044650-341701313-2073" providerId="AD"/>
      </p:ext>
    </p:extLst>
  </p:cmAuthor>
  <p:cmAuthor id="5" name="Giorgi Kalakashvili" initials="GK" lastIdx="7" clrIdx="4">
    <p:extLst>
      <p:ext uri="{19B8F6BF-5375-455C-9EA6-DF929625EA0E}">
        <p15:presenceInfo xmlns:p15="http://schemas.microsoft.com/office/powerpoint/2012/main" userId="S-1-5-21-889838981-920820592-1903951286-826759" providerId="AD"/>
      </p:ext>
    </p:extLst>
  </p:cmAuthor>
  <p:cmAuthor id="6" name="Bo Robert Beshanski-Pedersen" initials="BP" lastIdx="2" clrIdx="5">
    <p:extLst>
      <p:ext uri="{19B8F6BF-5375-455C-9EA6-DF929625EA0E}">
        <p15:presenceInfo xmlns:p15="http://schemas.microsoft.com/office/powerpoint/2012/main" userId="Bo Robert Beshanski-Peders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AADC"/>
    <a:srgbClr val="FFD966"/>
    <a:srgbClr val="9752CA"/>
    <a:srgbClr val="FCB040"/>
    <a:srgbClr val="BFBFBF"/>
    <a:srgbClr val="CCCCCC"/>
    <a:srgbClr val="E1CDF0"/>
    <a:srgbClr val="B4C1E2"/>
    <a:srgbClr val="A6A6A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18" autoAdjust="0"/>
    <p:restoredTop sz="94672"/>
  </p:normalViewPr>
  <p:slideViewPr>
    <p:cSldViewPr snapToGrid="0" snapToObjects="1" showGuides="1">
      <p:cViewPr>
        <p:scale>
          <a:sx n="125" d="100"/>
          <a:sy n="125" d="100"/>
        </p:scale>
        <p:origin x="1794" y="-282"/>
      </p:cViewPr>
      <p:guideLst>
        <p:guide orient="horz" pos="1944"/>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C77AC161-1191-4741-8E04-DBF9C83723AA}"/>
    <pc:docChg chg="custSel">
      <pc:chgData name="Bo Pedersen" userId="d9899d1f-79a5-4680-8fc4-f5dae7a98dd1" providerId="ADAL" clId="{C77AC161-1191-4741-8E04-DBF9C83723AA}" dt="2019-10-29T12:09:46.104" v="2" actId="1589"/>
      <pc:docMkLst>
        <pc:docMk/>
      </pc:docMkLst>
      <pc:sldChg chg="addCm">
        <pc:chgData name="Bo Pedersen" userId="d9899d1f-79a5-4680-8fc4-f5dae7a98dd1" providerId="ADAL" clId="{C77AC161-1191-4741-8E04-DBF9C83723AA}" dt="2019-10-29T12:05:45.774" v="0" actId="1589"/>
        <pc:sldMkLst>
          <pc:docMk/>
          <pc:sldMk cId="375602340" sldId="267"/>
        </pc:sldMkLst>
      </pc:sldChg>
      <pc:sldChg chg="addCm modCm">
        <pc:chgData name="Bo Pedersen" userId="d9899d1f-79a5-4680-8fc4-f5dae7a98dd1" providerId="ADAL" clId="{C77AC161-1191-4741-8E04-DBF9C83723AA}" dt="2019-10-29T12:09:46.104" v="2" actId="1589"/>
        <pc:sldMkLst>
          <pc:docMk/>
          <pc:sldMk cId="4220360721" sldId="26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5600113926216"/>
          <c:y val="4.7769981895051522E-2"/>
          <c:w val="0.81450334658259271"/>
          <c:h val="0.78911506743437498"/>
        </c:manualLayout>
      </c:layout>
      <c:barChart>
        <c:barDir val="col"/>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357F-4DC3-B601-EF570982829E}"/>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357F-4DC3-B601-EF570982829E}"/>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357F-4DC3-B601-EF570982829E}"/>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A-357F-4DC3-B601-EF570982829E}"/>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9-357F-4DC3-B601-EF570982829E}"/>
              </c:ext>
            </c:extLst>
          </c:dPt>
          <c:dLbls>
            <c:dLbl>
              <c:idx val="0"/>
              <c:layout>
                <c:manualLayout>
                  <c:x val="-1.0379217374319525E-2"/>
                  <c:y val="-9.7308098267353927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57F-4DC3-B601-EF570982829E}"/>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Sheet1!$A$6:$A$12</c:f>
              <c:strCache>
                <c:ptCount val="7"/>
                <c:pt idx="0">
                  <c:v>Total</c:v>
                </c:pt>
                <c:pt idx="2">
                  <c:v>0-11 months</c:v>
                </c:pt>
                <c:pt idx="3">
                  <c:v>12-23 months</c:v>
                </c:pt>
                <c:pt idx="4">
                  <c:v>24-35 months</c:v>
                </c:pt>
                <c:pt idx="5">
                  <c:v>36-47 months</c:v>
                </c:pt>
                <c:pt idx="6">
                  <c:v>48-59 months</c:v>
                </c:pt>
              </c:strCache>
            </c:strRef>
          </c:cat>
          <c:val>
            <c:numRef>
              <c:f>Sheet1!$B$6:$B$12</c:f>
              <c:numCache>
                <c:formatCode>General</c:formatCode>
                <c:ptCount val="7"/>
                <c:pt idx="0" formatCode="#,##0">
                  <c:v>13.657258707553268</c:v>
                </c:pt>
                <c:pt idx="2" formatCode="#,##0">
                  <c:v>17.812409785684682</c:v>
                </c:pt>
                <c:pt idx="3" formatCode="#,##0">
                  <c:v>14.61451648051035</c:v>
                </c:pt>
                <c:pt idx="4" formatCode="#,##0">
                  <c:v>17.369748832745426</c:v>
                </c:pt>
                <c:pt idx="5" formatCode="#,##0">
                  <c:v>10.044999687806214</c:v>
                </c:pt>
                <c:pt idx="6" formatCode="#,##0">
                  <c:v>9.3879427824431616</c:v>
                </c:pt>
              </c:numCache>
            </c:numRef>
          </c:val>
          <c:extLst xmlns:c16r2="http://schemas.microsoft.com/office/drawing/2015/06/chart">
            <c:ext xmlns:c16="http://schemas.microsoft.com/office/drawing/2014/chart" uri="{C3380CC4-5D6E-409C-BE32-E72D297353CC}">
              <c16:uniqueId val="{00000008-357F-4DC3-B601-EF570982829E}"/>
            </c:ext>
          </c:extLst>
        </c:ser>
        <c:dLbls>
          <c:showLegendKey val="0"/>
          <c:showVal val="0"/>
          <c:showCatName val="0"/>
          <c:showSerName val="0"/>
          <c:showPercent val="0"/>
          <c:showBubbleSize val="0"/>
        </c:dLbls>
        <c:gapWidth val="32"/>
        <c:axId val="228800416"/>
        <c:axId val="228794816"/>
      </c:barChart>
      <c:catAx>
        <c:axId val="22880041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794816"/>
        <c:crossesAt val="0"/>
        <c:auto val="1"/>
        <c:lblAlgn val="ctr"/>
        <c:lblOffset val="100"/>
        <c:noMultiLvlLbl val="0"/>
      </c:catAx>
      <c:valAx>
        <c:axId val="228794816"/>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3.193291107140292E-2"/>
              <c:y val="0.40187821442935573"/>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80041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0"/>
          <c:order val="0"/>
          <c:tx>
            <c:strRef>
              <c:f>Chart!$A$7</c:f>
              <c:strCache>
                <c:ptCount val="1"/>
                <c:pt idx="0">
                  <c:v>Nothing</c:v>
                </c:pt>
              </c:strCache>
            </c:strRef>
          </c:tx>
          <c:spPr>
            <a:solidFill>
              <a:srgbClr val="3AB9C6"/>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Drinking</c:v>
                </c:pt>
                <c:pt idx="1">
                  <c:v>Eating</c:v>
                </c:pt>
              </c:strCache>
            </c:strRef>
          </c:cat>
          <c:val>
            <c:numRef>
              <c:f>Chart!$B$7:$C$7</c:f>
              <c:numCache>
                <c:formatCode>0.0</c:formatCode>
                <c:ptCount val="2"/>
                <c:pt idx="0">
                  <c:v>18.201081331041198</c:v>
                </c:pt>
                <c:pt idx="1">
                  <c:v>0.83043946615683273</c:v>
                </c:pt>
              </c:numCache>
            </c:numRef>
          </c:val>
          <c:extLst xmlns:c16r2="http://schemas.microsoft.com/office/drawing/2015/06/chart">
            <c:ext xmlns:c16="http://schemas.microsoft.com/office/drawing/2014/chart" uri="{C3380CC4-5D6E-409C-BE32-E72D297353CC}">
              <c16:uniqueId val="{00000000-BEF1-4E66-B9A8-7E2D128849D7}"/>
            </c:ext>
          </c:extLst>
        </c:ser>
        <c:ser>
          <c:idx val="1"/>
          <c:order val="1"/>
          <c:tx>
            <c:strRef>
              <c:f>Chart!$A$8</c:f>
              <c:strCache>
                <c:ptCount val="1"/>
                <c:pt idx="0">
                  <c:v>Much less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Drinking</c:v>
                </c:pt>
                <c:pt idx="1">
                  <c:v>Eating</c:v>
                </c:pt>
              </c:strCache>
            </c:strRef>
          </c:cat>
          <c:val>
            <c:numRef>
              <c:f>Chart!$B$8:$C$8</c:f>
              <c:numCache>
                <c:formatCode>0.0</c:formatCode>
                <c:ptCount val="2"/>
                <c:pt idx="0">
                  <c:v>9.7968496607537592</c:v>
                </c:pt>
                <c:pt idx="1">
                  <c:v>16.43108330269607</c:v>
                </c:pt>
              </c:numCache>
            </c:numRef>
          </c:val>
          <c:extLst xmlns:c16r2="http://schemas.microsoft.com/office/drawing/2015/06/chart">
            <c:ext xmlns:c16="http://schemas.microsoft.com/office/drawing/2014/chart" uri="{C3380CC4-5D6E-409C-BE32-E72D297353CC}">
              <c16:uniqueId val="{00000001-BEF1-4E66-B9A8-7E2D128849D7}"/>
            </c:ext>
          </c:extLst>
        </c:ser>
        <c:ser>
          <c:idx val="2"/>
          <c:order val="2"/>
          <c:tx>
            <c:strRef>
              <c:f>Chart!$A$9</c:f>
              <c:strCache>
                <c:ptCount val="1"/>
                <c:pt idx="0">
                  <c:v>Somewhat less</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rgbClr val="FFFFFF"/>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Drinking</c:v>
                </c:pt>
                <c:pt idx="1">
                  <c:v>Eating</c:v>
                </c:pt>
              </c:strCache>
            </c:strRef>
          </c:cat>
          <c:val>
            <c:numRef>
              <c:f>Chart!$B$9:$C$9</c:f>
              <c:numCache>
                <c:formatCode>0.0</c:formatCode>
                <c:ptCount val="2"/>
                <c:pt idx="0">
                  <c:v>8.5297751230628958</c:v>
                </c:pt>
                <c:pt idx="1">
                  <c:v>42.202829643860419</c:v>
                </c:pt>
              </c:numCache>
            </c:numRef>
          </c:val>
          <c:extLst xmlns:c16r2="http://schemas.microsoft.com/office/drawing/2015/06/chart">
            <c:ext xmlns:c16="http://schemas.microsoft.com/office/drawing/2014/chart" uri="{C3380CC4-5D6E-409C-BE32-E72D297353CC}">
              <c16:uniqueId val="{00000002-BEF1-4E66-B9A8-7E2D128849D7}"/>
            </c:ext>
          </c:extLst>
        </c:ser>
        <c:ser>
          <c:idx val="3"/>
          <c:order val="3"/>
          <c:tx>
            <c:strRef>
              <c:f>Chart!$A$10</c:f>
              <c:strCache>
                <c:ptCount val="1"/>
                <c:pt idx="0">
                  <c:v>About the same</c:v>
                </c:pt>
              </c:strCache>
            </c:strRef>
          </c:tx>
          <c:spPr>
            <a:solidFill>
              <a:srgbClr val="F15A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Drinking</c:v>
                </c:pt>
                <c:pt idx="1">
                  <c:v>Eating</c:v>
                </c:pt>
              </c:strCache>
            </c:strRef>
          </c:cat>
          <c:val>
            <c:numRef>
              <c:f>Chart!$B$10:$C$10</c:f>
              <c:numCache>
                <c:formatCode>0.0</c:formatCode>
                <c:ptCount val="2"/>
                <c:pt idx="0">
                  <c:v>36.224911008976733</c:v>
                </c:pt>
                <c:pt idx="1">
                  <c:v>37.930264339236082</c:v>
                </c:pt>
              </c:numCache>
            </c:numRef>
          </c:val>
          <c:extLst xmlns:c16r2="http://schemas.microsoft.com/office/drawing/2015/06/chart">
            <c:ext xmlns:c16="http://schemas.microsoft.com/office/drawing/2014/chart" uri="{C3380CC4-5D6E-409C-BE32-E72D297353CC}">
              <c16:uniqueId val="{00000003-BEF1-4E66-B9A8-7E2D128849D7}"/>
            </c:ext>
          </c:extLst>
        </c:ser>
        <c:ser>
          <c:idx val="4"/>
          <c:order val="4"/>
          <c:tx>
            <c:strRef>
              <c:f>Chart!$A$6</c:f>
              <c:strCache>
                <c:ptCount val="1"/>
                <c:pt idx="0">
                  <c:v>More</c:v>
                </c:pt>
              </c:strCache>
            </c:strRef>
          </c:tx>
          <c:spPr>
            <a:solidFill>
              <a:schemeClr val="accent3">
                <a:lumMod val="60000"/>
              </a:schemeClr>
            </a:solidFill>
            <a:ln>
              <a:noFill/>
            </a:ln>
            <a:effectLst/>
          </c:spPr>
          <c:invertIfNegative val="0"/>
          <c:dLbls>
            <c:dLbl>
              <c:idx val="1"/>
              <c:layout>
                <c:manualLayout>
                  <c:x val="-9.9516847124959888E-5"/>
                  <c:y val="-3.097872744255689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23BF-4115-A9E7-B8B6F25C126A}"/>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Drinking</c:v>
                </c:pt>
                <c:pt idx="1">
                  <c:v>Eating</c:v>
                </c:pt>
              </c:strCache>
            </c:strRef>
          </c:cat>
          <c:val>
            <c:numRef>
              <c:f>Chart!$B$6:$C$6</c:f>
              <c:numCache>
                <c:formatCode>0.0</c:formatCode>
                <c:ptCount val="2"/>
                <c:pt idx="0">
                  <c:v>27.047975347265663</c:v>
                </c:pt>
                <c:pt idx="1">
                  <c:v>2.5254114883800138</c:v>
                </c:pt>
              </c:numCache>
            </c:numRef>
          </c:val>
          <c:extLst xmlns:c16r2="http://schemas.microsoft.com/office/drawing/2015/06/chart">
            <c:ext xmlns:c16="http://schemas.microsoft.com/office/drawing/2014/chart" uri="{C3380CC4-5D6E-409C-BE32-E72D297353CC}">
              <c16:uniqueId val="{00000001-23BF-4115-A9E7-B8B6F25C126A}"/>
            </c:ext>
          </c:extLst>
        </c:ser>
        <c:ser>
          <c:idx val="5"/>
          <c:order val="5"/>
          <c:tx>
            <c:strRef>
              <c:f>Chart!$A$11</c:f>
              <c:strCache>
                <c:ptCount val="1"/>
                <c:pt idx="0">
                  <c:v>Missing/DK</c:v>
                </c:pt>
              </c:strCache>
            </c:strRef>
          </c:tx>
          <c:spPr>
            <a:solidFill>
              <a:schemeClr val="accent5">
                <a:lumMod val="60000"/>
              </a:schemeClr>
            </a:solidFill>
            <a:ln>
              <a:noFill/>
            </a:ln>
            <a:effectLst/>
          </c:spPr>
          <c:invertIfNegative val="0"/>
          <c:dLbls>
            <c:dLbl>
              <c:idx val="0"/>
              <c:layout>
                <c:manualLayout>
                  <c:x val="1.6651248843663143E-2"/>
                  <c:y val="7.3215220464288291E-3"/>
                </c:manualLayout>
              </c:layout>
              <c:tx>
                <c:rich>
                  <a:bodyPr/>
                  <a:lstStyle/>
                  <a:p>
                    <a:r>
                      <a:rPr lang="en-US" dirty="0"/>
                      <a:t>&lt;1</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23BF-4115-A9E7-B8B6F25C126A}"/>
                </c:ext>
                <c:ext xmlns:c15="http://schemas.microsoft.com/office/drawing/2012/chart" uri="{CE6537A1-D6FC-4f65-9D91-7224C49458BB}">
                  <c15:layout/>
                </c:ext>
              </c:extLst>
            </c:dLbl>
            <c:dLbl>
              <c:idx val="1"/>
              <c:layout>
                <c:manualLayout>
                  <c:x val="1.8501387604070312E-2"/>
                  <c:y val="-1.4643044092857656E-2"/>
                </c:manualLayout>
              </c:layout>
              <c:tx>
                <c:rich>
                  <a:bodyPr/>
                  <a:lstStyle/>
                  <a:p>
                    <a:r>
                      <a:rPr lang="en-US" dirty="0"/>
                      <a:t>&lt;1</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3BF-4115-A9E7-B8B6F25C126A}"/>
                </c:ext>
                <c:ext xmlns:c15="http://schemas.microsoft.com/office/drawing/2012/chart" uri="{CE6537A1-D6FC-4f65-9D91-7224C49458BB}">
                  <c15:layout/>
                </c:ext>
              </c:extLst>
            </c:dLbl>
            <c:numFmt formatCode="\&lt;\1\%"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Drinking</c:v>
                </c:pt>
                <c:pt idx="1">
                  <c:v>Eating</c:v>
                </c:pt>
              </c:strCache>
            </c:strRef>
          </c:cat>
          <c:val>
            <c:numRef>
              <c:f>Chart!$B$11:$C$11</c:f>
              <c:numCache>
                <c:formatCode>0.0</c:formatCode>
                <c:ptCount val="2"/>
                <c:pt idx="0">
                  <c:v>0.19940752889967994</c:v>
                </c:pt>
                <c:pt idx="1">
                  <c:v>7.99717596705041E-2</c:v>
                </c:pt>
              </c:numCache>
            </c:numRef>
          </c:val>
          <c:extLst xmlns:c16r2="http://schemas.microsoft.com/office/drawing/2015/06/chart">
            <c:ext xmlns:c16="http://schemas.microsoft.com/office/drawing/2014/chart" uri="{C3380CC4-5D6E-409C-BE32-E72D297353CC}">
              <c16:uniqueId val="{00000004-23BF-4115-A9E7-B8B6F25C126A}"/>
            </c:ext>
          </c:extLst>
        </c:ser>
        <c:dLbls>
          <c:showLegendKey val="0"/>
          <c:showVal val="0"/>
          <c:showCatName val="0"/>
          <c:showSerName val="0"/>
          <c:showPercent val="0"/>
          <c:showBubbleSize val="0"/>
        </c:dLbls>
        <c:gapWidth val="150"/>
        <c:overlap val="100"/>
        <c:axId val="221633280"/>
        <c:axId val="221633840"/>
      </c:barChart>
      <c:catAx>
        <c:axId val="221633280"/>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221633840"/>
        <c:crosses val="autoZero"/>
        <c:auto val="1"/>
        <c:lblAlgn val="ctr"/>
        <c:lblOffset val="100"/>
        <c:noMultiLvlLbl val="0"/>
      </c:catAx>
      <c:valAx>
        <c:axId val="221633840"/>
        <c:scaling>
          <c:orientation val="minMax"/>
        </c:scaling>
        <c:delete val="0"/>
        <c:axPos val="b"/>
        <c:majorGridlines>
          <c:spPr>
            <a:ln w="6350"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163328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14895579246624022"/>
          <c:y val="0.12670641385344072"/>
          <c:w val="0.68567846481876338"/>
          <c:h val="0.75794755181464391"/>
        </c:manualLayout>
      </c:layout>
      <c:doughnutChart>
        <c:varyColors val="1"/>
        <c:ser>
          <c:idx val="0"/>
          <c:order val="0"/>
          <c:tx>
            <c:strRef>
              <c:f>Sheet1!$B$5</c:f>
              <c:strCache>
                <c:ptCount val="1"/>
                <c:pt idx="0">
                  <c:v>Total</c:v>
                </c:pt>
              </c:strCache>
            </c:strRef>
          </c:tx>
          <c:dPt>
            <c:idx val="0"/>
            <c:bubble3D val="0"/>
            <c:spPr>
              <a:solidFill>
                <a:schemeClr val="accent5">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chemeClr val="bg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Lbls>
            <c:dLbl>
              <c:idx val="0"/>
              <c:layout>
                <c:manualLayout>
                  <c:x val="-0.51143710021321931"/>
                  <c:y val="0.3200923479025761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5F41-41C9-8D77-CC170A27A3DB}"/>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formatCode="0.00">
                  <c:v>50.978968978094848</c:v>
                </c:pt>
                <c:pt idx="1">
                  <c:v>49.021031021905152</c:v>
                </c:pt>
              </c:numCache>
            </c:numRef>
          </c:val>
          <c:extLst xmlns:c16r2="http://schemas.microsoft.com/office/drawing/2015/06/chart">
            <c:ext xmlns:c16="http://schemas.microsoft.com/office/drawing/2014/chart" uri="{C3380CC4-5D6E-409C-BE32-E72D297353CC}">
              <c16:uniqueId val="{00000004-5F41-41C9-8D77-CC170A27A3DB}"/>
            </c:ext>
          </c:extLst>
        </c:ser>
        <c:ser>
          <c:idx val="1"/>
          <c:order val="1"/>
          <c:tx>
            <c:strRef>
              <c:f>Sheet1!$C$5</c:f>
              <c:strCache>
                <c:ptCount val="1"/>
                <c:pt idx="0">
                  <c:v>Urban</c:v>
                </c:pt>
              </c:strCache>
            </c:strRef>
          </c:tx>
          <c:dPt>
            <c:idx val="0"/>
            <c:bubble3D val="0"/>
            <c:spPr>
              <a:solidFill>
                <a:schemeClr val="accent5">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F80C-4D3D-A266-68AC32B7260D}"/>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F80C-4D3D-A266-68AC32B7260D}"/>
              </c:ext>
            </c:extLst>
          </c:dPt>
          <c:dLbls>
            <c:dLbl>
              <c:idx val="0"/>
              <c:layout>
                <c:manualLayout>
                  <c:x val="0.20604918265813779"/>
                  <c:y val="0.24273459681596324"/>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80C-4D3D-A266-68AC32B7260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F80C-4D3D-A266-68AC32B7260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formatCode="0.00">
                  <c:v>53.238955934577824</c:v>
                </c:pt>
                <c:pt idx="1">
                  <c:v>46.761044065422176</c:v>
                </c:pt>
              </c:numCache>
            </c:numRef>
          </c:val>
          <c:extLst xmlns:c16r2="http://schemas.microsoft.com/office/drawing/2015/06/chart">
            <c:ext xmlns:c16="http://schemas.microsoft.com/office/drawing/2014/chart" uri="{C3380CC4-5D6E-409C-BE32-E72D297353CC}">
              <c16:uniqueId val="{00000008-F80C-4D3D-A266-68AC32B7260D}"/>
            </c:ext>
          </c:extLst>
        </c:ser>
        <c:ser>
          <c:idx val="2"/>
          <c:order val="2"/>
          <c:tx>
            <c:strRef>
              <c:f>Sheet1!$D$5</c:f>
              <c:strCache>
                <c:ptCount val="1"/>
                <c:pt idx="0">
                  <c:v>Rural</c:v>
                </c:pt>
              </c:strCache>
            </c:strRef>
          </c:tx>
          <c:dPt>
            <c:idx val="0"/>
            <c:bubble3D val="0"/>
            <c:spPr>
              <a:solidFill>
                <a:schemeClr val="accent5">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A-F80C-4D3D-A266-68AC32B7260D}"/>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F80C-4D3D-A266-68AC32B7260D}"/>
              </c:ext>
            </c:extLst>
          </c:dPt>
          <c:dLbls>
            <c:dLbl>
              <c:idx val="0"/>
              <c:layout>
                <c:manualLayout>
                  <c:x val="0.10109452736318414"/>
                  <c:y val="-0.23206695222936771"/>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F80C-4D3D-A266-68AC32B7260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F80C-4D3D-A266-68AC32B7260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formatCode="0.00">
                  <c:v>47.446029596662626</c:v>
                </c:pt>
                <c:pt idx="1">
                  <c:v>52.553970403337374</c:v>
                </c:pt>
              </c:numCache>
            </c:numRef>
          </c:val>
          <c:extLst xmlns:c16r2="http://schemas.microsoft.com/office/drawing/2015/06/chart">
            <c:ext xmlns:c16="http://schemas.microsoft.com/office/drawing/2014/chart" uri="{C3380CC4-5D6E-409C-BE32-E72D297353CC}">
              <c16:uniqueId val="{0000000D-F80C-4D3D-A266-68AC32B7260D}"/>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11791828430300381"/>
          <c:y val="7.0731011353465878E-2"/>
          <c:w val="0.74445048210119569"/>
          <c:h val="0.82146260093925039"/>
        </c:manualLayout>
      </c:layout>
      <c:doughnutChart>
        <c:varyColors val="1"/>
        <c:ser>
          <c:idx val="0"/>
          <c:order val="0"/>
          <c:tx>
            <c:strRef>
              <c:f>Sheet1!$B$5</c:f>
              <c:strCache>
                <c:ptCount val="1"/>
                <c:pt idx="0">
                  <c:v>Total</c:v>
                </c:pt>
              </c:strCache>
            </c:strRef>
          </c:tx>
          <c:dPt>
            <c:idx val="0"/>
            <c:bubble3D val="0"/>
            <c:spPr>
              <a:solidFill>
                <a:schemeClr val="accent2">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D912-4E43-90C3-ED058CBB9BE2}"/>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3-D912-4E43-90C3-ED058CBB9BE2}"/>
              </c:ext>
            </c:extLst>
          </c:dPt>
          <c:dLbls>
            <c:dLbl>
              <c:idx val="0"/>
              <c:layout>
                <c:manualLayout>
                  <c:x val="0.38339120370370394"/>
                  <c:y val="0.41612005227334881"/>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D912-4E43-90C3-ED058CBB9BE2}"/>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5.2829391224128619</c:v>
                </c:pt>
                <c:pt idx="1">
                  <c:v>94.717060877587144</c:v>
                </c:pt>
              </c:numCache>
            </c:numRef>
          </c:val>
          <c:extLst xmlns:c16r2="http://schemas.microsoft.com/office/drawing/2015/06/chart">
            <c:ext xmlns:c16="http://schemas.microsoft.com/office/drawing/2014/chart" uri="{C3380CC4-5D6E-409C-BE32-E72D297353CC}">
              <c16:uniqueId val="{00000004-D912-4E43-90C3-ED058CBB9BE2}"/>
            </c:ext>
          </c:extLst>
        </c:ser>
        <c:ser>
          <c:idx val="1"/>
          <c:order val="1"/>
          <c:tx>
            <c:strRef>
              <c:f>Sheet1!$C$5</c:f>
              <c:strCache>
                <c:ptCount val="1"/>
                <c:pt idx="0">
                  <c:v>Urban</c:v>
                </c:pt>
              </c:strCache>
            </c:strRef>
          </c:tx>
          <c:dPt>
            <c:idx val="0"/>
            <c:bubble3D val="0"/>
            <c:spPr>
              <a:solidFill>
                <a:schemeClr val="accent2">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4314-4CC0-AACB-F24B629934C5}"/>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4314-4CC0-AACB-F24B629934C5}"/>
              </c:ext>
            </c:extLst>
          </c:dPt>
          <c:dLbls>
            <c:dLbl>
              <c:idx val="0"/>
              <c:layout>
                <c:manualLayout>
                  <c:x val="-0.38339120370370389"/>
                  <c:y val="-9.6027704370772793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4314-4CC0-AACB-F24B629934C5}"/>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formatCode="0.00">
                  <c:v>4.0379014826975101</c:v>
                </c:pt>
                <c:pt idx="1">
                  <c:v>95.962098517302493</c:v>
                </c:pt>
              </c:numCache>
            </c:numRef>
          </c:val>
          <c:extLst xmlns:c16r2="http://schemas.microsoft.com/office/drawing/2015/06/chart">
            <c:ext xmlns:c16="http://schemas.microsoft.com/office/drawing/2014/chart" uri="{C3380CC4-5D6E-409C-BE32-E72D297353CC}">
              <c16:uniqueId val="{00000008-4314-4CC0-AACB-F24B629934C5}"/>
            </c:ext>
          </c:extLst>
        </c:ser>
        <c:ser>
          <c:idx val="2"/>
          <c:order val="2"/>
          <c:tx>
            <c:strRef>
              <c:f>Sheet1!$D$5</c:f>
              <c:strCache>
                <c:ptCount val="1"/>
                <c:pt idx="0">
                  <c:v>Rural</c:v>
                </c:pt>
              </c:strCache>
            </c:strRef>
          </c:tx>
          <c:dPt>
            <c:idx val="0"/>
            <c:bubble3D val="0"/>
            <c:spPr>
              <a:solidFill>
                <a:schemeClr val="accent2">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A-4314-4CC0-AACB-F24B629934C5}"/>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4314-4CC0-AACB-F24B629934C5}"/>
              </c:ext>
            </c:extLst>
          </c:dPt>
          <c:dLbls>
            <c:dLbl>
              <c:idx val="0"/>
              <c:layout>
                <c:manualLayout>
                  <c:x val="0.31105324074074081"/>
                  <c:y val="3.20092347902576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4314-4CC0-AACB-F24B629934C5}"/>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formatCode="0.00">
                  <c:v>7.2292523505038409</c:v>
                </c:pt>
                <c:pt idx="1">
                  <c:v>92.770747649496158</c:v>
                </c:pt>
              </c:numCache>
            </c:numRef>
          </c:val>
          <c:extLst xmlns:c16r2="http://schemas.microsoft.com/office/drawing/2015/06/chart">
            <c:ext xmlns:c16="http://schemas.microsoft.com/office/drawing/2014/chart" uri="{C3380CC4-5D6E-409C-BE32-E72D297353CC}">
              <c16:uniqueId val="{0000000D-4314-4CC0-AACB-F24B629934C5}"/>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529239018120586"/>
          <c:y val="6.3693309193401978E-2"/>
          <c:w val="0.53177089335095351"/>
          <c:h val="0.79718146382468791"/>
        </c:manualLayout>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A70F-41F7-BAB8-D290647BB869}"/>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A70F-41F7-BAB8-D290647BB869}"/>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A70F-41F7-BAB8-D290647BB869}"/>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7-A70F-41F7-BAB8-D290647BB869}"/>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B-A70F-41F7-BAB8-D290647BB869}"/>
              </c:ext>
            </c:extLst>
          </c:dPt>
          <c:dPt>
            <c:idx val="8"/>
            <c:invertIfNegative val="0"/>
            <c:bubble3D val="0"/>
            <c:spPr>
              <a:solidFill>
                <a:srgbClr val="FFD966"/>
              </a:solidFill>
              <a:ln>
                <a:noFill/>
              </a:ln>
              <a:effectLst/>
            </c:spPr>
            <c:extLst xmlns:c16r2="http://schemas.microsoft.com/office/drawing/2015/06/chart">
              <c:ext xmlns:c16="http://schemas.microsoft.com/office/drawing/2014/chart" uri="{C3380CC4-5D6E-409C-BE32-E72D297353CC}">
                <c16:uniqueId val="{0000000B-56FB-49A8-A244-9F50E96FD8AC}"/>
              </c:ext>
            </c:extLst>
          </c:dPt>
          <c:dPt>
            <c:idx val="10"/>
            <c:invertIfNegative val="0"/>
            <c:bubble3D val="0"/>
            <c:spPr>
              <a:solidFill>
                <a:schemeClr val="accent1">
                  <a:lumMod val="60000"/>
                  <a:lumOff val="40000"/>
                </a:schemeClr>
              </a:solidFill>
              <a:ln>
                <a:noFill/>
              </a:ln>
              <a:effectLst/>
            </c:spPr>
            <c:extLst xmlns:c16r2="http://schemas.microsoft.com/office/drawing/2015/06/chart">
              <c:ext xmlns:c16="http://schemas.microsoft.com/office/drawing/2014/chart" uri="{C3380CC4-5D6E-409C-BE32-E72D297353CC}">
                <c16:uniqueId val="{0000000D-56FB-49A8-A244-9F50E96FD8AC}"/>
              </c:ext>
            </c:extLst>
          </c:dPt>
          <c:dLbls>
            <c:dLbl>
              <c:idx val="4"/>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56FB-49A8-A244-9F50E96FD8AC}"/>
                </c:ext>
                <c:ext xmlns:c15="http://schemas.microsoft.com/office/drawing/2012/chart" uri="{CE6537A1-D6FC-4f65-9D91-7224C49458BB}">
                  <c15:layout/>
                </c:ext>
              </c:extLst>
            </c:dLbl>
            <c:dLbl>
              <c:idx val="7"/>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56FB-49A8-A244-9F50E96FD8AC}"/>
                </c:ext>
                <c:ext xmlns:c15="http://schemas.microsoft.com/office/drawing/2012/chart" uri="{CE6537A1-D6FC-4f65-9D91-7224C49458BB}">
                  <c15:layout/>
                </c:ext>
              </c:extLst>
            </c:dLbl>
            <c:dLbl>
              <c:idx val="9"/>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56FB-49A8-A244-9F50E96FD8AC}"/>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Sheet1!$A$6:$A$17</c:f>
              <c:strCache>
                <c:ptCount val="12"/>
                <c:pt idx="0">
                  <c:v>Other source</c:v>
                </c:pt>
                <c:pt idx="2">
                  <c:v>A health facility or provider</c:v>
                </c:pt>
                <c:pt idx="4">
                  <c:v>Village Doctor</c:v>
                </c:pt>
                <c:pt idx="5">
                  <c:v>Village Nurse</c:v>
                </c:pt>
                <c:pt idx="6">
                  <c:v>Polyclinic/Primary Health Centre /Ambulatory</c:v>
                </c:pt>
                <c:pt idx="7">
                  <c:v>Private Physician</c:v>
                </c:pt>
                <c:pt idx="8">
                  <c:v>Pharmacy</c:v>
                </c:pt>
                <c:pt idx="9">
                  <c:v>Emergency Team</c:v>
                </c:pt>
                <c:pt idx="10">
                  <c:v>Emergency Department</c:v>
                </c:pt>
                <c:pt idx="11">
                  <c:v>Hospital Doctor</c:v>
                </c:pt>
              </c:strCache>
            </c:strRef>
          </c:cat>
          <c:val>
            <c:numRef>
              <c:f>Sheet1!$B$6:$B$17</c:f>
              <c:numCache>
                <c:formatCode>General</c:formatCode>
                <c:ptCount val="12"/>
                <c:pt idx="0" formatCode="0">
                  <c:v>1.7516960657503569</c:v>
                </c:pt>
                <c:pt idx="2" formatCode="0">
                  <c:v>66.655447366594927</c:v>
                </c:pt>
                <c:pt idx="4" formatCode="0">
                  <c:v>8.7999429235376354</c:v>
                </c:pt>
                <c:pt idx="5" formatCode="0">
                  <c:v>0.11218396255059139</c:v>
                </c:pt>
                <c:pt idx="6" formatCode="0">
                  <c:v>43.450944717988236</c:v>
                </c:pt>
                <c:pt idx="7" formatCode="0">
                  <c:v>10.510006326303778</c:v>
                </c:pt>
                <c:pt idx="8" formatCode="0">
                  <c:v>8.681801489389597E-2</c:v>
                </c:pt>
                <c:pt idx="9" formatCode="0">
                  <c:v>2.2181219294559584</c:v>
                </c:pt>
                <c:pt idx="10" formatCode="0">
                  <c:v>0</c:v>
                </c:pt>
                <c:pt idx="11" formatCode="0">
                  <c:v>4.8015051923941883</c:v>
                </c:pt>
              </c:numCache>
            </c:numRef>
          </c:val>
          <c:extLst xmlns:c16r2="http://schemas.microsoft.com/office/drawing/2015/06/chart">
            <c:ext xmlns:c16="http://schemas.microsoft.com/office/drawing/2014/chart" uri="{C3380CC4-5D6E-409C-BE32-E72D297353CC}">
              <c16:uniqueId val="{0000000C-A70F-41F7-BAB8-D290647BB869}"/>
            </c:ext>
          </c:extLst>
        </c:ser>
        <c:dLbls>
          <c:showLegendKey val="0"/>
          <c:showVal val="0"/>
          <c:showCatName val="0"/>
          <c:showSerName val="0"/>
          <c:showPercent val="0"/>
          <c:showBubbleSize val="0"/>
        </c:dLbls>
        <c:gapWidth val="32"/>
        <c:axId val="410889088"/>
        <c:axId val="410889648"/>
      </c:barChart>
      <c:catAx>
        <c:axId val="410889088"/>
        <c:scaling>
          <c:orientation val="minMax"/>
        </c:scaling>
        <c:delete val="0"/>
        <c:axPos val="l"/>
        <c:numFmt formatCode="#,##0" sourceLinked="0"/>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10889648"/>
        <c:crossesAt val="0"/>
        <c:auto val="1"/>
        <c:lblAlgn val="ctr"/>
        <c:lblOffset val="100"/>
        <c:noMultiLvlLbl val="0"/>
      </c:catAx>
      <c:valAx>
        <c:axId val="410889648"/>
        <c:scaling>
          <c:orientation val="minMax"/>
          <c:max val="7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manualLayout>
              <c:xMode val="edge"/>
              <c:yMode val="edge"/>
              <c:x val="0.56063492478608878"/>
              <c:y val="0.94673876883006569"/>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1088908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14287035604259568"/>
          <c:y val="1.8952055775750921E-2"/>
          <c:w val="0.66233488542208863"/>
          <c:h val="0.93682648074749708"/>
        </c:manualLayout>
      </c:layout>
      <c:doughnutChart>
        <c:varyColors val="1"/>
        <c:ser>
          <c:idx val="0"/>
          <c:order val="0"/>
          <c:tx>
            <c:strRef>
              <c:f>Sheet1!$B$5</c:f>
              <c:strCache>
                <c:ptCount val="1"/>
                <c:pt idx="0">
                  <c:v>Total</c:v>
                </c:pt>
              </c:strCache>
            </c:strRef>
          </c:tx>
          <c:dPt>
            <c:idx val="0"/>
            <c:bubble3D val="0"/>
            <c:spPr>
              <a:solidFill>
                <a:schemeClr val="accent6">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Lbls>
            <c:dLbl>
              <c:idx val="0"/>
              <c:layout>
                <c:manualLayout>
                  <c:x val="0.28874965297389404"/>
                  <c:y val="0.46051200232069039"/>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31.617059142097506</c:v>
                </c:pt>
                <c:pt idx="1">
                  <c:v>68.382940857902497</c:v>
                </c:pt>
              </c:numCache>
            </c:numRef>
          </c:val>
          <c:extLst xmlns:c16r2="http://schemas.microsoft.com/office/drawing/2015/06/chart">
            <c:ext xmlns:c16="http://schemas.microsoft.com/office/drawing/2014/chart" uri="{C3380CC4-5D6E-409C-BE32-E72D297353CC}">
              <c16:uniqueId val="{00000004-5F41-41C9-8D77-CC170A27A3DB}"/>
            </c:ext>
          </c:extLst>
        </c:ser>
        <c:ser>
          <c:idx val="1"/>
          <c:order val="1"/>
          <c:tx>
            <c:strRef>
              <c:f>Sheet1!$C$5</c:f>
              <c:strCache>
                <c:ptCount val="1"/>
                <c:pt idx="0">
                  <c:v>Urban</c:v>
                </c:pt>
              </c:strCache>
            </c:strRef>
          </c:tx>
          <c:dPt>
            <c:idx val="0"/>
            <c:bubble3D val="0"/>
            <c:spPr>
              <a:solidFill>
                <a:schemeClr val="accent6">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FC3B-44C0-96DB-8C178ACEEC33}"/>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FC3B-44C0-96DB-8C178ACEEC33}"/>
              </c:ext>
            </c:extLst>
          </c:dPt>
          <c:dLbls>
            <c:dLbl>
              <c:idx val="0"/>
              <c:layout>
                <c:manualLayout>
                  <c:x val="-0.37233507883475836"/>
                  <c:y val="-0.24026713164557767"/>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C3B-44C0-96DB-8C178ACEEC33}"/>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FC3B-44C0-96DB-8C178ACEEC33}"/>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26.490192914958069</c:v>
                </c:pt>
                <c:pt idx="1">
                  <c:v>73.509807085041928</c:v>
                </c:pt>
              </c:numCache>
            </c:numRef>
          </c:val>
          <c:extLst xmlns:c16r2="http://schemas.microsoft.com/office/drawing/2015/06/chart">
            <c:ext xmlns:c16="http://schemas.microsoft.com/office/drawing/2014/chart" uri="{C3380CC4-5D6E-409C-BE32-E72D297353CC}">
              <c16:uniqueId val="{00000008-FC3B-44C0-96DB-8C178ACEEC33}"/>
            </c:ext>
          </c:extLst>
        </c:ser>
        <c:ser>
          <c:idx val="2"/>
          <c:order val="2"/>
          <c:tx>
            <c:strRef>
              <c:f>Sheet1!$D$5</c:f>
              <c:strCache>
                <c:ptCount val="1"/>
                <c:pt idx="0">
                  <c:v>Rural</c:v>
                </c:pt>
              </c:strCache>
            </c:strRef>
          </c:tx>
          <c:dPt>
            <c:idx val="0"/>
            <c:bubble3D val="0"/>
            <c:spPr>
              <a:solidFill>
                <a:schemeClr val="accent6">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A-FC3B-44C0-96DB-8C178ACEEC33}"/>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FC3B-44C0-96DB-8C178ACEEC33}"/>
              </c:ext>
            </c:extLst>
          </c:dPt>
          <c:dLbls>
            <c:dLbl>
              <c:idx val="0"/>
              <c:layout>
                <c:manualLayout>
                  <c:x val="0.16717085172172813"/>
                  <c:y val="-0.1668521747538733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FC3B-44C0-96DB-8C178ACEEC33}"/>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FC3B-44C0-96DB-8C178ACEEC33}"/>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40.271261871672046</c:v>
                </c:pt>
                <c:pt idx="1">
                  <c:v>59.728738128327954</c:v>
                </c:pt>
              </c:numCache>
            </c:numRef>
          </c:val>
          <c:extLst xmlns:c16r2="http://schemas.microsoft.com/office/drawing/2015/06/chart">
            <c:ext xmlns:c16="http://schemas.microsoft.com/office/drawing/2014/chart" uri="{C3380CC4-5D6E-409C-BE32-E72D297353CC}">
              <c16:uniqueId val="{0000000D-FC3B-44C0-96DB-8C178ACEEC33}"/>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84E-2"/>
          <c:y val="7.6745623006766614E-2"/>
          <c:w val="0.87086853694317445"/>
          <c:h val="0.75375935211385447"/>
        </c:manualLayout>
      </c:layout>
      <c:stockChart>
        <c:ser>
          <c:idx val="0"/>
          <c:order val="0"/>
          <c:tx>
            <c:strRef>
              <c:f>Sheet1!$B$4</c:f>
              <c:strCache>
                <c:ptCount val="1"/>
                <c:pt idx="0">
                  <c:v>Lowest</c:v>
                </c:pt>
              </c:strCache>
            </c:strRef>
          </c:tx>
          <c:spPr>
            <a:ln w="25400" cap="rnd">
              <a:noFill/>
              <a:round/>
            </a:ln>
            <a:effectLst/>
          </c:spPr>
          <c:marker>
            <c:symbol val="circle"/>
            <c:size val="6"/>
            <c:spPr>
              <a:noFill/>
              <a:ln w="22225">
                <a:solidFill>
                  <a:srgbClr val="A9D18E"/>
                </a:solidFill>
                <a:round/>
              </a:ln>
              <a:effectLst/>
            </c:spPr>
          </c:marker>
          <c:dLbls>
            <c:dLbl>
              <c:idx val="0"/>
              <c:layout>
                <c:manualLayout>
                  <c:x val="-8.6559647466163042E-2"/>
                  <c:y val="5.0450634958538298E-2"/>
                </c:manualLayout>
              </c:layout>
              <c:tx>
                <c:rich>
                  <a:bodyPr/>
                  <a:lstStyle/>
                  <a:p>
                    <a:fld id="{C44F1219-F019-4B50-96FE-935A921B5F14}" type="CELLRANGE">
                      <a:rPr lang="en-US" baseline="0"/>
                      <a:pPr/>
                      <a:t>[CELLRANGE]</a:t>
                    </a:fld>
                    <a:r>
                      <a:rPr lang="en-US" baseline="0"/>
                      <a:t>, </a:t>
                    </a:r>
                    <a:fld id="{D81C071A-A324-40FF-B56A-0A745A7C0C48}"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6B71-4939-8F95-9A9633E141FD}"/>
                </c:ext>
                <c:ext xmlns:c15="http://schemas.microsoft.com/office/drawing/2012/chart" uri="{CE6537A1-D6FC-4f65-9D91-7224C49458BB}">
                  <c15:layout/>
                  <c15:dlblFieldTable/>
                  <c15:showDataLabelsRange val="1"/>
                </c:ext>
              </c:extLst>
            </c:dLbl>
            <c:dLbl>
              <c:idx val="1"/>
              <c:layout>
                <c:manualLayout>
                  <c:x val="-8.6559647466163028E-2"/>
                  <c:y val="5.0450634958538298E-2"/>
                </c:manualLayout>
              </c:layout>
              <c:tx>
                <c:rich>
                  <a:bodyPr/>
                  <a:lstStyle/>
                  <a:p>
                    <a:fld id="{01DA881D-DF0C-4D0C-8CEB-85B2E380F4F0}" type="CELLRANGE">
                      <a:rPr lang="en-US" baseline="0"/>
                      <a:pPr/>
                      <a:t>[CELLRANGE]</a:t>
                    </a:fld>
                    <a:r>
                      <a:rPr lang="en-US" baseline="0"/>
                      <a:t>, </a:t>
                    </a:r>
                    <a:fld id="{0EABE0E2-B5B6-42F5-9921-487A582BA036}"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B71-4939-8F95-9A9633E141FD}"/>
                </c:ext>
                <c:ext xmlns:c15="http://schemas.microsoft.com/office/drawing/2012/chart" uri="{CE6537A1-D6FC-4f65-9D91-7224C49458BB}">
                  <c15:layout/>
                  <c15:dlblFieldTable/>
                  <c15:showDataLabelsRange val="1"/>
                </c:ext>
              </c:extLst>
            </c:dLbl>
            <c:dLbl>
              <c:idx val="2"/>
              <c:layout>
                <c:manualLayout>
                  <c:x val="-0.12197041233868439"/>
                  <c:y val="7.2873139384555224E-2"/>
                </c:manualLayout>
              </c:layout>
              <c:tx>
                <c:rich>
                  <a:bodyPr/>
                  <a:lstStyle/>
                  <a:p>
                    <a:fld id="{97994A9E-0277-4D3C-9288-71949EDC9FC0}" type="CELLRANGE">
                      <a:rPr lang="en-US" baseline="0"/>
                      <a:pPr/>
                      <a:t>[CELLRANGE]</a:t>
                    </a:fld>
                    <a:r>
                      <a:rPr lang="en-US" baseline="0"/>
                      <a:t>, </a:t>
                    </a:r>
                    <a:fld id="{50F5483F-0FA3-4E05-AC6E-304EB3F7A61A}"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6B71-4939-8F95-9A9633E141FD}"/>
                </c:ext>
                <c:ext xmlns:c15="http://schemas.microsoft.com/office/drawing/2012/chart" uri="{CE6537A1-D6FC-4f65-9D91-7224C49458BB}">
                  <c15:layout/>
                  <c15:dlblFieldTable/>
                  <c15:showDataLabelsRange val="1"/>
                </c:ext>
              </c:extLst>
            </c:dLbl>
            <c:dLbl>
              <c:idx val="3"/>
              <c:layout>
                <c:manualLayout>
                  <c:x val="-9.0494176896443207E-2"/>
                  <c:y val="5.0450634958538181E-2"/>
                </c:manualLayout>
              </c:layout>
              <c:tx>
                <c:rich>
                  <a:bodyPr/>
                  <a:lstStyle/>
                  <a:p>
                    <a:fld id="{5C975385-BC97-49CA-AF3C-B043E0EA0198}" type="CELLRANGE">
                      <a:rPr lang="en-US" baseline="0"/>
                      <a:pPr/>
                      <a:t>[CELLRANGE]</a:t>
                    </a:fld>
                    <a:r>
                      <a:rPr lang="en-US" baseline="0"/>
                      <a:t>, </a:t>
                    </a:r>
                    <a:fld id="{21DC49E9-7A71-4483-9820-4C24156FA2F5}"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B71-4939-8F95-9A9633E141FD}"/>
                </c:ext>
                <c:ext xmlns:c15="http://schemas.microsoft.com/office/drawing/2012/chart" uri="{CE6537A1-D6FC-4f65-9D91-7224C49458BB}">
                  <c15:layout/>
                  <c15:dlblFieldTable/>
                  <c15:showDataLabelsRange val="1"/>
                </c:ext>
              </c:extLst>
            </c:dLbl>
            <c:dLbl>
              <c:idx val="4"/>
              <c:layout>
                <c:manualLayout>
                  <c:x val="-2.7541677620276709E-2"/>
                  <c:y val="7.0085699514833372E-2"/>
                </c:manualLayout>
              </c:layout>
              <c:tx>
                <c:rich>
                  <a:bodyPr/>
                  <a:lstStyle/>
                  <a:p>
                    <a:fld id="{260A0139-C64B-41C1-85D2-FD680FE1659F}" type="CELLRANGE">
                      <a:rPr lang="en-US" baseline="0"/>
                      <a:pPr/>
                      <a:t>[CELLRANGE]</a:t>
                    </a:fld>
                    <a:r>
                      <a:rPr lang="en-US" baseline="0"/>
                      <a:t>, </a:t>
                    </a:r>
                    <a:fld id="{A69E2640-D76E-4A23-A3DC-970B0B5D7ECF}"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6B71-4939-8F95-9A9633E141FD}"/>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Sheet1!$A$5:$A$9</c:f>
              <c:strCache>
                <c:ptCount val="5"/>
                <c:pt idx="0">
                  <c:v>Sex</c:v>
                </c:pt>
                <c:pt idx="1">
                  <c:v>Area</c:v>
                </c:pt>
                <c:pt idx="2">
                  <c:v>Age in Months</c:v>
                </c:pt>
                <c:pt idx="3">
                  <c:v>Wealth Quintile</c:v>
                </c:pt>
                <c:pt idx="4">
                  <c:v>Mother's Education</c:v>
                </c:pt>
              </c:strCache>
            </c:strRef>
          </c:cat>
          <c:val>
            <c:numRef>
              <c:f>Sheet1!$B$5:$B$9</c:f>
              <c:numCache>
                <c:formatCode>0.0</c:formatCode>
                <c:ptCount val="5"/>
                <c:pt idx="0">
                  <c:v>64.004688660150592</c:v>
                </c:pt>
                <c:pt idx="1">
                  <c:v>58.658121492782989</c:v>
                </c:pt>
                <c:pt idx="2">
                  <c:v>57.02490204738384</c:v>
                </c:pt>
                <c:pt idx="3">
                  <c:v>56.462773959094676</c:v>
                </c:pt>
                <c:pt idx="4">
                  <c:v>43.5</c:v>
                </c:pt>
              </c:numCache>
            </c:numRef>
          </c:val>
          <c:smooth val="0"/>
          <c:extLst xmlns:c16r2="http://schemas.microsoft.com/office/drawing/2015/06/chart">
            <c:ext xmlns:c16="http://schemas.microsoft.com/office/drawing/2014/chart" uri="{C3380CC4-5D6E-409C-BE32-E72D297353CC}">
              <c16:uniqueId val="{00000004-2681-402D-BE22-A74F22498023}"/>
            </c:ext>
            <c:ext xmlns:c15="http://schemas.microsoft.com/office/drawing/2012/chart" uri="{02D57815-91ED-43cb-92C2-25804820EDAC}">
              <c15:datalabelsRange>
                <c15:f>Sheet1!$F$5:$F$9</c15:f>
                <c15:dlblRangeCache>
                  <c:ptCount val="5"/>
                  <c:pt idx="0">
                    <c:v>Male</c:v>
                  </c:pt>
                  <c:pt idx="1">
                    <c:v>Rural</c:v>
                  </c:pt>
                  <c:pt idx="2">
                    <c:v>36-47 months</c:v>
                  </c:pt>
                  <c:pt idx="3">
                    <c:v>Poorest</c:v>
                  </c:pt>
                  <c:pt idx="4">
                    <c:v>Primary or Lower Secondary</c:v>
                  </c:pt>
                </c15:dlblRangeCache>
              </c15:datalabelsRange>
            </c:ext>
          </c:extLst>
        </c:ser>
        <c:ser>
          <c:idx val="1"/>
          <c:order val="1"/>
          <c:tx>
            <c:strRef>
              <c:f>Sheet1!$C$4</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layout>
                <c:manualLayout>
                  <c:x val="-9.8363235757003467E-2"/>
                  <c:y val="-6.7267513278050972E-2"/>
                </c:manualLayout>
              </c:layout>
              <c:tx>
                <c:rich>
                  <a:bodyPr/>
                  <a:lstStyle/>
                  <a:p>
                    <a:fld id="{E421B395-620A-418E-854D-A87BAD349E53}" type="CELLRANGE">
                      <a:rPr lang="en-US" baseline="0"/>
                      <a:pPr/>
                      <a:t>[CELLRANGE]</a:t>
                    </a:fld>
                    <a:r>
                      <a:rPr lang="en-US" baseline="0"/>
                      <a:t>, </a:t>
                    </a:r>
                    <a:fld id="{4E092BAB-8E85-446C-A1A8-7DD5A24C8A4B}"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B71-4939-8F95-9A9633E141FD}"/>
                </c:ext>
                <c:ext xmlns:c15="http://schemas.microsoft.com/office/drawing/2012/chart" uri="{CE6537A1-D6FC-4f65-9D91-7224C49458BB}">
                  <c15:layout/>
                  <c15:dlblFieldTable/>
                  <c15:showDataLabelsRange val="1"/>
                </c:ext>
              </c:extLst>
            </c:dLbl>
            <c:dLbl>
              <c:idx val="1"/>
              <c:layout>
                <c:manualLayout>
                  <c:x val="-9.0494176896443249E-2"/>
                  <c:y val="-5.0450634958538333E-2"/>
                </c:manualLayout>
              </c:layout>
              <c:tx>
                <c:rich>
                  <a:bodyPr/>
                  <a:lstStyle/>
                  <a:p>
                    <a:fld id="{EDD46F9C-4B72-4852-8AFB-41DE1140002F}" type="CELLRANGE">
                      <a:rPr lang="en-US" baseline="0"/>
                      <a:pPr/>
                      <a:t>[CELLRANGE]</a:t>
                    </a:fld>
                    <a:r>
                      <a:rPr lang="en-US" baseline="0"/>
                      <a:t>, </a:t>
                    </a:r>
                    <a:fld id="{AFAB5AFC-E29B-4FAC-900D-14DECBFD02DB}"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6B71-4939-8F95-9A9633E141FD}"/>
                </c:ext>
                <c:ext xmlns:c15="http://schemas.microsoft.com/office/drawing/2012/chart" uri="{CE6537A1-D6FC-4f65-9D91-7224C49458BB}">
                  <c15:layout/>
                  <c15:dlblFieldTable/>
                  <c15:showDataLabelsRange val="1"/>
                </c:ext>
              </c:extLst>
            </c:dLbl>
            <c:dLbl>
              <c:idx val="2"/>
              <c:layout>
                <c:manualLayout>
                  <c:x val="-9.8363235757003564E-2"/>
                  <c:y val="-7.2873139384555238E-2"/>
                </c:manualLayout>
              </c:layout>
              <c:tx>
                <c:rich>
                  <a:bodyPr/>
                  <a:lstStyle/>
                  <a:p>
                    <a:fld id="{6D23D5E4-42EA-4BC3-AC0E-8B8BF3EEF647}" type="CELLRANGE">
                      <a:rPr lang="en-US" baseline="0"/>
                      <a:pPr/>
                      <a:t>[CELLRANGE]</a:t>
                    </a:fld>
                    <a:r>
                      <a:rPr lang="en-US" baseline="0"/>
                      <a:t>, </a:t>
                    </a:r>
                    <a:fld id="{31DBA801-D852-4A38-B2C6-2DA6C75D0AE8}"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6B71-4939-8F95-9A9633E141FD}"/>
                </c:ext>
                <c:ext xmlns:c15="http://schemas.microsoft.com/office/drawing/2012/chart" uri="{CE6537A1-D6FC-4f65-9D91-7224C49458BB}">
                  <c15:layout/>
                  <c15:dlblFieldTable/>
                  <c15:showDataLabelsRange val="1"/>
                </c:ext>
              </c:extLst>
            </c:dLbl>
            <c:dLbl>
              <c:idx val="3"/>
              <c:layout>
                <c:manualLayout>
                  <c:x val="-9.4428706326723344E-2"/>
                  <c:y val="-5.0450634958538298E-2"/>
                </c:manualLayout>
              </c:layout>
              <c:tx>
                <c:rich>
                  <a:bodyPr/>
                  <a:lstStyle/>
                  <a:p>
                    <a:fld id="{E4146041-0B04-4FFC-8764-244523022E1A}" type="CELLRANGE">
                      <a:rPr lang="en-US" baseline="0"/>
                      <a:pPr/>
                      <a:t>[CELLRANGE]</a:t>
                    </a:fld>
                    <a:r>
                      <a:rPr lang="en-US" baseline="0"/>
                      <a:t>, </a:t>
                    </a:r>
                    <a:fld id="{1C72F685-0816-4C09-A3BE-979F74AA554D}"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6B71-4939-8F95-9A9633E141FD}"/>
                </c:ext>
                <c:ext xmlns:c15="http://schemas.microsoft.com/office/drawing/2012/chart" uri="{CE6537A1-D6FC-4f65-9D91-7224C49458BB}">
                  <c15:layout/>
                  <c15:dlblFieldTable/>
                  <c15:showDataLabelsRange val="1"/>
                </c:ext>
              </c:extLst>
            </c:dLbl>
            <c:dLbl>
              <c:idx val="4"/>
              <c:layout>
                <c:manualLayout>
                  <c:x val="-3.1808689738579116E-2"/>
                  <c:y val="-8.2705886511660789E-2"/>
                </c:manualLayout>
              </c:layout>
              <c:tx>
                <c:rich>
                  <a:bodyPr/>
                  <a:lstStyle/>
                  <a:p>
                    <a:fld id="{FEBD7D2D-BF7D-49C9-AE3B-8B033532470C}" type="CELLRANGE">
                      <a:rPr lang="en-US" baseline="0"/>
                      <a:pPr/>
                      <a:t>[CELLRANGE]</a:t>
                    </a:fld>
                    <a:r>
                      <a:rPr lang="en-US" baseline="0"/>
                      <a:t>, </a:t>
                    </a:r>
                    <a:fld id="{C2185BA6-F618-422B-81FD-2E99D345C311}"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6B71-4939-8F95-9A9633E141FD}"/>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Sheet1!$A$5:$A$9</c:f>
              <c:strCache>
                <c:ptCount val="5"/>
                <c:pt idx="0">
                  <c:v>Sex</c:v>
                </c:pt>
                <c:pt idx="1">
                  <c:v>Area</c:v>
                </c:pt>
                <c:pt idx="2">
                  <c:v>Age in Months</c:v>
                </c:pt>
                <c:pt idx="3">
                  <c:v>Wealth Quintile</c:v>
                </c:pt>
                <c:pt idx="4">
                  <c:v>Mother's Education</c:v>
                </c:pt>
              </c:strCache>
            </c:strRef>
          </c:cat>
          <c:val>
            <c:numRef>
              <c:f>Sheet1!$C$5:$C$9</c:f>
              <c:numCache>
                <c:formatCode>0.0</c:formatCode>
                <c:ptCount val="5"/>
                <c:pt idx="0">
                  <c:v>69.207553012119945</c:v>
                </c:pt>
                <c:pt idx="1">
                  <c:v>71.393170899435063</c:v>
                </c:pt>
                <c:pt idx="2">
                  <c:v>73.221613958810792</c:v>
                </c:pt>
                <c:pt idx="3">
                  <c:v>78.084564523880474</c:v>
                </c:pt>
                <c:pt idx="4">
                  <c:v>75.72906407595562</c:v>
                </c:pt>
              </c:numCache>
            </c:numRef>
          </c:val>
          <c:smooth val="0"/>
          <c:extLst xmlns:c16r2="http://schemas.microsoft.com/office/drawing/2015/06/chart">
            <c:ext xmlns:c16="http://schemas.microsoft.com/office/drawing/2014/chart" uri="{C3380CC4-5D6E-409C-BE32-E72D297353CC}">
              <c16:uniqueId val="{0000000C-2681-402D-BE22-A74F22498023}"/>
            </c:ext>
            <c:ext xmlns:c15="http://schemas.microsoft.com/office/drawing/2012/chart" uri="{02D57815-91ED-43cb-92C2-25804820EDAC}">
              <c15:datalabelsRange>
                <c15:f>Sheet1!$G$5:$G$9</c15:f>
                <c15:dlblRangeCache>
                  <c:ptCount val="5"/>
                  <c:pt idx="0">
                    <c:v>Female</c:v>
                  </c:pt>
                  <c:pt idx="1">
                    <c:v>Urban</c:v>
                  </c:pt>
                  <c:pt idx="2">
                    <c:v>0-11 months</c:v>
                  </c:pt>
                  <c:pt idx="3">
                    <c:v>Richest</c:v>
                  </c:pt>
                  <c:pt idx="4">
                    <c:v>Higher Education</c:v>
                  </c:pt>
                </c15:dlblRangeCache>
              </c15:datalabelsRange>
            </c:ext>
          </c:extLst>
        </c:ser>
        <c:ser>
          <c:idx val="2"/>
          <c:order val="2"/>
          <c:tx>
            <c:strRef>
              <c:f>Sheet1!$D$4</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Sheet1!$A$5:$A$9</c:f>
              <c:strCache>
                <c:ptCount val="5"/>
                <c:pt idx="0">
                  <c:v>Sex</c:v>
                </c:pt>
                <c:pt idx="1">
                  <c:v>Area</c:v>
                </c:pt>
                <c:pt idx="2">
                  <c:v>Age in Months</c:v>
                </c:pt>
                <c:pt idx="3">
                  <c:v>Wealth Quintile</c:v>
                </c:pt>
                <c:pt idx="4">
                  <c:v>Mother's Education</c:v>
                </c:pt>
              </c:strCache>
            </c:strRef>
          </c:cat>
          <c:val>
            <c:numRef>
              <c:f>Sheet1!$D$5:$D$9</c:f>
              <c:numCache>
                <c:formatCode>0.0</c:formatCode>
                <c:ptCount val="5"/>
                <c:pt idx="0">
                  <c:v>66.655447366594927</c:v>
                </c:pt>
                <c:pt idx="1">
                  <c:v>66.655447366594927</c:v>
                </c:pt>
                <c:pt idx="2">
                  <c:v>66.655447366594927</c:v>
                </c:pt>
                <c:pt idx="3">
                  <c:v>66.655447366594927</c:v>
                </c:pt>
                <c:pt idx="4">
                  <c:v>66.655447366594927</c:v>
                </c:pt>
              </c:numCache>
            </c:numRef>
          </c:val>
          <c:smooth val="0"/>
          <c:extLst xmlns:c16r2="http://schemas.microsoft.com/office/drawing/2015/06/chart">
            <c:ext xmlns:c16="http://schemas.microsoft.com/office/drawing/2014/chart" uri="{C3380CC4-5D6E-409C-BE32-E72D297353CC}">
              <c16:uniqueId val="{0000000D-2681-402D-BE22-A74F22498023}"/>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52026976"/>
        <c:axId val="252027536"/>
      </c:stockChart>
      <c:catAx>
        <c:axId val="25202697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52027536"/>
        <c:crosses val="autoZero"/>
        <c:auto val="1"/>
        <c:lblAlgn val="ctr"/>
        <c:lblOffset val="250"/>
        <c:noMultiLvlLbl val="0"/>
      </c:catAx>
      <c:valAx>
        <c:axId val="252027536"/>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3.9345294302801396E-3"/>
              <c:y val="0.39105668293919393"/>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52026976"/>
        <c:crosses val="autoZero"/>
        <c:crossBetween val="between"/>
        <c:majorUnit val="20"/>
      </c:valAx>
      <c:spPr>
        <a:noFill/>
        <a:ln w="25400">
          <a:noFill/>
        </a:ln>
        <a:effectLst/>
      </c:spPr>
    </c:plotArea>
    <c:legend>
      <c:legendPos val="r"/>
      <c:legendEntry>
        <c:idx val="0"/>
        <c:delete val="1"/>
      </c:legendEntry>
      <c:legendEntry>
        <c:idx val="1"/>
        <c:delete val="1"/>
      </c:legendEntry>
      <c:layout>
        <c:manualLayout>
          <c:xMode val="edge"/>
          <c:yMode val="edge"/>
          <c:x val="0.8283439162880849"/>
          <c:y val="5.0846781034499982E-3"/>
          <c:w val="0.13135318071076818"/>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500673831868119"/>
          <c:y val="6.3693309193401978E-2"/>
          <c:w val="0.7220565452134784"/>
          <c:h val="0.82683446085589662"/>
        </c:manualLayout>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A70F-41F7-BAB8-D290647BB869}"/>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A70F-41F7-BAB8-D290647BB869}"/>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A70F-41F7-BAB8-D290647BB869}"/>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7-A70F-41F7-BAB8-D290647BB869}"/>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B-A70F-41F7-BAB8-D290647BB869}"/>
              </c:ext>
            </c:extLst>
          </c:dPt>
          <c:dPt>
            <c:idx val="6"/>
            <c:invertIfNegative val="0"/>
            <c:bubble3D val="0"/>
            <c:spPr>
              <a:solidFill>
                <a:srgbClr val="FFD966"/>
              </a:solidFill>
              <a:ln>
                <a:noFill/>
              </a:ln>
              <a:effectLst/>
            </c:spPr>
            <c:extLst xmlns:c16r2="http://schemas.microsoft.com/office/drawing/2015/06/chart">
              <c:ext xmlns:c16="http://schemas.microsoft.com/office/drawing/2014/chart" uri="{C3380CC4-5D6E-409C-BE32-E72D297353CC}">
                <c16:uniqueId val="{0000000B-8DBA-46C2-AAF5-A7CAEE15C452}"/>
              </c:ext>
            </c:extLst>
          </c:dPt>
          <c:dPt>
            <c:idx val="7"/>
            <c:invertIfNegative val="0"/>
            <c:bubble3D val="0"/>
            <c:spPr>
              <a:solidFill>
                <a:srgbClr val="8FAADC"/>
              </a:solidFill>
              <a:ln>
                <a:noFill/>
              </a:ln>
              <a:effectLst/>
            </c:spPr>
            <c:extLst xmlns:c16r2="http://schemas.microsoft.com/office/drawing/2015/06/chart">
              <c:ext xmlns:c16="http://schemas.microsoft.com/office/drawing/2014/chart" uri="{C3380CC4-5D6E-409C-BE32-E72D297353CC}">
                <c16:uniqueId val="{0000000D-8DBA-46C2-AAF5-A7CAEE15C452}"/>
              </c:ext>
            </c:extLst>
          </c:dPt>
          <c:dLbls>
            <c:dLbl>
              <c:idx val="2"/>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70F-41F7-BAB8-D290647BB869}"/>
                </c:ext>
                <c:ext xmlns:c15="http://schemas.microsoft.com/office/drawing/2012/chart" uri="{CE6537A1-D6FC-4f65-9D91-7224C49458BB}">
                  <c15:layout/>
                </c:ext>
              </c:extLst>
            </c:dLbl>
            <c:dLbl>
              <c:idx val="6"/>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8DBA-46C2-AAF5-A7CAEE15C452}"/>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Sheet1!$A$6:$A$13</c:f>
              <c:strCache>
                <c:ptCount val="8"/>
                <c:pt idx="0">
                  <c:v>Other</c:v>
                </c:pt>
                <c:pt idx="1">
                  <c:v>Amoxicillin</c:v>
                </c:pt>
                <c:pt idx="2">
                  <c:v>Cotrimoxazole</c:v>
                </c:pt>
                <c:pt idx="3">
                  <c:v>Other antibiotic pill or syrup</c:v>
                </c:pt>
                <c:pt idx="4">
                  <c:v>Other antibiotic injection</c:v>
                </c:pt>
                <c:pt idx="5">
                  <c:v>Paracetamol/ Panadol/ Acetaminophen</c:v>
                </c:pt>
                <c:pt idx="6">
                  <c:v>Aspirin</c:v>
                </c:pt>
                <c:pt idx="7">
                  <c:v>Ibuprofen</c:v>
                </c:pt>
              </c:strCache>
            </c:strRef>
          </c:cat>
          <c:val>
            <c:numRef>
              <c:f>Sheet1!$B$6:$B$13</c:f>
              <c:numCache>
                <c:formatCode>0.0</c:formatCode>
                <c:ptCount val="8"/>
                <c:pt idx="0">
                  <c:v>22.192667055547158</c:v>
                </c:pt>
                <c:pt idx="1">
                  <c:v>2.3197135821669601</c:v>
                </c:pt>
                <c:pt idx="2">
                  <c:v>0</c:v>
                </c:pt>
                <c:pt idx="3">
                  <c:v>30.574893481985974</c:v>
                </c:pt>
                <c:pt idx="4">
                  <c:v>3.8420407485781021</c:v>
                </c:pt>
                <c:pt idx="5">
                  <c:v>20.884531510973183</c:v>
                </c:pt>
                <c:pt idx="6">
                  <c:v>0.79690840369920291</c:v>
                </c:pt>
                <c:pt idx="7">
                  <c:v>30.052908925664497</c:v>
                </c:pt>
              </c:numCache>
            </c:numRef>
          </c:val>
          <c:extLst xmlns:c16r2="http://schemas.microsoft.com/office/drawing/2015/06/chart">
            <c:ext xmlns:c16="http://schemas.microsoft.com/office/drawing/2014/chart" uri="{C3380CC4-5D6E-409C-BE32-E72D297353CC}">
              <c16:uniqueId val="{0000000C-A70F-41F7-BAB8-D290647BB869}"/>
            </c:ext>
          </c:extLst>
        </c:ser>
        <c:dLbls>
          <c:showLegendKey val="0"/>
          <c:showVal val="0"/>
          <c:showCatName val="0"/>
          <c:showSerName val="0"/>
          <c:showPercent val="0"/>
          <c:showBubbleSize val="0"/>
        </c:dLbls>
        <c:gapWidth val="32"/>
        <c:axId val="252029776"/>
        <c:axId val="339115536"/>
      </c:barChart>
      <c:catAx>
        <c:axId val="252029776"/>
        <c:scaling>
          <c:orientation val="minMax"/>
        </c:scaling>
        <c:delete val="0"/>
        <c:axPos val="l"/>
        <c:numFmt formatCode="#,##0" sourceLinked="0"/>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39115536"/>
        <c:crossesAt val="0"/>
        <c:auto val="1"/>
        <c:lblAlgn val="ctr"/>
        <c:lblOffset val="100"/>
        <c:noMultiLvlLbl val="0"/>
      </c:catAx>
      <c:valAx>
        <c:axId val="339115536"/>
        <c:scaling>
          <c:orientation val="minMax"/>
          <c:max val="35"/>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manualLayout>
              <c:xMode val="edge"/>
              <c:yMode val="edge"/>
              <c:x val="0.56063492478608878"/>
              <c:y val="0.94673876883006569"/>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52029776"/>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691569951860293"/>
          <c:y val="4.0151069309389713E-2"/>
          <c:w val="0.71698951375153952"/>
          <c:h val="0.78989168002240351"/>
        </c:manualLayout>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357F-4DC3-B601-EF570982829E}"/>
              </c:ext>
            </c:extLst>
          </c:dPt>
          <c:dPt>
            <c:idx val="1"/>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3-357F-4DC3-B601-EF570982829E}"/>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357F-4DC3-B601-EF570982829E}"/>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A-357F-4DC3-B601-EF570982829E}"/>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9-357F-4DC3-B601-EF570982829E}"/>
              </c:ext>
            </c:extLst>
          </c:dPt>
          <c:dLbls>
            <c:dLbl>
              <c:idx val="0"/>
              <c:layout>
                <c:manualLayout>
                  <c:x val="-1.0379217374319525E-2"/>
                  <c:y val="-9.7308098267353902E-17"/>
                </c:manualLayout>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57F-4DC3-B601-EF570982829E}"/>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Unknown</c:v>
                </c:pt>
                <c:pt idx="1">
                  <c:v>Other</c:v>
                </c:pt>
                <c:pt idx="2">
                  <c:v>Anti-emetic Treatment</c:v>
                </c:pt>
                <c:pt idx="3">
                  <c:v>Intestinal Flora</c:v>
                </c:pt>
                <c:pt idx="4">
                  <c:v>Anti-motility</c:v>
                </c:pt>
                <c:pt idx="5">
                  <c:v>Anti- biotic</c:v>
                </c:pt>
              </c:strCache>
            </c:strRef>
          </c:cat>
          <c:val>
            <c:numRef>
              <c:f>Sheet1!$B$6:$B$11</c:f>
              <c:numCache>
                <c:formatCode>0.0</c:formatCode>
                <c:ptCount val="6"/>
                <c:pt idx="0">
                  <c:v>0.51875662206442119</c:v>
                </c:pt>
                <c:pt idx="1">
                  <c:v>1.950345960661066</c:v>
                </c:pt>
                <c:pt idx="2">
                  <c:v>2.9589876770813928</c:v>
                </c:pt>
                <c:pt idx="3">
                  <c:v>12.775189759065629</c:v>
                </c:pt>
                <c:pt idx="4">
                  <c:v>12.840436954558019</c:v>
                </c:pt>
                <c:pt idx="5">
                  <c:v>2.4200159610134273</c:v>
                </c:pt>
              </c:numCache>
            </c:numRef>
          </c:val>
          <c:extLst xmlns:c16r2="http://schemas.microsoft.com/office/drawing/2015/06/chart">
            <c:ext xmlns:c16="http://schemas.microsoft.com/office/drawing/2014/chart" uri="{C3380CC4-5D6E-409C-BE32-E72D297353CC}">
              <c16:uniqueId val="{00000008-357F-4DC3-B601-EF570982829E}"/>
            </c:ext>
          </c:extLst>
        </c:ser>
        <c:dLbls>
          <c:showLegendKey val="0"/>
          <c:showVal val="0"/>
          <c:showCatName val="0"/>
          <c:showSerName val="0"/>
          <c:showPercent val="0"/>
          <c:showBubbleSize val="0"/>
        </c:dLbls>
        <c:gapWidth val="32"/>
        <c:axId val="339117776"/>
        <c:axId val="339118336"/>
      </c:barChart>
      <c:catAx>
        <c:axId val="339117776"/>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39118336"/>
        <c:crossesAt val="0"/>
        <c:auto val="1"/>
        <c:lblAlgn val="ctr"/>
        <c:lblOffset val="100"/>
        <c:noMultiLvlLbl val="0"/>
      </c:catAx>
      <c:valAx>
        <c:axId val="339118336"/>
        <c:scaling>
          <c:orientation val="minMax"/>
          <c:max val="15"/>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5684352726051445"/>
              <c:y val="0.905297333452872"/>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39117776"/>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415641699486981"/>
          <c:y val="4.0151184970791745E-2"/>
          <c:w val="0.71698951375153952"/>
          <c:h val="0.80944222862735737"/>
        </c:manualLayout>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357F-4DC3-B601-EF570982829E}"/>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357F-4DC3-B601-EF570982829E}"/>
              </c:ext>
            </c:extLst>
          </c:dPt>
          <c:dPt>
            <c:idx val="2"/>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5-357F-4DC3-B601-EF570982829E}"/>
              </c:ext>
            </c:extLst>
          </c:dPt>
          <c:dLbls>
            <c:dLbl>
              <c:idx val="0"/>
              <c:layout>
                <c:manualLayout>
                  <c:x val="-1.0379217374319525E-2"/>
                  <c:y val="-9.7308098267353902E-17"/>
                </c:manualLayout>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57F-4DC3-B601-EF570982829E}"/>
                </c:ext>
                <c:ext xmlns:c15="http://schemas.microsoft.com/office/drawing/2012/chart" uri="{CE6537A1-D6FC-4f65-9D91-7224C49458BB}">
                  <c15:layout/>
                </c:ext>
              </c:extLst>
            </c:dLbl>
            <c:dLbl>
              <c:idx val="1"/>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2"/>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57F-4DC3-B601-EF570982829E}"/>
                </c:ext>
                <c:ext xmlns:c15="http://schemas.microsoft.com/office/drawing/2012/chart" uri="{CE6537A1-D6FC-4f65-9D91-7224C49458BB}">
                  <c15:layout/>
                </c:ext>
              </c:extLst>
            </c:dLbl>
            <c:numFmt formatCode="#,##0.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Unknown</c:v>
                </c:pt>
                <c:pt idx="1">
                  <c:v>Non-antibiotic</c:v>
                </c:pt>
                <c:pt idx="2">
                  <c:v>Anti- biotic</c:v>
                </c:pt>
              </c:strCache>
            </c:strRef>
          </c:cat>
          <c:val>
            <c:numRef>
              <c:f>Sheet1!$B$6:$B$8</c:f>
              <c:numCache>
                <c:formatCode>0.0</c:formatCode>
                <c:ptCount val="3"/>
                <c:pt idx="0">
                  <c:v>0.41318262134554312</c:v>
                </c:pt>
                <c:pt idx="1">
                  <c:v>1.0763734893313575</c:v>
                </c:pt>
                <c:pt idx="2">
                  <c:v>7.0310389989545266E-2</c:v>
                </c:pt>
              </c:numCache>
            </c:numRef>
          </c:val>
          <c:extLst xmlns:c16r2="http://schemas.microsoft.com/office/drawing/2015/06/chart">
            <c:ext xmlns:c16="http://schemas.microsoft.com/office/drawing/2014/chart" uri="{C3380CC4-5D6E-409C-BE32-E72D297353CC}">
              <c16:uniqueId val="{00000008-357F-4DC3-B601-EF570982829E}"/>
            </c:ext>
          </c:extLst>
        </c:ser>
        <c:dLbls>
          <c:showLegendKey val="0"/>
          <c:showVal val="0"/>
          <c:showCatName val="0"/>
          <c:showSerName val="0"/>
          <c:showPercent val="0"/>
          <c:showBubbleSize val="0"/>
        </c:dLbls>
        <c:gapWidth val="32"/>
        <c:axId val="339120576"/>
        <c:axId val="339121136"/>
      </c:barChart>
      <c:catAx>
        <c:axId val="339120576"/>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39121136"/>
        <c:crossesAt val="0"/>
        <c:auto val="1"/>
        <c:lblAlgn val="ctr"/>
        <c:lblOffset val="100"/>
        <c:noMultiLvlLbl val="0"/>
      </c:catAx>
      <c:valAx>
        <c:axId val="339121136"/>
        <c:scaling>
          <c:orientation val="minMax"/>
          <c:max val="1.5"/>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6063492478608878"/>
              <c:y val="0.9445617673230936"/>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39120576"/>
        <c:crosses val="autoZero"/>
        <c:crossBetween val="between"/>
        <c:majorUnit val="0.5"/>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18163011124949"/>
          <c:y val="5.2251495104207867E-2"/>
          <c:w val="0.81215828249350852"/>
          <c:h val="0.78394695526072944"/>
        </c:manualLayout>
      </c:layout>
      <c:barChart>
        <c:barDir val="col"/>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357F-4DC3-B601-EF570982829E}"/>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357F-4DC3-B601-EF570982829E}"/>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357F-4DC3-B601-EF570982829E}"/>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A-357F-4DC3-B601-EF570982829E}"/>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9-357F-4DC3-B601-EF570982829E}"/>
              </c:ext>
            </c:extLst>
          </c:dPt>
          <c:dLbls>
            <c:dLbl>
              <c:idx val="0"/>
              <c:layout>
                <c:manualLayout>
                  <c:x val="-1.0379217374319525E-2"/>
                  <c:y val="-9.7308098267353927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57F-4DC3-B601-EF570982829E}"/>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Sheet1!$A$6:$A$12</c:f>
              <c:strCache>
                <c:ptCount val="7"/>
                <c:pt idx="0">
                  <c:v>Total</c:v>
                </c:pt>
                <c:pt idx="2">
                  <c:v>0-11 months</c:v>
                </c:pt>
                <c:pt idx="3">
                  <c:v>12-23 months</c:v>
                </c:pt>
                <c:pt idx="4">
                  <c:v>24-35 months</c:v>
                </c:pt>
                <c:pt idx="5">
                  <c:v>36-47 months</c:v>
                </c:pt>
                <c:pt idx="6">
                  <c:v>48-59 months</c:v>
                </c:pt>
              </c:strCache>
            </c:strRef>
          </c:cat>
          <c:val>
            <c:numRef>
              <c:f>Sheet1!$B$6:$B$12</c:f>
              <c:numCache>
                <c:formatCode>General</c:formatCode>
                <c:ptCount val="7"/>
                <c:pt idx="0" formatCode="#,##0.0">
                  <c:v>18.476613488950296</c:v>
                </c:pt>
                <c:pt idx="2" formatCode="#,##0.0">
                  <c:v>15.64533325500588</c:v>
                </c:pt>
                <c:pt idx="3" formatCode="#,##0.0">
                  <c:v>19.916388332926797</c:v>
                </c:pt>
                <c:pt idx="4" formatCode="#,##0.0">
                  <c:v>20.133610564991614</c:v>
                </c:pt>
                <c:pt idx="5" formatCode="#,##0.0">
                  <c:v>22.630614724518363</c:v>
                </c:pt>
                <c:pt idx="6" formatCode="#,##0.0">
                  <c:v>14.149552344802441</c:v>
                </c:pt>
              </c:numCache>
            </c:numRef>
          </c:val>
          <c:extLst xmlns:c16r2="http://schemas.microsoft.com/office/drawing/2015/06/chart">
            <c:ext xmlns:c16="http://schemas.microsoft.com/office/drawing/2014/chart" uri="{C3380CC4-5D6E-409C-BE32-E72D297353CC}">
              <c16:uniqueId val="{00000008-357F-4DC3-B601-EF570982829E}"/>
            </c:ext>
          </c:extLst>
        </c:ser>
        <c:dLbls>
          <c:showLegendKey val="0"/>
          <c:showVal val="0"/>
          <c:showCatName val="0"/>
          <c:showSerName val="0"/>
          <c:showPercent val="0"/>
          <c:showBubbleSize val="0"/>
        </c:dLbls>
        <c:gapWidth val="32"/>
        <c:axId val="228802096"/>
        <c:axId val="228804336"/>
      </c:barChart>
      <c:catAx>
        <c:axId val="22880209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804336"/>
        <c:crossesAt val="0"/>
        <c:auto val="1"/>
        <c:lblAlgn val="ctr"/>
        <c:lblOffset val="100"/>
        <c:noMultiLvlLbl val="0"/>
      </c:catAx>
      <c:valAx>
        <c:axId val="228804336"/>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3.1761403484081949E-2"/>
              <c:y val="0.40318226488812187"/>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80209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21513584107212"/>
          <c:y val="4.7769863628578345E-2"/>
          <c:w val="0.72313750433078394"/>
          <c:h val="0.84623948620729694"/>
        </c:manualLayout>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357F-4DC3-B601-EF570982829E}"/>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357F-4DC3-B601-EF570982829E}"/>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357F-4DC3-B601-EF570982829E}"/>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A-357F-4DC3-B601-EF570982829E}"/>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9-357F-4DC3-B601-EF570982829E}"/>
              </c:ext>
            </c:extLst>
          </c:dPt>
          <c:dPt>
            <c:idx val="7"/>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B-E53D-4ACC-84D1-9285E946F26D}"/>
              </c:ext>
            </c:extLst>
          </c:dPt>
          <c:dPt>
            <c:idx val="8"/>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D-E53D-4ACC-84D1-9285E946F26D}"/>
              </c:ext>
            </c:extLst>
          </c:dPt>
          <c:dPt>
            <c:idx val="9"/>
            <c:invertIfNegative val="0"/>
            <c:bubble3D val="0"/>
            <c:spPr>
              <a:solidFill>
                <a:schemeClr val="accent6">
                  <a:lumMod val="60000"/>
                  <a:lumOff val="40000"/>
                </a:schemeClr>
              </a:solidFill>
              <a:ln>
                <a:noFill/>
              </a:ln>
              <a:effectLst/>
            </c:spPr>
            <c:extLst xmlns:c16r2="http://schemas.microsoft.com/office/drawing/2015/06/chart">
              <c:ext xmlns:c16="http://schemas.microsoft.com/office/drawing/2014/chart" uri="{C3380CC4-5D6E-409C-BE32-E72D297353CC}">
                <c16:uniqueId val="{0000000F-E53D-4ACC-84D1-9285E946F26D}"/>
              </c:ext>
            </c:extLst>
          </c:dPt>
          <c:dPt>
            <c:idx val="10"/>
            <c:invertIfNegative val="0"/>
            <c:bubble3D val="0"/>
            <c:spPr>
              <a:solidFill>
                <a:schemeClr val="accent2">
                  <a:lumMod val="60000"/>
                  <a:lumOff val="40000"/>
                </a:schemeClr>
              </a:solidFill>
              <a:ln>
                <a:noFill/>
              </a:ln>
              <a:effectLst/>
            </c:spPr>
            <c:extLst xmlns:c16r2="http://schemas.microsoft.com/office/drawing/2015/06/chart">
              <c:ext xmlns:c16="http://schemas.microsoft.com/office/drawing/2014/chart" uri="{C3380CC4-5D6E-409C-BE32-E72D297353CC}">
                <c16:uniqueId val="{00000011-E53D-4ACC-84D1-9285E946F26D}"/>
              </c:ext>
            </c:extLst>
          </c:dPt>
          <c:dLbls>
            <c:dLbl>
              <c:idx val="0"/>
              <c:layout>
                <c:manualLayout>
                  <c:x val="-1.0379217374319525E-2"/>
                  <c:y val="-9.7308098267353927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57F-4DC3-B601-EF570982829E}"/>
                </c:ext>
                <c:ext xmlns:c15="http://schemas.microsoft.com/office/drawing/2012/chart" uri="{CE6537A1-D6FC-4f65-9D91-7224C49458BB}">
                  <c15:layout/>
                </c:ext>
              </c:extLst>
            </c:dLbl>
            <c:dLbl>
              <c:idx val="2"/>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57F-4DC3-B601-EF570982829E}"/>
                </c:ext>
                <c:ext xmlns:c15="http://schemas.microsoft.com/office/drawing/2012/chart" uri="{CE6537A1-D6FC-4f65-9D91-7224C49458BB}"/>
              </c:extLst>
            </c:dLbl>
            <c:dLbl>
              <c:idx val="4"/>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E53D-4ACC-84D1-9285E946F26D}"/>
                </c:ext>
                <c:ext xmlns:c15="http://schemas.microsoft.com/office/drawing/2012/chart" uri="{CE6537A1-D6FC-4f65-9D91-7224C49458BB}"/>
              </c:extLst>
            </c:dLbl>
            <c:dLbl>
              <c:idx val="7"/>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E53D-4ACC-84D1-9285E946F26D}"/>
                </c:ext>
                <c:ext xmlns:c15="http://schemas.microsoft.com/office/drawing/2012/chart" uri="{CE6537A1-D6FC-4f65-9D91-7224C49458BB}">
                  <c15:layout/>
                </c:ext>
              </c:extLst>
            </c:dLbl>
            <c:dLbl>
              <c:idx val="10"/>
              <c:layout/>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E53D-4ACC-84D1-9285E946F26D}"/>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Sheet1!$A$6:$A$17</c:f>
              <c:strCache>
                <c:ptCount val="12"/>
                <c:pt idx="0">
                  <c:v>Other source</c:v>
                </c:pt>
                <c:pt idx="1">
                  <c:v>Pharmacy</c:v>
                </c:pt>
                <c:pt idx="3">
                  <c:v>A health facility 
or provider</c:v>
                </c:pt>
                <c:pt idx="5">
                  <c:v>Village Doctor</c:v>
                </c:pt>
                <c:pt idx="6">
                  <c:v>Village Nurse</c:v>
                </c:pt>
                <c:pt idx="7">
                  <c:v>Polyclinic/ 
Primary Health 
Centre/ Ambulatory</c:v>
                </c:pt>
                <c:pt idx="8">
                  <c:v>Private Physician</c:v>
                </c:pt>
                <c:pt idx="9">
                  <c:v>Emergency Team</c:v>
                </c:pt>
                <c:pt idx="10">
                  <c:v>Hospital Doctor</c:v>
                </c:pt>
                <c:pt idx="11">
                  <c:v>Emergency 
Department</c:v>
                </c:pt>
              </c:strCache>
            </c:strRef>
          </c:cat>
          <c:val>
            <c:numRef>
              <c:f>Sheet1!$B$6:$B$17</c:f>
              <c:numCache>
                <c:formatCode>0.0</c:formatCode>
                <c:ptCount val="12"/>
                <c:pt idx="0">
                  <c:v>0.55126728735009967</c:v>
                </c:pt>
                <c:pt idx="1">
                  <c:v>0.22935011761489577</c:v>
                </c:pt>
                <c:pt idx="3">
                  <c:v>54.542731845659347</c:v>
                </c:pt>
                <c:pt idx="5">
                  <c:v>6.8362315264538331</c:v>
                </c:pt>
                <c:pt idx="6">
                  <c:v>0.20606877178318228</c:v>
                </c:pt>
                <c:pt idx="7">
                  <c:v>35.77384408051396</c:v>
                </c:pt>
                <c:pt idx="8">
                  <c:v>4.6089356413759672</c:v>
                </c:pt>
                <c:pt idx="9">
                  <c:v>2.5757757689863894</c:v>
                </c:pt>
                <c:pt idx="10">
                  <c:v>5.7153556990333421</c:v>
                </c:pt>
                <c:pt idx="11">
                  <c:v>0.69713564583787357</c:v>
                </c:pt>
              </c:numCache>
            </c:numRef>
          </c:val>
          <c:extLst xmlns:c16r2="http://schemas.microsoft.com/office/drawing/2015/06/chart">
            <c:ext xmlns:c16="http://schemas.microsoft.com/office/drawing/2014/chart" uri="{C3380CC4-5D6E-409C-BE32-E72D297353CC}">
              <c16:uniqueId val="{00000008-357F-4DC3-B601-EF570982829E}"/>
            </c:ext>
          </c:extLst>
        </c:ser>
        <c:dLbls>
          <c:showLegendKey val="0"/>
          <c:showVal val="0"/>
          <c:showCatName val="0"/>
          <c:showSerName val="0"/>
          <c:showPercent val="0"/>
          <c:showBubbleSize val="0"/>
        </c:dLbls>
        <c:gapWidth val="32"/>
        <c:axId val="228792576"/>
        <c:axId val="228796496"/>
      </c:barChart>
      <c:catAx>
        <c:axId val="228792576"/>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796496"/>
        <c:crossesAt val="0"/>
        <c:auto val="1"/>
        <c:lblAlgn val="ctr"/>
        <c:lblOffset val="100"/>
        <c:noMultiLvlLbl val="0"/>
      </c:catAx>
      <c:valAx>
        <c:axId val="228796496"/>
        <c:scaling>
          <c:orientation val="minMax"/>
          <c:max val="6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6063492478608878"/>
              <c:y val="0.9445617673230936"/>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79257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169593584435096E-2"/>
          <c:y val="7.2963102831260854E-2"/>
          <c:w val="0.87086853694317445"/>
          <c:h val="0.82184267834465474"/>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A9D18E"/>
                </a:solidFill>
                <a:round/>
              </a:ln>
              <a:effectLst/>
            </c:spPr>
          </c:marker>
          <c:dLbls>
            <c:dLbl>
              <c:idx val="0"/>
              <c:layout/>
              <c:tx>
                <c:rich>
                  <a:bodyPr/>
                  <a:lstStyle/>
                  <a:p>
                    <a:fld id="{45F728B4-B4FF-483F-8B10-CB70522CD35A}" type="CELLRANGE">
                      <a:rPr lang="en-US" baseline="0"/>
                      <a:pPr/>
                      <a:t>[CELLRANGE]</a:t>
                    </a:fld>
                    <a:r>
                      <a:rPr lang="en-US" baseline="0"/>
                      <a:t>, </a:t>
                    </a:r>
                    <a:fld id="{64B62391-353C-4602-93DE-248FC953579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tx>
                <c:rich>
                  <a:bodyPr/>
                  <a:lstStyle/>
                  <a:p>
                    <a:fld id="{6975259C-0CCF-4E96-9A0E-3120FFF5A258}" type="CELLRANGE">
                      <a:rPr lang="en-US"/>
                      <a:pPr/>
                      <a:t>[CELLRANGE]</a:t>
                    </a:fld>
                    <a:r>
                      <a:rPr lang="en-US" baseline="0"/>
                      <a:t>, </a:t>
                    </a:r>
                    <a:fld id="{237AE577-BA6B-4403-8A4A-B7744DE084AD}"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8AE33B81-420E-4B3B-99B2-B881FBB62DCC}" type="CELLRANGE">
                      <a:rPr lang="en-US"/>
                      <a:pPr/>
                      <a:t>[CELLRANGE]</a:t>
                    </a:fld>
                    <a:r>
                      <a:rPr lang="en-US" baseline="0"/>
                      <a:t>, </a:t>
                    </a:r>
                    <a:fld id="{D46A6ED0-7F8A-46CD-9637-D8CE7F107C5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565E3647-A35E-44B4-A3A7-E4475690A9AC}" type="CELLRANGE">
                      <a:rPr lang="en-US"/>
                      <a:pPr/>
                      <a:t>[CELLRANGE]</a:t>
                    </a:fld>
                    <a:r>
                      <a:rPr lang="en-US" baseline="0"/>
                      <a:t>, </a:t>
                    </a:r>
                    <a:fld id="{3E81B4F7-9227-4F10-9248-FC8578CA831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AE5E9BEF-3519-4510-A0EE-DFA41BEDC7F0}" type="CELLRANGE">
                      <a:rPr lang="en-US"/>
                      <a:pPr/>
                      <a:t>[CELLRANGE]</a:t>
                    </a:fld>
                    <a:r>
                      <a:rPr lang="en-US" baseline="0"/>
                      <a:t>, </a:t>
                    </a:r>
                    <a:fld id="{5908D11F-070F-4802-AE97-7A1BDCC1EE4E}"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0"/>
              </c:ext>
            </c:extLst>
          </c:dLbls>
          <c:cat>
            <c:strRef>
              <c:f>Sheet1!$A$6:$A$10</c:f>
              <c:strCache>
                <c:ptCount val="5"/>
                <c:pt idx="0">
                  <c:v>Sex</c:v>
                </c:pt>
                <c:pt idx="1">
                  <c:v>Area</c:v>
                </c:pt>
                <c:pt idx="2">
                  <c:v>Age in Months</c:v>
                </c:pt>
                <c:pt idx="3">
                  <c:v>Wealth Quintile</c:v>
                </c:pt>
                <c:pt idx="4">
                  <c:v>Mother's Education</c:v>
                </c:pt>
              </c:strCache>
            </c:strRef>
          </c:cat>
          <c:val>
            <c:numRef>
              <c:f>Sheet1!$B$6:$B$10</c:f>
              <c:numCache>
                <c:formatCode>0.0</c:formatCode>
                <c:ptCount val="5"/>
                <c:pt idx="0">
                  <c:v>50.762896820680211</c:v>
                </c:pt>
                <c:pt idx="1">
                  <c:v>48.918823330191039</c:v>
                </c:pt>
                <c:pt idx="2">
                  <c:v>39.238013961045297</c:v>
                </c:pt>
                <c:pt idx="3" formatCode="#,##0.0">
                  <c:v>44.262875322991164</c:v>
                </c:pt>
                <c:pt idx="4">
                  <c:v>26.3</c:v>
                </c:pt>
              </c:numCache>
            </c:numRef>
          </c:val>
          <c:smooth val="0"/>
          <c:extLst xmlns:c16r2="http://schemas.microsoft.com/office/drawing/2015/06/chart">
            <c:ext xmlns:c16="http://schemas.microsoft.com/office/drawing/2014/chart" uri="{C3380CC4-5D6E-409C-BE32-E72D297353CC}">
              <c16:uniqueId val="{00000003-4EEB-424B-A83B-174AA6DD1CAA}"/>
            </c:ext>
            <c:ext xmlns:c15="http://schemas.microsoft.com/office/drawing/2012/chart" uri="{02D57815-91ED-43cb-92C2-25804820EDAC}">
              <c15:datalabelsRange>
                <c15:f>Sheet1!$F$6:$F$10</c15:f>
                <c15:dlblRangeCache>
                  <c:ptCount val="5"/>
                  <c:pt idx="0">
                    <c:v>Male</c:v>
                  </c:pt>
                  <c:pt idx="1">
                    <c:v>Rural</c:v>
                  </c:pt>
                  <c:pt idx="2">
                    <c:v>48-59 months</c:v>
                  </c:pt>
                  <c:pt idx="3">
                    <c:v>Poorest</c:v>
                  </c:pt>
                  <c:pt idx="4">
                    <c:v>Primary or Lower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layout/>
              <c:tx>
                <c:rich>
                  <a:bodyPr/>
                  <a:lstStyle/>
                  <a:p>
                    <a:fld id="{185C5D9F-79D2-40F3-AB72-2EF147C0A493}" type="CELLRANGE">
                      <a:rPr lang="en-US" baseline="0"/>
                      <a:pPr/>
                      <a:t>[CELLRANGE]</a:t>
                    </a:fld>
                    <a:r>
                      <a:rPr lang="en-US" baseline="0"/>
                      <a:t>, </a:t>
                    </a:r>
                    <a:fld id="{872D49AF-2D85-41C1-AB37-8A861932700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tx>
                <c:rich>
                  <a:bodyPr/>
                  <a:lstStyle/>
                  <a:p>
                    <a:fld id="{3268624F-E92B-48CE-BCCA-C3927A36C89E}" type="CELLRANGE">
                      <a:rPr lang="en-US"/>
                      <a:pPr/>
                      <a:t>[CELLRANGE]</a:t>
                    </a:fld>
                    <a:r>
                      <a:rPr lang="en-US" baseline="0"/>
                      <a:t>, </a:t>
                    </a:r>
                    <a:fld id="{05AA7286-41BF-4411-9EC2-F77EC9A796F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07149880-0D86-45E9-B4B5-1FEB32395F34}" type="CELLRANGE">
                      <a:rPr lang="en-US"/>
                      <a:pPr/>
                      <a:t>[CELLRANGE]</a:t>
                    </a:fld>
                    <a:r>
                      <a:rPr lang="en-US" baseline="0" dirty="0"/>
                      <a:t>, </a:t>
                    </a:r>
                    <a:fld id="{020A541F-E78F-449D-BFF2-2BA4BA2B8285}" type="VALUE">
                      <a:rPr lang="en-US" baseline="0" smtClean="0"/>
                      <a:pPr/>
                      <a:t>[VALUE]</a:t>
                    </a:fld>
                    <a:endParaRPr lang="en-US" baseline="0" dirty="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36E-4066-820E-45AADEB9349E}"/>
                </c:ext>
                <c:ext xmlns:c15="http://schemas.microsoft.com/office/drawing/2012/chart" uri="{CE6537A1-D6FC-4f65-9D91-7224C49458BB}">
                  <c15:layout/>
                  <c15:dlblFieldTable/>
                  <c15:showDataLabelsRange val="1"/>
                </c:ext>
              </c:extLst>
            </c:dLbl>
            <c:dLbl>
              <c:idx val="3"/>
              <c:layout/>
              <c:tx>
                <c:rich>
                  <a:bodyPr/>
                  <a:lstStyle/>
                  <a:p>
                    <a:fld id="{B99B4E7B-C6F9-40A6-90B0-4B305026E427}" type="CELLRANGE">
                      <a:rPr lang="en-US"/>
                      <a:pPr/>
                      <a:t>[CELLRANGE]</a:t>
                    </a:fld>
                    <a:r>
                      <a:rPr lang="en-US" baseline="0"/>
                      <a:t>, </a:t>
                    </a:r>
                    <a:fld id="{7626B832-DB57-4734-B65C-0B086377D5FF}"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741D9534-26C7-4FCD-943F-4D6906E6F856}" type="CELLRANGE">
                      <a:rPr lang="en-US"/>
                      <a:pPr/>
                      <a:t>[CELLRANGE]</a:t>
                    </a:fld>
                    <a:r>
                      <a:rPr lang="en-US" baseline="0"/>
                      <a:t>, </a:t>
                    </a:r>
                    <a:fld id="{E711A35F-E5DA-4D07-B1BB-B1765D33F6D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Sheet1!$A$6:$A$10</c:f>
              <c:strCache>
                <c:ptCount val="5"/>
                <c:pt idx="0">
                  <c:v>Sex</c:v>
                </c:pt>
                <c:pt idx="1">
                  <c:v>Area</c:v>
                </c:pt>
                <c:pt idx="2">
                  <c:v>Age in Months</c:v>
                </c:pt>
                <c:pt idx="3">
                  <c:v>Wealth Quintile</c:v>
                </c:pt>
                <c:pt idx="4">
                  <c:v>Mother's Education</c:v>
                </c:pt>
              </c:strCache>
            </c:strRef>
          </c:cat>
          <c:val>
            <c:numRef>
              <c:f>Sheet1!$C$6:$C$10</c:f>
              <c:numCache>
                <c:formatCode>0.0</c:formatCode>
                <c:ptCount val="5"/>
                <c:pt idx="0">
                  <c:v>57.888977399019765</c:v>
                </c:pt>
                <c:pt idx="1">
                  <c:v>58.140291417785065</c:v>
                </c:pt>
                <c:pt idx="2">
                  <c:v>65.387439738719337</c:v>
                </c:pt>
                <c:pt idx="3">
                  <c:v>63.8</c:v>
                </c:pt>
                <c:pt idx="4">
                  <c:v>65.48563889806384</c:v>
                </c:pt>
              </c:numCache>
            </c:numRef>
          </c:val>
          <c:smooth val="0"/>
          <c:extLst xmlns:c16r2="http://schemas.microsoft.com/office/drawing/2015/06/chart">
            <c:ext xmlns:c16="http://schemas.microsoft.com/office/drawing/2014/chart" uri="{C3380CC4-5D6E-409C-BE32-E72D297353CC}">
              <c16:uniqueId val="{0000000A-4EEB-424B-A83B-174AA6DD1CAA}"/>
            </c:ext>
            <c:ext xmlns:c15="http://schemas.microsoft.com/office/drawing/2012/chart" uri="{02D57815-91ED-43cb-92C2-25804820EDAC}">
              <c15:datalabelsRange>
                <c15:f>Sheet1!$G$6:$G$10</c15:f>
                <c15:dlblRangeCache>
                  <c:ptCount val="5"/>
                  <c:pt idx="0">
                    <c:v>Female</c:v>
                  </c:pt>
                  <c:pt idx="1">
                    <c:v>Urban</c:v>
                  </c:pt>
                  <c:pt idx="2">
                    <c:v>0-11 months</c:v>
                  </c:pt>
                  <c:pt idx="3">
                    <c:v>Fourth</c:v>
                  </c:pt>
                  <c:pt idx="4">
                    <c:v>Vocational Education</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Sex</c:v>
                </c:pt>
                <c:pt idx="1">
                  <c:v>Area</c:v>
                </c:pt>
                <c:pt idx="2">
                  <c:v>Age in Months</c:v>
                </c:pt>
                <c:pt idx="3">
                  <c:v>Wealth Quintile</c:v>
                </c:pt>
                <c:pt idx="4">
                  <c:v>Mother's Education</c:v>
                </c:pt>
              </c:strCache>
            </c:strRef>
          </c:cat>
          <c:val>
            <c:numRef>
              <c:f>Sheet1!$D$6:$D$10</c:f>
              <c:numCache>
                <c:formatCode>0.0</c:formatCode>
                <c:ptCount val="5"/>
                <c:pt idx="0">
                  <c:v>54.542731845659347</c:v>
                </c:pt>
                <c:pt idx="1">
                  <c:v>54.542731845659347</c:v>
                </c:pt>
                <c:pt idx="2">
                  <c:v>54.542731845659347</c:v>
                </c:pt>
                <c:pt idx="3">
                  <c:v>54.542731845659347</c:v>
                </c:pt>
                <c:pt idx="4">
                  <c:v>54.542731845659347</c:v>
                </c:pt>
              </c:numCache>
            </c:numRef>
          </c:val>
          <c:smooth val="0"/>
          <c:extLst xmlns:c16r2="http://schemas.microsoft.com/office/drawing/2015/06/chart">
            <c:ext xmlns:c16="http://schemas.microsoft.com/office/drawing/2014/chart" uri="{C3380CC4-5D6E-409C-BE32-E72D297353CC}">
              <c16:uniqueId val="{0000000B-4EEB-424B-A83B-174AA6DD1CA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21109808"/>
        <c:axId val="221114288"/>
      </c:stockChart>
      <c:catAx>
        <c:axId val="22110980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21114288"/>
        <c:crosses val="autoZero"/>
        <c:auto val="1"/>
        <c:lblAlgn val="ctr"/>
        <c:lblOffset val="250"/>
        <c:noMultiLvlLbl val="0"/>
      </c:catAx>
      <c:valAx>
        <c:axId val="221114288"/>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1.1803588290840427E-2"/>
              <c:y val="0.38644474149705094"/>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1109808"/>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283439162880849"/>
          <c:y val="5.0846781034499982E-3"/>
          <c:w val="0.13135318071076818"/>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2303340440653873E-2"/>
          <c:y val="7.8813919228350626E-2"/>
          <c:w val="0.85442170988111688"/>
          <c:h val="0.82180433788141738"/>
        </c:manualLayout>
      </c:layout>
      <c:doughnutChart>
        <c:varyColors val="1"/>
        <c:ser>
          <c:idx val="0"/>
          <c:order val="0"/>
          <c:tx>
            <c:strRef>
              <c:f>Sheet1!$B$5</c:f>
              <c:strCache>
                <c:ptCount val="1"/>
                <c:pt idx="0">
                  <c:v>Total</c:v>
                </c:pt>
              </c:strCache>
            </c:strRef>
          </c:tx>
          <c:dPt>
            <c:idx val="0"/>
            <c:bubble3D val="0"/>
            <c:spPr>
              <a:solidFill>
                <a:srgbClr val="3B64AD"/>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Lbls>
            <c:dLbl>
              <c:idx val="0"/>
              <c:layout>
                <c:manualLayout>
                  <c:x val="-0.51143710021321931"/>
                  <c:y val="0.3200923479025761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42.393000972833299</c:v>
                </c:pt>
                <c:pt idx="1">
                  <c:v>57.606999027166701</c:v>
                </c:pt>
              </c:numCache>
            </c:numRef>
          </c:val>
          <c:extLst xmlns:c16r2="http://schemas.microsoft.com/office/drawing/2015/06/chart">
            <c:ext xmlns:c16="http://schemas.microsoft.com/office/drawing/2014/chart" uri="{C3380CC4-5D6E-409C-BE32-E72D297353CC}">
              <c16:uniqueId val="{00000004-5F41-41C9-8D77-CC170A27A3DB}"/>
            </c:ext>
          </c:extLst>
        </c:ser>
        <c:ser>
          <c:idx val="1"/>
          <c:order val="1"/>
          <c:tx>
            <c:strRef>
              <c:f>Sheet1!$C$5</c:f>
              <c:strCache>
                <c:ptCount val="1"/>
                <c:pt idx="0">
                  <c:v>Urban</c:v>
                </c:pt>
              </c:strCache>
            </c:strRef>
          </c:tx>
          <c:dPt>
            <c:idx val="0"/>
            <c:bubble3D val="0"/>
            <c:spPr>
              <a:solidFill>
                <a:schemeClr val="accent1">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9DFE-4025-B5C1-378503512EBE}"/>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7-9DFE-4025-B5C1-378503512EBE}"/>
              </c:ext>
            </c:extLst>
          </c:dPt>
          <c:dLbls>
            <c:dLbl>
              <c:idx val="0"/>
              <c:layout>
                <c:manualLayout>
                  <c:x val="0.21663113006396595"/>
                  <c:y val="0.43212466966847779"/>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9DFE-4025-B5C1-378503512EB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9DFE-4025-B5C1-378503512EB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formatCode="0.00">
                  <c:v>44.373978235129428</c:v>
                </c:pt>
                <c:pt idx="1">
                  <c:v>55.626021764870572</c:v>
                </c:pt>
              </c:numCache>
            </c:numRef>
          </c:val>
          <c:extLst xmlns:c16r2="http://schemas.microsoft.com/office/drawing/2015/06/chart">
            <c:ext xmlns:c16="http://schemas.microsoft.com/office/drawing/2014/chart" uri="{C3380CC4-5D6E-409C-BE32-E72D297353CC}">
              <c16:uniqueId val="{00000008-9DFE-4025-B5C1-378503512EBE}"/>
            </c:ext>
          </c:extLst>
        </c:ser>
        <c:ser>
          <c:idx val="2"/>
          <c:order val="2"/>
          <c:tx>
            <c:strRef>
              <c:f>Sheet1!$D$5</c:f>
              <c:strCache>
                <c:ptCount val="1"/>
                <c:pt idx="0">
                  <c:v>Rural</c:v>
                </c:pt>
              </c:strCache>
            </c:strRef>
          </c:tx>
          <c:dPt>
            <c:idx val="0"/>
            <c:bubble3D val="0"/>
            <c:spPr>
              <a:solidFill>
                <a:schemeClr val="accent1">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A-9DFE-4025-B5C1-378503512EBE}"/>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C-9DFE-4025-B5C1-378503512EBE}"/>
              </c:ext>
            </c:extLst>
          </c:dPt>
          <c:dLbls>
            <c:dLbl>
              <c:idx val="0"/>
              <c:layout>
                <c:manualLayout>
                  <c:x val="0.10109452736318414"/>
                  <c:y val="-0.23206695222936771"/>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9DFE-4025-B5C1-378503512EB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9DFE-4025-B5C1-378503512EB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formatCode="0.00">
                  <c:v>39.29622531949974</c:v>
                </c:pt>
                <c:pt idx="1">
                  <c:v>60.70377468050026</c:v>
                </c:pt>
              </c:numCache>
            </c:numRef>
          </c:val>
          <c:extLst xmlns:c16r2="http://schemas.microsoft.com/office/drawing/2015/06/chart">
            <c:ext xmlns:c16="http://schemas.microsoft.com/office/drawing/2014/chart" uri="{C3380CC4-5D6E-409C-BE32-E72D297353CC}">
              <c16:uniqueId val="{0000000D-9DFE-4025-B5C1-378503512EBE}"/>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582560968941383"/>
          <c:y val="7.0811610530786204E-2"/>
          <c:w val="0.75011505723242955"/>
          <c:h val="0.82980664657898184"/>
        </c:manualLayout>
      </c:layout>
      <c:doughnutChart>
        <c:varyColors val="1"/>
        <c:ser>
          <c:idx val="0"/>
          <c:order val="0"/>
          <c:tx>
            <c:strRef>
              <c:f>Sheet1!$B$5</c:f>
              <c:strCache>
                <c:ptCount val="1"/>
                <c:pt idx="0">
                  <c:v>Total</c:v>
                </c:pt>
              </c:strCache>
            </c:strRef>
          </c:tx>
          <c:spPr>
            <a:solidFill>
              <a:srgbClr val="7030A0"/>
            </a:solidFill>
            <a:ln>
              <a:noFill/>
            </a:ln>
          </c:spPr>
          <c:dPt>
            <c:idx val="0"/>
            <c:bubble3D val="0"/>
            <c:spPr>
              <a:solidFill>
                <a:srgbClr val="9752CA"/>
              </a:solidFill>
              <a:ln w="19050">
                <a:noFill/>
              </a:ln>
              <a:effectLst/>
            </c:spPr>
            <c:extLst xmlns:c16r2="http://schemas.microsoft.com/office/drawing/2015/06/chart">
              <c:ext xmlns:c16="http://schemas.microsoft.com/office/drawing/2014/chart" uri="{C3380CC4-5D6E-409C-BE32-E72D297353CC}">
                <c16:uniqueId val="{00000001-EF4D-474E-8460-454F2C120CF6}"/>
              </c:ext>
            </c:extLst>
          </c:dPt>
          <c:dPt>
            <c:idx val="1"/>
            <c:bubble3D val="0"/>
            <c:spPr>
              <a:solidFill>
                <a:srgbClr val="CCCCCC"/>
              </a:solidFill>
              <a:ln w="19050">
                <a:noFill/>
              </a:ln>
              <a:effectLst/>
            </c:spPr>
            <c:extLst xmlns:c16r2="http://schemas.microsoft.com/office/drawing/2015/06/chart">
              <c:ext xmlns:c16="http://schemas.microsoft.com/office/drawing/2014/chart" uri="{C3380CC4-5D6E-409C-BE32-E72D297353CC}">
                <c16:uniqueId val="{00000003-EF4D-474E-8460-454F2C120CF6}"/>
              </c:ext>
            </c:extLst>
          </c:dPt>
          <c:dLbls>
            <c:dLbl>
              <c:idx val="0"/>
              <c:layout>
                <c:manualLayout>
                  <c:x val="-0.52083333333333337"/>
                  <c:y val="0.37610850878552676"/>
                </c:manualLayout>
              </c:layout>
              <c:tx>
                <c:rich>
                  <a:bodyPr/>
                  <a:lstStyle/>
                  <a:p>
                    <a:fld id="{87565EEA-0E79-49C2-8237-9FFF3CC8B604}" type="CELLRANGE">
                      <a:rPr lang="en-US" b="1" baseline="0"/>
                      <a:pPr/>
                      <a:t>[CELLRANGE]</a:t>
                    </a:fld>
                    <a:r>
                      <a:rPr lang="en-US" b="1" baseline="0"/>
                      <a:t>, </a:t>
                    </a:r>
                    <a:fld id="{B0A9DBCE-BE03-4073-B308-B8D6555FDE74}" type="VALUE">
                      <a:rPr lang="en-US" b="1" baseline="0"/>
                      <a:pPr/>
                      <a:t>[VALUE]</a:t>
                    </a:fld>
                    <a:endParaRPr lang="en-US" b="1"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EF4D-474E-8460-454F2C120CF6}"/>
                </c:ext>
                <c:ext xmlns:c15="http://schemas.microsoft.com/office/drawing/2012/chart" uri="{CE6537A1-D6FC-4f65-9D91-7224C49458BB}">
                  <c15:layout/>
                  <c15:dlblFieldTable/>
                  <c15:showDataLabelsRange val="1"/>
                </c:ext>
              </c:extLst>
            </c:dLbl>
            <c:dLbl>
              <c:idx val="1"/>
              <c:delete val="1"/>
              <c:extLst xmlns:c16r2="http://schemas.microsoft.com/office/drawing/2015/06/chart">
                <c:ext xmlns:c16="http://schemas.microsoft.com/office/drawing/2014/chart" uri="{C3380CC4-5D6E-409C-BE32-E72D297353CC}">
                  <c16:uniqueId val="{00000003-EF4D-474E-8460-454F2C120CF6}"/>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showLeaderLines val="1"/>
            <c:leaderLines>
              <c:spPr>
                <a:ln w="9525">
                  <a:solidFill>
                    <a:srgbClr val="A6A6A6"/>
                  </a:solidFill>
                </a:ln>
              </c:spPr>
            </c:leaderLines>
            <c:extLst xmlns:c16r2="http://schemas.microsoft.com/office/drawing/2015/06/chart">
              <c:ext xmlns:c15="http://schemas.microsoft.com/office/drawing/2012/chart" uri="{CE6537A1-D6FC-4f65-9D91-7224C49458BB}">
                <c15:showDataLabelsRange val="1"/>
              </c:ext>
            </c:extLst>
          </c:dLbls>
          <c:cat>
            <c:strRef>
              <c:f>Sheet1!$A$6:$A$7</c:f>
              <c:strCache>
                <c:ptCount val="2"/>
                <c:pt idx="0">
                  <c:v>Yes</c:v>
                </c:pt>
                <c:pt idx="1">
                  <c:v>No</c:v>
                </c:pt>
              </c:strCache>
            </c:strRef>
          </c:cat>
          <c:val>
            <c:numRef>
              <c:f>Sheet1!$B$6:$B$7</c:f>
              <c:numCache>
                <c:formatCode>0.0</c:formatCode>
                <c:ptCount val="2"/>
                <c:pt idx="0">
                  <c:v>38.369388752658622</c:v>
                </c:pt>
                <c:pt idx="1">
                  <c:v>61.630611247341378</c:v>
                </c:pt>
              </c:numCache>
            </c:numRef>
          </c:val>
          <c:extLst xmlns:c16r2="http://schemas.microsoft.com/office/drawing/2015/06/chart">
            <c:ext xmlns:c16="http://schemas.microsoft.com/office/drawing/2014/chart" uri="{C3380CC4-5D6E-409C-BE32-E72D297353CC}">
              <c16:uniqueId val="{00000004-EF4D-474E-8460-454F2C120CF6}"/>
            </c:ext>
            <c:ext xmlns:c15="http://schemas.microsoft.com/office/drawing/2012/chart" uri="{02D57815-91ED-43cb-92C2-25804820EDAC}">
              <c15:datalabelsRange>
                <c15:f>Sheet1!$B$5:$D$5</c15:f>
                <c15:dlblRangeCache>
                  <c:ptCount val="3"/>
                  <c:pt idx="0">
                    <c:v>Total</c:v>
                  </c:pt>
                  <c:pt idx="1">
                    <c:v>Urban</c:v>
                  </c:pt>
                  <c:pt idx="2">
                    <c:v>Rural</c:v>
                  </c:pt>
                </c15:dlblRangeCache>
              </c15:datalabelsRange>
            </c:ext>
          </c:extLst>
        </c:ser>
        <c:ser>
          <c:idx val="1"/>
          <c:order val="1"/>
          <c:tx>
            <c:strRef>
              <c:f>Sheet1!$C$5</c:f>
              <c:strCache>
                <c:ptCount val="1"/>
                <c:pt idx="0">
                  <c:v>Urban</c:v>
                </c:pt>
              </c:strCache>
            </c:strRef>
          </c:tx>
          <c:dPt>
            <c:idx val="0"/>
            <c:bubble3D val="0"/>
            <c:spPr>
              <a:solidFill>
                <a:srgbClr val="9752CA"/>
              </a:solidFill>
              <a:ln w="19050">
                <a:solidFill>
                  <a:schemeClr val="lt1"/>
                </a:solidFill>
              </a:ln>
              <a:effectLst/>
            </c:spPr>
            <c:extLst xmlns:c16r2="http://schemas.microsoft.com/office/drawing/2015/06/chart">
              <c:ext xmlns:c16="http://schemas.microsoft.com/office/drawing/2014/chart" uri="{C3380CC4-5D6E-409C-BE32-E72D297353CC}">
                <c16:uniqueId val="{00000005-3861-42A5-BE05-7F4CF2440049}"/>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7-3861-42A5-BE05-7F4CF2440049}"/>
              </c:ext>
            </c:extLst>
          </c:dPt>
          <c:dLbls>
            <c:dLbl>
              <c:idx val="0"/>
              <c:layout>
                <c:manualLayout>
                  <c:x val="0.18084490740740727"/>
                  <c:y val="0.39211312618065558"/>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3861-42A5-BE05-7F4CF2440049}"/>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3861-42A5-BE05-7F4CF2440049}"/>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a:solidFill>
                    <a:srgbClr val="A6A6A6"/>
                  </a:solidFill>
                </a:ln>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41.305881140805198</c:v>
                </c:pt>
                <c:pt idx="1">
                  <c:v>58.694118859194802</c:v>
                </c:pt>
              </c:numCache>
            </c:numRef>
          </c:val>
          <c:extLst xmlns:c16r2="http://schemas.microsoft.com/office/drawing/2015/06/chart">
            <c:ext xmlns:c16="http://schemas.microsoft.com/office/drawing/2014/chart" uri="{C3380CC4-5D6E-409C-BE32-E72D297353CC}">
              <c16:uniqueId val="{00000008-3861-42A5-BE05-7F4CF2440049}"/>
            </c:ext>
          </c:extLst>
        </c:ser>
        <c:ser>
          <c:idx val="2"/>
          <c:order val="2"/>
          <c:tx>
            <c:strRef>
              <c:f>Sheet1!$D$5</c:f>
              <c:strCache>
                <c:ptCount val="1"/>
                <c:pt idx="0">
                  <c:v>Rural</c:v>
                </c:pt>
              </c:strCache>
            </c:strRef>
          </c:tx>
          <c:dPt>
            <c:idx val="0"/>
            <c:bubble3D val="0"/>
            <c:spPr>
              <a:solidFill>
                <a:srgbClr val="9752CA"/>
              </a:solidFill>
              <a:ln w="19050">
                <a:solidFill>
                  <a:schemeClr val="lt1"/>
                </a:solidFill>
              </a:ln>
              <a:effectLst/>
            </c:spPr>
            <c:extLst xmlns:c16r2="http://schemas.microsoft.com/office/drawing/2015/06/chart">
              <c:ext xmlns:c16="http://schemas.microsoft.com/office/drawing/2014/chart" uri="{C3380CC4-5D6E-409C-BE32-E72D297353CC}">
                <c16:uniqueId val="{0000000A-3861-42A5-BE05-7F4CF2440049}"/>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C-3861-42A5-BE05-7F4CF2440049}"/>
              </c:ext>
            </c:extLst>
          </c:dPt>
          <c:dLbls>
            <c:dLbl>
              <c:idx val="0"/>
              <c:layout>
                <c:manualLayout>
                  <c:x val="0.10776419874599008"/>
                  <c:y val="-0.18405310004398123"/>
                </c:manualLayout>
              </c:layout>
              <c:numFmt formatCode="#,##0" sourceLinked="0"/>
              <c:spPr>
                <a:noFill/>
                <a:ln>
                  <a:noFill/>
                </a:ln>
                <a:effectLst/>
              </c:spPr>
              <c:txPr>
                <a:bodyPr wrap="square" lIns="38100" tIns="19050" rIns="38100" bIns="19050" anchor="ctr" anchorCtr="0">
                  <a:spAutoFit/>
                </a:bodyPr>
                <a:lstStyle/>
                <a:p>
                  <a:pPr algn="ctr">
                    <a:defRPr lang="en-US"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3861-42A5-BE05-7F4CF2440049}"/>
                </c:ext>
                <c:ext xmlns:c15="http://schemas.microsoft.com/office/drawing/2012/chart" uri="{CE6537A1-D6FC-4f65-9D91-7224C49458BB}">
                  <c15:layout>
                    <c:manualLayout>
                      <c:w val="0.19726277704870224"/>
                      <c:h val="0.1510035651230402"/>
                    </c:manualLayout>
                  </c15:layout>
                </c:ext>
              </c:extLst>
            </c:dLbl>
            <c:dLbl>
              <c:idx val="1"/>
              <c:delete val="1"/>
              <c:extLst xmlns:c16r2="http://schemas.microsoft.com/office/drawing/2015/06/chart">
                <c:ext xmlns:c16="http://schemas.microsoft.com/office/drawing/2014/chart" uri="{C3380CC4-5D6E-409C-BE32-E72D297353CC}">
                  <c16:uniqueId val="{0000000C-3861-42A5-BE05-7F4CF2440049}"/>
                </c:ext>
                <c:ext xmlns:c15="http://schemas.microsoft.com/office/drawing/2012/chart" uri="{CE6537A1-D6FC-4f65-9D91-7224C49458BB}"/>
              </c:extLst>
            </c:dLbl>
            <c:spPr>
              <a:noFill/>
              <a:ln>
                <a:noFill/>
              </a:ln>
              <a:effectLst/>
            </c:spPr>
            <c:txPr>
              <a:bodyPr wrap="square" lIns="38100" tIns="19050" rIns="38100" bIns="19050" anchor="ctr" anchorCtr="0">
                <a:spAutoFit/>
              </a:bodyPr>
              <a:lstStyle/>
              <a:p>
                <a:pPr algn="ctr">
                  <a:defRPr lang="en-US"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a:solidFill>
                    <a:srgbClr val="A6A6A6"/>
                  </a:solidFill>
                </a:ln>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33.778897833408443</c:v>
                </c:pt>
                <c:pt idx="1">
                  <c:v>66.22110216659155</c:v>
                </c:pt>
              </c:numCache>
            </c:numRef>
          </c:val>
          <c:extLst xmlns:c16r2="http://schemas.microsoft.com/office/drawing/2015/06/chart">
            <c:ext xmlns:c16="http://schemas.microsoft.com/office/drawing/2014/chart" uri="{C3380CC4-5D6E-409C-BE32-E72D297353CC}">
              <c16:uniqueId val="{0000000D-3861-42A5-BE05-7F4CF2440049}"/>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w="9525">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6.7121430417675834E-2"/>
          <c:y val="0.13074641517445648"/>
          <c:w val="0.85985290879675258"/>
          <c:h val="0.7552281223953986"/>
        </c:manualLayout>
      </c:layout>
      <c:doughnutChart>
        <c:varyColors val="1"/>
        <c:ser>
          <c:idx val="0"/>
          <c:order val="0"/>
          <c:tx>
            <c:strRef>
              <c:f>Sheet1!$B$5</c:f>
              <c:strCache>
                <c:ptCount val="1"/>
                <c:pt idx="0">
                  <c:v>Total</c:v>
                </c:pt>
              </c:strCache>
            </c:strRef>
          </c:tx>
          <c:dPt>
            <c:idx val="0"/>
            <c:bubble3D val="0"/>
            <c:spPr>
              <a:solidFill>
                <a:schemeClr val="accent6">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Lbls>
            <c:dLbl>
              <c:idx val="0"/>
              <c:layout>
                <c:manualLayout>
                  <c:x val="0.28874965297389404"/>
                  <c:y val="0.46051200232069039"/>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19.900244542858047</c:v>
                </c:pt>
                <c:pt idx="1">
                  <c:v>80.099755457141953</c:v>
                </c:pt>
              </c:numCache>
            </c:numRef>
          </c:val>
          <c:extLst xmlns:c16r2="http://schemas.microsoft.com/office/drawing/2015/06/chart">
            <c:ext xmlns:c16="http://schemas.microsoft.com/office/drawing/2014/chart" uri="{C3380CC4-5D6E-409C-BE32-E72D297353CC}">
              <c16:uniqueId val="{00000004-5F41-41C9-8D77-CC170A27A3DB}"/>
            </c:ext>
          </c:extLst>
        </c:ser>
        <c:ser>
          <c:idx val="1"/>
          <c:order val="1"/>
          <c:tx>
            <c:strRef>
              <c:f>Sheet1!$C$5</c:f>
              <c:strCache>
                <c:ptCount val="1"/>
                <c:pt idx="0">
                  <c:v>Urban</c:v>
                </c:pt>
              </c:strCache>
            </c:strRef>
          </c:tx>
          <c:dPt>
            <c:idx val="0"/>
            <c:bubble3D val="0"/>
            <c:spPr>
              <a:solidFill>
                <a:schemeClr val="accent6">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AAB8-42E1-A0E5-23D97A1AC7BB}"/>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AAB8-42E1-A0E5-23D97A1AC7BB}"/>
              </c:ext>
            </c:extLst>
          </c:dPt>
          <c:dLbls>
            <c:dLbl>
              <c:idx val="0"/>
              <c:layout>
                <c:manualLayout>
                  <c:x val="-0.37233507883475836"/>
                  <c:y val="-0.24026713164557767"/>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AAB8-42E1-A0E5-23D97A1AC7BB}"/>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AAB8-42E1-A0E5-23D97A1AC7BB}"/>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18.049865555863889</c:v>
                </c:pt>
                <c:pt idx="1">
                  <c:v>81.950134444136111</c:v>
                </c:pt>
              </c:numCache>
            </c:numRef>
          </c:val>
          <c:extLst xmlns:c16r2="http://schemas.microsoft.com/office/drawing/2015/06/chart">
            <c:ext xmlns:c16="http://schemas.microsoft.com/office/drawing/2014/chart" uri="{C3380CC4-5D6E-409C-BE32-E72D297353CC}">
              <c16:uniqueId val="{00000008-AAB8-42E1-A0E5-23D97A1AC7BB}"/>
            </c:ext>
          </c:extLst>
        </c:ser>
        <c:ser>
          <c:idx val="2"/>
          <c:order val="2"/>
          <c:tx>
            <c:strRef>
              <c:f>Sheet1!$D$5</c:f>
              <c:strCache>
                <c:ptCount val="1"/>
                <c:pt idx="0">
                  <c:v>Rural</c:v>
                </c:pt>
              </c:strCache>
            </c:strRef>
          </c:tx>
          <c:dPt>
            <c:idx val="0"/>
            <c:bubble3D val="0"/>
            <c:spPr>
              <a:solidFill>
                <a:schemeClr val="accent6">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A-AAB8-42E1-A0E5-23D97A1AC7BB}"/>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AAB8-42E1-A0E5-23D97A1AC7BB}"/>
              </c:ext>
            </c:extLst>
          </c:dPt>
          <c:dLbls>
            <c:dLbl>
              <c:idx val="0"/>
              <c:layout>
                <c:manualLayout>
                  <c:x val="0.16717085172172813"/>
                  <c:y val="-0.1668521747538733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AAB8-42E1-A0E5-23D97A1AC7BB}"/>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AAB8-42E1-A0E5-23D97A1AC7BB}"/>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22.792861588710277</c:v>
                </c:pt>
                <c:pt idx="1">
                  <c:v>77.207138411289719</c:v>
                </c:pt>
              </c:numCache>
            </c:numRef>
          </c:val>
          <c:extLst xmlns:c16r2="http://schemas.microsoft.com/office/drawing/2015/06/chart">
            <c:ext xmlns:c16="http://schemas.microsoft.com/office/drawing/2014/chart" uri="{C3380CC4-5D6E-409C-BE32-E72D297353CC}">
              <c16:uniqueId val="{0000000D-AAB8-42E1-A0E5-23D97A1AC7BB}"/>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6.7121430417675834E-2"/>
          <c:y val="0.13074641517445648"/>
          <c:w val="0.85985290879675258"/>
          <c:h val="0.7552281223953986"/>
        </c:manualLayout>
      </c:layout>
      <c:doughnutChart>
        <c:varyColors val="1"/>
        <c:ser>
          <c:idx val="0"/>
          <c:order val="0"/>
          <c:tx>
            <c:strRef>
              <c:f>Sheet1!$B$5</c:f>
              <c:strCache>
                <c:ptCount val="1"/>
                <c:pt idx="0">
                  <c:v>Total</c:v>
                </c:pt>
              </c:strCache>
            </c:strRef>
          </c:tx>
          <c:dPt>
            <c:idx val="0"/>
            <c:bubble3D val="0"/>
            <c:spPr>
              <a:solidFill>
                <a:schemeClr val="accent4">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Lbls>
            <c:dLbl>
              <c:idx val="0"/>
              <c:layout>
                <c:manualLayout>
                  <c:x val="0.39513110406953922"/>
                  <c:y val="0.48053426329115517"/>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1.5890716926724446</c:v>
                </c:pt>
                <c:pt idx="1">
                  <c:v>98.410928307327552</c:v>
                </c:pt>
              </c:numCache>
            </c:numRef>
          </c:val>
          <c:extLst xmlns:c16r2="http://schemas.microsoft.com/office/drawing/2015/06/chart">
            <c:ext xmlns:c16="http://schemas.microsoft.com/office/drawing/2014/chart" uri="{C3380CC4-5D6E-409C-BE32-E72D297353CC}">
              <c16:uniqueId val="{00000004-5F41-41C9-8D77-CC170A27A3DB}"/>
            </c:ext>
          </c:extLst>
        </c:ser>
        <c:ser>
          <c:idx val="1"/>
          <c:order val="1"/>
          <c:tx>
            <c:strRef>
              <c:f>Sheet1!$C$5</c:f>
              <c:strCache>
                <c:ptCount val="1"/>
                <c:pt idx="0">
                  <c:v>Rural</c:v>
                </c:pt>
              </c:strCache>
            </c:strRef>
          </c:tx>
          <c:dPt>
            <c:idx val="0"/>
            <c:bubble3D val="0"/>
            <c:spPr>
              <a:solidFill>
                <a:schemeClr val="accent4">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FAAD-4C0D-B529-57B1841BC893}"/>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7-FAAD-4C0D-B529-57B1841BC893}"/>
              </c:ext>
            </c:extLst>
          </c:dPt>
          <c:dLbls>
            <c:dLbl>
              <c:idx val="0"/>
              <c:layout>
                <c:manualLayout>
                  <c:x val="-0.40272977914779973"/>
                  <c:y val="-0.16885492636958038"/>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AAD-4C0D-B529-57B1841BC893}"/>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FAAD-4C0D-B529-57B1841BC893}"/>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2.4797483160059475</c:v>
                </c:pt>
                <c:pt idx="1">
                  <c:v>97.520251683994047</c:v>
                </c:pt>
              </c:numCache>
            </c:numRef>
          </c:val>
          <c:extLst xmlns:c16r2="http://schemas.microsoft.com/office/drawing/2015/06/chart">
            <c:ext xmlns:c16="http://schemas.microsoft.com/office/drawing/2014/chart" uri="{C3380CC4-5D6E-409C-BE32-E72D297353CC}">
              <c16:uniqueId val="{00000008-FAAD-4C0D-B529-57B1841BC893}"/>
            </c:ext>
          </c:extLst>
        </c:ser>
        <c:ser>
          <c:idx val="2"/>
          <c:order val="2"/>
          <c:tx>
            <c:strRef>
              <c:f>Sheet1!$D$5</c:f>
              <c:strCache>
                <c:ptCount val="1"/>
                <c:pt idx="0">
                  <c:v>Urban</c:v>
                </c:pt>
              </c:strCache>
            </c:strRef>
          </c:tx>
          <c:dPt>
            <c:idx val="0"/>
            <c:bubble3D val="0"/>
            <c:spPr>
              <a:solidFill>
                <a:schemeClr val="accent4">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A-FAAD-4C0D-B529-57B1841BC893}"/>
              </c:ext>
            </c:extLst>
          </c:dPt>
          <c:dPt>
            <c:idx val="1"/>
            <c:bubble3D val="0"/>
            <c:spPr>
              <a:solidFill>
                <a:srgbClr val="BFBFBF"/>
              </a:solidFill>
              <a:ln w="19050">
                <a:solidFill>
                  <a:schemeClr val="lt1"/>
                </a:solidFill>
              </a:ln>
              <a:effectLst/>
            </c:spPr>
            <c:extLst xmlns:c16r2="http://schemas.microsoft.com/office/drawing/2015/06/chart">
              <c:ext xmlns:c16="http://schemas.microsoft.com/office/drawing/2014/chart" uri="{C3380CC4-5D6E-409C-BE32-E72D297353CC}">
                <c16:uniqueId val="{0000000C-FAAD-4C0D-B529-57B1841BC893}"/>
              </c:ext>
            </c:extLst>
          </c:dPt>
          <c:dLbls>
            <c:dLbl>
              <c:idx val="0"/>
              <c:layout>
                <c:manualLayout>
                  <c:x val="0.34194037852171649"/>
                  <c:y val="-4.8023471765458917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FAAD-4C0D-B529-57B1841BC893}"/>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FAAD-4C0D-B529-57B1841BC893}"/>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1.0193145205689267</c:v>
                </c:pt>
                <c:pt idx="1">
                  <c:v>98.980685479431074</c:v>
                </c:pt>
              </c:numCache>
            </c:numRef>
          </c:val>
          <c:extLst xmlns:c16r2="http://schemas.microsoft.com/office/drawing/2015/06/chart">
            <c:ext xmlns:c16="http://schemas.microsoft.com/office/drawing/2014/chart" uri="{C3380CC4-5D6E-409C-BE32-E72D297353CC}">
              <c16:uniqueId val="{0000000D-FAAD-4C0D-B529-57B1841BC893}"/>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2303340440653873E-2"/>
          <c:y val="7.8813919228350626E-2"/>
          <c:w val="0.85442170988111688"/>
          <c:h val="0.82180433788141738"/>
        </c:manualLayout>
      </c:layout>
      <c:doughnutChart>
        <c:varyColors val="1"/>
        <c:ser>
          <c:idx val="0"/>
          <c:order val="0"/>
          <c:tx>
            <c:strRef>
              <c:f>Sheet1!$B$5</c:f>
              <c:strCache>
                <c:ptCount val="1"/>
                <c:pt idx="0">
                  <c:v>Total</c:v>
                </c:pt>
              </c:strCache>
            </c:strRef>
          </c:tx>
          <c:dPt>
            <c:idx val="0"/>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Lbls>
            <c:dLbl>
              <c:idx val="0"/>
              <c:layout>
                <c:manualLayout>
                  <c:x val="-0.40197014925373137"/>
                  <c:y val="0.43212466966847779"/>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10.861274302423665</c:v>
                </c:pt>
                <c:pt idx="1">
                  <c:v>89.138725697576334</c:v>
                </c:pt>
              </c:numCache>
            </c:numRef>
          </c:val>
          <c:extLst xmlns:c16r2="http://schemas.microsoft.com/office/drawing/2015/06/chart">
            <c:ext xmlns:c16="http://schemas.microsoft.com/office/drawing/2014/chart" uri="{C3380CC4-5D6E-409C-BE32-E72D297353CC}">
              <c16:uniqueId val="{00000004-5F41-41C9-8D77-CC170A27A3DB}"/>
            </c:ext>
          </c:extLst>
        </c:ser>
        <c:ser>
          <c:idx val="1"/>
          <c:order val="1"/>
          <c:tx>
            <c:strRef>
              <c:f>Sheet1!$C$5</c:f>
              <c:strCache>
                <c:ptCount val="1"/>
                <c:pt idx="0">
                  <c:v>Urban</c:v>
                </c:pt>
              </c:strCache>
            </c:strRef>
          </c:tx>
          <c:dPt>
            <c:idx val="0"/>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5-8C74-4B91-AC23-0D7F41F2B1E2}"/>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7-8C74-4B91-AC23-0D7F41F2B1E2}"/>
              </c:ext>
            </c:extLst>
          </c:dPt>
          <c:dLbls>
            <c:dLbl>
              <c:idx val="0"/>
              <c:layout>
                <c:manualLayout>
                  <c:x val="0.36827292110874205"/>
                  <c:y val="0.52815237403925019"/>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8C74-4B91-AC23-0D7F41F2B1E2}"/>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7-8C74-4B91-AC23-0D7F41F2B1E2}"/>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formatCode="0.00">
                  <c:v>4.0379014826975101</c:v>
                </c:pt>
                <c:pt idx="1">
                  <c:v>95.962098517302493</c:v>
                </c:pt>
              </c:numCache>
            </c:numRef>
          </c:val>
          <c:extLst xmlns:c16r2="http://schemas.microsoft.com/office/drawing/2015/06/chart">
            <c:ext xmlns:c16="http://schemas.microsoft.com/office/drawing/2014/chart" uri="{C3380CC4-5D6E-409C-BE32-E72D297353CC}">
              <c16:uniqueId val="{00000008-8C74-4B91-AC23-0D7F41F2B1E2}"/>
            </c:ext>
          </c:extLst>
        </c:ser>
        <c:ser>
          <c:idx val="2"/>
          <c:order val="2"/>
          <c:tx>
            <c:strRef>
              <c:f>Sheet1!$D$5</c:f>
              <c:strCache>
                <c:ptCount val="1"/>
                <c:pt idx="0">
                  <c:v>Rural</c:v>
                </c:pt>
              </c:strCache>
            </c:strRef>
          </c:tx>
          <c:dPt>
            <c:idx val="0"/>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A-8C74-4B91-AC23-0D7F41F2B1E2}"/>
              </c:ext>
            </c:extLst>
          </c:dPt>
          <c:dPt>
            <c:idx val="1"/>
            <c:bubble3D val="0"/>
            <c:spPr>
              <a:solidFill>
                <a:srgbClr val="CCCCCC"/>
              </a:solidFill>
              <a:ln w="19050">
                <a:solidFill>
                  <a:schemeClr val="lt1"/>
                </a:solidFill>
              </a:ln>
              <a:effectLst/>
            </c:spPr>
            <c:extLst xmlns:c16r2="http://schemas.microsoft.com/office/drawing/2015/06/chart">
              <c:ext xmlns:c16="http://schemas.microsoft.com/office/drawing/2014/chart" uri="{C3380CC4-5D6E-409C-BE32-E72D297353CC}">
                <c16:uniqueId val="{0000000C-8C74-4B91-AC23-0D7F41F2B1E2}"/>
              </c:ext>
            </c:extLst>
          </c:dPt>
          <c:dLbls>
            <c:dLbl>
              <c:idx val="0"/>
              <c:layout>
                <c:manualLayout>
                  <c:x val="0.33603041233558939"/>
                  <c:y val="-2.9502469493591782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8C74-4B91-AC23-0D7F41F2B1E2}"/>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8C74-4B91-AC23-0D7F41F2B1E2}"/>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formatCode="0.00">
                  <c:v>7.2292523505038409</c:v>
                </c:pt>
                <c:pt idx="1">
                  <c:v>92.770747649496158</c:v>
                </c:pt>
              </c:numCache>
            </c:numRef>
          </c:val>
          <c:extLst xmlns:c16r2="http://schemas.microsoft.com/office/drawing/2015/06/chart">
            <c:ext xmlns:c16="http://schemas.microsoft.com/office/drawing/2014/chart" uri="{C3380CC4-5D6E-409C-BE32-E72D297353CC}">
              <c16:uniqueId val="{0000000D-8C74-4B91-AC23-0D7F41F2B1E2}"/>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8">
  <a:schemeClr val="accent5"/>
</cs:colorStyle>
</file>

<file path=ppt/charts/colors11.xml><?xml version="1.0" encoding="utf-8"?>
<cs:colorStyle xmlns:cs="http://schemas.microsoft.com/office/drawing/2012/chartStyle" xmlns:a="http://schemas.openxmlformats.org/drawingml/2006/main" meth="withinLinear" id="15">
  <a:schemeClr val="accent2"/>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withinLinear" id="19">
  <a:schemeClr val="accent6"/>
</cs:colorStyle>
</file>

<file path=ppt/charts/colors7.xml><?xml version="1.0" encoding="utf-8"?>
<cs:colorStyle xmlns:cs="http://schemas.microsoft.com/office/drawing/2012/chartStyle" xmlns:a="http://schemas.openxmlformats.org/drawingml/2006/main" meth="withinLinear" id="17">
  <a:schemeClr val="accent4"/>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png"/><Relationship Id="rId7"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chart" Target="../charts/chart4.xml"/></Relationships>
</file>

<file path=ppt/slides/_rels/slide2.xml.rels><?xml version="1.0" encoding="UTF-8" standalone="yes"?>
<Relationships xmlns="http://schemas.openxmlformats.org/package/2006/relationships"><Relationship Id="rId8" Type="http://schemas.openxmlformats.org/officeDocument/2006/relationships/chart" Target="../charts/chart11.xml"/><Relationship Id="rId3" Type="http://schemas.openxmlformats.org/officeDocument/2006/relationships/chart" Target="../charts/chart6.xml"/><Relationship Id="rId7" Type="http://schemas.openxmlformats.org/officeDocument/2006/relationships/chart" Target="../charts/chart10.xml"/><Relationship Id="rId2" Type="http://schemas.openxmlformats.org/officeDocument/2006/relationships/chart" Target="../charts/chart5.xml"/><Relationship Id="rId1" Type="http://schemas.openxmlformats.org/officeDocument/2006/relationships/slideLayout" Target="../slideLayouts/slideLayout8.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 Id="rId9" Type="http://schemas.openxmlformats.org/officeDocument/2006/relationships/chart" Target="../charts/chart12.xml"/></Relationships>
</file>

<file path=ppt/slides/_rels/slide3.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chart" Target="../charts/chart14.xml"/><Relationship Id="rId7" Type="http://schemas.openxmlformats.org/officeDocument/2006/relationships/chart" Target="../charts/chart17.xml"/><Relationship Id="rId2" Type="http://schemas.openxmlformats.org/officeDocument/2006/relationships/chart" Target="../charts/chart13.xml"/><Relationship Id="rId1" Type="http://schemas.openxmlformats.org/officeDocument/2006/relationships/slideLayout" Target="../slideLayouts/slideLayout8.xml"/><Relationship Id="rId6" Type="http://schemas.openxmlformats.org/officeDocument/2006/relationships/chart" Target="../charts/chart16.xml"/><Relationship Id="rId5" Type="http://schemas.openxmlformats.org/officeDocument/2006/relationships/image" Target="../media/image1.png"/><Relationship Id="rId4" Type="http://schemas.openxmlformats.org/officeDocument/2006/relationships/chart" Target="../charts/char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Picture 43"/>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45" name="Picture 44"/>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46" name="TextBox 45"/>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8" name="Picture 47"/>
          <p:cNvPicPr>
            <a:picLocks noChangeAspect="1"/>
          </p:cNvPicPr>
          <p:nvPr/>
        </p:nvPicPr>
        <p:blipFill>
          <a:blip r:embed="rId4"/>
          <a:stretch>
            <a:fillRect/>
          </a:stretch>
        </p:blipFill>
        <p:spPr>
          <a:xfrm>
            <a:off x="5628401" y="1391082"/>
            <a:ext cx="1719262" cy="379456"/>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graphicFrame>
        <p:nvGraphicFramePr>
          <p:cNvPr id="26" name="Chart 25"/>
          <p:cNvGraphicFramePr/>
          <p:nvPr>
            <p:extLst>
              <p:ext uri="{D42A27DB-BD31-4B8C-83A1-F6EECF244321}">
                <p14:modId xmlns:p14="http://schemas.microsoft.com/office/powerpoint/2010/main" val="456670649"/>
              </p:ext>
            </p:extLst>
          </p:nvPr>
        </p:nvGraphicFramePr>
        <p:xfrm>
          <a:off x="320041" y="2380557"/>
          <a:ext cx="3410995" cy="266785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7" name="Chart 26"/>
          <p:cNvGraphicFramePr/>
          <p:nvPr>
            <p:extLst>
              <p:ext uri="{D42A27DB-BD31-4B8C-83A1-F6EECF244321}">
                <p14:modId xmlns:p14="http://schemas.microsoft.com/office/powerpoint/2010/main" val="3021059645"/>
              </p:ext>
            </p:extLst>
          </p:nvPr>
        </p:nvGraphicFramePr>
        <p:xfrm>
          <a:off x="3829177" y="2374263"/>
          <a:ext cx="3410712" cy="2670048"/>
        </p:xfrm>
        <a:graphic>
          <a:graphicData uri="http://schemas.openxmlformats.org/drawingml/2006/chart">
            <c:chart xmlns:c="http://schemas.openxmlformats.org/drawingml/2006/chart" xmlns:r="http://schemas.openxmlformats.org/officeDocument/2006/relationships" r:id="rId7"/>
          </a:graphicData>
        </a:graphic>
      </p:graphicFrame>
      <p:sp>
        <p:nvSpPr>
          <p:cNvPr id="37" name="TextBox 36"/>
          <p:cNvSpPr txBox="1"/>
          <p:nvPr/>
        </p:nvSpPr>
        <p:spPr>
          <a:xfrm>
            <a:off x="314326" y="1371049"/>
            <a:ext cx="4429813" cy="400110"/>
          </a:xfrm>
          <a:prstGeom prst="rect">
            <a:avLst/>
          </a:prstGeom>
          <a:noFill/>
        </p:spPr>
        <p:txBody>
          <a:bodyPr wrap="square" rtlCol="0">
            <a:spAutoFit/>
          </a:bodyPr>
          <a:lstStyle/>
          <a:p>
            <a:r>
              <a:rPr lang="en-US" sz="2000" b="1" dirty="0">
                <a:solidFill>
                  <a:schemeClr val="bg1"/>
                </a:solidFill>
                <a:latin typeface="+mj-lt"/>
              </a:rPr>
              <a:t>Child Health &amp; Care of Illness</a:t>
            </a:r>
            <a:endParaRPr lang="en-US" sz="2000" dirty="0">
              <a:solidFill>
                <a:schemeClr val="bg1"/>
              </a:solidFill>
            </a:endParaRPr>
          </a:p>
        </p:txBody>
      </p:sp>
      <p:sp>
        <p:nvSpPr>
          <p:cNvPr id="39" name="TextBox 38"/>
          <p:cNvSpPr txBox="1"/>
          <p:nvPr/>
        </p:nvSpPr>
        <p:spPr>
          <a:xfrm>
            <a:off x="233860" y="5271668"/>
            <a:ext cx="5486400" cy="276999"/>
          </a:xfrm>
          <a:prstGeom prst="rect">
            <a:avLst/>
          </a:prstGeom>
          <a:noFill/>
        </p:spPr>
        <p:txBody>
          <a:bodyPr wrap="square" rtlCol="0">
            <a:spAutoFit/>
          </a:bodyPr>
          <a:lstStyle/>
          <a:p>
            <a:r>
              <a:rPr lang="en-GB" sz="1200" b="1" dirty="0">
                <a:solidFill>
                  <a:srgbClr val="4C545A"/>
                </a:solidFill>
                <a:latin typeface="+mj-lt"/>
              </a:rPr>
              <a:t>Diarrhoea</a:t>
            </a:r>
          </a:p>
        </p:txBody>
      </p:sp>
      <p:cxnSp>
        <p:nvCxnSpPr>
          <p:cNvPr id="40" name="Straight Connector 39"/>
          <p:cNvCxnSpPr/>
          <p:nvPr/>
        </p:nvCxnSpPr>
        <p:spPr>
          <a:xfrm>
            <a:off x="307041" y="5556685"/>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17" name="Chart 16"/>
          <p:cNvGraphicFramePr/>
          <p:nvPr>
            <p:extLst>
              <p:ext uri="{D42A27DB-BD31-4B8C-83A1-F6EECF244321}">
                <p14:modId xmlns:p14="http://schemas.microsoft.com/office/powerpoint/2010/main" val="3200682289"/>
              </p:ext>
            </p:extLst>
          </p:nvPr>
        </p:nvGraphicFramePr>
        <p:xfrm>
          <a:off x="327661" y="6002861"/>
          <a:ext cx="3480894" cy="3386340"/>
        </p:xfrm>
        <a:graphic>
          <a:graphicData uri="http://schemas.openxmlformats.org/drawingml/2006/chart">
            <c:chart xmlns:c="http://schemas.openxmlformats.org/drawingml/2006/chart" xmlns:r="http://schemas.openxmlformats.org/officeDocument/2006/relationships" r:id="rId8"/>
          </a:graphicData>
        </a:graphic>
      </p:graphicFrame>
      <p:sp>
        <p:nvSpPr>
          <p:cNvPr id="19" name="TextBox 18"/>
          <p:cNvSpPr txBox="1"/>
          <p:nvPr/>
        </p:nvSpPr>
        <p:spPr>
          <a:xfrm>
            <a:off x="304165" y="5699779"/>
            <a:ext cx="2152369" cy="261610"/>
          </a:xfrm>
          <a:prstGeom prst="rect">
            <a:avLst/>
          </a:prstGeom>
          <a:noFill/>
        </p:spPr>
        <p:txBody>
          <a:bodyPr wrap="square" rtlCol="0">
            <a:spAutoFit/>
          </a:bodyPr>
          <a:lstStyle/>
          <a:p>
            <a:r>
              <a:rPr lang="en-GB" sz="1100" b="1" dirty="0">
                <a:solidFill>
                  <a:srgbClr val="4C545A"/>
                </a:solidFill>
                <a:latin typeface="+mj-lt"/>
              </a:rPr>
              <a:t>Care-seeking for Diarrhoea</a:t>
            </a:r>
          </a:p>
        </p:txBody>
      </p:sp>
      <p:sp>
        <p:nvSpPr>
          <p:cNvPr id="20" name="TextBox 19"/>
          <p:cNvSpPr txBox="1"/>
          <p:nvPr/>
        </p:nvSpPr>
        <p:spPr>
          <a:xfrm>
            <a:off x="304165" y="9371755"/>
            <a:ext cx="3507550" cy="276999"/>
          </a:xfrm>
          <a:prstGeom prst="rect">
            <a:avLst/>
          </a:prstGeom>
          <a:noFill/>
        </p:spPr>
        <p:txBody>
          <a:bodyPr wrap="square" rtlCol="0">
            <a:spAutoFit/>
          </a:bodyPr>
          <a:lstStyle/>
          <a:p>
            <a:r>
              <a:rPr lang="en-US" sz="600" dirty="0"/>
              <a:t>Percentage of children age 0-59 months with diarrhoea in the last two weeks for whom advice or treatment was sought by source of provider</a:t>
            </a:r>
          </a:p>
        </p:txBody>
      </p:sp>
      <p:graphicFrame>
        <p:nvGraphicFramePr>
          <p:cNvPr id="21" name="Content Placeholder 6"/>
          <p:cNvGraphicFramePr>
            <a:graphicFrameLocks/>
          </p:cNvGraphicFramePr>
          <p:nvPr>
            <p:extLst>
              <p:ext uri="{D42A27DB-BD31-4B8C-83A1-F6EECF244321}">
                <p14:modId xmlns:p14="http://schemas.microsoft.com/office/powerpoint/2010/main" val="2625983246"/>
              </p:ext>
            </p:extLst>
          </p:nvPr>
        </p:nvGraphicFramePr>
        <p:xfrm>
          <a:off x="3808555" y="6005921"/>
          <a:ext cx="3483528" cy="3383280"/>
        </p:xfrm>
        <a:graphic>
          <a:graphicData uri="http://schemas.openxmlformats.org/drawingml/2006/chart">
            <c:chart xmlns:c="http://schemas.openxmlformats.org/drawingml/2006/chart" xmlns:r="http://schemas.openxmlformats.org/officeDocument/2006/relationships" r:id="rId9"/>
          </a:graphicData>
        </a:graphic>
      </p:graphicFrame>
      <p:sp>
        <p:nvSpPr>
          <p:cNvPr id="22" name="TextBox 21"/>
          <p:cNvSpPr txBox="1"/>
          <p:nvPr/>
        </p:nvSpPr>
        <p:spPr>
          <a:xfrm>
            <a:off x="3897885" y="5694540"/>
            <a:ext cx="3151169" cy="261610"/>
          </a:xfrm>
          <a:prstGeom prst="rect">
            <a:avLst/>
          </a:prstGeom>
          <a:noFill/>
        </p:spPr>
        <p:txBody>
          <a:bodyPr wrap="square" rtlCol="0">
            <a:spAutoFit/>
          </a:bodyPr>
          <a:lstStyle/>
          <a:p>
            <a:r>
              <a:rPr lang="en-GB" sz="1100" b="1" dirty="0">
                <a:solidFill>
                  <a:srgbClr val="4C545A"/>
                </a:solidFill>
                <a:latin typeface="+mj-lt"/>
              </a:rPr>
              <a:t>Disparities in Care-seeking for Diarrhoea</a:t>
            </a:r>
          </a:p>
        </p:txBody>
      </p:sp>
      <p:sp>
        <p:nvSpPr>
          <p:cNvPr id="30" name="TextBox 29"/>
          <p:cNvSpPr txBox="1"/>
          <p:nvPr/>
        </p:nvSpPr>
        <p:spPr>
          <a:xfrm>
            <a:off x="3897885" y="9376174"/>
            <a:ext cx="3167953" cy="369332"/>
          </a:xfrm>
          <a:prstGeom prst="rect">
            <a:avLst/>
          </a:prstGeom>
          <a:noFill/>
        </p:spPr>
        <p:txBody>
          <a:bodyPr wrap="square" rtlCol="0">
            <a:spAutoFit/>
          </a:bodyPr>
          <a:lstStyle/>
          <a:p>
            <a:r>
              <a:rPr lang="en-US" sz="600" dirty="0"/>
              <a:t>Percentage of children age 0-59 months with diarrhoea in the last two weeks for whom advice or treatment was sought at a health facility or provider</a:t>
            </a:r>
          </a:p>
          <a:p>
            <a:r>
              <a:rPr lang="en-US" sz="600" dirty="0"/>
              <a:t>Data for 48-59 months and Fourth Wealth Quintile are based on 25-49 unweighted cases.</a:t>
            </a:r>
          </a:p>
        </p:txBody>
      </p:sp>
      <p:sp>
        <p:nvSpPr>
          <p:cNvPr id="23" name="TextBox 22"/>
          <p:cNvSpPr txBox="1"/>
          <p:nvPr/>
        </p:nvSpPr>
        <p:spPr>
          <a:xfrm>
            <a:off x="236221" y="1854213"/>
            <a:ext cx="5486400" cy="276999"/>
          </a:xfrm>
          <a:prstGeom prst="rect">
            <a:avLst/>
          </a:prstGeom>
          <a:noFill/>
        </p:spPr>
        <p:txBody>
          <a:bodyPr wrap="square" rtlCol="0">
            <a:spAutoFit/>
          </a:bodyPr>
          <a:lstStyle/>
          <a:p>
            <a:r>
              <a:rPr lang="en-GB" sz="1200" b="1" dirty="0">
                <a:solidFill>
                  <a:srgbClr val="4C545A"/>
                </a:solidFill>
                <a:latin typeface="+mj-lt"/>
              </a:rPr>
              <a:t>Disease Episodes</a:t>
            </a:r>
          </a:p>
        </p:txBody>
      </p:sp>
      <p:sp>
        <p:nvSpPr>
          <p:cNvPr id="32" name="TextBox 31"/>
          <p:cNvSpPr txBox="1"/>
          <p:nvPr/>
        </p:nvSpPr>
        <p:spPr>
          <a:xfrm>
            <a:off x="307041" y="2140195"/>
            <a:ext cx="2152369" cy="261610"/>
          </a:xfrm>
          <a:prstGeom prst="rect">
            <a:avLst/>
          </a:prstGeom>
          <a:noFill/>
        </p:spPr>
        <p:txBody>
          <a:bodyPr wrap="square" rtlCol="0">
            <a:spAutoFit/>
          </a:bodyPr>
          <a:lstStyle/>
          <a:p>
            <a:r>
              <a:rPr lang="en-GB" sz="1100" b="1" dirty="0">
                <a:solidFill>
                  <a:srgbClr val="4C545A"/>
                </a:solidFill>
                <a:latin typeface="+mj-lt"/>
              </a:rPr>
              <a:t>Episodes of Diarrhoea by Age</a:t>
            </a:r>
          </a:p>
        </p:txBody>
      </p:sp>
      <p:sp>
        <p:nvSpPr>
          <p:cNvPr id="34" name="TextBox 33"/>
          <p:cNvSpPr txBox="1"/>
          <p:nvPr/>
        </p:nvSpPr>
        <p:spPr>
          <a:xfrm>
            <a:off x="3895392" y="2125587"/>
            <a:ext cx="2152369" cy="261610"/>
          </a:xfrm>
          <a:prstGeom prst="rect">
            <a:avLst/>
          </a:prstGeom>
          <a:noFill/>
        </p:spPr>
        <p:txBody>
          <a:bodyPr wrap="square" rtlCol="0">
            <a:spAutoFit/>
          </a:bodyPr>
          <a:lstStyle/>
          <a:p>
            <a:r>
              <a:rPr lang="en-GB" sz="1100" b="1" dirty="0">
                <a:solidFill>
                  <a:srgbClr val="4C545A"/>
                </a:solidFill>
                <a:latin typeface="+mj-lt"/>
              </a:rPr>
              <a:t>Episodes of Fever by Age</a:t>
            </a:r>
          </a:p>
        </p:txBody>
      </p:sp>
      <p:sp>
        <p:nvSpPr>
          <p:cNvPr id="41" name="TextBox 40"/>
          <p:cNvSpPr txBox="1"/>
          <p:nvPr/>
        </p:nvSpPr>
        <p:spPr>
          <a:xfrm>
            <a:off x="311785" y="5063486"/>
            <a:ext cx="3507550" cy="184666"/>
          </a:xfrm>
          <a:prstGeom prst="rect">
            <a:avLst/>
          </a:prstGeom>
          <a:noFill/>
        </p:spPr>
        <p:txBody>
          <a:bodyPr wrap="square" rtlCol="0">
            <a:spAutoFit/>
          </a:bodyPr>
          <a:lstStyle/>
          <a:p>
            <a:r>
              <a:rPr lang="en-US" sz="600" dirty="0"/>
              <a:t>Percentage of children age 0-59 months with diarrhoea in the last two weeks by age in months</a:t>
            </a:r>
          </a:p>
        </p:txBody>
      </p:sp>
      <p:sp>
        <p:nvSpPr>
          <p:cNvPr id="42" name="TextBox 41"/>
          <p:cNvSpPr txBox="1"/>
          <p:nvPr/>
        </p:nvSpPr>
        <p:spPr>
          <a:xfrm>
            <a:off x="3897885" y="5063521"/>
            <a:ext cx="3421080" cy="184666"/>
          </a:xfrm>
          <a:prstGeom prst="rect">
            <a:avLst/>
          </a:prstGeom>
          <a:noFill/>
        </p:spPr>
        <p:txBody>
          <a:bodyPr wrap="square" rtlCol="0">
            <a:spAutoFit/>
          </a:bodyPr>
          <a:lstStyle/>
          <a:p>
            <a:r>
              <a:rPr lang="en-US" sz="600" dirty="0"/>
              <a:t>Percentage of children age 0-59 months with fever in the last two weeks by age in months</a:t>
            </a:r>
          </a:p>
        </p:txBody>
      </p:sp>
    </p:spTree>
    <p:extLst>
      <p:ext uri="{BB962C8B-B14F-4D97-AF65-F5344CB8AC3E}">
        <p14:creationId xmlns:p14="http://schemas.microsoft.com/office/powerpoint/2010/main" val="375602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hart 25"/>
          <p:cNvGraphicFramePr/>
          <p:nvPr>
            <p:extLst>
              <p:ext uri="{D42A27DB-BD31-4B8C-83A1-F6EECF244321}">
                <p14:modId xmlns:p14="http://schemas.microsoft.com/office/powerpoint/2010/main" val="2831173441"/>
              </p:ext>
            </p:extLst>
          </p:nvPr>
        </p:nvGraphicFramePr>
        <p:xfrm>
          <a:off x="527250" y="3369877"/>
          <a:ext cx="1758750" cy="15870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5" name="Chart 44"/>
          <p:cNvGraphicFramePr/>
          <p:nvPr>
            <p:extLst>
              <p:ext uri="{D42A27DB-BD31-4B8C-83A1-F6EECF244321}">
                <p14:modId xmlns:p14="http://schemas.microsoft.com/office/powerpoint/2010/main" val="3209456137"/>
              </p:ext>
            </p:extLst>
          </p:nvPr>
        </p:nvGraphicFramePr>
        <p:xfrm>
          <a:off x="2514696" y="5657415"/>
          <a:ext cx="1755648" cy="1587042"/>
        </p:xfrm>
        <a:graphic>
          <a:graphicData uri="http://schemas.openxmlformats.org/drawingml/2006/chart">
            <c:chart xmlns:c="http://schemas.openxmlformats.org/drawingml/2006/chart" xmlns:r="http://schemas.openxmlformats.org/officeDocument/2006/relationships" r:id="rId3"/>
          </a:graphicData>
        </a:graphic>
      </p:graphicFrame>
      <p:sp>
        <p:nvSpPr>
          <p:cNvPr id="49" name="TextBox 48"/>
          <p:cNvSpPr txBox="1"/>
          <p:nvPr/>
        </p:nvSpPr>
        <p:spPr>
          <a:xfrm>
            <a:off x="527926" y="2960335"/>
            <a:ext cx="1755648" cy="411480"/>
          </a:xfrm>
          <a:prstGeom prst="rect">
            <a:avLst/>
          </a:prstGeom>
          <a:noFill/>
        </p:spPr>
        <p:txBody>
          <a:bodyPr wrap="square" rtlCol="0">
            <a:spAutoFit/>
          </a:bodyPr>
          <a:lstStyle/>
          <a:p>
            <a:pPr algn="ctr"/>
            <a:r>
              <a:rPr lang="en-GB" sz="1050" b="1" dirty="0">
                <a:solidFill>
                  <a:srgbClr val="4C545A"/>
                </a:solidFill>
                <a:latin typeface="+mj-lt"/>
              </a:rPr>
              <a:t>ORS Treatment for Diarrhoea</a:t>
            </a:r>
          </a:p>
        </p:txBody>
      </p:sp>
      <p:sp>
        <p:nvSpPr>
          <p:cNvPr id="51" name="TextBox 50"/>
          <p:cNvSpPr txBox="1"/>
          <p:nvPr/>
        </p:nvSpPr>
        <p:spPr>
          <a:xfrm>
            <a:off x="2514692" y="5249788"/>
            <a:ext cx="1755648" cy="411480"/>
          </a:xfrm>
          <a:prstGeom prst="rect">
            <a:avLst/>
          </a:prstGeom>
          <a:noFill/>
        </p:spPr>
        <p:txBody>
          <a:bodyPr wrap="square" rtlCol="0">
            <a:spAutoFit/>
          </a:bodyPr>
          <a:lstStyle>
            <a:defPPr>
              <a:defRPr lang="en-US"/>
            </a:defPPr>
            <a:lvl1pPr algn="ctr">
              <a:defRPr sz="1050" b="1">
                <a:solidFill>
                  <a:srgbClr val="4C545A"/>
                </a:solidFill>
                <a:latin typeface="+mj-lt"/>
              </a:defRPr>
            </a:lvl1pPr>
          </a:lstStyle>
          <a:p>
            <a:r>
              <a:rPr lang="en-GB" dirty="0"/>
              <a:t>ORS + Continued Feeding for Diarrhoea</a:t>
            </a:r>
          </a:p>
        </p:txBody>
      </p:sp>
      <p:sp>
        <p:nvSpPr>
          <p:cNvPr id="52" name="TextBox 51"/>
          <p:cNvSpPr txBox="1"/>
          <p:nvPr/>
        </p:nvSpPr>
        <p:spPr>
          <a:xfrm>
            <a:off x="527250" y="4893068"/>
            <a:ext cx="1755648" cy="369332"/>
          </a:xfrm>
          <a:prstGeom prst="rect">
            <a:avLst/>
          </a:prstGeom>
          <a:noFill/>
        </p:spPr>
        <p:txBody>
          <a:bodyPr wrap="square" rtlCol="0">
            <a:spAutoFit/>
          </a:bodyPr>
          <a:lstStyle/>
          <a:p>
            <a:r>
              <a:rPr lang="en-US" sz="600" dirty="0"/>
              <a:t>Percentage of children age 0-59 months with diarrhoea in the last two weeks treated with oral rehydration salt solution (ORS)</a:t>
            </a:r>
          </a:p>
        </p:txBody>
      </p:sp>
      <p:sp>
        <p:nvSpPr>
          <p:cNvPr id="55" name="TextBox 54"/>
          <p:cNvSpPr txBox="1"/>
          <p:nvPr/>
        </p:nvSpPr>
        <p:spPr>
          <a:xfrm>
            <a:off x="2519715" y="7177482"/>
            <a:ext cx="1755648" cy="438912"/>
          </a:xfrm>
          <a:prstGeom prst="rect">
            <a:avLst/>
          </a:prstGeom>
          <a:noFill/>
        </p:spPr>
        <p:txBody>
          <a:bodyPr wrap="square" rtlCol="0">
            <a:spAutoFit/>
          </a:bodyPr>
          <a:lstStyle/>
          <a:p>
            <a:r>
              <a:rPr lang="en-US" sz="600" dirty="0"/>
              <a:t>Percentage of children age 0-59 months with diarrhoea in the last two weeks who were given oral rehydration solution (ORS) with continued feeding</a:t>
            </a:r>
          </a:p>
        </p:txBody>
      </p:sp>
      <p:sp>
        <p:nvSpPr>
          <p:cNvPr id="32" name="TextBox 31"/>
          <p:cNvSpPr txBox="1"/>
          <p:nvPr/>
        </p:nvSpPr>
        <p:spPr>
          <a:xfrm>
            <a:off x="241127" y="188146"/>
            <a:ext cx="5486400" cy="276999"/>
          </a:xfrm>
          <a:prstGeom prst="rect">
            <a:avLst/>
          </a:prstGeom>
          <a:noFill/>
        </p:spPr>
        <p:txBody>
          <a:bodyPr wrap="square" rtlCol="0">
            <a:spAutoFit/>
          </a:bodyPr>
          <a:lstStyle/>
          <a:p>
            <a:r>
              <a:rPr lang="en-GB" sz="1200" b="1" dirty="0">
                <a:solidFill>
                  <a:srgbClr val="4C545A"/>
                </a:solidFill>
                <a:latin typeface="+mj-lt"/>
              </a:rPr>
              <a:t>Diarrhoea</a:t>
            </a:r>
          </a:p>
        </p:txBody>
      </p:sp>
      <p:cxnSp>
        <p:nvCxnSpPr>
          <p:cNvPr id="34" name="Straight Connector 33"/>
          <p:cNvCxnSpPr/>
          <p:nvPr/>
        </p:nvCxnSpPr>
        <p:spPr>
          <a:xfrm>
            <a:off x="305514" y="46864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336089" y="5251360"/>
            <a:ext cx="2994351" cy="464751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p:cNvSpPr txBox="1">
            <a:spLocks/>
          </p:cNvSpPr>
          <p:nvPr/>
        </p:nvSpPr>
        <p:spPr>
          <a:xfrm>
            <a:off x="4340959" y="5574588"/>
            <a:ext cx="2997101" cy="4324281"/>
          </a:xfrm>
          <a:prstGeom prst="rect">
            <a:avLst/>
          </a:prstGeom>
          <a:noFill/>
        </p:spPr>
        <p:txBody>
          <a:bodyPr wrap="square" lIns="91440" rIns="91440" numCol="2" spcCol="91440" rtlCol="0">
            <a:normAutofit fontScale="92500" lnSpcReduction="10000"/>
          </a:bodyPr>
          <a:lstStyle/>
          <a:p>
            <a:pPr marL="171450" indent="-171450" algn="just">
              <a:spcBef>
                <a:spcPts val="300"/>
              </a:spcBef>
              <a:spcAft>
                <a:spcPts val="300"/>
              </a:spcAft>
              <a:buFont typeface="Arial" charset="0"/>
              <a:buChar char="•"/>
              <a:tabLst>
                <a:tab pos="1200150" algn="l"/>
                <a:tab pos="1203325" algn="l"/>
              </a:tabLst>
            </a:pPr>
            <a:r>
              <a:rPr lang="en-US" sz="1000" dirty="0">
                <a:solidFill>
                  <a:schemeClr val="bg1"/>
                </a:solidFill>
              </a:rPr>
              <a:t>14% of children aged </a:t>
            </a:r>
            <a:r>
              <a:rPr lang="en-US" sz="1000" dirty="0" smtClean="0">
                <a:solidFill>
                  <a:schemeClr val="bg1"/>
                </a:solidFill>
              </a:rPr>
              <a:t>   0-59 </a:t>
            </a:r>
            <a:r>
              <a:rPr lang="en-US" sz="1000" dirty="0">
                <a:solidFill>
                  <a:schemeClr val="bg1"/>
                </a:solidFill>
              </a:rPr>
              <a:t>months</a:t>
            </a:r>
            <a:r>
              <a:rPr lang="ka-GE" sz="1000" dirty="0">
                <a:solidFill>
                  <a:schemeClr val="bg1"/>
                </a:solidFill>
              </a:rPr>
              <a:t> </a:t>
            </a:r>
            <a:r>
              <a:rPr lang="en-US" sz="1000" dirty="0">
                <a:solidFill>
                  <a:schemeClr val="bg1"/>
                </a:solidFill>
              </a:rPr>
              <a:t>suffered from diarrhoea in the last 2 weeks preceding the survey. </a:t>
            </a:r>
          </a:p>
          <a:p>
            <a:pPr marL="171450" indent="-171450" algn="just">
              <a:spcBef>
                <a:spcPts val="300"/>
              </a:spcBef>
              <a:spcAft>
                <a:spcPts val="300"/>
              </a:spcAft>
              <a:buFont typeface="Arial" charset="0"/>
              <a:buChar char="•"/>
              <a:tabLst>
                <a:tab pos="1200150" algn="l"/>
                <a:tab pos="1203325" algn="l"/>
              </a:tabLst>
            </a:pPr>
            <a:r>
              <a:rPr lang="en-US" sz="1000" dirty="0">
                <a:solidFill>
                  <a:schemeClr val="bg1"/>
                </a:solidFill>
              </a:rPr>
              <a:t>Advice or treatment was sought from a health care provider for 55% of children under 5 years of age, who were reported to have diarrhoea in the two weeks preceding the survey. </a:t>
            </a:r>
            <a:endParaRPr lang="ka-GE" sz="1000" dirty="0">
              <a:solidFill>
                <a:schemeClr val="bg1"/>
              </a:solidFill>
            </a:endParaRPr>
          </a:p>
          <a:p>
            <a:pPr marL="171450" indent="-171450" algn="just">
              <a:spcBef>
                <a:spcPts val="300"/>
              </a:spcBef>
              <a:spcAft>
                <a:spcPts val="300"/>
              </a:spcAft>
              <a:buFont typeface="Arial" charset="0"/>
              <a:buChar char="•"/>
              <a:tabLst>
                <a:tab pos="1200150" algn="l"/>
                <a:tab pos="1203325" algn="l"/>
              </a:tabLst>
            </a:pPr>
            <a:r>
              <a:rPr lang="en-US" sz="1000" dirty="0">
                <a:solidFill>
                  <a:schemeClr val="bg1"/>
                </a:solidFill>
              </a:rPr>
              <a:t>There is a significant disparity between urban and rural population. This indicator is 9 percentage point higher for urban area than in rural area, with 58% and 49% respectively.</a:t>
            </a:r>
          </a:p>
          <a:p>
            <a:pPr marL="171450" indent="-171450" algn="just">
              <a:spcBef>
                <a:spcPts val="300"/>
              </a:spcBef>
              <a:spcAft>
                <a:spcPts val="300"/>
              </a:spcAft>
              <a:buFont typeface="Arial" charset="0"/>
              <a:buChar char="•"/>
              <a:tabLst>
                <a:tab pos="1200150" algn="l"/>
              </a:tabLst>
            </a:pPr>
            <a:r>
              <a:rPr lang="en-US" sz="1000" dirty="0">
                <a:solidFill>
                  <a:schemeClr val="bg1"/>
                </a:solidFill>
              </a:rPr>
              <a:t>In case of diarrhoea, advice or treatment was sought at a health facility or from a health care provider for 65% of children aged 0-11 months and only 39% of children aged 48-59 months.</a:t>
            </a:r>
          </a:p>
          <a:p>
            <a:pPr marL="171450" indent="-171450" algn="just">
              <a:spcBef>
                <a:spcPts val="300"/>
              </a:spcBef>
              <a:spcAft>
                <a:spcPts val="300"/>
              </a:spcAft>
              <a:buFont typeface="Arial" charset="0"/>
              <a:buChar char="•"/>
              <a:tabLst>
                <a:tab pos="1200150" algn="l"/>
              </a:tabLst>
            </a:pPr>
            <a:r>
              <a:rPr lang="en-US" sz="1000" dirty="0" smtClean="0">
                <a:solidFill>
                  <a:schemeClr val="bg1"/>
                </a:solidFill>
              </a:rPr>
              <a:t>42</a:t>
            </a:r>
            <a:r>
              <a:rPr lang="en-US" sz="1000" dirty="0">
                <a:solidFill>
                  <a:schemeClr val="bg1"/>
                </a:solidFill>
              </a:rPr>
              <a:t>% of </a:t>
            </a:r>
            <a:r>
              <a:rPr lang="en-US" sz="1000" dirty="0" smtClean="0">
                <a:solidFill>
                  <a:schemeClr val="bg1"/>
                </a:solidFill>
              </a:rPr>
              <a:t>children </a:t>
            </a:r>
            <a:r>
              <a:rPr lang="en-US" sz="1000" dirty="0">
                <a:solidFill>
                  <a:schemeClr val="bg1"/>
                </a:solidFill>
              </a:rPr>
              <a:t>under 5 years of age were treated with oral rehydration salt solution during diarrhea, while 11% were treated with zinc, and only 5% were treated by ORS and Zinc at the same time.</a:t>
            </a:r>
            <a:endParaRPr lang="ka-GE" sz="1000" dirty="0">
              <a:solidFill>
                <a:schemeClr val="bg1"/>
              </a:solidFill>
            </a:endParaRPr>
          </a:p>
          <a:p>
            <a:pPr marL="171450" indent="-171450" algn="just">
              <a:spcBef>
                <a:spcPts val="300"/>
              </a:spcBef>
              <a:spcAft>
                <a:spcPts val="300"/>
              </a:spcAft>
              <a:buFont typeface="Arial" charset="0"/>
              <a:buChar char="•"/>
              <a:tabLst>
                <a:tab pos="1200150" algn="l"/>
              </a:tabLst>
            </a:pPr>
            <a:r>
              <a:rPr lang="en-US" sz="1000" dirty="0">
                <a:solidFill>
                  <a:schemeClr val="bg1"/>
                </a:solidFill>
              </a:rPr>
              <a:t>18% of children aged 0-59 months suffered from fever in the last 2 weeks preceding the survey</a:t>
            </a:r>
          </a:p>
          <a:p>
            <a:pPr marL="171450" indent="-171450" algn="just">
              <a:spcBef>
                <a:spcPts val="300"/>
              </a:spcBef>
              <a:spcAft>
                <a:spcPts val="300"/>
              </a:spcAft>
              <a:buFont typeface="Arial" charset="0"/>
              <a:buChar char="•"/>
              <a:tabLst>
                <a:tab pos="1200150" algn="l"/>
              </a:tabLst>
            </a:pPr>
            <a:r>
              <a:rPr lang="en-US" sz="1000" dirty="0">
                <a:solidFill>
                  <a:schemeClr val="bg1"/>
                </a:solidFill>
              </a:rPr>
              <a:t>Advice or treatment was sought from a health facility or provider, for 67% of children under the age of 5 who were reported to have fever in the two weeks preceding the survey. </a:t>
            </a:r>
          </a:p>
          <a:p>
            <a:pPr marL="171450" indent="-171450" algn="just">
              <a:spcBef>
                <a:spcPts val="300"/>
              </a:spcBef>
              <a:spcAft>
                <a:spcPts val="300"/>
              </a:spcAft>
              <a:buFont typeface="Arial" charset="0"/>
              <a:buChar char="•"/>
              <a:tabLst>
                <a:tab pos="1200150" algn="l"/>
              </a:tabLst>
            </a:pPr>
            <a:r>
              <a:rPr lang="en-US" sz="1000" dirty="0">
                <a:solidFill>
                  <a:schemeClr val="bg1"/>
                </a:solidFill>
              </a:rPr>
              <a:t>There is notable disparity (13 percentage point) in care-seeking during fever between urban and rural areas, 71% and 59% respectively</a:t>
            </a:r>
            <a:r>
              <a:rPr lang="en-US" sz="900" dirty="0">
                <a:solidFill>
                  <a:schemeClr val="bg1"/>
                </a:solidFill>
              </a:rPr>
              <a:t>.</a:t>
            </a:r>
          </a:p>
        </p:txBody>
      </p:sp>
      <p:sp>
        <p:nvSpPr>
          <p:cNvPr id="53" name="TextBox 18"/>
          <p:cNvSpPr txBox="1"/>
          <p:nvPr/>
        </p:nvSpPr>
        <p:spPr>
          <a:xfrm>
            <a:off x="4325656" y="5249788"/>
            <a:ext cx="2509499"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bg1"/>
                </a:solidFill>
                <a:latin typeface="+mj-lt"/>
              </a:rPr>
              <a:t>Key Messages</a:t>
            </a:r>
          </a:p>
        </p:txBody>
      </p:sp>
      <p:graphicFrame>
        <p:nvGraphicFramePr>
          <p:cNvPr id="65" name="Chart 64"/>
          <p:cNvGraphicFramePr/>
          <p:nvPr>
            <p:extLst>
              <p:ext uri="{D42A27DB-BD31-4B8C-83A1-F6EECF244321}">
                <p14:modId xmlns:p14="http://schemas.microsoft.com/office/powerpoint/2010/main" val="1775806175"/>
              </p:ext>
            </p:extLst>
          </p:nvPr>
        </p:nvGraphicFramePr>
        <p:xfrm>
          <a:off x="2485693" y="8030411"/>
          <a:ext cx="1755648" cy="1591056"/>
        </p:xfrm>
        <a:graphic>
          <a:graphicData uri="http://schemas.openxmlformats.org/drawingml/2006/chart">
            <c:chart xmlns:c="http://schemas.openxmlformats.org/drawingml/2006/chart" xmlns:r="http://schemas.openxmlformats.org/officeDocument/2006/relationships" r:id="rId4"/>
          </a:graphicData>
        </a:graphic>
      </p:graphicFrame>
      <p:sp>
        <p:nvSpPr>
          <p:cNvPr id="66" name="TextBox 65"/>
          <p:cNvSpPr txBox="1"/>
          <p:nvPr/>
        </p:nvSpPr>
        <p:spPr>
          <a:xfrm>
            <a:off x="2519563" y="7600030"/>
            <a:ext cx="1755648" cy="411480"/>
          </a:xfrm>
          <a:prstGeom prst="rect">
            <a:avLst/>
          </a:prstGeom>
          <a:noFill/>
        </p:spPr>
        <p:txBody>
          <a:bodyPr wrap="square" rtlCol="0">
            <a:spAutoFit/>
          </a:bodyPr>
          <a:lstStyle/>
          <a:p>
            <a:pPr algn="ctr"/>
            <a:r>
              <a:rPr lang="en-GB" sz="1050" b="1" dirty="0">
                <a:solidFill>
                  <a:srgbClr val="4C545A"/>
                </a:solidFill>
                <a:latin typeface="+mj-lt"/>
              </a:rPr>
              <a:t>No Treatment for Diarrhoea</a:t>
            </a:r>
          </a:p>
        </p:txBody>
      </p:sp>
      <p:sp>
        <p:nvSpPr>
          <p:cNvPr id="67" name="TextBox 66"/>
          <p:cNvSpPr txBox="1"/>
          <p:nvPr/>
        </p:nvSpPr>
        <p:spPr>
          <a:xfrm>
            <a:off x="2522668" y="9529537"/>
            <a:ext cx="1755648" cy="369332"/>
          </a:xfrm>
          <a:prstGeom prst="rect">
            <a:avLst/>
          </a:prstGeom>
          <a:noFill/>
        </p:spPr>
        <p:txBody>
          <a:bodyPr wrap="square" rtlCol="0">
            <a:spAutoFit/>
          </a:bodyPr>
          <a:lstStyle/>
          <a:p>
            <a:r>
              <a:rPr lang="en-US" sz="600" dirty="0"/>
              <a:t>Percentage of children age 0-59 months with diarrhoea in the last two weeks whom no treatment or drug was given</a:t>
            </a:r>
          </a:p>
        </p:txBody>
      </p:sp>
      <p:graphicFrame>
        <p:nvGraphicFramePr>
          <p:cNvPr id="68" name="Chart 67"/>
          <p:cNvGraphicFramePr/>
          <p:nvPr>
            <p:extLst>
              <p:ext uri="{D42A27DB-BD31-4B8C-83A1-F6EECF244321}">
                <p14:modId xmlns:p14="http://schemas.microsoft.com/office/powerpoint/2010/main" val="391817541"/>
              </p:ext>
            </p:extLst>
          </p:nvPr>
        </p:nvGraphicFramePr>
        <p:xfrm>
          <a:off x="503874" y="8030411"/>
          <a:ext cx="1755648" cy="1591056"/>
        </p:xfrm>
        <a:graphic>
          <a:graphicData uri="http://schemas.openxmlformats.org/drawingml/2006/chart">
            <c:chart xmlns:c="http://schemas.openxmlformats.org/drawingml/2006/chart" xmlns:r="http://schemas.openxmlformats.org/officeDocument/2006/relationships" r:id="rId5"/>
          </a:graphicData>
        </a:graphic>
      </p:graphicFrame>
      <p:sp>
        <p:nvSpPr>
          <p:cNvPr id="69" name="TextBox 68"/>
          <p:cNvSpPr txBox="1"/>
          <p:nvPr/>
        </p:nvSpPr>
        <p:spPr>
          <a:xfrm>
            <a:off x="532836" y="7595560"/>
            <a:ext cx="1755648" cy="415498"/>
          </a:xfrm>
          <a:prstGeom prst="rect">
            <a:avLst/>
          </a:prstGeom>
          <a:noFill/>
        </p:spPr>
        <p:txBody>
          <a:bodyPr wrap="square" rtlCol="0" anchor="t">
            <a:spAutoFit/>
          </a:bodyPr>
          <a:lstStyle/>
          <a:p>
            <a:pPr algn="ctr"/>
            <a:r>
              <a:rPr lang="en-US" sz="1050" b="1" dirty="0">
                <a:solidFill>
                  <a:srgbClr val="4C545A"/>
                </a:solidFill>
                <a:latin typeface="+mj-lt"/>
              </a:rPr>
              <a:t>Home Remedy or Herbal</a:t>
            </a:r>
            <a:r>
              <a:rPr lang="en-GB" sz="1050" b="1" dirty="0">
                <a:solidFill>
                  <a:srgbClr val="4C545A"/>
                </a:solidFill>
                <a:latin typeface="+mj-lt"/>
              </a:rPr>
              <a:t> Treatment for Diarrhoea</a:t>
            </a:r>
          </a:p>
        </p:txBody>
      </p:sp>
      <p:sp>
        <p:nvSpPr>
          <p:cNvPr id="70" name="TextBox 69"/>
          <p:cNvSpPr txBox="1"/>
          <p:nvPr/>
        </p:nvSpPr>
        <p:spPr>
          <a:xfrm>
            <a:off x="522511" y="9537016"/>
            <a:ext cx="1755648" cy="369332"/>
          </a:xfrm>
          <a:prstGeom prst="rect">
            <a:avLst/>
          </a:prstGeom>
          <a:noFill/>
        </p:spPr>
        <p:txBody>
          <a:bodyPr wrap="square" rtlCol="0">
            <a:spAutoFit/>
          </a:bodyPr>
          <a:lstStyle/>
          <a:p>
            <a:r>
              <a:rPr lang="en-US" sz="600" dirty="0"/>
              <a:t>Percentage of children age 0-59 months with diarrhoea in the last two weeks whom home remedy or herbal medicine was given</a:t>
            </a:r>
          </a:p>
        </p:txBody>
      </p:sp>
      <p:graphicFrame>
        <p:nvGraphicFramePr>
          <p:cNvPr id="77" name="Chart 76"/>
          <p:cNvGraphicFramePr/>
          <p:nvPr>
            <p:extLst>
              <p:ext uri="{D42A27DB-BD31-4B8C-83A1-F6EECF244321}">
                <p14:modId xmlns:p14="http://schemas.microsoft.com/office/powerpoint/2010/main" val="2092704983"/>
              </p:ext>
            </p:extLst>
          </p:nvPr>
        </p:nvGraphicFramePr>
        <p:xfrm>
          <a:off x="2981127" y="3365519"/>
          <a:ext cx="1755648" cy="1591056"/>
        </p:xfrm>
        <a:graphic>
          <a:graphicData uri="http://schemas.openxmlformats.org/drawingml/2006/chart">
            <c:chart xmlns:c="http://schemas.openxmlformats.org/drawingml/2006/chart" xmlns:r="http://schemas.openxmlformats.org/officeDocument/2006/relationships" r:id="rId6"/>
          </a:graphicData>
        </a:graphic>
      </p:graphicFrame>
      <p:sp>
        <p:nvSpPr>
          <p:cNvPr id="78" name="TextBox 77"/>
          <p:cNvSpPr txBox="1"/>
          <p:nvPr/>
        </p:nvSpPr>
        <p:spPr>
          <a:xfrm>
            <a:off x="2980655" y="2956171"/>
            <a:ext cx="1755648" cy="411480"/>
          </a:xfrm>
          <a:prstGeom prst="rect">
            <a:avLst/>
          </a:prstGeom>
          <a:noFill/>
        </p:spPr>
        <p:txBody>
          <a:bodyPr wrap="square" rtlCol="0">
            <a:spAutoFit/>
          </a:bodyPr>
          <a:lstStyle/>
          <a:p>
            <a:pPr algn="ctr"/>
            <a:r>
              <a:rPr lang="en-GB" sz="1050" b="1" dirty="0">
                <a:solidFill>
                  <a:srgbClr val="4C545A"/>
                </a:solidFill>
                <a:latin typeface="+mj-lt"/>
              </a:rPr>
              <a:t>Zinc Tablets or Syrup Treatment for Diarrhoea</a:t>
            </a:r>
          </a:p>
        </p:txBody>
      </p:sp>
      <p:sp>
        <p:nvSpPr>
          <p:cNvPr id="79" name="TextBox 78"/>
          <p:cNvSpPr txBox="1"/>
          <p:nvPr/>
        </p:nvSpPr>
        <p:spPr>
          <a:xfrm>
            <a:off x="2980655" y="4893068"/>
            <a:ext cx="1755648" cy="369332"/>
          </a:xfrm>
          <a:prstGeom prst="rect">
            <a:avLst/>
          </a:prstGeom>
          <a:noFill/>
        </p:spPr>
        <p:txBody>
          <a:bodyPr wrap="square" rtlCol="0">
            <a:spAutoFit/>
          </a:bodyPr>
          <a:lstStyle/>
          <a:p>
            <a:r>
              <a:rPr lang="en-US" sz="600" dirty="0"/>
              <a:t>Percentage of children age 0-59 months with diarrhoea in the last two weeks treated with zinc tablets or syrup</a:t>
            </a:r>
          </a:p>
        </p:txBody>
      </p:sp>
      <p:sp>
        <p:nvSpPr>
          <p:cNvPr id="38" name="TextBox 37"/>
          <p:cNvSpPr txBox="1"/>
          <p:nvPr/>
        </p:nvSpPr>
        <p:spPr>
          <a:xfrm>
            <a:off x="305514" y="458350"/>
            <a:ext cx="2152369" cy="261610"/>
          </a:xfrm>
          <a:prstGeom prst="rect">
            <a:avLst/>
          </a:prstGeom>
          <a:noFill/>
        </p:spPr>
        <p:txBody>
          <a:bodyPr wrap="square" rtlCol="0">
            <a:spAutoFit/>
          </a:bodyPr>
          <a:lstStyle/>
          <a:p>
            <a:r>
              <a:rPr lang="en-GB" sz="1100" b="1" dirty="0">
                <a:solidFill>
                  <a:srgbClr val="4C545A"/>
                </a:solidFill>
                <a:latin typeface="+mj-lt"/>
              </a:rPr>
              <a:t>Feeding during Diarrhoea</a:t>
            </a:r>
          </a:p>
        </p:txBody>
      </p:sp>
      <p:graphicFrame>
        <p:nvGraphicFramePr>
          <p:cNvPr id="39" name="Chart 38">
            <a:extLst>
              <a:ext uri="{FF2B5EF4-FFF2-40B4-BE49-F238E27FC236}">
                <a16:creationId xmlns:a16="http://schemas.microsoft.com/office/drawing/2014/main" xmlns="" id="{00000000-0008-0000-0800-000003000000}"/>
              </a:ext>
            </a:extLst>
          </p:cNvPr>
          <p:cNvGraphicFramePr>
            <a:graphicFrameLocks/>
          </p:cNvGraphicFramePr>
          <p:nvPr>
            <p:extLst>
              <p:ext uri="{D42A27DB-BD31-4B8C-83A1-F6EECF244321}">
                <p14:modId xmlns:p14="http://schemas.microsoft.com/office/powerpoint/2010/main" val="3868419400"/>
              </p:ext>
            </p:extLst>
          </p:nvPr>
        </p:nvGraphicFramePr>
        <p:xfrm>
          <a:off x="291598" y="597638"/>
          <a:ext cx="7054082" cy="2276078"/>
        </p:xfrm>
        <a:graphic>
          <a:graphicData uri="http://schemas.openxmlformats.org/drawingml/2006/chart">
            <c:chart xmlns:c="http://schemas.openxmlformats.org/drawingml/2006/chart" xmlns:r="http://schemas.openxmlformats.org/officeDocument/2006/relationships" r:id="rId7"/>
          </a:graphicData>
        </a:graphic>
      </p:graphicFrame>
      <p:sp>
        <p:nvSpPr>
          <p:cNvPr id="40" name="TextBox 39"/>
          <p:cNvSpPr txBox="1"/>
          <p:nvPr/>
        </p:nvSpPr>
        <p:spPr>
          <a:xfrm>
            <a:off x="457148" y="2834863"/>
            <a:ext cx="5812738" cy="184666"/>
          </a:xfrm>
          <a:prstGeom prst="rect">
            <a:avLst/>
          </a:prstGeom>
          <a:noFill/>
        </p:spPr>
        <p:txBody>
          <a:bodyPr wrap="square" rtlCol="0">
            <a:spAutoFit/>
          </a:bodyPr>
          <a:lstStyle/>
          <a:p>
            <a:r>
              <a:rPr lang="en-US" sz="600" dirty="0"/>
              <a:t>Percent distribution of children age 0-59 months with diarrhoea in the last two weeks by amount of liquids and food given during episode of diarrhoea</a:t>
            </a:r>
          </a:p>
        </p:txBody>
      </p:sp>
      <p:graphicFrame>
        <p:nvGraphicFramePr>
          <p:cNvPr id="36" name="Chart 35"/>
          <p:cNvGraphicFramePr/>
          <p:nvPr>
            <p:extLst>
              <p:ext uri="{D42A27DB-BD31-4B8C-83A1-F6EECF244321}">
                <p14:modId xmlns:p14="http://schemas.microsoft.com/office/powerpoint/2010/main" val="1450759524"/>
              </p:ext>
            </p:extLst>
          </p:nvPr>
        </p:nvGraphicFramePr>
        <p:xfrm>
          <a:off x="519409" y="5627015"/>
          <a:ext cx="1758750" cy="1591056"/>
        </p:xfrm>
        <a:graphic>
          <a:graphicData uri="http://schemas.openxmlformats.org/drawingml/2006/chart">
            <c:chart xmlns:c="http://schemas.openxmlformats.org/drawingml/2006/chart" xmlns:r="http://schemas.openxmlformats.org/officeDocument/2006/relationships" r:id="rId8"/>
          </a:graphicData>
        </a:graphic>
      </p:graphicFrame>
      <p:sp>
        <p:nvSpPr>
          <p:cNvPr id="37" name="TextBox 36"/>
          <p:cNvSpPr txBox="1"/>
          <p:nvPr/>
        </p:nvSpPr>
        <p:spPr>
          <a:xfrm>
            <a:off x="527926" y="5251360"/>
            <a:ext cx="1755648" cy="415498"/>
          </a:xfrm>
          <a:prstGeom prst="rect">
            <a:avLst/>
          </a:prstGeom>
          <a:noFill/>
        </p:spPr>
        <p:txBody>
          <a:bodyPr wrap="square" rtlCol="0">
            <a:spAutoFit/>
          </a:bodyPr>
          <a:lstStyle/>
          <a:p>
            <a:pPr algn="ctr"/>
            <a:r>
              <a:rPr lang="en-GB" sz="1050" b="1" dirty="0">
                <a:solidFill>
                  <a:srgbClr val="4C545A"/>
                </a:solidFill>
                <a:latin typeface="+mj-lt"/>
              </a:rPr>
              <a:t>ORS or Increased Fluids Treatment for Diarrhoea</a:t>
            </a:r>
          </a:p>
        </p:txBody>
      </p:sp>
      <p:sp>
        <p:nvSpPr>
          <p:cNvPr id="41" name="TextBox 40"/>
          <p:cNvSpPr txBox="1"/>
          <p:nvPr/>
        </p:nvSpPr>
        <p:spPr>
          <a:xfrm>
            <a:off x="522511" y="7177482"/>
            <a:ext cx="1755648" cy="438912"/>
          </a:xfrm>
          <a:prstGeom prst="rect">
            <a:avLst/>
          </a:prstGeom>
          <a:noFill/>
        </p:spPr>
        <p:txBody>
          <a:bodyPr wrap="square" rtlCol="0">
            <a:spAutoFit/>
          </a:bodyPr>
          <a:lstStyle/>
          <a:p>
            <a:r>
              <a:rPr lang="en-US" sz="600" dirty="0"/>
              <a:t>Percentage of children age 0-59 months with diarrhoea in the last two weeks treated with oral rehydration salt solution (ORS) or increased fluids</a:t>
            </a:r>
          </a:p>
        </p:txBody>
      </p:sp>
      <p:graphicFrame>
        <p:nvGraphicFramePr>
          <p:cNvPr id="42" name="Chart 41"/>
          <p:cNvGraphicFramePr/>
          <p:nvPr>
            <p:extLst>
              <p:ext uri="{D42A27DB-BD31-4B8C-83A1-F6EECF244321}">
                <p14:modId xmlns:p14="http://schemas.microsoft.com/office/powerpoint/2010/main" val="2267686554"/>
              </p:ext>
            </p:extLst>
          </p:nvPr>
        </p:nvGraphicFramePr>
        <p:xfrm>
          <a:off x="5412381" y="3365626"/>
          <a:ext cx="1755648" cy="1591056"/>
        </p:xfrm>
        <a:graphic>
          <a:graphicData uri="http://schemas.openxmlformats.org/drawingml/2006/chart">
            <c:chart xmlns:c="http://schemas.openxmlformats.org/drawingml/2006/chart" xmlns:r="http://schemas.openxmlformats.org/officeDocument/2006/relationships" r:id="rId9"/>
          </a:graphicData>
        </a:graphic>
      </p:graphicFrame>
      <p:sp>
        <p:nvSpPr>
          <p:cNvPr id="47" name="TextBox 46"/>
          <p:cNvSpPr txBox="1"/>
          <p:nvPr/>
        </p:nvSpPr>
        <p:spPr>
          <a:xfrm>
            <a:off x="5408030" y="2962450"/>
            <a:ext cx="1755648" cy="411480"/>
          </a:xfrm>
          <a:prstGeom prst="rect">
            <a:avLst/>
          </a:prstGeom>
          <a:noFill/>
        </p:spPr>
        <p:txBody>
          <a:bodyPr wrap="square" rtlCol="0">
            <a:spAutoFit/>
          </a:bodyPr>
          <a:lstStyle/>
          <a:p>
            <a:pPr algn="ctr"/>
            <a:r>
              <a:rPr lang="en-GB" sz="1050" b="1" dirty="0">
                <a:solidFill>
                  <a:srgbClr val="4C545A"/>
                </a:solidFill>
                <a:latin typeface="+mj-lt"/>
              </a:rPr>
              <a:t>ORS + Zinc Treatment for Diarrhoea</a:t>
            </a:r>
          </a:p>
        </p:txBody>
      </p:sp>
      <p:sp>
        <p:nvSpPr>
          <p:cNvPr id="48" name="TextBox 47"/>
          <p:cNvSpPr txBox="1"/>
          <p:nvPr/>
        </p:nvSpPr>
        <p:spPr>
          <a:xfrm>
            <a:off x="5412381" y="4899416"/>
            <a:ext cx="1755648" cy="369332"/>
          </a:xfrm>
          <a:prstGeom prst="rect">
            <a:avLst/>
          </a:prstGeom>
          <a:noFill/>
        </p:spPr>
        <p:txBody>
          <a:bodyPr wrap="square" rtlCol="0">
            <a:spAutoFit/>
          </a:bodyPr>
          <a:lstStyle/>
          <a:p>
            <a:r>
              <a:rPr lang="en-US" sz="600" dirty="0"/>
              <a:t>Percentage of children age 0-59 months with diarrhoea in the last two weeks treated with oral rehydration salt solution (ORS) and zinc</a:t>
            </a:r>
          </a:p>
        </p:txBody>
      </p:sp>
    </p:spTree>
    <p:extLst>
      <p:ext uri="{BB962C8B-B14F-4D97-AF65-F5344CB8AC3E}">
        <p14:creationId xmlns:p14="http://schemas.microsoft.com/office/powerpoint/2010/main" val="4220360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234285" y="188146"/>
            <a:ext cx="5486400" cy="276999"/>
          </a:xfrm>
          <a:prstGeom prst="rect">
            <a:avLst/>
          </a:prstGeom>
          <a:noFill/>
        </p:spPr>
        <p:txBody>
          <a:bodyPr wrap="square" rtlCol="0">
            <a:spAutoFit/>
          </a:bodyPr>
          <a:lstStyle/>
          <a:p>
            <a:r>
              <a:rPr lang="en-GB" sz="1200" b="1" dirty="0">
                <a:solidFill>
                  <a:srgbClr val="4C545A"/>
                </a:solidFill>
                <a:latin typeface="+mj-lt"/>
              </a:rPr>
              <a:t>Diarrhoea</a:t>
            </a:r>
          </a:p>
        </p:txBody>
      </p:sp>
      <p:graphicFrame>
        <p:nvGraphicFramePr>
          <p:cNvPr id="23" name="Chart 22"/>
          <p:cNvGraphicFramePr/>
          <p:nvPr>
            <p:extLst>
              <p:ext uri="{D42A27DB-BD31-4B8C-83A1-F6EECF244321}">
                <p14:modId xmlns:p14="http://schemas.microsoft.com/office/powerpoint/2010/main" val="2154236474"/>
              </p:ext>
            </p:extLst>
          </p:nvPr>
        </p:nvGraphicFramePr>
        <p:xfrm>
          <a:off x="308853" y="3509117"/>
          <a:ext cx="3583697" cy="1805831"/>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Box 32"/>
          <p:cNvSpPr txBox="1"/>
          <p:nvPr/>
        </p:nvSpPr>
        <p:spPr>
          <a:xfrm>
            <a:off x="235982" y="2932036"/>
            <a:ext cx="5486400" cy="276999"/>
          </a:xfrm>
          <a:prstGeom prst="rect">
            <a:avLst/>
          </a:prstGeom>
          <a:noFill/>
        </p:spPr>
        <p:txBody>
          <a:bodyPr wrap="square" rtlCol="0">
            <a:spAutoFit/>
          </a:bodyPr>
          <a:lstStyle/>
          <a:p>
            <a:r>
              <a:rPr lang="en-GB" sz="1200" b="1" dirty="0">
                <a:solidFill>
                  <a:srgbClr val="4C545A"/>
                </a:solidFill>
                <a:latin typeface="+mj-lt"/>
              </a:rPr>
              <a:t>Fever</a:t>
            </a:r>
          </a:p>
        </p:txBody>
      </p:sp>
      <p:cxnSp>
        <p:nvCxnSpPr>
          <p:cNvPr id="34" name="Straight Connector 33"/>
          <p:cNvCxnSpPr/>
          <p:nvPr/>
        </p:nvCxnSpPr>
        <p:spPr>
          <a:xfrm>
            <a:off x="307461" y="321518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6309" y="3221534"/>
            <a:ext cx="3575304" cy="261610"/>
          </a:xfrm>
          <a:prstGeom prst="rect">
            <a:avLst/>
          </a:prstGeom>
          <a:noFill/>
        </p:spPr>
        <p:txBody>
          <a:bodyPr wrap="square" rtlCol="0">
            <a:spAutoFit/>
          </a:bodyPr>
          <a:lstStyle/>
          <a:p>
            <a:r>
              <a:rPr lang="en-GB" sz="1100" b="1" dirty="0">
                <a:solidFill>
                  <a:srgbClr val="4C545A"/>
                </a:solidFill>
                <a:latin typeface="+mj-lt"/>
              </a:rPr>
              <a:t>Care-seeking during Fever</a:t>
            </a:r>
          </a:p>
        </p:txBody>
      </p:sp>
      <p:sp>
        <p:nvSpPr>
          <p:cNvPr id="25" name="TextBox 24"/>
          <p:cNvSpPr txBox="1"/>
          <p:nvPr/>
        </p:nvSpPr>
        <p:spPr>
          <a:xfrm>
            <a:off x="316134" y="5341398"/>
            <a:ext cx="3575304" cy="276999"/>
          </a:xfrm>
          <a:prstGeom prst="rect">
            <a:avLst/>
          </a:prstGeom>
          <a:noFill/>
        </p:spPr>
        <p:txBody>
          <a:bodyPr wrap="square" rtlCol="0">
            <a:spAutoFit/>
          </a:bodyPr>
          <a:lstStyle/>
          <a:p>
            <a:r>
              <a:rPr lang="en-US" sz="600" dirty="0"/>
              <a:t>Percentage of children age 0-59 months with fever in the last two weeks for whom advice or treatment was sought, by source of advice or treatment</a:t>
            </a:r>
            <a:endParaRPr lang="en-US" sz="600" dirty="0">
              <a:solidFill>
                <a:srgbClr val="FF0000"/>
              </a:solidFill>
            </a:endParaRPr>
          </a:p>
        </p:txBody>
      </p:sp>
      <p:sp>
        <p:nvSpPr>
          <p:cNvPr id="27" name="TextBox 26"/>
          <p:cNvSpPr txBox="1"/>
          <p:nvPr/>
        </p:nvSpPr>
        <p:spPr>
          <a:xfrm>
            <a:off x="4112666" y="3221334"/>
            <a:ext cx="3050134" cy="261610"/>
          </a:xfrm>
          <a:prstGeom prst="rect">
            <a:avLst/>
          </a:prstGeom>
          <a:noFill/>
        </p:spPr>
        <p:txBody>
          <a:bodyPr wrap="square" rtlCol="0">
            <a:spAutoFit/>
          </a:bodyPr>
          <a:lstStyle/>
          <a:p>
            <a:r>
              <a:rPr lang="en-GB" sz="1100" b="1" dirty="0">
                <a:solidFill>
                  <a:srgbClr val="4C545A"/>
                </a:solidFill>
                <a:latin typeface="+mj-lt"/>
              </a:rPr>
              <a:t>Disparities in Care-seeking during Fever</a:t>
            </a:r>
          </a:p>
        </p:txBody>
      </p:sp>
      <p:sp>
        <p:nvSpPr>
          <p:cNvPr id="38" name="TextBox 37"/>
          <p:cNvSpPr txBox="1"/>
          <p:nvPr/>
        </p:nvSpPr>
        <p:spPr>
          <a:xfrm>
            <a:off x="317246" y="5646558"/>
            <a:ext cx="3575304" cy="261610"/>
          </a:xfrm>
          <a:prstGeom prst="rect">
            <a:avLst/>
          </a:prstGeom>
          <a:noFill/>
        </p:spPr>
        <p:txBody>
          <a:bodyPr wrap="square" rtlCol="0">
            <a:spAutoFit/>
          </a:bodyPr>
          <a:lstStyle/>
          <a:p>
            <a:r>
              <a:rPr lang="en-GB" sz="1100" b="1" dirty="0">
                <a:solidFill>
                  <a:srgbClr val="4C545A"/>
                </a:solidFill>
                <a:latin typeface="+mj-lt"/>
              </a:rPr>
              <a:t>Treatment for Fever</a:t>
            </a:r>
          </a:p>
        </p:txBody>
      </p:sp>
      <p:graphicFrame>
        <p:nvGraphicFramePr>
          <p:cNvPr id="54" name="Chart 53"/>
          <p:cNvGraphicFramePr/>
          <p:nvPr>
            <p:extLst>
              <p:ext uri="{D42A27DB-BD31-4B8C-83A1-F6EECF244321}">
                <p14:modId xmlns:p14="http://schemas.microsoft.com/office/powerpoint/2010/main" val="3487200478"/>
              </p:ext>
            </p:extLst>
          </p:nvPr>
        </p:nvGraphicFramePr>
        <p:xfrm>
          <a:off x="4313737" y="5863490"/>
          <a:ext cx="2699596" cy="2029968"/>
        </p:xfrm>
        <a:graphic>
          <a:graphicData uri="http://schemas.openxmlformats.org/drawingml/2006/chart">
            <c:chart xmlns:c="http://schemas.openxmlformats.org/drawingml/2006/chart" xmlns:r="http://schemas.openxmlformats.org/officeDocument/2006/relationships" r:id="rId3"/>
          </a:graphicData>
        </a:graphic>
      </p:graphicFrame>
      <p:sp>
        <p:nvSpPr>
          <p:cNvPr id="55" name="TextBox 54"/>
          <p:cNvSpPr txBox="1"/>
          <p:nvPr/>
        </p:nvSpPr>
        <p:spPr>
          <a:xfrm>
            <a:off x="4118365" y="5646558"/>
            <a:ext cx="3054096" cy="261610"/>
          </a:xfrm>
          <a:prstGeom prst="rect">
            <a:avLst/>
          </a:prstGeom>
          <a:noFill/>
        </p:spPr>
        <p:txBody>
          <a:bodyPr wrap="square" rtlCol="0">
            <a:spAutoFit/>
          </a:bodyPr>
          <a:lstStyle/>
          <a:p>
            <a:r>
              <a:rPr lang="en-GB" sz="1100" b="1" dirty="0">
                <a:solidFill>
                  <a:srgbClr val="4C545A"/>
                </a:solidFill>
                <a:latin typeface="+mj-lt"/>
              </a:rPr>
              <a:t>No Care-seeking for Fever</a:t>
            </a:r>
          </a:p>
        </p:txBody>
      </p:sp>
      <p:sp>
        <p:nvSpPr>
          <p:cNvPr id="56" name="TextBox 55"/>
          <p:cNvSpPr txBox="1"/>
          <p:nvPr/>
        </p:nvSpPr>
        <p:spPr>
          <a:xfrm>
            <a:off x="4118365" y="7877456"/>
            <a:ext cx="3054096" cy="276999"/>
          </a:xfrm>
          <a:prstGeom prst="rect">
            <a:avLst/>
          </a:prstGeom>
          <a:noFill/>
        </p:spPr>
        <p:txBody>
          <a:bodyPr wrap="square" rtlCol="0">
            <a:spAutoFit/>
          </a:bodyPr>
          <a:lstStyle/>
          <a:p>
            <a:r>
              <a:rPr lang="en-US" sz="600" dirty="0"/>
              <a:t>Percentage of children age 0-59 months with fever in the last two weeks for whom no care-seeking was given</a:t>
            </a:r>
          </a:p>
        </p:txBody>
      </p:sp>
      <p:graphicFrame>
        <p:nvGraphicFramePr>
          <p:cNvPr id="28" name="Content Placeholder 6"/>
          <p:cNvGraphicFramePr>
            <a:graphicFrameLocks/>
          </p:cNvGraphicFramePr>
          <p:nvPr>
            <p:extLst>
              <p:ext uri="{D42A27DB-BD31-4B8C-83A1-F6EECF244321}">
                <p14:modId xmlns:p14="http://schemas.microsoft.com/office/powerpoint/2010/main" val="2461162432"/>
              </p:ext>
            </p:extLst>
          </p:nvPr>
        </p:nvGraphicFramePr>
        <p:xfrm>
          <a:off x="3944926" y="3504320"/>
          <a:ext cx="3370274" cy="1810512"/>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p:cNvSpPr txBox="1"/>
          <p:nvPr/>
        </p:nvSpPr>
        <p:spPr>
          <a:xfrm>
            <a:off x="316282" y="7877456"/>
            <a:ext cx="3575304" cy="276999"/>
          </a:xfrm>
          <a:prstGeom prst="rect">
            <a:avLst/>
          </a:prstGeom>
          <a:noFill/>
        </p:spPr>
        <p:txBody>
          <a:bodyPr wrap="square" rtlCol="0">
            <a:spAutoFit/>
          </a:bodyPr>
          <a:lstStyle/>
          <a:p>
            <a:r>
              <a:rPr lang="en-US" sz="600" dirty="0"/>
              <a:t>Percentage of children age 0-59 months with fever in the last two weeks for whom advice or treatment was given, by type of medications</a:t>
            </a:r>
            <a:endParaRPr lang="en-US" sz="600" dirty="0">
              <a:solidFill>
                <a:srgbClr val="FF0000"/>
              </a:solidFill>
            </a:endParaRPr>
          </a:p>
        </p:txBody>
      </p:sp>
      <p:pic>
        <p:nvPicPr>
          <p:cNvPr id="21" name="Picture 20"/>
          <p:cNvPicPr>
            <a:picLocks noChangeAspect="1"/>
          </p:cNvPicPr>
          <p:nvPr/>
        </p:nvPicPr>
        <p:blipFill rotWithShape="1">
          <a:blip r:embed="rId5">
            <a:extLst>
              <a:ext uri="{28A0092B-C50C-407E-A947-70E740481C1C}">
                <a14:useLocalDpi xmlns:a14="http://schemas.microsoft.com/office/drawing/2010/main" val="0"/>
              </a:ext>
            </a:extLst>
          </a:blip>
          <a:srcRect r="28854"/>
          <a:stretch/>
        </p:blipFill>
        <p:spPr>
          <a:xfrm>
            <a:off x="290452" y="8207740"/>
            <a:ext cx="7050024" cy="1675395"/>
          </a:xfrm>
          <a:prstGeom prst="rect">
            <a:avLst/>
          </a:prstGeom>
        </p:spPr>
      </p:pic>
      <p:sp>
        <p:nvSpPr>
          <p:cNvPr id="26" name="Text Box 2"/>
          <p:cNvSpPr txBox="1">
            <a:spLocks noChangeArrowheads="1"/>
          </p:cNvSpPr>
          <p:nvPr/>
        </p:nvSpPr>
        <p:spPr bwMode="auto">
          <a:xfrm>
            <a:off x="290304" y="8236867"/>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smtClean="0">
              <a:solidFill>
                <a:schemeClr val="bg1"/>
              </a:solidFill>
            </a:endParaRPr>
          </a:p>
          <a:p>
            <a:pPr marL="118872"/>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Child health &amp; Care of Illness. Data from this snapshot can be found in table TC2.1 , TC 3.1, TC 3.2, TC 3.3, TC 3.4, TC 6.10 and TC 6.11. </a:t>
            </a:r>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
        <p:nvSpPr>
          <p:cNvPr id="29" name="TextBox 28"/>
          <p:cNvSpPr txBox="1"/>
          <p:nvPr/>
        </p:nvSpPr>
        <p:spPr>
          <a:xfrm>
            <a:off x="4114819" y="5295232"/>
            <a:ext cx="3054096" cy="369332"/>
          </a:xfrm>
          <a:prstGeom prst="rect">
            <a:avLst/>
          </a:prstGeom>
          <a:noFill/>
        </p:spPr>
        <p:txBody>
          <a:bodyPr wrap="square" rtlCol="0">
            <a:spAutoFit/>
          </a:bodyPr>
          <a:lstStyle/>
          <a:p>
            <a:r>
              <a:rPr lang="en-US" sz="600" dirty="0"/>
              <a:t>Percentage of children age 0-59 months with fever in the last two weeks for whom advice or treatment was sought at a health facility or provider</a:t>
            </a:r>
          </a:p>
          <a:p>
            <a:r>
              <a:rPr lang="en-US" sz="600" dirty="0"/>
              <a:t>Data for Primary and Lower Secondary education is based on 25-49 </a:t>
            </a:r>
            <a:r>
              <a:rPr lang="en-US" sz="600" dirty="0" err="1"/>
              <a:t>unweighted</a:t>
            </a:r>
            <a:r>
              <a:rPr lang="en-US" sz="600" dirty="0"/>
              <a:t> cases.</a:t>
            </a:r>
          </a:p>
        </p:txBody>
      </p:sp>
      <p:graphicFrame>
        <p:nvGraphicFramePr>
          <p:cNvPr id="30" name="Chart 29"/>
          <p:cNvGraphicFramePr/>
          <p:nvPr>
            <p:extLst>
              <p:ext uri="{D42A27DB-BD31-4B8C-83A1-F6EECF244321}">
                <p14:modId xmlns:p14="http://schemas.microsoft.com/office/powerpoint/2010/main" val="3253841783"/>
              </p:ext>
            </p:extLst>
          </p:nvPr>
        </p:nvGraphicFramePr>
        <p:xfrm>
          <a:off x="310449" y="5869142"/>
          <a:ext cx="3582101" cy="2024941"/>
        </p:xfrm>
        <a:graphic>
          <a:graphicData uri="http://schemas.openxmlformats.org/drawingml/2006/chart">
            <c:chart xmlns:c="http://schemas.openxmlformats.org/drawingml/2006/chart" xmlns:r="http://schemas.openxmlformats.org/officeDocument/2006/relationships" r:id="rId6"/>
          </a:graphicData>
        </a:graphic>
      </p:graphicFrame>
      <p:cxnSp>
        <p:nvCxnSpPr>
          <p:cNvPr id="37" name="Straight Connector 36"/>
          <p:cNvCxnSpPr/>
          <p:nvPr/>
        </p:nvCxnSpPr>
        <p:spPr>
          <a:xfrm>
            <a:off x="303609" y="46864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15791" y="468640"/>
            <a:ext cx="3570409" cy="261610"/>
          </a:xfrm>
          <a:prstGeom prst="rect">
            <a:avLst/>
          </a:prstGeom>
          <a:noFill/>
        </p:spPr>
        <p:txBody>
          <a:bodyPr wrap="square" rtlCol="0">
            <a:spAutoFit/>
          </a:bodyPr>
          <a:lstStyle/>
          <a:p>
            <a:r>
              <a:rPr lang="en-GB" sz="1050" b="1" dirty="0">
                <a:solidFill>
                  <a:srgbClr val="4C545A"/>
                </a:solidFill>
                <a:latin typeface="+mj-lt"/>
              </a:rPr>
              <a:t>Pill or Syrup </a:t>
            </a:r>
            <a:r>
              <a:rPr lang="en-GB" sz="1100" b="1" dirty="0">
                <a:solidFill>
                  <a:srgbClr val="4C545A"/>
                </a:solidFill>
                <a:latin typeface="+mj-lt"/>
              </a:rPr>
              <a:t>Treatment</a:t>
            </a:r>
            <a:r>
              <a:rPr lang="en-GB" sz="1050" b="1" dirty="0">
                <a:solidFill>
                  <a:srgbClr val="4C545A"/>
                </a:solidFill>
                <a:latin typeface="+mj-lt"/>
              </a:rPr>
              <a:t> for Diarrhoea</a:t>
            </a:r>
          </a:p>
        </p:txBody>
      </p:sp>
      <p:graphicFrame>
        <p:nvGraphicFramePr>
          <p:cNvPr id="40" name="Chart 39"/>
          <p:cNvGraphicFramePr/>
          <p:nvPr>
            <p:extLst>
              <p:ext uri="{D42A27DB-BD31-4B8C-83A1-F6EECF244321}">
                <p14:modId xmlns:p14="http://schemas.microsoft.com/office/powerpoint/2010/main" val="733638839"/>
              </p:ext>
            </p:extLst>
          </p:nvPr>
        </p:nvGraphicFramePr>
        <p:xfrm>
          <a:off x="312561" y="732899"/>
          <a:ext cx="3349625" cy="1985414"/>
        </p:xfrm>
        <a:graphic>
          <a:graphicData uri="http://schemas.openxmlformats.org/drawingml/2006/chart">
            <c:chart xmlns:c="http://schemas.openxmlformats.org/drawingml/2006/chart" xmlns:r="http://schemas.openxmlformats.org/officeDocument/2006/relationships" r:id="rId7"/>
          </a:graphicData>
        </a:graphic>
      </p:graphicFrame>
      <p:sp>
        <p:nvSpPr>
          <p:cNvPr id="41" name="TextBox 40"/>
          <p:cNvSpPr txBox="1"/>
          <p:nvPr/>
        </p:nvSpPr>
        <p:spPr>
          <a:xfrm>
            <a:off x="4112666" y="435324"/>
            <a:ext cx="3035808" cy="261610"/>
          </a:xfrm>
          <a:prstGeom prst="rect">
            <a:avLst/>
          </a:prstGeom>
          <a:noFill/>
        </p:spPr>
        <p:txBody>
          <a:bodyPr wrap="square" rtlCol="0">
            <a:spAutoFit/>
          </a:bodyPr>
          <a:lstStyle/>
          <a:p>
            <a:r>
              <a:rPr lang="en-GB" sz="1100" b="1" dirty="0">
                <a:solidFill>
                  <a:srgbClr val="4C545A"/>
                </a:solidFill>
                <a:latin typeface="+mj-lt"/>
              </a:rPr>
              <a:t>Injection Treatment for Diarrhoea</a:t>
            </a:r>
          </a:p>
        </p:txBody>
      </p:sp>
      <p:graphicFrame>
        <p:nvGraphicFramePr>
          <p:cNvPr id="42" name="Chart 41"/>
          <p:cNvGraphicFramePr/>
          <p:nvPr>
            <p:extLst>
              <p:ext uri="{D42A27DB-BD31-4B8C-83A1-F6EECF244321}">
                <p14:modId xmlns:p14="http://schemas.microsoft.com/office/powerpoint/2010/main" val="273377052"/>
              </p:ext>
            </p:extLst>
          </p:nvPr>
        </p:nvGraphicFramePr>
        <p:xfrm>
          <a:off x="3944926" y="735500"/>
          <a:ext cx="3369864" cy="1980091"/>
        </p:xfrm>
        <a:graphic>
          <a:graphicData uri="http://schemas.openxmlformats.org/drawingml/2006/chart">
            <c:chart xmlns:c="http://schemas.openxmlformats.org/drawingml/2006/chart" xmlns:r="http://schemas.openxmlformats.org/officeDocument/2006/relationships" r:id="rId8"/>
          </a:graphicData>
        </a:graphic>
      </p:graphicFrame>
      <p:sp>
        <p:nvSpPr>
          <p:cNvPr id="43" name="TextBox 42"/>
          <p:cNvSpPr txBox="1"/>
          <p:nvPr/>
        </p:nvSpPr>
        <p:spPr>
          <a:xfrm>
            <a:off x="316799" y="2687118"/>
            <a:ext cx="3575304" cy="276999"/>
          </a:xfrm>
          <a:prstGeom prst="rect">
            <a:avLst/>
          </a:prstGeom>
          <a:noFill/>
        </p:spPr>
        <p:txBody>
          <a:bodyPr wrap="square" rtlCol="0">
            <a:spAutoFit/>
          </a:bodyPr>
          <a:lstStyle/>
          <a:p>
            <a:r>
              <a:rPr lang="en-US" sz="600" dirty="0"/>
              <a:t>Percentage of children age 0-59 months with diarrhoea in the last two weeks for whom pill or syrup treatment for diarrhoea was given by type of medication</a:t>
            </a:r>
          </a:p>
        </p:txBody>
      </p:sp>
      <p:sp>
        <p:nvSpPr>
          <p:cNvPr id="44" name="TextBox 43"/>
          <p:cNvSpPr txBox="1"/>
          <p:nvPr/>
        </p:nvSpPr>
        <p:spPr>
          <a:xfrm>
            <a:off x="4112666" y="2684379"/>
            <a:ext cx="2997057" cy="276999"/>
          </a:xfrm>
          <a:prstGeom prst="rect">
            <a:avLst/>
          </a:prstGeom>
          <a:noFill/>
        </p:spPr>
        <p:txBody>
          <a:bodyPr wrap="square" rtlCol="0">
            <a:spAutoFit/>
          </a:bodyPr>
          <a:lstStyle/>
          <a:p>
            <a:r>
              <a:rPr lang="en-US" sz="600" dirty="0"/>
              <a:t>Percentage of children age 0-59 months with diarrhoea in the last two weeks for whom injection treatment for diarrhoea was given by type of medication</a:t>
            </a:r>
          </a:p>
        </p:txBody>
      </p:sp>
    </p:spTree>
    <p:extLst>
      <p:ext uri="{BB962C8B-B14F-4D97-AF65-F5344CB8AC3E}">
        <p14:creationId xmlns:p14="http://schemas.microsoft.com/office/powerpoint/2010/main" val="34220020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customXsn xmlns="http://schemas.microsoft.com/office/2006/metadata/customXsn">
  <xsnLocation/>
  <cached>True</cached>
  <openByDefault>True</openByDefault>
  <xsnScope/>
</customXsn>
</file>

<file path=customXml/item4.xml><?xml version="1.0" encoding="utf-8"?>
<?mso-contentType ?>
<spe:Receivers xmlns:spe="http://schemas.microsoft.com/sharepoint/events"/>
</file>

<file path=customXml/item5.xml><?xml version="1.0" encoding="utf-8"?>
<?mso-contentType ?>
<SharedContentType xmlns="Microsoft.SharePoint.Taxonomy.ContentTypeSync" SourceId="73f51738-d318-4883-9d64-4f0bd0ccc55e" ContentTypeId="0x0101009BA85F8052A6DA4FA3E31FF9F74C6970" PreviousValue="false"/>
</file>

<file path=customXml/item6.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Props1.xml><?xml version="1.0" encoding="utf-8"?>
<ds:datastoreItem xmlns:ds="http://schemas.openxmlformats.org/officeDocument/2006/customXml" ds:itemID="{DED3D68A-F9D3-474B-88C5-DF93ED0949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763C3C-3FDD-487E-B1A7-54338D502D0A}">
  <ds:schemaRefs>
    <ds:schemaRef ds:uri="http://schemas.microsoft.com/sharepoint/v3/contenttype/forms"/>
  </ds:schemaRefs>
</ds:datastoreItem>
</file>

<file path=customXml/itemProps3.xml><?xml version="1.0" encoding="utf-8"?>
<ds:datastoreItem xmlns:ds="http://schemas.openxmlformats.org/officeDocument/2006/customXml" ds:itemID="{1EB42CA3-3D36-4333-8163-A5E973459DBD}">
  <ds:schemaRefs>
    <ds:schemaRef ds:uri="http://schemas.microsoft.com/office/2006/metadata/customXsn"/>
  </ds:schemaRefs>
</ds:datastoreItem>
</file>

<file path=customXml/itemProps4.xml><?xml version="1.0" encoding="utf-8"?>
<ds:datastoreItem xmlns:ds="http://schemas.openxmlformats.org/officeDocument/2006/customXml" ds:itemID="{ABD9974E-FD23-49BC-9E12-7B8CC2B9027E}">
  <ds:schemaRefs>
    <ds:schemaRef ds:uri="http://schemas.microsoft.com/sharepoint/events"/>
  </ds:schemaRefs>
</ds:datastoreItem>
</file>

<file path=customXml/itemProps5.xml><?xml version="1.0" encoding="utf-8"?>
<ds:datastoreItem xmlns:ds="http://schemas.openxmlformats.org/officeDocument/2006/customXml" ds:itemID="{B9254835-C1E4-405B-A584-F171CD14E252}">
  <ds:schemaRefs>
    <ds:schemaRef ds:uri="Microsoft.SharePoint.Taxonomy.ContentTypeSync"/>
  </ds:schemaRefs>
</ds:datastoreItem>
</file>

<file path=customXml/itemProps6.xml><?xml version="1.0" encoding="utf-8"?>
<ds:datastoreItem xmlns:ds="http://schemas.openxmlformats.org/officeDocument/2006/customXml" ds:itemID="{E64E209C-A5DA-49E9-9123-488D7B332774}">
  <ds:schemaRefs>
    <ds:schemaRef ds:uri="http://purl.org/dc/elements/1.1/"/>
    <ds:schemaRef ds:uri="http://schemas.microsoft.com/office/infopath/2007/PartnerControls"/>
    <ds:schemaRef ds:uri="http://schemas.microsoft.com/office/2006/documentManagement/types"/>
    <ds:schemaRef ds:uri="http://schemas.microsoft.com/sharepoint/v4"/>
    <ds:schemaRef ds:uri="http://schemas.openxmlformats.org/package/2006/metadata/core-properties"/>
    <ds:schemaRef ds:uri="2aac1c47-a7bd-4382-bbe6-d59290c165d5"/>
    <ds:schemaRef ds:uri="03aba595-bc08-4bc6-a067-44fa0d6fce4c"/>
    <ds:schemaRef ds:uri="http://purl.org/dc/terms/"/>
    <ds:schemaRef ds:uri="http://purl.org/dc/dcmitype/"/>
    <ds:schemaRef ds:uri="http://www.w3.org/XML/1998/namespace"/>
    <ds:schemaRef ds:uri="http://schemas.microsoft.com/sharepoint.v3"/>
    <ds:schemaRef ds:uri="ca283e0b-db31-4043-a2ef-b80661bf084a"/>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5440</TotalTime>
  <Words>1085</Words>
  <Application>Microsoft Office PowerPoint</Application>
  <PresentationFormat>Custom</PresentationFormat>
  <Paragraphs>129</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Franklin Gothic Book</vt:lpstr>
      <vt:lpstr>Franklin Gothic Medium</vt:lpstr>
      <vt:lpstr>Sylfaen</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KG</dc:creator>
  <cp:lastModifiedBy>nestan pantsulaia</cp:lastModifiedBy>
  <cp:revision>349</cp:revision>
  <cp:lastPrinted>2019-08-26T05:24:30Z</cp:lastPrinted>
  <dcterms:created xsi:type="dcterms:W3CDTF">2017-11-02T14:57:07Z</dcterms:created>
  <dcterms:modified xsi:type="dcterms:W3CDTF">2019-11-18T12:47:41Z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