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notesMasterIdLst>
    <p:notesMasterId r:id="rId11"/>
  </p:notesMasterIdLst>
  <p:sldIdLst>
    <p:sldId id="262" r:id="rId8"/>
    <p:sldId id="265" r:id="rId9"/>
    <p:sldId id="260" r:id="rId10"/>
  </p:sldIdLst>
  <p:sldSz cx="7772400" cy="100584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68" userDrawn="1">
          <p15:clr>
            <a:srgbClr val="A4A3A4"/>
          </p15:clr>
        </p15:guide>
        <p15:guide id="2" pos="4632" userDrawn="1">
          <p15:clr>
            <a:srgbClr val="A4A3A4"/>
          </p15:clr>
        </p15:guide>
        <p15:guide id="3" pos="19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extLst>
      <p:ext uri="{19B8F6BF-5375-455C-9EA6-DF929625EA0E}">
        <p15:presenceInfo xmlns:p15="http://schemas.microsoft.com/office/powerpoint/2012/main" userId="Administrator" providerId="None"/>
      </p:ext>
    </p:extLst>
  </p:cmAuthor>
  <p:cmAuthor id="2" name="Tijana Comic" initials="TC" lastIdx="10" clrIdx="1">
    <p:extLst>
      <p:ext uri="{19B8F6BF-5375-455C-9EA6-DF929625EA0E}">
        <p15:presenceInfo xmlns:p15="http://schemas.microsoft.com/office/powerpoint/2012/main" userId="b1e3c049de1787fc" providerId="Windows Live"/>
      </p:ext>
    </p:extLst>
  </p:cmAuthor>
  <p:cmAuthor id="3" name="nestan pantsulaia" initials="np" lastIdx="13" clrIdx="2">
    <p:extLst>
      <p:ext uri="{19B8F6BF-5375-455C-9EA6-DF929625EA0E}">
        <p15:presenceInfo xmlns:p15="http://schemas.microsoft.com/office/powerpoint/2012/main" userId="S-1-5-21-2703388789-3765044650-341701313-2163" providerId="AD"/>
      </p:ext>
    </p:extLst>
  </p:cmAuthor>
  <p:cmAuthor id="4" name="Aleya Khalifa" initials="AK" lastIdx="2" clrIdx="3">
    <p:extLst>
      <p:ext uri="{19B8F6BF-5375-455C-9EA6-DF929625EA0E}">
        <p15:presenceInfo xmlns:p15="http://schemas.microsoft.com/office/powerpoint/2012/main" userId="S-1-5-21-889838981-920820592-1903951286-826643" providerId="AD"/>
      </p:ext>
    </p:extLst>
  </p:cmAuthor>
  <p:cmAuthor id="5" name="Bo Robert Beshanski-Pedersen" initials="BP" lastIdx="4" clrIdx="4">
    <p:extLst>
      <p:ext uri="{19B8F6BF-5375-455C-9EA6-DF929625EA0E}">
        <p15:presenceInfo xmlns:p15="http://schemas.microsoft.com/office/powerpoint/2012/main" userId="Bo Robert Beshanski-Pedersen" providerId="None"/>
      </p:ext>
    </p:extLst>
  </p:cmAuthor>
  <p:cmAuthor id="6" name="irma gvilava" initials="ig" lastIdx="1" clrIdx="5">
    <p:extLst>
      <p:ext uri="{19B8F6BF-5375-455C-9EA6-DF929625EA0E}">
        <p15:presenceInfo xmlns:p15="http://schemas.microsoft.com/office/powerpoint/2012/main" userId="S-1-5-21-2703388789-3765044650-341701313-20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B9C6"/>
    <a:srgbClr val="F15A40"/>
    <a:srgbClr val="D0CECE"/>
    <a:srgbClr val="684FA1"/>
    <a:srgbClr val="8FA2D4"/>
    <a:srgbClr val="3B64AD"/>
    <a:srgbClr val="CBC1E1"/>
    <a:srgbClr val="FFC611"/>
    <a:srgbClr val="3C76F6"/>
    <a:srgbClr val="4995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9656" autoAdjust="0"/>
    <p:restoredTop sz="94672"/>
  </p:normalViewPr>
  <p:slideViewPr>
    <p:cSldViewPr snapToGrid="0" snapToObjects="1" showGuides="1">
      <p:cViewPr varScale="1">
        <p:scale>
          <a:sx n="77" d="100"/>
          <a:sy n="77" d="100"/>
        </p:scale>
        <p:origin x="2718" y="120"/>
      </p:cViewPr>
      <p:guideLst>
        <p:guide orient="horz" pos="1968"/>
        <p:guide pos="4632"/>
        <p:guide pos="192"/>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3.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C680122A-6DEE-4F80-B329-7E3507B0F20F}"/>
    <pc:docChg chg="custSel modSld">
      <pc:chgData name="Bo Pedersen" userId="d9899d1f-79a5-4680-8fc4-f5dae7a98dd1" providerId="ADAL" clId="{C680122A-6DEE-4F80-B329-7E3507B0F20F}" dt="2019-10-30T18:37:51.301" v="12" actId="5900"/>
      <pc:docMkLst>
        <pc:docMk/>
      </pc:docMkLst>
      <pc:sldChg chg="addCm delCm modCm">
        <pc:chgData name="Bo Pedersen" userId="d9899d1f-79a5-4680-8fc4-f5dae7a98dd1" providerId="ADAL" clId="{C680122A-6DEE-4F80-B329-7E3507B0F20F}" dt="2019-10-30T18:37:51.301" v="12" actId="5900"/>
        <pc:sldMkLst>
          <pc:docMk/>
          <pc:sldMk cId="4195994883" sldId="260"/>
        </pc:sldMkLst>
      </pc:sldChg>
      <pc:sldChg chg="modSp mod addCm modCm">
        <pc:chgData name="Bo Pedersen" userId="d9899d1f-79a5-4680-8fc4-f5dae7a98dd1" providerId="ADAL" clId="{C680122A-6DEE-4F80-B329-7E3507B0F20F}" dt="2019-10-30T18:31:54.607" v="6"/>
        <pc:sldMkLst>
          <pc:docMk/>
          <pc:sldMk cId="3624857744" sldId="262"/>
        </pc:sldMkLst>
        <pc:spChg chg="mod">
          <ac:chgData name="Bo Pedersen" userId="d9899d1f-79a5-4680-8fc4-f5dae7a98dd1" providerId="ADAL" clId="{C680122A-6DEE-4F80-B329-7E3507B0F20F}" dt="2019-10-30T18:29:48.913" v="0" actId="20578"/>
          <ac:spMkLst>
            <pc:docMk/>
            <pc:sldMk cId="3624857744" sldId="262"/>
            <ac:spMk id="37" creationId="{00000000-0000-0000-0000-000000000000}"/>
          </ac:spMkLst>
        </pc:spChg>
      </pc:sldChg>
    </pc:docChg>
  </pc:docChgLst>
  <pc:docChgLst>
    <pc:chgData name="Aleya Khalifa" userId="9e1e0470-d753-483c-9f10-d33d2d519186" providerId="ADAL" clId="{B55925D1-FA64-4A13-8882-AC066F245E77}"/>
    <pc:docChg chg="modSld">
      <pc:chgData name="Aleya Khalifa" userId="9e1e0470-d753-483c-9f10-d33d2d519186" providerId="ADAL" clId="{B55925D1-FA64-4A13-8882-AC066F245E77}" dt="2019-10-24T16:24:36.099" v="3"/>
      <pc:docMkLst>
        <pc:docMk/>
      </pc:docMkLst>
      <pc:sldChg chg="addCm modCm">
        <pc:chgData name="Aleya Khalifa" userId="9e1e0470-d753-483c-9f10-d33d2d519186" providerId="ADAL" clId="{B55925D1-FA64-4A13-8882-AC066F245E77}" dt="2019-10-24T16:23:58.204" v="1"/>
        <pc:sldMkLst>
          <pc:docMk/>
          <pc:sldMk cId="4195994883" sldId="260"/>
        </pc:sldMkLst>
      </pc:sldChg>
      <pc:sldChg chg="addCm modCm">
        <pc:chgData name="Aleya Khalifa" userId="9e1e0470-d753-483c-9f10-d33d2d519186" providerId="ADAL" clId="{B55925D1-FA64-4A13-8882-AC066F245E77}" dt="2019-10-24T16:24:36.099" v="3"/>
        <pc:sldMkLst>
          <pc:docMk/>
          <pc:sldMk cId="3624857744" sldId="26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599920860514839E-2"/>
          <c:y val="0"/>
          <c:w val="0.84914541283999234"/>
          <c:h val="0.98159182237121723"/>
        </c:manualLayout>
      </c:layout>
      <c:doughnutChart>
        <c:varyColors val="1"/>
        <c:ser>
          <c:idx val="0"/>
          <c:order val="0"/>
          <c:tx>
            <c:strRef>
              <c:f>Sheet1!$B$5</c:f>
              <c:strCache>
                <c:ptCount val="1"/>
                <c:pt idx="0">
                  <c:v>Age 15-24</c:v>
                </c:pt>
              </c:strCache>
            </c:strRef>
          </c:tx>
          <c:dPt>
            <c:idx val="0"/>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1-5070-4E6F-9911-BDB0CA5E56BF}"/>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5070-4E6F-9911-BDB0CA5E56BF}"/>
              </c:ext>
            </c:extLst>
          </c:dPt>
          <c:dLbls>
            <c:dLbl>
              <c:idx val="0"/>
              <c:layout>
                <c:manualLayout>
                  <c:x val="-3.472276017691292E-2"/>
                  <c:y val="0.35830079596826225"/>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070-4E6F-9911-BDB0CA5E56BF}"/>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5070-4E6F-9911-BDB0CA5E56BF}"/>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7.8956669290599777</c:v>
                </c:pt>
                <c:pt idx="1">
                  <c:v>92.104333070940015</c:v>
                </c:pt>
              </c:numCache>
            </c:numRef>
          </c:val>
          <c:extLst xmlns:c16r2="http://schemas.microsoft.com/office/drawing/2015/06/chart">
            <c:ext xmlns:c16="http://schemas.microsoft.com/office/drawing/2014/chart" uri="{C3380CC4-5D6E-409C-BE32-E72D297353CC}">
              <c16:uniqueId val="{00000004-5070-4E6F-9911-BDB0CA5E56BF}"/>
            </c:ext>
          </c:extLst>
        </c:ser>
        <c:ser>
          <c:idx val="1"/>
          <c:order val="1"/>
          <c:tx>
            <c:strRef>
              <c:f>Sheet1!$C$5</c:f>
              <c:strCache>
                <c:ptCount val="1"/>
                <c:pt idx="0">
                  <c:v>Age 15-49</c:v>
                </c:pt>
              </c:strCache>
            </c:strRef>
          </c:tx>
          <c:spPr>
            <a:solidFill>
              <a:srgbClr val="D0CECE"/>
            </a:solidFill>
          </c:spPr>
          <c:dPt>
            <c:idx val="0"/>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6-5070-4E6F-9911-BDB0CA5E56BF}"/>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5070-4E6F-9911-BDB0CA5E56BF}"/>
              </c:ext>
            </c:extLst>
          </c:dPt>
          <c:dLbls>
            <c:dLbl>
              <c:idx val="0"/>
              <c:layout>
                <c:manualLayout>
                  <c:x val="0.13889104070765168"/>
                  <c:y val="-2.8286904944862808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6-5070-4E6F-9911-BDB0CA5E56BF}"/>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8-5070-4E6F-9911-BDB0CA5E56BF}"/>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0"/>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13.725312847198715</c:v>
                </c:pt>
                <c:pt idx="1">
                  <c:v>86.274687152801278</c:v>
                </c:pt>
              </c:numCache>
            </c:numRef>
          </c:val>
          <c:extLst xmlns:c16r2="http://schemas.microsoft.com/office/drawing/2015/06/chart">
            <c:ext xmlns:c16="http://schemas.microsoft.com/office/drawing/2014/chart" uri="{C3380CC4-5D6E-409C-BE32-E72D297353CC}">
              <c16:uniqueId val="{00000009-5070-4E6F-9911-BDB0CA5E56BF}"/>
            </c:ext>
          </c:extLst>
        </c:ser>
        <c:dLbls>
          <c:showLegendKey val="0"/>
          <c:showVal val="1"/>
          <c:showCatName val="0"/>
          <c:showSerName val="0"/>
          <c:showPercent val="0"/>
          <c:showBubbleSize val="0"/>
          <c:showLeaderLines val="0"/>
        </c:dLbls>
        <c:firstSliceAng val="0"/>
        <c:holeSize val="40"/>
      </c:doughnutChart>
      <c:spPr>
        <a:noFill/>
        <a:ln w="3175">
          <a:noFill/>
        </a:ln>
        <a:effectLst/>
      </c:spPr>
    </c:plotArea>
    <c:plotVisOnly val="1"/>
    <c:dispBlanksAs val="gap"/>
    <c:showDLblsOverMax val="0"/>
  </c:chart>
  <c:spPr>
    <a:noFill/>
    <a:ln w="3175">
      <a:noFill/>
    </a:ln>
    <a:effectLst/>
  </c:spPr>
  <c:txPr>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23561741395104"/>
          <c:y val="7.3277673074572752E-2"/>
          <c:w val="0.8608491013408236"/>
          <c:h val="0.83533269805946486"/>
        </c:manualLayout>
      </c:layout>
      <c:barChart>
        <c:barDir val="col"/>
        <c:grouping val="clustered"/>
        <c:varyColors val="0"/>
        <c:ser>
          <c:idx val="0"/>
          <c:order val="0"/>
          <c:tx>
            <c:strRef>
              <c:f>Sheet1!$B$5</c:f>
              <c:strCache>
                <c:ptCount val="1"/>
                <c:pt idx="0">
                  <c:v>Women</c:v>
                </c:pt>
              </c:strCache>
            </c:strRef>
          </c:tx>
          <c:spPr>
            <a:solidFill>
              <a:srgbClr val="F15A40"/>
            </a:solidFill>
            <a:ln>
              <a:solidFill>
                <a:srgbClr val="F15A40"/>
              </a:solid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During pregnancy </c:v>
                </c:pt>
                <c:pt idx="1">
                  <c:v>During delivery</c:v>
                </c:pt>
                <c:pt idx="2">
                  <c:v>By breastfeeding</c:v>
                </c:pt>
                <c:pt idx="3">
                  <c:v>By at least one of the three means</c:v>
                </c:pt>
                <c:pt idx="4">
                  <c:v>By all three means</c:v>
                </c:pt>
              </c:strCache>
            </c:strRef>
          </c:cat>
          <c:val>
            <c:numRef>
              <c:f>Sheet1!$B$6:$B$10</c:f>
              <c:numCache>
                <c:formatCode>0.0</c:formatCode>
                <c:ptCount val="5"/>
                <c:pt idx="0">
                  <c:v>63.754447989545667</c:v>
                </c:pt>
                <c:pt idx="1">
                  <c:v>58.66613831407993</c:v>
                </c:pt>
                <c:pt idx="2">
                  <c:v>46.378036278290466</c:v>
                </c:pt>
                <c:pt idx="3">
                  <c:v>73.212098534794649</c:v>
                </c:pt>
                <c:pt idx="4">
                  <c:v>36.574858949061806</c:v>
                </c:pt>
              </c:numCache>
            </c:numRef>
          </c:val>
          <c:extLst xmlns:c16r2="http://schemas.microsoft.com/office/drawing/2015/06/chart">
            <c:ext xmlns:c16="http://schemas.microsoft.com/office/drawing/2014/chart" uri="{C3380CC4-5D6E-409C-BE32-E72D297353CC}">
              <c16:uniqueId val="{00000000-A6E2-4EF2-B0AD-8F3C546A9143}"/>
            </c:ext>
          </c:extLst>
        </c:ser>
        <c:ser>
          <c:idx val="1"/>
          <c:order val="1"/>
          <c:tx>
            <c:strRef>
              <c:f>Sheet1!$C$5</c:f>
              <c:strCache>
                <c:ptCount val="1"/>
                <c:pt idx="0">
                  <c:v>Men</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During pregnancy </c:v>
                </c:pt>
                <c:pt idx="1">
                  <c:v>During delivery</c:v>
                </c:pt>
                <c:pt idx="2">
                  <c:v>By breastfeeding</c:v>
                </c:pt>
                <c:pt idx="3">
                  <c:v>By at least one of the three means</c:v>
                </c:pt>
                <c:pt idx="4">
                  <c:v>By all three means</c:v>
                </c:pt>
              </c:strCache>
            </c:strRef>
          </c:cat>
          <c:val>
            <c:numRef>
              <c:f>Sheet1!$C$6:$C$10</c:f>
              <c:numCache>
                <c:formatCode>0.0</c:formatCode>
                <c:ptCount val="5"/>
                <c:pt idx="0">
                  <c:v>51.748703929635141</c:v>
                </c:pt>
                <c:pt idx="1">
                  <c:v>43.799142917472736</c:v>
                </c:pt>
                <c:pt idx="2">
                  <c:v>37.5636459102573</c:v>
                </c:pt>
                <c:pt idx="3">
                  <c:v>58.760349511200069</c:v>
                </c:pt>
                <c:pt idx="4">
                  <c:v>28.079076173110501</c:v>
                </c:pt>
              </c:numCache>
            </c:numRef>
          </c:val>
          <c:extLst xmlns:c16r2="http://schemas.microsoft.com/office/drawing/2015/06/chart">
            <c:ext xmlns:c16="http://schemas.microsoft.com/office/drawing/2014/chart" uri="{C3380CC4-5D6E-409C-BE32-E72D297353CC}">
              <c16:uniqueId val="{00000001-A6E2-4EF2-B0AD-8F3C546A9143}"/>
            </c:ext>
          </c:extLst>
        </c:ser>
        <c:dLbls>
          <c:showLegendKey val="0"/>
          <c:showVal val="0"/>
          <c:showCatName val="0"/>
          <c:showSerName val="0"/>
          <c:showPercent val="0"/>
          <c:showBubbleSize val="0"/>
        </c:dLbls>
        <c:gapWidth val="150"/>
        <c:overlap val="-10"/>
        <c:axId val="217020416"/>
        <c:axId val="217020976"/>
      </c:barChart>
      <c:catAx>
        <c:axId val="21702041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17020976"/>
        <c:crosses val="autoZero"/>
        <c:auto val="1"/>
        <c:lblAlgn val="ctr"/>
        <c:lblOffset val="100"/>
        <c:noMultiLvlLbl val="0"/>
      </c:catAx>
      <c:valAx>
        <c:axId val="217020976"/>
        <c:scaling>
          <c:orientation val="minMax"/>
          <c:max val="100"/>
        </c:scaling>
        <c:delete val="0"/>
        <c:axPos val="l"/>
        <c:majorGridlines>
          <c:spPr>
            <a:ln w="6350" cap="flat" cmpd="sng" algn="ctr">
              <a:solidFill>
                <a:schemeClr val="bg2"/>
              </a:solidFill>
              <a:round/>
            </a:ln>
            <a:effectLst/>
          </c:spPr>
        </c:maj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17020416"/>
        <c:crosses val="autoZero"/>
        <c:crossBetween val="between"/>
      </c:valAx>
      <c:spPr>
        <a:noFill/>
        <a:ln w="3175">
          <a:noFill/>
        </a:ln>
        <a:effectLst/>
      </c:spPr>
    </c:plotArea>
    <c:legend>
      <c:legendPos val="l"/>
      <c:layout>
        <c:manualLayout>
          <c:xMode val="edge"/>
          <c:yMode val="edge"/>
          <c:x val="0.76399589363043729"/>
          <c:y val="1.71545793932561E-3"/>
          <c:w val="0.20717489875177875"/>
          <c:h val="6.7344765531776943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599920860514839E-2"/>
          <c:y val="0"/>
          <c:w val="0.84914541283999234"/>
          <c:h val="0.98159182237121723"/>
        </c:manualLayout>
      </c:layout>
      <c:doughnutChart>
        <c:varyColors val="1"/>
        <c:ser>
          <c:idx val="0"/>
          <c:order val="0"/>
          <c:tx>
            <c:strRef>
              <c:f>Sheet1!$B$5</c:f>
              <c:strCache>
                <c:ptCount val="1"/>
                <c:pt idx="0">
                  <c:v>Age 15-49</c:v>
                </c:pt>
              </c:strCache>
            </c:strRef>
          </c:tx>
          <c:dPt>
            <c:idx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1-31F9-4142-AE9F-86C2481451ED}"/>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31F9-4142-AE9F-86C2481451ED}"/>
              </c:ext>
            </c:extLst>
          </c:dPt>
          <c:dLbls>
            <c:dLbl>
              <c:idx val="0"/>
              <c:layout>
                <c:manualLayout>
                  <c:x val="-0.16824434762032234"/>
                  <c:y val="-0.18857936629908539"/>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31F9-4142-AE9F-86C2481451ED}"/>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31F9-4142-AE9F-86C2481451E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Hesitate</c:v>
                </c:pt>
                <c:pt idx="1">
                  <c:v>No</c:v>
                </c:pt>
              </c:strCache>
            </c:strRef>
          </c:cat>
          <c:val>
            <c:numRef>
              <c:f>Sheet1!$B$6:$B$7</c:f>
              <c:numCache>
                <c:formatCode>0.0</c:formatCode>
                <c:ptCount val="2"/>
                <c:pt idx="0">
                  <c:v>72.16950758369471</c:v>
                </c:pt>
                <c:pt idx="1">
                  <c:v>27.83049241630529</c:v>
                </c:pt>
              </c:numCache>
            </c:numRef>
          </c:val>
          <c:extLst xmlns:c16r2="http://schemas.microsoft.com/office/drawing/2015/06/chart">
            <c:ext xmlns:c16="http://schemas.microsoft.com/office/drawing/2014/chart" uri="{C3380CC4-5D6E-409C-BE32-E72D297353CC}">
              <c16:uniqueId val="{00000004-31F9-4142-AE9F-86C2481451ED}"/>
            </c:ext>
          </c:extLst>
        </c:ser>
        <c:dLbls>
          <c:showLegendKey val="0"/>
          <c:showVal val="1"/>
          <c:showCatName val="0"/>
          <c:showSerName val="0"/>
          <c:showPercent val="0"/>
          <c:showBubbleSize val="0"/>
          <c:showLeaderLines val="1"/>
        </c:dLbls>
        <c:firstSliceAng val="0"/>
        <c:holeSize val="4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599920860514839E-2"/>
          <c:y val="0"/>
          <c:w val="0.84914541283999234"/>
          <c:h val="0.98159182237121723"/>
        </c:manualLayout>
      </c:layout>
      <c:doughnutChart>
        <c:varyColors val="1"/>
        <c:ser>
          <c:idx val="0"/>
          <c:order val="0"/>
          <c:tx>
            <c:strRef>
              <c:f>Sheet1!$B$5</c:f>
              <c:strCache>
                <c:ptCount val="1"/>
                <c:pt idx="0">
                  <c:v>Age 15-49</c:v>
                </c:pt>
              </c:strCache>
            </c:strRef>
          </c:tx>
          <c:dPt>
            <c:idx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1-9DA6-48B7-A9B9-3626F608276A}"/>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9DA6-48B7-A9B9-3626F608276A}"/>
              </c:ext>
            </c:extLst>
          </c:dPt>
          <c:dLbls>
            <c:dLbl>
              <c:idx val="0"/>
              <c:layout>
                <c:manualLayout>
                  <c:x val="-0.18564893530518328"/>
                  <c:y val="-0.12257658809440559"/>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9DA6-48B7-A9B9-3626F608276A}"/>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9DA6-48B7-A9B9-3626F608276A}"/>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Hesitate</c:v>
                </c:pt>
                <c:pt idx="1">
                  <c:v>No</c:v>
                </c:pt>
              </c:strCache>
            </c:strRef>
          </c:cat>
          <c:val>
            <c:numRef>
              <c:f>Sheet1!$B$6:$B$7</c:f>
              <c:numCache>
                <c:formatCode>0.0</c:formatCode>
                <c:ptCount val="2"/>
                <c:pt idx="0">
                  <c:v>64.208694109514923</c:v>
                </c:pt>
                <c:pt idx="1">
                  <c:v>35.791305890485077</c:v>
                </c:pt>
              </c:numCache>
            </c:numRef>
          </c:val>
          <c:extLst xmlns:c16r2="http://schemas.microsoft.com/office/drawing/2015/06/chart">
            <c:ext xmlns:c16="http://schemas.microsoft.com/office/drawing/2014/chart" uri="{C3380CC4-5D6E-409C-BE32-E72D297353CC}">
              <c16:uniqueId val="{00000004-9DA6-48B7-A9B9-3626F608276A}"/>
            </c:ext>
          </c:extLst>
        </c:ser>
        <c:dLbls>
          <c:showLegendKey val="0"/>
          <c:showVal val="1"/>
          <c:showCatName val="0"/>
          <c:showSerName val="0"/>
          <c:showPercent val="0"/>
          <c:showBubbleSize val="0"/>
          <c:showLeaderLines val="1"/>
        </c:dLbls>
        <c:firstSliceAng val="0"/>
        <c:holeSize val="4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1960809020328"/>
          <c:y val="7.67456230067666E-2"/>
          <c:w val="0.83025322580593575"/>
          <c:h val="0.75375935211385403"/>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3AB9C6"/>
                </a:solidFill>
                <a:round/>
              </a:ln>
              <a:effectLst/>
            </c:spPr>
          </c:marker>
          <c:dLbls>
            <c:dLbl>
              <c:idx val="0"/>
              <c:layout/>
              <c:tx>
                <c:rich>
                  <a:bodyPr/>
                  <a:lstStyle/>
                  <a:p>
                    <a:fld id="{6A4A953A-99D9-4AB3-ABCB-5ECFD76F5480}" type="CELLRANGE">
                      <a:rPr lang="en-US"/>
                      <a:pPr/>
                      <a:t>[CELLRANGE]</a:t>
                    </a:fld>
                    <a:r>
                      <a:rPr lang="en-US" baseline="0"/>
                      <a:t>, </a:t>
                    </a:r>
                    <a:fld id="{4A3F7B8E-6724-4D5F-85AA-D0E975115B69}"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2096EFAB-C227-482F-B5D7-A13F47C61C84}" type="CELLRANGE">
                      <a:rPr lang="en-US"/>
                      <a:pPr/>
                      <a:t>[CELLRANGE]</a:t>
                    </a:fld>
                    <a:r>
                      <a:rPr lang="en-US" baseline="0"/>
                      <a:t>, </a:t>
                    </a:r>
                    <a:fld id="{D19B818A-F0E6-4305-AE77-3829F2112A11}"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54C29AB6-632D-4185-A0B3-84DAB620DECC}" type="CELLRANGE">
                      <a:rPr lang="en-US"/>
                      <a:pPr/>
                      <a:t>[CELLRANGE]</a:t>
                    </a:fld>
                    <a:r>
                      <a:rPr lang="en-US" baseline="0"/>
                      <a:t>, </a:t>
                    </a:r>
                    <a:fld id="{92ADB33C-063F-4233-BDF5-92CBA12B84F9}"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clip" horzOverflow="clip" vert="horz" wrap="square" lIns="36576" tIns="18288" rIns="36576" bIns="18288" anchor="ctr" anchorCtr="1">
                <a:spAutoFit/>
              </a:bodyPr>
              <a:lstStyle/>
              <a:p>
                <a:pPr>
                  <a:defRPr sz="600" b="0" i="0" u="none" strike="noStrike" kern="1200" baseline="0">
                    <a:solidFill>
                      <a:schemeClr val="dk1">
                        <a:lumMod val="65000"/>
                        <a:lumOff val="3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layout/>
                <c15:showDataLabelsRange val="1"/>
                <c15:showLeaderLines val="0"/>
              </c:ext>
            </c:extLst>
          </c:dLbls>
          <c:cat>
            <c:strRef>
              <c:f>Sheet1!$A$6:$A$8</c:f>
              <c:strCache>
                <c:ptCount val="3"/>
                <c:pt idx="0">
                  <c:v>Area</c:v>
                </c:pt>
                <c:pt idx="1">
                  <c:v>Region</c:v>
                </c:pt>
                <c:pt idx="2">
                  <c:v>Wealth index quintile</c:v>
                </c:pt>
              </c:strCache>
            </c:strRef>
          </c:cat>
          <c:val>
            <c:numRef>
              <c:f>Sheet1!$B$6:$B$8</c:f>
              <c:numCache>
                <c:formatCode>0.0</c:formatCode>
                <c:ptCount val="3"/>
                <c:pt idx="0">
                  <c:v>6.8495773032306548</c:v>
                </c:pt>
                <c:pt idx="1">
                  <c:v>4.3374920793405494</c:v>
                </c:pt>
                <c:pt idx="2">
                  <c:v>5.3966270259884563</c:v>
                </c:pt>
              </c:numCache>
            </c:numRef>
          </c:val>
          <c:smooth val="0"/>
          <c:extLst xmlns:c16r2="http://schemas.microsoft.com/office/drawing/2015/06/chart">
            <c:ext xmlns:c16="http://schemas.microsoft.com/office/drawing/2014/chart" uri="{C3380CC4-5D6E-409C-BE32-E72D297353CC}">
              <c16:uniqueId val="{00000005-7BA1-4BFE-8F89-93FB8C9029F2}"/>
            </c:ext>
            <c:ext xmlns:c15="http://schemas.microsoft.com/office/drawing/2012/chart" uri="{02D57815-91ED-43cb-92C2-25804820EDAC}">
              <c15:datalabelsRange>
                <c15:f>Sheet1!$F$6:$F$8</c15:f>
                <c15:dlblRangeCache>
                  <c:ptCount val="3"/>
                  <c:pt idx="0">
                    <c:v>Rural</c:v>
                  </c:pt>
                  <c:pt idx="1">
                    <c:v>Samtskhe-Javakheti</c:v>
                  </c:pt>
                  <c:pt idx="2">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Lbls>
            <c:dLbl>
              <c:idx val="0"/>
              <c:layout/>
              <c:tx>
                <c:rich>
                  <a:bodyPr/>
                  <a:lstStyle/>
                  <a:p>
                    <a:fld id="{58D8DB33-72E4-4703-B466-742B5F980CDF}" type="CELLRANGE">
                      <a:rPr lang="en-US"/>
                      <a:pPr/>
                      <a:t>[CELLRANGE]</a:t>
                    </a:fld>
                    <a:r>
                      <a:rPr lang="en-US" baseline="0"/>
                      <a:t>, </a:t>
                    </a:r>
                    <a:fld id="{EBFF38AB-E8E1-4AFE-B32C-756E314A24EB}"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C3C3DC02-CF9A-4867-A940-C15AB06AD996}" type="CELLRANGE">
                      <a:rPr lang="en-US"/>
                      <a:pPr/>
                      <a:t>[CELLRANGE]</a:t>
                    </a:fld>
                    <a:r>
                      <a:rPr lang="en-US" baseline="0"/>
                      <a:t>, </a:t>
                    </a:r>
                    <a:fld id="{DE14A8A7-92C7-4A73-8816-1EB129F748C9}"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1650F647-A948-462F-B6F7-0C171CC3AE92}" type="CELLRANGE">
                      <a:rPr lang="en-US"/>
                      <a:pPr/>
                      <a:t>[CELLRANGE]</a:t>
                    </a:fld>
                    <a:r>
                      <a:rPr lang="en-US" baseline="0"/>
                      <a:t>, </a:t>
                    </a:r>
                    <a:fld id="{AA33D69D-E499-4EE8-BA76-D11E9B072C4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Sheet1!$A$6:$A$8</c:f>
              <c:strCache>
                <c:ptCount val="3"/>
                <c:pt idx="0">
                  <c:v>Area</c:v>
                </c:pt>
                <c:pt idx="1">
                  <c:v>Region</c:v>
                </c:pt>
                <c:pt idx="2">
                  <c:v>Wealth index quintile</c:v>
                </c:pt>
              </c:strCache>
            </c:strRef>
          </c:cat>
          <c:val>
            <c:numRef>
              <c:f>Sheet1!$C$6:$C$8</c:f>
              <c:numCache>
                <c:formatCode>0.0</c:formatCode>
                <c:ptCount val="3"/>
                <c:pt idx="0">
                  <c:v>14.020145116282798</c:v>
                </c:pt>
                <c:pt idx="1">
                  <c:v>16.251916011428893</c:v>
                </c:pt>
                <c:pt idx="2">
                  <c:v>19.699542965112183</c:v>
                </c:pt>
              </c:numCache>
            </c:numRef>
          </c:val>
          <c:smooth val="0"/>
          <c:extLst xmlns:c16r2="http://schemas.microsoft.com/office/drawing/2015/06/chart">
            <c:ext xmlns:c16="http://schemas.microsoft.com/office/drawing/2014/chart" uri="{C3380CC4-5D6E-409C-BE32-E72D297353CC}">
              <c16:uniqueId val="{0000000B-7BA1-4BFE-8F89-93FB8C9029F2}"/>
            </c:ext>
            <c:ext xmlns:c15="http://schemas.microsoft.com/office/drawing/2012/chart" uri="{02D57815-91ED-43cb-92C2-25804820EDAC}">
              <c15:datalabelsRange>
                <c15:f>Sheet1!$G$6:$G$8</c15:f>
                <c15:dlblRangeCache>
                  <c:ptCount val="3"/>
                  <c:pt idx="0">
                    <c:v>Urban</c:v>
                  </c:pt>
                  <c:pt idx="1">
                    <c:v>Tbilisi</c:v>
                  </c:pt>
                  <c:pt idx="2">
                    <c:v>Richest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Sheet1!$A$6:$A$8</c:f>
              <c:strCache>
                <c:ptCount val="3"/>
                <c:pt idx="0">
                  <c:v>Area</c:v>
                </c:pt>
                <c:pt idx="1">
                  <c:v>Region</c:v>
                </c:pt>
                <c:pt idx="2">
                  <c:v>Wealth index quintile</c:v>
                </c:pt>
              </c:strCache>
            </c:strRef>
          </c:cat>
          <c:val>
            <c:numRef>
              <c:f>Sheet1!$D$6:$D$8</c:f>
              <c:numCache>
                <c:formatCode>0.0</c:formatCode>
                <c:ptCount val="3"/>
                <c:pt idx="0">
                  <c:v>11.50747769810523</c:v>
                </c:pt>
                <c:pt idx="1">
                  <c:v>11.50747769810523</c:v>
                </c:pt>
                <c:pt idx="2">
                  <c:v>11.50747769810523</c:v>
                </c:pt>
              </c:numCache>
            </c:numRef>
          </c:val>
          <c:smooth val="0"/>
          <c:extLst xmlns:c16r2="http://schemas.microsoft.com/office/drawing/2015/06/chart">
            <c:ext xmlns:c16="http://schemas.microsoft.com/office/drawing/2014/chart" uri="{C3380CC4-5D6E-409C-BE32-E72D297353CC}">
              <c16:uniqueId val="{0000000C-7BA1-4BFE-8F89-93FB8C9029F2}"/>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663774208"/>
        <c:axId val="663774768"/>
      </c:stockChart>
      <c:catAx>
        <c:axId val="663774208"/>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3774768"/>
        <c:crosses val="autoZero"/>
        <c:auto val="1"/>
        <c:lblAlgn val="ctr"/>
        <c:lblOffset val="250"/>
        <c:noMultiLvlLbl val="0"/>
      </c:catAx>
      <c:valAx>
        <c:axId val="663774768"/>
        <c:scaling>
          <c:orientation val="minMax"/>
          <c:max val="2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3774208"/>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86129426712869384"/>
          <c:y val="1.0365624449035125E-2"/>
          <c:w val="0.12204667518334954"/>
          <c:h val="6.72630393634255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23561741395104"/>
          <c:y val="7.3277673074572752E-2"/>
          <c:w val="0.82378750490865027"/>
          <c:h val="0.81452106564761495"/>
        </c:manualLayout>
      </c:layout>
      <c:barChart>
        <c:barDir val="col"/>
        <c:grouping val="clustered"/>
        <c:varyColors val="0"/>
        <c:ser>
          <c:idx val="0"/>
          <c:order val="0"/>
          <c:tx>
            <c:strRef>
              <c:f>Sheet1!$B$5</c:f>
              <c:strCache>
                <c:ptCount val="1"/>
                <c:pt idx="0">
                  <c:v>Women</c:v>
                </c:pt>
              </c:strCache>
            </c:strRef>
          </c:tx>
          <c:spPr>
            <a:solidFill>
              <a:srgbClr val="F15A40"/>
            </a:solidFill>
            <a:ln>
              <a:solidFill>
                <a:srgbClr val="F15A40"/>
              </a:solid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15-19</c:v>
                </c:pt>
                <c:pt idx="1">
                  <c:v>20-24</c:v>
                </c:pt>
                <c:pt idx="2">
                  <c:v>25-29</c:v>
                </c:pt>
                <c:pt idx="3">
                  <c:v>30-39</c:v>
                </c:pt>
                <c:pt idx="4">
                  <c:v>40-49</c:v>
                </c:pt>
              </c:strCache>
            </c:strRef>
          </c:cat>
          <c:val>
            <c:numRef>
              <c:f>Sheet1!$B$6:$B$10</c:f>
              <c:numCache>
                <c:formatCode>0.0</c:formatCode>
                <c:ptCount val="5"/>
                <c:pt idx="0">
                  <c:v>2.6151270822779602</c:v>
                </c:pt>
                <c:pt idx="1">
                  <c:v>9.3789507502125016</c:v>
                </c:pt>
                <c:pt idx="2">
                  <c:v>9.7168020054643058</c:v>
                </c:pt>
                <c:pt idx="3">
                  <c:v>8.5250084761101199</c:v>
                </c:pt>
                <c:pt idx="4">
                  <c:v>5.4118356746828278</c:v>
                </c:pt>
              </c:numCache>
            </c:numRef>
          </c:val>
          <c:extLst xmlns:c16r2="http://schemas.microsoft.com/office/drawing/2015/06/chart">
            <c:ext xmlns:c16="http://schemas.microsoft.com/office/drawing/2014/chart" uri="{C3380CC4-5D6E-409C-BE32-E72D297353CC}">
              <c16:uniqueId val="{00000000-A6E2-4EF2-B0AD-8F3C546A9143}"/>
            </c:ext>
          </c:extLst>
        </c:ser>
        <c:ser>
          <c:idx val="1"/>
          <c:order val="1"/>
          <c:tx>
            <c:strRef>
              <c:f>Sheet1!$C$5</c:f>
              <c:strCache>
                <c:ptCount val="1"/>
                <c:pt idx="0">
                  <c:v>Men</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15-19</c:v>
                </c:pt>
                <c:pt idx="1">
                  <c:v>20-24</c:v>
                </c:pt>
                <c:pt idx="2">
                  <c:v>25-29</c:v>
                </c:pt>
                <c:pt idx="3">
                  <c:v>30-39</c:v>
                </c:pt>
                <c:pt idx="4">
                  <c:v>40-49</c:v>
                </c:pt>
              </c:strCache>
            </c:strRef>
          </c:cat>
          <c:val>
            <c:numRef>
              <c:f>Sheet1!$C$6:$C$10</c:f>
              <c:numCache>
                <c:formatCode>0.0</c:formatCode>
                <c:ptCount val="5"/>
                <c:pt idx="0">
                  <c:v>0.53290843688069267</c:v>
                </c:pt>
                <c:pt idx="1">
                  <c:v>4.971970326004195</c:v>
                </c:pt>
                <c:pt idx="2">
                  <c:v>8.4396407912591229</c:v>
                </c:pt>
                <c:pt idx="3">
                  <c:v>5.3574010574489259</c:v>
                </c:pt>
                <c:pt idx="4">
                  <c:v>4.6651612444200481</c:v>
                </c:pt>
              </c:numCache>
            </c:numRef>
          </c:val>
          <c:extLst xmlns:c16r2="http://schemas.microsoft.com/office/drawing/2015/06/chart">
            <c:ext xmlns:c16="http://schemas.microsoft.com/office/drawing/2014/chart" uri="{C3380CC4-5D6E-409C-BE32-E72D297353CC}">
              <c16:uniqueId val="{00000001-A6E2-4EF2-B0AD-8F3C546A9143}"/>
            </c:ext>
          </c:extLst>
        </c:ser>
        <c:dLbls>
          <c:showLegendKey val="0"/>
          <c:showVal val="0"/>
          <c:showCatName val="0"/>
          <c:showSerName val="0"/>
          <c:showPercent val="0"/>
          <c:showBubbleSize val="0"/>
        </c:dLbls>
        <c:gapWidth val="150"/>
        <c:overlap val="-10"/>
        <c:axId val="663777568"/>
        <c:axId val="663778128"/>
      </c:barChart>
      <c:catAx>
        <c:axId val="663777568"/>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3778128"/>
        <c:crosses val="autoZero"/>
        <c:auto val="1"/>
        <c:lblAlgn val="ctr"/>
        <c:lblOffset val="100"/>
        <c:noMultiLvlLbl val="0"/>
      </c:catAx>
      <c:valAx>
        <c:axId val="663778128"/>
        <c:scaling>
          <c:orientation val="minMax"/>
          <c:max val="20"/>
        </c:scaling>
        <c:delete val="0"/>
        <c:axPos val="l"/>
        <c:majorGridlines>
          <c:spPr>
            <a:ln w="6350" cap="flat" cmpd="sng" algn="ctr">
              <a:solidFill>
                <a:schemeClr val="bg2"/>
              </a:solidFill>
              <a:round/>
            </a:ln>
            <a:effectLst/>
          </c:spPr>
        </c:maj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3777568"/>
        <c:crosses val="autoZero"/>
        <c:crossBetween val="between"/>
        <c:majorUnit val="5"/>
      </c:valAx>
      <c:spPr>
        <a:noFill/>
        <a:ln w="3175">
          <a:noFill/>
        </a:ln>
        <a:effectLst/>
      </c:spPr>
    </c:plotArea>
    <c:legend>
      <c:legendPos val="l"/>
      <c:layout>
        <c:manualLayout>
          <c:xMode val="edge"/>
          <c:yMode val="edge"/>
          <c:x val="0.72693429714870372"/>
          <c:y val="8.6526704307872404E-3"/>
          <c:w val="0.20717489875177875"/>
          <c:h val="9.1625009251892625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47322286349084"/>
          <c:y val="7.6745790115811216E-2"/>
          <c:w val="0.83025333686150271"/>
          <c:h val="0.75375932182019778"/>
        </c:manualLayout>
      </c:layout>
      <c:stockChart>
        <c:ser>
          <c:idx val="0"/>
          <c:order val="0"/>
          <c:tx>
            <c:strRef>
              <c:f>Sheet1!$B$6</c:f>
              <c:strCache>
                <c:ptCount val="1"/>
                <c:pt idx="0">
                  <c:v>Lowest</c:v>
                </c:pt>
              </c:strCache>
            </c:strRef>
          </c:tx>
          <c:spPr>
            <a:ln w="25400" cap="rnd">
              <a:noFill/>
              <a:round/>
            </a:ln>
            <a:effectLst/>
          </c:spPr>
          <c:marker>
            <c:symbol val="circle"/>
            <c:size val="6"/>
            <c:spPr>
              <a:solidFill>
                <a:schemeClr val="bg1"/>
              </a:solidFill>
              <a:ln w="22225">
                <a:solidFill>
                  <a:srgbClr val="3AB9C6"/>
                </a:solidFill>
                <a:round/>
              </a:ln>
              <a:effectLst/>
            </c:spPr>
          </c:marker>
          <c:dLbls>
            <c:dLbl>
              <c:idx val="0"/>
              <c:layout/>
              <c:tx>
                <c:rich>
                  <a:bodyPr/>
                  <a:lstStyle/>
                  <a:p>
                    <a:fld id="{7109F2F4-B238-48F8-94FC-3F16F5BF2798}" type="CELLRANGE">
                      <a:rPr lang="en-US"/>
                      <a:pPr/>
                      <a:t>[CELLRANGE]</a:t>
                    </a:fld>
                    <a:r>
                      <a:rPr lang="en-US" baseline="0"/>
                      <a:t>, </a:t>
                    </a:r>
                    <a:fld id="{47BB8487-6E2A-4FD4-B798-E1B3A3F6DF49}"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manualLayout>
                  <c:x val="-0.159212195620381"/>
                  <c:y val="4.889134771919014E-2"/>
                </c:manualLayout>
              </c:layout>
              <c:tx>
                <c:rich>
                  <a:bodyPr/>
                  <a:lstStyle/>
                  <a:p>
                    <a:fld id="{10616820-C882-47BB-9604-C3261C6138B0}" type="CELLRANGE">
                      <a:rPr lang="en-US" baseline="0"/>
                      <a:pPr/>
                      <a:t>[CELLRANGE]</a:t>
                    </a:fld>
                    <a:r>
                      <a:rPr lang="en-US" baseline="0" dirty="0"/>
                      <a:t>, </a:t>
                    </a:r>
                    <a:fld id="{F7D219F3-213C-48D7-9CF4-67380123DC06}" type="VALUE">
                      <a:rPr lang="en-US" baseline="0" smtClean="0"/>
                      <a:pPr/>
                      <a:t>[VALUE]</a:t>
                    </a:fld>
                    <a:endParaRPr lang="en-US" baseline="0" dirty="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24AF-4DC8-B1FD-F57B16C3BDD4}"/>
                </c:ext>
                <c:ext xmlns:c15="http://schemas.microsoft.com/office/drawing/2012/chart" uri="{CE6537A1-D6FC-4f65-9D91-7224C49458BB}">
                  <c15:layout>
                    <c:manualLayout>
                      <c:w val="0.26156315550292253"/>
                      <c:h val="9.7782695438380487E-2"/>
                    </c:manualLayout>
                  </c15:layout>
                  <c15:dlblFieldTable/>
                  <c15:showDataLabelsRange val="1"/>
                </c:ext>
              </c:extLst>
            </c:dLbl>
            <c:dLbl>
              <c:idx val="2"/>
              <c:layout/>
              <c:tx>
                <c:rich>
                  <a:bodyPr/>
                  <a:lstStyle/>
                  <a:p>
                    <a:fld id="{B3C31422-2BAC-4B4B-B256-FED0457B7BE6}" type="CELLRANGE">
                      <a:rPr lang="en-US"/>
                      <a:pPr/>
                      <a:t>[CELLRANGE]</a:t>
                    </a:fld>
                    <a:r>
                      <a:rPr lang="en-US" baseline="0"/>
                      <a:t>, </a:t>
                    </a:r>
                    <a:fld id="{DF516336-97B9-4C1B-93CE-2B5D797D6087}"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layout/>
                <c15:showDataLabelsRange val="1"/>
                <c15:showLeaderLines val="0"/>
              </c:ext>
            </c:extLst>
          </c:dLbls>
          <c:cat>
            <c:strRef>
              <c:f>Sheet1!$A$7:$A$9</c:f>
              <c:strCache>
                <c:ptCount val="3"/>
                <c:pt idx="0">
                  <c:v>Area</c:v>
                </c:pt>
                <c:pt idx="1">
                  <c:v>Region</c:v>
                </c:pt>
                <c:pt idx="2">
                  <c:v>Wealth index quintile</c:v>
                </c:pt>
              </c:strCache>
            </c:strRef>
          </c:cat>
          <c:val>
            <c:numRef>
              <c:f>Sheet1!$B$7:$B$9</c:f>
              <c:numCache>
                <c:formatCode>0</c:formatCode>
                <c:ptCount val="3"/>
                <c:pt idx="0">
                  <c:v>8.0018118673532168</c:v>
                </c:pt>
                <c:pt idx="1">
                  <c:v>2.2000000000000002</c:v>
                </c:pt>
                <c:pt idx="2">
                  <c:v>3.640892806354616</c:v>
                </c:pt>
              </c:numCache>
            </c:numRef>
          </c:val>
          <c:smooth val="0"/>
          <c:extLst xmlns:c16r2="http://schemas.microsoft.com/office/drawing/2015/06/chart">
            <c:ext xmlns:c16="http://schemas.microsoft.com/office/drawing/2014/chart" uri="{C3380CC4-5D6E-409C-BE32-E72D297353CC}">
              <c16:uniqueId val="{00000002-301D-4681-8E86-7E03309C47B1}"/>
            </c:ext>
            <c:ext xmlns:c15="http://schemas.microsoft.com/office/drawing/2012/chart" uri="{02D57815-91ED-43cb-92C2-25804820EDAC}">
              <c15:datalabelsRange>
                <c15:f>Sheet1!$F$7:$F$9</c15:f>
                <c15:dlblRangeCache>
                  <c:ptCount val="3"/>
                  <c:pt idx="0">
                    <c:v>Rural</c:v>
                  </c:pt>
                  <c:pt idx="1">
                    <c:v>Samtskhe-Javakheti</c:v>
                  </c:pt>
                  <c:pt idx="2">
                    <c:v>Poorest</c:v>
                  </c:pt>
                </c15:dlblRangeCache>
              </c15:datalabelsRange>
            </c:ext>
          </c:extLst>
        </c:ser>
        <c:ser>
          <c:idx val="1"/>
          <c:order val="1"/>
          <c:tx>
            <c:strRef>
              <c:f>Sheet1!$C$6</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Lbls>
            <c:dLbl>
              <c:idx val="0"/>
              <c:layout/>
              <c:tx>
                <c:rich>
                  <a:bodyPr/>
                  <a:lstStyle/>
                  <a:p>
                    <a:fld id="{CB047218-A2BE-458D-8C07-EC504AE18823}" type="CELLRANGE">
                      <a:rPr lang="en-US"/>
                      <a:pPr/>
                      <a:t>[CELLRANGE]</a:t>
                    </a:fld>
                    <a:r>
                      <a:rPr lang="en-US" baseline="0"/>
                      <a:t>, </a:t>
                    </a:r>
                    <a:fld id="{4E4DB8D2-D284-416F-82AA-B5A52471E23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0EE5996F-64EA-4926-8BE1-39C93112BE55}" type="CELLRANGE">
                      <a:rPr lang="en-US"/>
                      <a:pPr/>
                      <a:t>[CELLRANGE]</a:t>
                    </a:fld>
                    <a:r>
                      <a:rPr lang="en-US" baseline="0" dirty="0"/>
                      <a:t>, </a:t>
                    </a:r>
                    <a:fld id="{6CDDDB42-90FB-4E18-B0F9-13CEA922B836}" type="VALUE">
                      <a:rPr lang="en-US" baseline="0" smtClean="0"/>
                      <a:pPr/>
                      <a:t>[VALUE]</a:t>
                    </a:fld>
                    <a:endParaRPr lang="en-US" baseline="0" dirty="0"/>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1A45-4C7E-A4F3-8B8FD51C91D6}"/>
                </c:ext>
                <c:ext xmlns:c15="http://schemas.microsoft.com/office/drawing/2012/chart" uri="{CE6537A1-D6FC-4f65-9D91-7224C49458BB}">
                  <c15:layout/>
                  <c15:dlblFieldTable/>
                  <c15:showDataLabelsRange val="1"/>
                </c:ext>
              </c:extLst>
            </c:dLbl>
            <c:dLbl>
              <c:idx val="2"/>
              <c:layout/>
              <c:tx>
                <c:rich>
                  <a:bodyPr/>
                  <a:lstStyle/>
                  <a:p>
                    <a:fld id="{6F59C1FD-9679-42D1-A42C-E0B70AC46B95}" type="CELLRANGE">
                      <a:rPr lang="en-US"/>
                      <a:pPr/>
                      <a:t>[CELLRANGE]</a:t>
                    </a:fld>
                    <a:r>
                      <a:rPr lang="en-US" baseline="0"/>
                      <a:t>, </a:t>
                    </a:r>
                    <a:fld id="{D3A0E3F5-7FF0-4E8E-8B7B-C40DC59B85C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Sheet1!$A$7:$A$9</c:f>
              <c:strCache>
                <c:ptCount val="3"/>
                <c:pt idx="0">
                  <c:v>Area</c:v>
                </c:pt>
                <c:pt idx="1">
                  <c:v>Region</c:v>
                </c:pt>
                <c:pt idx="2">
                  <c:v>Wealth index quintile</c:v>
                </c:pt>
              </c:strCache>
            </c:strRef>
          </c:cat>
          <c:val>
            <c:numRef>
              <c:f>Sheet1!$C$7:$C$9</c:f>
              <c:numCache>
                <c:formatCode>0</c:formatCode>
                <c:ptCount val="3"/>
                <c:pt idx="0">
                  <c:v>12.416071410273263</c:v>
                </c:pt>
                <c:pt idx="1">
                  <c:v>13.7</c:v>
                </c:pt>
                <c:pt idx="2">
                  <c:v>15.152344169588986</c:v>
                </c:pt>
              </c:numCache>
            </c:numRef>
          </c:val>
          <c:smooth val="0"/>
          <c:extLst xmlns:c16r2="http://schemas.microsoft.com/office/drawing/2015/06/chart">
            <c:ext xmlns:c16="http://schemas.microsoft.com/office/drawing/2014/chart" uri="{C3380CC4-5D6E-409C-BE32-E72D297353CC}">
              <c16:uniqueId val="{00000005-301D-4681-8E86-7E03309C47B1}"/>
            </c:ext>
            <c:ext xmlns:c15="http://schemas.microsoft.com/office/drawing/2012/chart" uri="{02D57815-91ED-43cb-92C2-25804820EDAC}">
              <c15:datalabelsRange>
                <c15:f>Sheet1!$G$7:$G$9</c15:f>
                <c15:dlblRangeCache>
                  <c:ptCount val="3"/>
                  <c:pt idx="0">
                    <c:v>Urban</c:v>
                  </c:pt>
                  <c:pt idx="1">
                    <c:v>Kvemo Kartli</c:v>
                  </c:pt>
                  <c:pt idx="2">
                    <c:v>Richest</c:v>
                  </c:pt>
                </c15:dlblRangeCache>
              </c15:datalabelsRange>
            </c:ext>
          </c:extLst>
        </c:ser>
        <c:ser>
          <c:idx val="2"/>
          <c:order val="2"/>
          <c:tx>
            <c:strRef>
              <c:f>Sheet1!$D$6</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Sheet1!$A$7:$A$9</c:f>
              <c:strCache>
                <c:ptCount val="3"/>
                <c:pt idx="0">
                  <c:v>Area</c:v>
                </c:pt>
                <c:pt idx="1">
                  <c:v>Region</c:v>
                </c:pt>
                <c:pt idx="2">
                  <c:v>Wealth index quintile</c:v>
                </c:pt>
              </c:strCache>
            </c:strRef>
          </c:cat>
          <c:val>
            <c:numRef>
              <c:f>Sheet1!$D$7:$D$9</c:f>
              <c:numCache>
                <c:formatCode>0</c:formatCode>
                <c:ptCount val="3"/>
                <c:pt idx="0">
                  <c:v>10.882701989999168</c:v>
                </c:pt>
                <c:pt idx="1">
                  <c:v>10.882701989999168</c:v>
                </c:pt>
                <c:pt idx="2">
                  <c:v>10.882701989999168</c:v>
                </c:pt>
              </c:numCache>
            </c:numRef>
          </c:val>
          <c:smooth val="0"/>
          <c:extLst xmlns:c16r2="http://schemas.microsoft.com/office/drawing/2015/06/chart">
            <c:ext xmlns:c16="http://schemas.microsoft.com/office/drawing/2014/chart" uri="{C3380CC4-5D6E-409C-BE32-E72D297353CC}">
              <c16:uniqueId val="{00000006-301D-4681-8E86-7E03309C47B1}"/>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747319216"/>
        <c:axId val="747319776"/>
      </c:stockChart>
      <c:catAx>
        <c:axId val="747319216"/>
        <c:scaling>
          <c:orientation val="minMax"/>
        </c:scaling>
        <c:delete val="0"/>
        <c:axPos val="b"/>
        <c:numFmt formatCode="General" sourceLinked="1"/>
        <c:majorTickMark val="none"/>
        <c:minorTickMark val="none"/>
        <c:tickLblPos val="low"/>
        <c:spPr>
          <a:noFill/>
          <a:ln w="6350" cap="flat" cmpd="sng" algn="ctr">
            <a:no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747319776"/>
        <c:crosses val="autoZero"/>
        <c:auto val="1"/>
        <c:lblAlgn val="ctr"/>
        <c:lblOffset val="250"/>
        <c:noMultiLvlLbl val="0"/>
      </c:catAx>
      <c:valAx>
        <c:axId val="747319776"/>
        <c:scaling>
          <c:orientation val="minMax"/>
          <c:max val="2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747319216"/>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86129426712869384"/>
          <c:y val="1.0365624449035125E-2"/>
          <c:w val="0.12204667518334954"/>
          <c:h val="6.72630393634255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8.8599920860514839E-2"/>
          <c:y val="0"/>
          <c:w val="0.84914541283999234"/>
          <c:h val="0.98159182237121723"/>
        </c:manualLayout>
      </c:layout>
      <c:doughnutChart>
        <c:varyColors val="1"/>
        <c:ser>
          <c:idx val="0"/>
          <c:order val="0"/>
          <c:tx>
            <c:strRef>
              <c:f>Sheet1!$B$5</c:f>
              <c:strCache>
                <c:ptCount val="1"/>
                <c:pt idx="0">
                  <c:v>Age 15-24</c:v>
                </c:pt>
              </c:strCache>
            </c:strRef>
          </c:tx>
          <c:dPt>
            <c:idx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5.890105332016498E-2"/>
                  <c:y val="0.33944285933835372"/>
                </c:manualLayout>
              </c:layout>
              <c:numFmt formatCode="#,##0" sourceLinked="0"/>
              <c:spPr>
                <a:noFill/>
                <a:ln>
                  <a:noFill/>
                </a:ln>
                <a:effectLst/>
              </c:spPr>
              <c:txPr>
                <a:bodyPr rot="0" spcFirstLastPara="1" vertOverflow="ellipsis" vert="horz" wrap="square" anchor="ctr" anchorCtr="1"/>
                <a:lstStyle/>
                <a:p>
                  <a:pPr>
                    <a:defRPr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defRPr sz="600" b="1" i="0" u="none" strike="noStrike" kern="1200" baseline="0">
                    <a:solidFill>
                      <a:srgbClr val="FFFFFF"/>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extLst>
          </c:dLbls>
          <c:cat>
            <c:strRef>
              <c:f>Sheet1!$A$6:$A$7</c:f>
              <c:strCache>
                <c:ptCount val="2"/>
                <c:pt idx="0">
                  <c:v>Knowledge</c:v>
                </c:pt>
                <c:pt idx="1">
                  <c:v>No</c:v>
                </c:pt>
              </c:strCache>
            </c:strRef>
          </c:cat>
          <c:val>
            <c:numRef>
              <c:f>Sheet1!$B$6:$B$7</c:f>
              <c:numCache>
                <c:formatCode>0.0</c:formatCode>
                <c:ptCount val="2"/>
                <c:pt idx="0">
                  <c:v>11.50747769810523</c:v>
                </c:pt>
                <c:pt idx="1">
                  <c:v>88.492522301894766</c:v>
                </c:pt>
              </c:numCache>
            </c:numRef>
          </c:val>
          <c:extLst xmlns:c16r2="http://schemas.microsoft.com/office/drawing/2015/06/chart">
            <c:ext xmlns:c16="http://schemas.microsoft.com/office/drawing/2014/chart" uri="{C3380CC4-5D6E-409C-BE32-E72D297353CC}">
              <c16:uniqueId val="{00000004-51C8-4EDF-BCF8-9DE2E3E4A7FE}"/>
            </c:ext>
          </c:extLst>
        </c:ser>
        <c:ser>
          <c:idx val="1"/>
          <c:order val="1"/>
          <c:tx>
            <c:strRef>
              <c:f>Sheet1!$C$5</c:f>
              <c:strCache>
                <c:ptCount val="1"/>
                <c:pt idx="0">
                  <c:v>Age 15-49</c:v>
                </c:pt>
              </c:strCache>
            </c:strRef>
          </c:tx>
          <c:dPt>
            <c:idx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5-6545-4551-A327-15E390700067}"/>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6-6545-4551-A327-15E390700067}"/>
              </c:ext>
            </c:extLst>
          </c:dPt>
          <c:dLbls>
            <c:dLbl>
              <c:idx val="0"/>
              <c:layout>
                <c:manualLayout>
                  <c:x val="0.14203925122814251"/>
                  <c:y val="-3.7715873259817075E-2"/>
                </c:manualLayout>
              </c:layout>
              <c:numFmt formatCode="#,##0" sourceLinked="0"/>
              <c:spPr>
                <a:noFill/>
                <a:ln>
                  <a:noFill/>
                </a:ln>
                <a:effectLst/>
              </c:spPr>
              <c:txPr>
                <a:bodyPr rot="0" spcFirstLastPara="1" vertOverflow="ellipsis" vert="horz" wrap="square" anchor="ctr" anchorCtr="1"/>
                <a:lstStyle/>
                <a:p>
                  <a:pPr>
                    <a:defRPr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6545-4551-A327-15E390700067}"/>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6-6545-4551-A327-15E390700067}"/>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defRPr sz="600" b="1" i="0" u="none" strike="noStrike" kern="1200" baseline="0">
                    <a:solidFill>
                      <a:srgbClr val="FFFFFF"/>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Knowledge</c:v>
                </c:pt>
                <c:pt idx="1">
                  <c:v>No</c:v>
                </c:pt>
              </c:strCache>
            </c:strRef>
          </c:cat>
          <c:val>
            <c:numRef>
              <c:f>Sheet1!$C$6:$C$7</c:f>
              <c:numCache>
                <c:formatCode>0.0</c:formatCode>
                <c:ptCount val="2"/>
                <c:pt idx="0">
                  <c:v>16.131802638021362</c:v>
                </c:pt>
                <c:pt idx="1">
                  <c:v>83.868197361978645</c:v>
                </c:pt>
              </c:numCache>
            </c:numRef>
          </c:val>
          <c:extLst xmlns:c16r2="http://schemas.microsoft.com/office/drawing/2015/06/chart">
            <c:ext xmlns:c16="http://schemas.microsoft.com/office/drawing/2014/chart" uri="{C3380CC4-5D6E-409C-BE32-E72D297353CC}">
              <c16:uniqueId val="{00000004-6545-4551-A327-15E390700067}"/>
            </c:ext>
          </c:extLst>
        </c:ser>
        <c:dLbls>
          <c:showLegendKey val="0"/>
          <c:showVal val="1"/>
          <c:showCatName val="0"/>
          <c:showSerName val="0"/>
          <c:showPercent val="0"/>
          <c:showBubbleSize val="0"/>
          <c:showLeaderLines val="0"/>
        </c:dLbls>
        <c:firstSliceAng val="0"/>
        <c:holeSize val="40"/>
      </c:doughnutChart>
      <c:spPr>
        <a:noFill/>
        <a:ln w="3175">
          <a:noFill/>
        </a:ln>
        <a:effectLst/>
      </c:spPr>
    </c:plotArea>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8.8599920860514839E-2"/>
          <c:y val="0"/>
          <c:w val="0.84914541283999234"/>
          <c:h val="0.98159182237121723"/>
        </c:manualLayout>
      </c:layout>
      <c:doughnutChart>
        <c:varyColors val="1"/>
        <c:ser>
          <c:idx val="0"/>
          <c:order val="0"/>
          <c:tx>
            <c:strRef>
              <c:f>Sheet1!$B$4</c:f>
              <c:strCache>
                <c:ptCount val="1"/>
                <c:pt idx="0">
                  <c:v>Age 15-24</c:v>
                </c:pt>
              </c:strCache>
            </c:strRef>
          </c:tx>
          <c:dPt>
            <c:idx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1-D72A-4EDD-B9E0-C27B6BE3367E}"/>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D72A-4EDD-B9E0-C27B6BE3367E}"/>
              </c:ext>
            </c:extLst>
          </c:dPt>
          <c:dLbls>
            <c:dLbl>
              <c:idx val="0"/>
              <c:layout>
                <c:manualLayout>
                  <c:x val="-5.8000692621755667E-2"/>
                  <c:y val="0.33944285933835361"/>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D72A-4EDD-B9E0-C27B6BE3367E}"/>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D72A-4EDD-B9E0-C27B6BE3367E}"/>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0"/>
              <a:lstStyle/>
              <a:p>
                <a:pPr algn="ctr">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extLst>
          </c:dLbls>
          <c:cat>
            <c:strRef>
              <c:f>Sheet1!$A$5:$A$6</c:f>
              <c:strCache>
                <c:ptCount val="2"/>
                <c:pt idx="0">
                  <c:v>Knowledge</c:v>
                </c:pt>
                <c:pt idx="1">
                  <c:v>No</c:v>
                </c:pt>
              </c:strCache>
            </c:strRef>
          </c:cat>
          <c:val>
            <c:numRef>
              <c:f>Sheet1!$B$5:$B$6</c:f>
              <c:numCache>
                <c:formatCode>0</c:formatCode>
                <c:ptCount val="2"/>
                <c:pt idx="0">
                  <c:v>10.8827019899992</c:v>
                </c:pt>
                <c:pt idx="1">
                  <c:v>89.117298010000795</c:v>
                </c:pt>
              </c:numCache>
            </c:numRef>
          </c:val>
          <c:extLst xmlns:c16r2="http://schemas.microsoft.com/office/drawing/2015/06/chart">
            <c:ext xmlns:c16="http://schemas.microsoft.com/office/drawing/2014/chart" uri="{C3380CC4-5D6E-409C-BE32-E72D297353CC}">
              <c16:uniqueId val="{00000004-D72A-4EDD-B9E0-C27B6BE3367E}"/>
            </c:ext>
          </c:extLst>
        </c:ser>
        <c:ser>
          <c:idx val="1"/>
          <c:order val="1"/>
          <c:tx>
            <c:strRef>
              <c:f>Sheet1!$C$4</c:f>
              <c:strCache>
                <c:ptCount val="1"/>
                <c:pt idx="0">
                  <c:v>Age 15-49</c:v>
                </c:pt>
              </c:strCache>
            </c:strRef>
          </c:tx>
          <c:explosion val="1"/>
          <c:dPt>
            <c:idx val="0"/>
            <c:bubble3D val="0"/>
            <c:explosion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6-D72A-4EDD-B9E0-C27B6BE3367E}"/>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D72A-4EDD-B9E0-C27B6BE3367E}"/>
              </c:ext>
            </c:extLst>
          </c:dPt>
          <c:dLbls>
            <c:dLbl>
              <c:idx val="0"/>
              <c:layout>
                <c:manualLayout>
                  <c:x val="0.15082522236803722"/>
                  <c:y val="-3.278608195184101E-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6-D72A-4EDD-B9E0-C27B6BE3367E}"/>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8-D72A-4EDD-B9E0-C27B6BE3367E}"/>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defRPr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Sheet1!$A$5:$A$6</c:f>
              <c:strCache>
                <c:ptCount val="2"/>
                <c:pt idx="0">
                  <c:v>Knowledge</c:v>
                </c:pt>
                <c:pt idx="1">
                  <c:v>No</c:v>
                </c:pt>
              </c:strCache>
            </c:strRef>
          </c:cat>
          <c:val>
            <c:numRef>
              <c:f>Sheet1!$C$5:$C$6</c:f>
              <c:numCache>
                <c:formatCode>0</c:formatCode>
                <c:ptCount val="2"/>
                <c:pt idx="0">
                  <c:v>15.2880101018504</c:v>
                </c:pt>
                <c:pt idx="1">
                  <c:v>84.711989898149596</c:v>
                </c:pt>
              </c:numCache>
            </c:numRef>
          </c:val>
          <c:extLst xmlns:c16r2="http://schemas.microsoft.com/office/drawing/2015/06/chart">
            <c:ext xmlns:c16="http://schemas.microsoft.com/office/drawing/2014/chart" uri="{C3380CC4-5D6E-409C-BE32-E72D297353CC}">
              <c16:uniqueId val="{00000009-D72A-4EDD-B9E0-C27B6BE3367E}"/>
            </c:ext>
          </c:extLst>
        </c:ser>
        <c:dLbls>
          <c:showLegendKey val="0"/>
          <c:showVal val="1"/>
          <c:showCatName val="0"/>
          <c:showSerName val="0"/>
          <c:showPercent val="0"/>
          <c:showBubbleSize val="0"/>
          <c:showLeaderLines val="0"/>
        </c:dLbls>
        <c:firstSliceAng val="0"/>
        <c:holeSize val="40"/>
      </c:doughnutChart>
      <c:spPr>
        <a:noFill/>
        <a:ln w="3175">
          <a:noFill/>
        </a:ln>
        <a:effectLst/>
      </c:spPr>
    </c:plotArea>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368620589093"/>
          <c:y val="0"/>
          <c:w val="0.60217674613589967"/>
          <c:h val="0.98114206337009147"/>
        </c:manualLayout>
      </c:layout>
      <c:doughnutChart>
        <c:varyColors val="1"/>
        <c:ser>
          <c:idx val="0"/>
          <c:order val="0"/>
          <c:tx>
            <c:strRef>
              <c:f>Sheet1!$B$5</c:f>
              <c:strCache>
                <c:ptCount val="1"/>
                <c:pt idx="0">
                  <c:v>Age 15-24</c:v>
                </c:pt>
              </c:strCache>
            </c:strRef>
          </c:tx>
          <c:dPt>
            <c:idx val="0"/>
            <c:bubble3D val="0"/>
            <c:spPr>
              <a:solidFill>
                <a:srgbClr val="684FA1"/>
              </a:solidFill>
              <a:ln w="19050">
                <a:solidFill>
                  <a:schemeClr val="lt1"/>
                </a:solidFill>
              </a:ln>
              <a:effectLst/>
            </c:spPr>
            <c:extLst xmlns:c16r2="http://schemas.microsoft.com/office/drawing/2015/06/chart">
              <c:ext xmlns:c16="http://schemas.microsoft.com/office/drawing/2014/chart" uri="{C3380CC4-5D6E-409C-BE32-E72D297353CC}">
                <c16:uniqueId val="{00000001-8466-43E9-A9E5-CB8A62C7F96B}"/>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8466-43E9-A9E5-CB8A62C7F96B}"/>
              </c:ext>
            </c:extLst>
          </c:dPt>
          <c:dLbls>
            <c:dLbl>
              <c:idx val="0"/>
              <c:layout>
                <c:manualLayout>
                  <c:x val="-3.4867581656459555E-2"/>
                  <c:y val="0.35830079596826225"/>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8466-43E9-A9E5-CB8A62C7F96B}"/>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8466-43E9-A9E5-CB8A62C7F96B}"/>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extLst>
          </c:dLbls>
          <c:cat>
            <c:strRef>
              <c:f>Sheet1!$A$6:$A$7</c:f>
              <c:strCache>
                <c:ptCount val="2"/>
                <c:pt idx="0">
                  <c:v>Testing</c:v>
                </c:pt>
                <c:pt idx="1">
                  <c:v>No</c:v>
                </c:pt>
              </c:strCache>
            </c:strRef>
          </c:cat>
          <c:val>
            <c:numRef>
              <c:f>Sheet1!$B$6:$B$7</c:f>
              <c:numCache>
                <c:formatCode>0.0</c:formatCode>
                <c:ptCount val="2"/>
                <c:pt idx="0">
                  <c:v>6.6402201205697002</c:v>
                </c:pt>
                <c:pt idx="1">
                  <c:v>93.359779879430306</c:v>
                </c:pt>
              </c:numCache>
            </c:numRef>
          </c:val>
          <c:extLst xmlns:c16r2="http://schemas.microsoft.com/office/drawing/2015/06/chart">
            <c:ext xmlns:c16="http://schemas.microsoft.com/office/drawing/2014/chart" uri="{C3380CC4-5D6E-409C-BE32-E72D297353CC}">
              <c16:uniqueId val="{00000004-8466-43E9-A9E5-CB8A62C7F96B}"/>
            </c:ext>
          </c:extLst>
        </c:ser>
        <c:ser>
          <c:idx val="1"/>
          <c:order val="1"/>
          <c:tx>
            <c:strRef>
              <c:f>Sheet1!$C$5</c:f>
              <c:strCache>
                <c:ptCount val="1"/>
                <c:pt idx="0">
                  <c:v>Age 15-49</c:v>
                </c:pt>
              </c:strCache>
            </c:strRef>
          </c:tx>
          <c:spPr>
            <a:solidFill>
              <a:srgbClr val="D0CECE"/>
            </a:solidFill>
          </c:spPr>
          <c:dPt>
            <c:idx val="0"/>
            <c:bubble3D val="0"/>
            <c:spPr>
              <a:solidFill>
                <a:srgbClr val="684FA1"/>
              </a:solidFill>
              <a:ln w="19050">
                <a:solidFill>
                  <a:schemeClr val="lt1"/>
                </a:solidFill>
              </a:ln>
              <a:effectLst/>
            </c:spPr>
            <c:extLst xmlns:c16r2="http://schemas.microsoft.com/office/drawing/2015/06/chart">
              <c:ext xmlns:c16="http://schemas.microsoft.com/office/drawing/2014/chart" uri="{C3380CC4-5D6E-409C-BE32-E72D297353CC}">
                <c16:uniqueId val="{00000006-8466-43E9-A9E5-CB8A62C7F96B}"/>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8466-43E9-A9E5-CB8A62C7F96B}"/>
              </c:ext>
            </c:extLst>
          </c:dPt>
          <c:dLbls>
            <c:dLbl>
              <c:idx val="0"/>
              <c:layout>
                <c:manualLayout>
                  <c:x val="0.19748560075823857"/>
                  <c:y val="0"/>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6-8466-43E9-A9E5-CB8A62C7F96B}"/>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8-8466-43E9-A9E5-CB8A62C7F96B}"/>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extLst>
          </c:dLbls>
          <c:cat>
            <c:strRef>
              <c:f>Sheet1!$A$6:$A$7</c:f>
              <c:strCache>
                <c:ptCount val="2"/>
                <c:pt idx="0">
                  <c:v>Testing</c:v>
                </c:pt>
                <c:pt idx="1">
                  <c:v>No</c:v>
                </c:pt>
              </c:strCache>
            </c:strRef>
          </c:cat>
          <c:val>
            <c:numRef>
              <c:f>Sheet1!$C$6:$C$7</c:f>
              <c:numCache>
                <c:formatCode>0.0</c:formatCode>
                <c:ptCount val="2"/>
                <c:pt idx="0">
                  <c:v>7.4716228892356877</c:v>
                </c:pt>
                <c:pt idx="1">
                  <c:v>92.52837711076431</c:v>
                </c:pt>
              </c:numCache>
            </c:numRef>
          </c:val>
          <c:extLst xmlns:c16r2="http://schemas.microsoft.com/office/drawing/2015/06/chart">
            <c:ext xmlns:c16="http://schemas.microsoft.com/office/drawing/2014/chart" uri="{C3380CC4-5D6E-409C-BE32-E72D297353CC}">
              <c16:uniqueId val="{00000009-8466-43E9-A9E5-CB8A62C7F96B}"/>
            </c:ext>
          </c:extLst>
        </c:ser>
        <c:dLbls>
          <c:showLegendKey val="0"/>
          <c:showVal val="1"/>
          <c:showCatName val="0"/>
          <c:showSerName val="0"/>
          <c:showPercent val="0"/>
          <c:showBubbleSize val="0"/>
          <c:showLeaderLines val="0"/>
        </c:dLbls>
        <c:firstSliceAng val="0"/>
        <c:holeSize val="4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599920860514839E-2"/>
          <c:y val="0"/>
          <c:w val="0.84914541283999234"/>
          <c:h val="0.98159182237121723"/>
        </c:manualLayout>
      </c:layout>
      <c:doughnutChart>
        <c:varyColors val="1"/>
        <c:ser>
          <c:idx val="0"/>
          <c:order val="0"/>
          <c:tx>
            <c:strRef>
              <c:f>Sheet1!$B$5</c:f>
              <c:strCache>
                <c:ptCount val="1"/>
                <c:pt idx="0">
                  <c:v>Age 15-24</c:v>
                </c:pt>
              </c:strCache>
            </c:strRef>
          </c:tx>
          <c:dPt>
            <c:idx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1-31F9-4142-AE9F-86C2481451ED}"/>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31F9-4142-AE9F-86C2481451ED}"/>
              </c:ext>
            </c:extLst>
          </c:dPt>
          <c:dLbls>
            <c:dLbl>
              <c:idx val="0"/>
              <c:layout>
                <c:manualLayout>
                  <c:x val="-0.15664128916374845"/>
                  <c:y val="9.4289683149541836E-3"/>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31F9-4142-AE9F-86C2481451ED}"/>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31F9-4142-AE9F-86C2481451E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Stigma</c:v>
                </c:pt>
                <c:pt idx="1">
                  <c:v>No</c:v>
                </c:pt>
              </c:strCache>
            </c:strRef>
          </c:cat>
          <c:val>
            <c:numRef>
              <c:f>Sheet1!$B$6:$B$7</c:f>
              <c:numCache>
                <c:formatCode>0.0</c:formatCode>
                <c:ptCount val="2"/>
                <c:pt idx="0">
                  <c:v>60.324158768843404</c:v>
                </c:pt>
                <c:pt idx="1">
                  <c:v>39.675841231156596</c:v>
                </c:pt>
              </c:numCache>
            </c:numRef>
          </c:val>
          <c:extLst xmlns:c16r2="http://schemas.microsoft.com/office/drawing/2015/06/chart">
            <c:ext xmlns:c16="http://schemas.microsoft.com/office/drawing/2014/chart" uri="{C3380CC4-5D6E-409C-BE32-E72D297353CC}">
              <c16:uniqueId val="{00000004-31F9-4142-AE9F-86C2481451ED}"/>
            </c:ext>
          </c:extLst>
        </c:ser>
        <c:ser>
          <c:idx val="1"/>
          <c:order val="1"/>
          <c:tx>
            <c:strRef>
              <c:f>Sheet1!$C$5</c:f>
              <c:strCache>
                <c:ptCount val="1"/>
                <c:pt idx="0">
                  <c:v>Age 15-49</c:v>
                </c:pt>
              </c:strCache>
            </c:strRef>
          </c:tx>
          <c:spPr>
            <a:solidFill>
              <a:srgbClr val="D0CECE"/>
            </a:solidFill>
          </c:spPr>
          <c:dPt>
            <c:idx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6-31F9-4142-AE9F-86C2481451ED}"/>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31F9-4142-AE9F-86C2481451ED}"/>
              </c:ext>
            </c:extLst>
          </c:dPt>
          <c:dLbls>
            <c:dLbl>
              <c:idx val="0"/>
              <c:layout>
                <c:manualLayout>
                  <c:x val="1.1603058456573849E-2"/>
                  <c:y val="-0.5091642890075305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6-31F9-4142-AE9F-86C2481451ED}"/>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8-31F9-4142-AE9F-86C2481451E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Stigma</c:v>
                </c:pt>
                <c:pt idx="1">
                  <c:v>No</c:v>
                </c:pt>
              </c:strCache>
            </c:strRef>
          </c:cat>
          <c:val>
            <c:numRef>
              <c:f>Sheet1!$C$6:$C$7</c:f>
              <c:numCache>
                <c:formatCode>0.0</c:formatCode>
                <c:ptCount val="2"/>
                <c:pt idx="0">
                  <c:v>58.550119051755495</c:v>
                </c:pt>
                <c:pt idx="1">
                  <c:v>41.449880948244505</c:v>
                </c:pt>
              </c:numCache>
            </c:numRef>
          </c:val>
          <c:extLst xmlns:c16r2="http://schemas.microsoft.com/office/drawing/2015/06/chart">
            <c:ext xmlns:c16="http://schemas.microsoft.com/office/drawing/2014/chart" uri="{C3380CC4-5D6E-409C-BE32-E72D297353CC}">
              <c16:uniqueId val="{00000009-31F9-4142-AE9F-86C2481451ED}"/>
            </c:ext>
          </c:extLst>
        </c:ser>
        <c:dLbls>
          <c:showLegendKey val="0"/>
          <c:showVal val="1"/>
          <c:showCatName val="0"/>
          <c:showSerName val="0"/>
          <c:showPercent val="0"/>
          <c:showBubbleSize val="0"/>
          <c:showLeaderLines val="1"/>
        </c:dLbls>
        <c:firstSliceAng val="0"/>
        <c:holeSize val="4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599920860514839E-2"/>
          <c:y val="0"/>
          <c:w val="0.84914541283999234"/>
          <c:h val="0.98159182237121723"/>
        </c:manualLayout>
      </c:layout>
      <c:doughnutChart>
        <c:varyColors val="1"/>
        <c:ser>
          <c:idx val="0"/>
          <c:order val="0"/>
          <c:tx>
            <c:strRef>
              <c:f>Sheet1!$B$5</c:f>
              <c:strCache>
                <c:ptCount val="1"/>
                <c:pt idx="0">
                  <c:v>Age 15-24</c:v>
                </c:pt>
              </c:strCache>
            </c:strRef>
          </c:tx>
          <c:dPt>
            <c:idx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1-9DA6-48B7-A9B9-3626F608276A}"/>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9DA6-48B7-A9B9-3626F608276A}"/>
              </c:ext>
            </c:extLst>
          </c:dPt>
          <c:dLbls>
            <c:dLbl>
              <c:idx val="0"/>
              <c:layout>
                <c:manualLayout>
                  <c:x val="-0.15664128916374845"/>
                  <c:y val="0"/>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9DA6-48B7-A9B9-3626F608276A}"/>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9DA6-48B7-A9B9-3626F608276A}"/>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Stigma</c:v>
                </c:pt>
                <c:pt idx="1">
                  <c:v>No</c:v>
                </c:pt>
              </c:strCache>
            </c:strRef>
          </c:cat>
          <c:val>
            <c:numRef>
              <c:f>Sheet1!$B$6:$B$7</c:f>
              <c:numCache>
                <c:formatCode>0</c:formatCode>
                <c:ptCount val="2"/>
                <c:pt idx="0">
                  <c:v>61.078962384631026</c:v>
                </c:pt>
                <c:pt idx="1">
                  <c:v>38.921037615368974</c:v>
                </c:pt>
              </c:numCache>
            </c:numRef>
          </c:val>
          <c:extLst xmlns:c16r2="http://schemas.microsoft.com/office/drawing/2015/06/chart">
            <c:ext xmlns:c16="http://schemas.microsoft.com/office/drawing/2014/chart" uri="{C3380CC4-5D6E-409C-BE32-E72D297353CC}">
              <c16:uniqueId val="{00000004-9DA6-48B7-A9B9-3626F608276A}"/>
            </c:ext>
          </c:extLst>
        </c:ser>
        <c:ser>
          <c:idx val="1"/>
          <c:order val="1"/>
          <c:tx>
            <c:strRef>
              <c:f>Sheet1!$C$5</c:f>
              <c:strCache>
                <c:ptCount val="1"/>
                <c:pt idx="0">
                  <c:v>Age 15-49</c:v>
                </c:pt>
              </c:strCache>
            </c:strRef>
          </c:tx>
          <c:spPr>
            <a:solidFill>
              <a:srgbClr val="D0CECE"/>
            </a:solidFill>
          </c:spPr>
          <c:explosion val="2"/>
          <c:dPt>
            <c:idx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6-9DA6-48B7-A9B9-3626F608276A}"/>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9DA6-48B7-A9B9-3626F608276A}"/>
              </c:ext>
            </c:extLst>
          </c:dPt>
          <c:dLbls>
            <c:dLbl>
              <c:idx val="0"/>
              <c:layout>
                <c:manualLayout>
                  <c:x val="2.3162729658792652E-2"/>
                  <c:y val="-0.50916428900753063"/>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6-9DA6-48B7-A9B9-3626F608276A}"/>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8-9DA6-48B7-A9B9-3626F608276A}"/>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Stigma</c:v>
                </c:pt>
                <c:pt idx="1">
                  <c:v>No</c:v>
                </c:pt>
              </c:strCache>
            </c:strRef>
          </c:cat>
          <c:val>
            <c:numRef>
              <c:f>Sheet1!$C$6:$C$7</c:f>
              <c:numCache>
                <c:formatCode>0</c:formatCode>
                <c:ptCount val="2"/>
                <c:pt idx="0">
                  <c:v>58.278286959089463</c:v>
                </c:pt>
                <c:pt idx="1">
                  <c:v>41.721713040910537</c:v>
                </c:pt>
              </c:numCache>
            </c:numRef>
          </c:val>
          <c:extLst xmlns:c16r2="http://schemas.microsoft.com/office/drawing/2015/06/chart">
            <c:ext xmlns:c16="http://schemas.microsoft.com/office/drawing/2014/chart" uri="{C3380CC4-5D6E-409C-BE32-E72D297353CC}">
              <c16:uniqueId val="{00000009-9DA6-48B7-A9B9-3626F608276A}"/>
            </c:ext>
          </c:extLst>
        </c:ser>
        <c:dLbls>
          <c:showLegendKey val="0"/>
          <c:showVal val="1"/>
          <c:showCatName val="0"/>
          <c:showSerName val="0"/>
          <c:showPercent val="0"/>
          <c:showBubbleSize val="0"/>
          <c:showLeaderLines val="1"/>
        </c:dLbls>
        <c:firstSliceAng val="0"/>
        <c:holeSize val="4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599920860514839E-2"/>
          <c:y val="0"/>
          <c:w val="0.84914541283999234"/>
          <c:h val="0.98159182237121723"/>
        </c:manualLayout>
      </c:layout>
      <c:doughnutChart>
        <c:varyColors val="1"/>
        <c:ser>
          <c:idx val="0"/>
          <c:order val="0"/>
          <c:tx>
            <c:strRef>
              <c:f>Sheet1!$B$6</c:f>
              <c:strCache>
                <c:ptCount val="1"/>
                <c:pt idx="0">
                  <c:v>Age 15-24</c:v>
                </c:pt>
              </c:strCache>
            </c:strRef>
          </c:tx>
          <c:dPt>
            <c:idx val="0"/>
            <c:bubble3D val="0"/>
            <c:spPr>
              <a:solidFill>
                <a:srgbClr val="684FA1"/>
              </a:solidFill>
              <a:ln w="19050">
                <a:solidFill>
                  <a:schemeClr val="lt1"/>
                </a:solidFill>
              </a:ln>
              <a:effectLst/>
            </c:spPr>
            <c:extLst xmlns:c16r2="http://schemas.microsoft.com/office/drawing/2015/06/chart">
              <c:ext xmlns:c16="http://schemas.microsoft.com/office/drawing/2014/chart" uri="{C3380CC4-5D6E-409C-BE32-E72D297353CC}">
                <c16:uniqueId val="{00000001-7579-4E99-8853-7F10DE9A35A0}"/>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7579-4E99-8853-7F10DE9A35A0}"/>
              </c:ext>
            </c:extLst>
          </c:dPt>
          <c:dLbls>
            <c:dLbl>
              <c:idx val="0"/>
              <c:layout>
                <c:manualLayout>
                  <c:x val="-1.7409412365121026E-2"/>
                  <c:y val="0.35830079596826225"/>
                </c:manualLayout>
              </c:layout>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7579-4E99-8853-7F10DE9A35A0}"/>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7579-4E99-8853-7F10DE9A35A0}"/>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extLst>
          </c:dLbls>
          <c:cat>
            <c:strRef>
              <c:f>Sheet1!$A$7:$A$8</c:f>
              <c:strCache>
                <c:ptCount val="2"/>
                <c:pt idx="0">
                  <c:v>Testing</c:v>
                </c:pt>
                <c:pt idx="1">
                  <c:v>No</c:v>
                </c:pt>
              </c:strCache>
            </c:strRef>
          </c:cat>
          <c:val>
            <c:numRef>
              <c:f>Sheet1!$B$7:$B$8</c:f>
              <c:numCache>
                <c:formatCode>0.0</c:formatCode>
                <c:ptCount val="2"/>
                <c:pt idx="0">
                  <c:v>2.6912146055525583</c:v>
                </c:pt>
                <c:pt idx="1">
                  <c:v>97.30878539444744</c:v>
                </c:pt>
              </c:numCache>
            </c:numRef>
          </c:val>
          <c:extLst xmlns:c16r2="http://schemas.microsoft.com/office/drawing/2015/06/chart">
            <c:ext xmlns:c16="http://schemas.microsoft.com/office/drawing/2014/chart" uri="{C3380CC4-5D6E-409C-BE32-E72D297353CC}">
              <c16:uniqueId val="{00000004-7579-4E99-8853-7F10DE9A35A0}"/>
            </c:ext>
          </c:extLst>
        </c:ser>
        <c:ser>
          <c:idx val="1"/>
          <c:order val="1"/>
          <c:tx>
            <c:strRef>
              <c:f>Sheet1!$C$6</c:f>
              <c:strCache>
                <c:ptCount val="1"/>
                <c:pt idx="0">
                  <c:v>Age 15-49</c:v>
                </c:pt>
              </c:strCache>
            </c:strRef>
          </c:tx>
          <c:spPr>
            <a:solidFill>
              <a:srgbClr val="D0CECE"/>
            </a:solidFill>
          </c:spPr>
          <c:dPt>
            <c:idx val="0"/>
            <c:bubble3D val="0"/>
            <c:spPr>
              <a:solidFill>
                <a:srgbClr val="684FA1"/>
              </a:solidFill>
              <a:ln w="19050">
                <a:solidFill>
                  <a:schemeClr val="lt1"/>
                </a:solidFill>
              </a:ln>
              <a:effectLst/>
            </c:spPr>
            <c:extLst xmlns:c16r2="http://schemas.microsoft.com/office/drawing/2015/06/chart">
              <c:ext xmlns:c16="http://schemas.microsoft.com/office/drawing/2014/chart" uri="{C3380CC4-5D6E-409C-BE32-E72D297353CC}">
                <c16:uniqueId val="{00000006-7579-4E99-8853-7F10DE9A35A0}"/>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7579-4E99-8853-7F10DE9A35A0}"/>
              </c:ext>
            </c:extLst>
          </c:dPt>
          <c:dLbls>
            <c:dLbl>
              <c:idx val="0"/>
              <c:layout>
                <c:manualLayout>
                  <c:x val="0.23220782298046078"/>
                  <c:y val="9.4289683149542704E-3"/>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6-7579-4E99-8853-7F10DE9A35A0}"/>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8-7579-4E99-8853-7F10DE9A35A0}"/>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extLst>
          </c:dLbls>
          <c:cat>
            <c:strRef>
              <c:f>Sheet1!$A$7:$A$8</c:f>
              <c:strCache>
                <c:ptCount val="2"/>
                <c:pt idx="0">
                  <c:v>Testing</c:v>
                </c:pt>
                <c:pt idx="1">
                  <c:v>No</c:v>
                </c:pt>
              </c:strCache>
            </c:strRef>
          </c:cat>
          <c:val>
            <c:numRef>
              <c:f>Sheet1!$C$7:$C$8</c:f>
              <c:numCache>
                <c:formatCode>0.0</c:formatCode>
                <c:ptCount val="2"/>
                <c:pt idx="0">
                  <c:v>4.9170372274352063</c:v>
                </c:pt>
                <c:pt idx="1">
                  <c:v>95.082962772564798</c:v>
                </c:pt>
              </c:numCache>
            </c:numRef>
          </c:val>
          <c:extLst xmlns:c16r2="http://schemas.microsoft.com/office/drawing/2015/06/chart">
            <c:ext xmlns:c16="http://schemas.microsoft.com/office/drawing/2014/chart" uri="{C3380CC4-5D6E-409C-BE32-E72D297353CC}">
              <c16:uniqueId val="{00000009-7579-4E99-8853-7F10DE9A35A0}"/>
            </c:ext>
          </c:extLst>
        </c:ser>
        <c:dLbls>
          <c:showLegendKey val="0"/>
          <c:showVal val="1"/>
          <c:showCatName val="0"/>
          <c:showSerName val="0"/>
          <c:showPercent val="0"/>
          <c:showBubbleSize val="0"/>
          <c:showLeaderLines val="0"/>
        </c:dLbls>
        <c:firstSliceAng val="0"/>
        <c:holeSize val="40"/>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1960809020328"/>
          <c:y val="7.67456230067666E-2"/>
          <c:w val="0.83025322580593575"/>
          <c:h val="0.75375935211385403"/>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3AB9C6"/>
                </a:solidFill>
                <a:round/>
              </a:ln>
              <a:effectLst/>
            </c:spPr>
          </c:marker>
          <c:dLbls>
            <c:dLbl>
              <c:idx val="0"/>
              <c:layout>
                <c:manualLayout>
                  <c:x val="-7.1412352406902815E-2"/>
                  <c:y val="9.912510936132983E-2"/>
                </c:manualLayout>
              </c:layout>
              <c:tx>
                <c:rich>
                  <a:bodyPr/>
                  <a:lstStyle/>
                  <a:p>
                    <a:fld id="{18008617-1541-4BBB-BFAD-624553E7152F}" type="CELLRANGE">
                      <a:rPr lang="en-US" baseline="0"/>
                      <a:pPr/>
                      <a:t>[CELLRANGE]</a:t>
                    </a:fld>
                    <a:r>
                      <a:rPr lang="en-US" baseline="0"/>
                      <a:t>, </a:t>
                    </a:r>
                    <a:fld id="{CC531215-3FB9-48DC-B2C5-9F7E6495311D}" type="VALUE">
                      <a:rPr lang="en-US" baseline="0"/>
                      <a:pPr/>
                      <a:t>[VALUE]</a:t>
                    </a:fld>
                    <a:endParaRPr lang="en-US" baseline="0"/>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1"/>
              <c:layout>
                <c:manualLayout>
                  <c:x val="-9.5831515610957416E-2"/>
                  <c:y val="6.5791776027996504E-2"/>
                </c:manualLayout>
              </c:layout>
              <c:tx>
                <c:rich>
                  <a:bodyPr/>
                  <a:lstStyle/>
                  <a:p>
                    <a:fld id="{46987C9F-F2C9-47E3-B6D9-E59B1A706E31}" type="CELLRANGE">
                      <a:rPr lang="en-US" baseline="0"/>
                      <a:pPr/>
                      <a:t>[CELLRANGE]</a:t>
                    </a:fld>
                    <a:r>
                      <a:rPr lang="en-US" baseline="0"/>
                      <a:t>, </a:t>
                    </a:r>
                    <a:fld id="{AA1501E7-EBA0-4C91-90E3-B755764CB737}" type="VALUE">
                      <a:rPr lang="en-US" baseline="0"/>
                      <a:pPr/>
                      <a:t>[VALUE]</a:t>
                    </a:fld>
                    <a:endParaRPr lang="en-US" baseline="0"/>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2"/>
              <c:layout>
                <c:manualLayout>
                  <c:x val="-9.8565846844076446E-2"/>
                  <c:y val="7.1347331583551957E-2"/>
                </c:manualLayout>
              </c:layout>
              <c:tx>
                <c:rich>
                  <a:bodyPr/>
                  <a:lstStyle/>
                  <a:p>
                    <a:fld id="{38E16A87-E8B4-42B5-BCD0-08986B6E45C2}" type="CELLRANGE">
                      <a:rPr lang="en-US" baseline="0"/>
                      <a:pPr/>
                      <a:t>[CELLRANGE]</a:t>
                    </a:fld>
                    <a:r>
                      <a:rPr lang="en-US" baseline="0"/>
                      <a:t>, </a:t>
                    </a:r>
                    <a:fld id="{19090E0B-317D-424E-AFFA-17614E7941FE}" type="VALUE">
                      <a:rPr lang="en-US" baseline="0"/>
                      <a:pPr/>
                      <a:t>[VALUE]</a:t>
                    </a:fld>
                    <a:endParaRPr lang="en-US" baseline="0"/>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3"/>
              <c:layout/>
              <c:tx>
                <c:rich>
                  <a:bodyPr/>
                  <a:lstStyle/>
                  <a:p>
                    <a:fld id="{11FAD4C4-A4C2-4DB2-96F2-2876AF8CB2DC}" type="CELLRANGE">
                      <a:rPr lang="en-US"/>
                      <a:pPr/>
                      <a:t>[CELLRANGE]</a:t>
                    </a:fld>
                    <a:r>
                      <a:rPr lang="en-US" baseline="0"/>
                      <a:t>, </a:t>
                    </a:r>
                    <a:fld id="{F4793536-4EC9-496C-8B47-1D621876EBA1}"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clip" horzOverflow="clip" vert="horz" wrap="square" lIns="36576" tIns="18288" rIns="36576" bIns="18288" anchor="ctr" anchorCtr="1">
                <a:spAutoFit/>
              </a:bodyPr>
              <a:lstStyle/>
              <a:p>
                <a:pPr>
                  <a:defRPr sz="600" b="0" i="0" u="none" strike="noStrike" kern="1200" baseline="0">
                    <a:solidFill>
                      <a:schemeClr val="dk1">
                        <a:lumMod val="65000"/>
                        <a:lumOff val="3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layout/>
                <c15:showDataLabelsRange val="1"/>
                <c15:showLeaderLines val="0"/>
              </c:ext>
            </c:extLst>
          </c:dLbls>
          <c:cat>
            <c:strRef>
              <c:f>Sheet1!$A$6:$A$9</c:f>
              <c:strCache>
                <c:ptCount val="4"/>
                <c:pt idx="0">
                  <c:v>Area</c:v>
                </c:pt>
                <c:pt idx="1">
                  <c:v>Age</c:v>
                </c:pt>
                <c:pt idx="2">
                  <c:v>Ethnicity of household head</c:v>
                </c:pt>
                <c:pt idx="3">
                  <c:v>Wealth index quintile</c:v>
                </c:pt>
              </c:strCache>
            </c:strRef>
          </c:cat>
          <c:val>
            <c:numRef>
              <c:f>Sheet1!$B$6:$B$9</c:f>
              <c:numCache>
                <c:formatCode>0</c:formatCode>
                <c:ptCount val="4"/>
                <c:pt idx="0">
                  <c:v>9.1666164957735212</c:v>
                </c:pt>
                <c:pt idx="1">
                  <c:v>9.4868870720094787</c:v>
                </c:pt>
                <c:pt idx="2">
                  <c:v>1.9416677100721895</c:v>
                </c:pt>
                <c:pt idx="3">
                  <c:v>5.5824340701793851</c:v>
                </c:pt>
              </c:numCache>
            </c:numRef>
          </c:val>
          <c:smooth val="0"/>
          <c:extLst xmlns:c16r2="http://schemas.microsoft.com/office/drawing/2015/06/chart">
            <c:ext xmlns:c16="http://schemas.microsoft.com/office/drawing/2014/chart" uri="{C3380CC4-5D6E-409C-BE32-E72D297353CC}">
              <c16:uniqueId val="{00000005-7BA1-4BFE-8F89-93FB8C9029F2}"/>
            </c:ext>
            <c:ext xmlns:c15="http://schemas.microsoft.com/office/drawing/2012/chart" uri="{02D57815-91ED-43cb-92C2-25804820EDAC}">
              <c15:datalabelsRange>
                <c15:f>Sheet1!$F$6:$F$9</c15:f>
                <c15:dlblRangeCache>
                  <c:ptCount val="4"/>
                  <c:pt idx="0">
                    <c:v>Rural</c:v>
                  </c:pt>
                  <c:pt idx="1">
                    <c:v>Age 15-19</c:v>
                  </c:pt>
                  <c:pt idx="2">
                    <c:v>Azerbaijani</c:v>
                  </c:pt>
                  <c:pt idx="3">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Lbls>
            <c:dLbl>
              <c:idx val="0"/>
              <c:layout/>
              <c:tx>
                <c:rich>
                  <a:bodyPr/>
                  <a:lstStyle/>
                  <a:p>
                    <a:fld id="{A54845EF-A367-41D6-B9F3-CDCF5D784F03}" type="CELLRANGE">
                      <a:rPr lang="en-US"/>
                      <a:pPr/>
                      <a:t>[CELLRANGE]</a:t>
                    </a:fld>
                    <a:r>
                      <a:rPr lang="en-US" baseline="0"/>
                      <a:t>, </a:t>
                    </a:r>
                    <a:fld id="{B3183700-00B3-404F-BAAE-E8FDEB6364DC}"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manualLayout>
                  <c:x val="-0.10294625978292223"/>
                  <c:y val="-8.2791776027996547E-2"/>
                </c:manualLayout>
              </c:layout>
              <c:tx>
                <c:rich>
                  <a:bodyPr/>
                  <a:lstStyle/>
                  <a:p>
                    <a:fld id="{CBF7FEDD-0EB6-4F91-A09E-7356EF178211}" type="CELLRANGE">
                      <a:rPr lang="en-US" baseline="0"/>
                      <a:pPr/>
                      <a:t>[CELLRANGE]</a:t>
                    </a:fld>
                    <a:r>
                      <a:rPr lang="en-US" baseline="0"/>
                      <a:t>, </a:t>
                    </a:r>
                    <a:fld id="{E3721D58-A329-4D45-BB64-7D7BD90E9E9B}" type="VALUE">
                      <a:rPr lang="en-US" baseline="0"/>
                      <a:pPr/>
                      <a:t>[VALUE]</a:t>
                    </a:fld>
                    <a:endParaRPr lang="en-US" baseline="0"/>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2"/>
              <c:layout/>
              <c:tx>
                <c:rich>
                  <a:bodyPr/>
                  <a:lstStyle/>
                  <a:p>
                    <a:fld id="{CACD5892-6EAD-4035-9536-4FBF6434B769}" type="CELLRANGE">
                      <a:rPr lang="en-US"/>
                      <a:pPr/>
                      <a:t>[CELLRANGE]</a:t>
                    </a:fld>
                    <a:r>
                      <a:rPr lang="en-US" baseline="0"/>
                      <a:t>, </a:t>
                    </a:r>
                    <a:fld id="{F4DAAE8F-C096-4048-9FE2-E28C9A1A734D}"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manualLayout>
                  <c:x val="-6.7873306538317593E-2"/>
                  <c:y val="-5.2739938757655293E-2"/>
                </c:manualLayout>
              </c:layout>
              <c:tx>
                <c:rich>
                  <a:bodyPr/>
                  <a:lstStyle/>
                  <a:p>
                    <a:fld id="{04523510-567F-450B-B70A-C19AF8DEBB0B}" type="CELLRANGE">
                      <a:rPr lang="en-US" baseline="0"/>
                      <a:pPr/>
                      <a:t>[CELLRANGE]</a:t>
                    </a:fld>
                    <a:r>
                      <a:rPr lang="en-US" baseline="0"/>
                      <a:t>, </a:t>
                    </a:r>
                    <a:fld id="{9C1F304E-3DFC-471C-8232-E5E2F7146E93}"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0862-4C53-A6C1-9D25699E42A4}"/>
                </c:ext>
                <c:ext xmlns:c15="http://schemas.microsoft.com/office/drawing/2012/chart" uri="{CE6537A1-D6FC-4f65-9D91-7224C49458BB}">
                  <c15:layout>
                    <c:manualLayout>
                      <c:w val="0.13200121102028456"/>
                      <c:h val="5.4472440944881885E-2"/>
                    </c:manualLayout>
                  </c15:layout>
                  <c15:dlblFieldTable/>
                  <c15:showDataLabelsRange val="1"/>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Sheet1!$A$6:$A$9</c:f>
              <c:strCache>
                <c:ptCount val="4"/>
                <c:pt idx="0">
                  <c:v>Area</c:v>
                </c:pt>
                <c:pt idx="1">
                  <c:v>Age</c:v>
                </c:pt>
                <c:pt idx="2">
                  <c:v>Ethnicity of household head</c:v>
                </c:pt>
                <c:pt idx="3">
                  <c:v>Wealth index quintile</c:v>
                </c:pt>
              </c:strCache>
            </c:strRef>
          </c:cat>
          <c:val>
            <c:numRef>
              <c:f>Sheet1!$C$6:$C$9</c:f>
              <c:numCache>
                <c:formatCode>0</c:formatCode>
                <c:ptCount val="4"/>
                <c:pt idx="0">
                  <c:v>19.969249744275679</c:v>
                </c:pt>
                <c:pt idx="1">
                  <c:v>18.923200531486074</c:v>
                </c:pt>
                <c:pt idx="2">
                  <c:v>17.839898890470018</c:v>
                </c:pt>
                <c:pt idx="3">
                  <c:v>26.941479467546603</c:v>
                </c:pt>
              </c:numCache>
            </c:numRef>
          </c:val>
          <c:smooth val="0"/>
          <c:extLst xmlns:c16r2="http://schemas.microsoft.com/office/drawing/2015/06/chart">
            <c:ext xmlns:c16="http://schemas.microsoft.com/office/drawing/2014/chart" uri="{C3380CC4-5D6E-409C-BE32-E72D297353CC}">
              <c16:uniqueId val="{0000000B-7BA1-4BFE-8F89-93FB8C9029F2}"/>
            </c:ext>
            <c:ext xmlns:c15="http://schemas.microsoft.com/office/drawing/2012/chart" uri="{02D57815-91ED-43cb-92C2-25804820EDAC}">
              <c15:datalabelsRange>
                <c15:f>Sheet1!$G$6:$G$9</c15:f>
                <c15:dlblRangeCache>
                  <c:ptCount val="4"/>
                  <c:pt idx="0">
                    <c:v>Urban</c:v>
                  </c:pt>
                  <c:pt idx="1">
                    <c:v>Age 30-39</c:v>
                  </c:pt>
                  <c:pt idx="2">
                    <c:v>Georgian</c:v>
                  </c:pt>
                  <c:pt idx="3">
                    <c:v>Richest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Age</c:v>
                </c:pt>
                <c:pt idx="2">
                  <c:v>Ethnicity of household head</c:v>
                </c:pt>
                <c:pt idx="3">
                  <c:v>Wealth index quintile</c:v>
                </c:pt>
              </c:strCache>
            </c:strRef>
          </c:cat>
          <c:val>
            <c:numRef>
              <c:f>Sheet1!$D$6:$D$9</c:f>
              <c:numCache>
                <c:formatCode>0</c:formatCode>
                <c:ptCount val="4"/>
                <c:pt idx="0">
                  <c:v>16.131802638021362</c:v>
                </c:pt>
                <c:pt idx="1">
                  <c:v>16.131802638021362</c:v>
                </c:pt>
                <c:pt idx="2">
                  <c:v>16.131802638021362</c:v>
                </c:pt>
                <c:pt idx="3">
                  <c:v>16.131802638021362</c:v>
                </c:pt>
              </c:numCache>
            </c:numRef>
          </c:val>
          <c:smooth val="0"/>
          <c:extLst xmlns:c16r2="http://schemas.microsoft.com/office/drawing/2015/06/chart">
            <c:ext xmlns:c16="http://schemas.microsoft.com/office/drawing/2014/chart" uri="{C3380CC4-5D6E-409C-BE32-E72D297353CC}">
              <c16:uniqueId val="{0000000C-7BA1-4BFE-8F89-93FB8C9029F2}"/>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405011936"/>
        <c:axId val="405015296"/>
      </c:stockChart>
      <c:catAx>
        <c:axId val="40501193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05015296"/>
        <c:crosses val="autoZero"/>
        <c:auto val="1"/>
        <c:lblAlgn val="ctr"/>
        <c:lblOffset val="250"/>
        <c:noMultiLvlLbl val="0"/>
      </c:catAx>
      <c:valAx>
        <c:axId val="405015296"/>
        <c:scaling>
          <c:orientation val="minMax"/>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05011936"/>
        <c:crosses val="autoZero"/>
        <c:crossBetween val="between"/>
      </c:valAx>
      <c:spPr>
        <a:noFill/>
        <a:ln w="3175">
          <a:noFill/>
        </a:ln>
        <a:effectLst/>
      </c:spPr>
    </c:plotArea>
    <c:legend>
      <c:legendPos val="r"/>
      <c:legendEntry>
        <c:idx val="0"/>
        <c:delete val="1"/>
      </c:legendEntry>
      <c:legendEntry>
        <c:idx val="1"/>
        <c:delete val="1"/>
      </c:legendEntry>
      <c:layout>
        <c:manualLayout>
          <c:xMode val="edge"/>
          <c:yMode val="edge"/>
          <c:x val="0.86129426712869384"/>
          <c:y val="1.0365624449035125E-2"/>
          <c:w val="0.12204667518334954"/>
          <c:h val="6.72630393634255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1960809020328"/>
          <c:y val="7.67456230067666E-2"/>
          <c:w val="0.83025322580593575"/>
          <c:h val="0.75375935211385403"/>
        </c:manualLayout>
      </c:layout>
      <c:stockChart>
        <c:ser>
          <c:idx val="0"/>
          <c:order val="0"/>
          <c:tx>
            <c:strRef>
              <c:f>Sheet1!$B$6</c:f>
              <c:strCache>
                <c:ptCount val="1"/>
                <c:pt idx="0">
                  <c:v>Lowest</c:v>
                </c:pt>
              </c:strCache>
            </c:strRef>
          </c:tx>
          <c:spPr>
            <a:ln w="25400" cap="rnd">
              <a:noFill/>
              <a:round/>
            </a:ln>
            <a:effectLst/>
          </c:spPr>
          <c:marker>
            <c:symbol val="circle"/>
            <c:size val="6"/>
            <c:spPr>
              <a:solidFill>
                <a:schemeClr val="bg1"/>
              </a:solidFill>
              <a:ln w="22225">
                <a:solidFill>
                  <a:srgbClr val="3AB9C6"/>
                </a:solidFill>
                <a:round/>
              </a:ln>
              <a:effectLst/>
            </c:spPr>
          </c:marker>
          <c:dLbls>
            <c:dLbl>
              <c:idx val="0"/>
              <c:layout/>
              <c:tx>
                <c:rich>
                  <a:bodyPr/>
                  <a:lstStyle/>
                  <a:p>
                    <a:fld id="{77A9692D-7896-4D9C-A2D7-9999CD7F5D7C}" type="CELLRANGE">
                      <a:rPr lang="en-US"/>
                      <a:pPr/>
                      <a:t>[CELLRANGE]</a:t>
                    </a:fld>
                    <a:r>
                      <a:rPr lang="en-US" baseline="0"/>
                      <a:t>, </a:t>
                    </a:r>
                    <a:fld id="{D41BDD94-9D74-4427-B535-5398CC3F61C5}"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manualLayout>
                  <c:x val="-9.6769281564600129E-2"/>
                  <c:y val="3.7780183727034122E-2"/>
                </c:manualLayout>
              </c:layout>
              <c:tx>
                <c:rich>
                  <a:bodyPr/>
                  <a:lstStyle/>
                  <a:p>
                    <a:fld id="{389401FA-C870-47D7-94F9-B16651AFCE7B}" type="CELLRANGE">
                      <a:rPr lang="en-US" baseline="0"/>
                      <a:pPr/>
                      <a:t>[CELLRANGE]</a:t>
                    </a:fld>
                    <a:r>
                      <a:rPr lang="en-US" baseline="0"/>
                      <a:t>, </a:t>
                    </a:r>
                    <a:fld id="{F097EE7A-C5EF-417D-ABD2-CF8779EB0AF3}"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A6EF-4216-9B91-B2A0F9194D46}"/>
                </c:ext>
                <c:ext xmlns:c15="http://schemas.microsoft.com/office/drawing/2012/chart" uri="{CE6537A1-D6FC-4f65-9D91-7224C49458BB}">
                  <c15:layout>
                    <c:manualLayout>
                      <c:w val="0.15181438491850643"/>
                      <c:h val="7.5560367454068231E-2"/>
                    </c:manualLayout>
                  </c15:layout>
                  <c15:dlblFieldTable/>
                  <c15:showDataLabelsRange val="1"/>
                </c:ext>
              </c:extLst>
            </c:dLbl>
            <c:dLbl>
              <c:idx val="2"/>
              <c:layout>
                <c:manualLayout>
                  <c:x val="-0.10428019123135977"/>
                  <c:y val="3.4748000281833141E-2"/>
                </c:manualLayout>
              </c:layout>
              <c:tx>
                <c:rich>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fld id="{AA3ED35A-52B1-473F-A2A7-F0ADA95A9E76}" type="CELLRANGE">
                      <a:rPr lang="en-US" baseline="0" dirty="0"/>
                      <a:pPr algn="ctr">
                        <a:defRPr lang="en-US" sz="600">
                          <a:solidFill>
                            <a:schemeClr val="tx1">
                              <a:lumMod val="75000"/>
                              <a:lumOff val="25000"/>
                            </a:schemeClr>
                          </a:solidFill>
                        </a:defRPr>
                      </a:pPr>
                      <a:t>[CELLRANGE]</a:t>
                    </a:fld>
                    <a:r>
                      <a:rPr lang="en-US" baseline="0" dirty="0"/>
                      <a:t>, </a:t>
                    </a:r>
                    <a:fld id="{4D761EDE-7FDE-4156-B4D7-24190BFD1F01}" type="VALUE">
                      <a:rPr lang="en-US" baseline="0" dirty="0"/>
                      <a:pPr algn="ctr">
                        <a:defRPr lang="en-US" sz="600">
                          <a:solidFill>
                            <a:schemeClr val="tx1">
                              <a:lumMod val="75000"/>
                              <a:lumOff val="25000"/>
                            </a:schemeClr>
                          </a:solidFill>
                        </a:defRPr>
                      </a:pPr>
                      <a:t>[VALUE]</a:t>
                    </a:fld>
                    <a:endParaRPr lang="en-US" baseline="0" dirty="0"/>
                  </a:p>
                </c:rich>
              </c:tx>
              <c:numFmt formatCode="\&lt;\1"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A6EF-4216-9B91-B2A0F9194D46}"/>
                </c:ext>
                <c:ext xmlns:c15="http://schemas.microsoft.com/office/drawing/2012/chart" uri="{CE6537A1-D6FC-4f65-9D91-7224C49458BB}">
                  <c15:spPr xmlns:c15="http://schemas.microsoft.com/office/drawing/2012/chart">
                    <a:prstGeom prst="rect">
                      <a:avLst/>
                    </a:prstGeom>
                    <a:noFill/>
                    <a:ln>
                      <a:noFill/>
                    </a:ln>
                  </c15:spPr>
                  <c15:layout/>
                  <c15:dlblFieldTable/>
                  <c15:showDataLabelsRange val="1"/>
                </c:ext>
              </c:extLst>
            </c:dLbl>
            <c:dLbl>
              <c:idx val="3"/>
              <c:layout/>
              <c:tx>
                <c:rich>
                  <a:bodyPr/>
                  <a:lstStyle/>
                  <a:p>
                    <a:fld id="{83E9D66D-11CD-422C-9054-E64B4394FC5B}" type="CELLRANGE">
                      <a:rPr lang="en-US"/>
                      <a:pPr/>
                      <a:t>[CELLRANGE]</a:t>
                    </a:fld>
                    <a:r>
                      <a:rPr lang="en-US" baseline="0"/>
                      <a:t>, </a:t>
                    </a:r>
                    <a:fld id="{77256100-849C-45F4-B593-E092A78E3CC3}"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layout/>
                <c15:showDataLabelsRange val="1"/>
                <c15:showLeaderLines val="0"/>
              </c:ext>
            </c:extLst>
          </c:dLbls>
          <c:cat>
            <c:strRef>
              <c:f>Sheet1!$A$7:$A$10</c:f>
              <c:strCache>
                <c:ptCount val="4"/>
                <c:pt idx="0">
                  <c:v>Area</c:v>
                </c:pt>
                <c:pt idx="1">
                  <c:v>Age</c:v>
                </c:pt>
                <c:pt idx="2">
                  <c:v>Ethnicity of household head</c:v>
                </c:pt>
                <c:pt idx="3">
                  <c:v>Wealth index quintile</c:v>
                </c:pt>
              </c:strCache>
            </c:strRef>
          </c:cat>
          <c:val>
            <c:numRef>
              <c:f>Sheet1!$B$7:$B$10</c:f>
              <c:numCache>
                <c:formatCode>0.0</c:formatCode>
                <c:ptCount val="4"/>
                <c:pt idx="0">
                  <c:v>7.537302410710784</c:v>
                </c:pt>
                <c:pt idx="1">
                  <c:v>8.2745875438413936</c:v>
                </c:pt>
                <c:pt idx="2">
                  <c:v>0.29294028324975768</c:v>
                </c:pt>
                <c:pt idx="3">
                  <c:v>5.6294272713400186</c:v>
                </c:pt>
              </c:numCache>
            </c:numRef>
          </c:val>
          <c:smooth val="0"/>
          <c:extLst xmlns:c16r2="http://schemas.microsoft.com/office/drawing/2015/06/chart">
            <c:ext xmlns:c16="http://schemas.microsoft.com/office/drawing/2014/chart" uri="{C3380CC4-5D6E-409C-BE32-E72D297353CC}">
              <c16:uniqueId val="{00000002-301D-4681-8E86-7E03309C47B1}"/>
            </c:ext>
            <c:ext xmlns:c15="http://schemas.microsoft.com/office/drawing/2012/chart" uri="{02D57815-91ED-43cb-92C2-25804820EDAC}">
              <c15:datalabelsRange>
                <c15:f>Sheet1!$F$7:$F$10</c15:f>
                <c15:dlblRangeCache>
                  <c:ptCount val="4"/>
                  <c:pt idx="0">
                    <c:v>Rural</c:v>
                  </c:pt>
                  <c:pt idx="1">
                    <c:v>Age 15-19</c:v>
                  </c:pt>
                  <c:pt idx="2">
                    <c:v>Azerbaijani</c:v>
                  </c:pt>
                  <c:pt idx="3">
                    <c:v>Poorest</c:v>
                  </c:pt>
                </c15:dlblRangeCache>
              </c15:datalabelsRange>
            </c:ext>
          </c:extLst>
        </c:ser>
        <c:ser>
          <c:idx val="1"/>
          <c:order val="1"/>
          <c:tx>
            <c:strRef>
              <c:f>Sheet1!$C$6</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Lbls>
            <c:dLbl>
              <c:idx val="0"/>
              <c:layout/>
              <c:tx>
                <c:rich>
                  <a:bodyPr/>
                  <a:lstStyle/>
                  <a:p>
                    <a:fld id="{A33D8C00-F0B7-4025-9C7A-D239E678FE95}" type="CELLRANGE">
                      <a:rPr lang="en-US"/>
                      <a:pPr/>
                      <a:t>[CELLRANGE]</a:t>
                    </a:fld>
                    <a:r>
                      <a:rPr lang="en-US" baseline="0"/>
                      <a:t>, </a:t>
                    </a:r>
                    <a:fld id="{B08FC706-4E6E-4500-A19A-1C4AF19161C8}"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DFA90304-CE32-42A9-9E04-EB289245C49E}" type="CELLRANGE">
                      <a:rPr lang="en-US"/>
                      <a:pPr/>
                      <a:t>[CELLRANGE]</a:t>
                    </a:fld>
                    <a:r>
                      <a:rPr lang="en-US" baseline="0"/>
                      <a:t>, </a:t>
                    </a:r>
                    <a:fld id="{FB4713B5-916C-4C08-A8DA-F5F9E33D134A}"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manualLayout>
                  <c:x val="-9.2501209828335484E-2"/>
                  <c:y val="-9.3902887139107605E-2"/>
                </c:manualLayout>
              </c:layout>
              <c:tx>
                <c:rich>
                  <a:bodyPr/>
                  <a:lstStyle/>
                  <a:p>
                    <a:fld id="{29FFF837-9C7C-4152-B1A9-7E2CBA876D44}" type="CELLRANGE">
                      <a:rPr lang="en-US" baseline="0"/>
                      <a:pPr/>
                      <a:t>[CELLRANGE]</a:t>
                    </a:fld>
                    <a:r>
                      <a:rPr lang="en-US" baseline="0"/>
                      <a:t>, </a:t>
                    </a:r>
                    <a:fld id="{87A88400-26CF-4F68-8613-CD8A49DE3D6C}" type="VALUE">
                      <a:rPr lang="en-US" baseline="0"/>
                      <a:pPr/>
                      <a:t>[VALUE]</a:t>
                    </a:fld>
                    <a:endParaRPr lang="en-US" baseline="0"/>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3"/>
              <c:layout>
                <c:manualLayout>
                  <c:x val="-6.8150583697473788E-2"/>
                  <c:y val="-5.2409011373578306E-2"/>
                </c:manualLayout>
              </c:layout>
              <c:tx>
                <c:rich>
                  <a:bodyPr/>
                  <a:lstStyle/>
                  <a:p>
                    <a:fld id="{DDA6E06A-B022-4E53-9A77-4B7848F43F98}" type="CELLRANGE">
                      <a:rPr lang="en-US" baseline="0"/>
                      <a:pPr/>
                      <a:t>[CELLRANGE]</a:t>
                    </a:fld>
                    <a:r>
                      <a:rPr lang="en-US" baseline="0"/>
                      <a:t>, </a:t>
                    </a:r>
                    <a:fld id="{AB4C92DF-B9AD-4E30-8721-1029484027FB}"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A6EF-4216-9B91-B2A0F9194D46}"/>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Sheet1!$A$7:$A$10</c:f>
              <c:strCache>
                <c:ptCount val="4"/>
                <c:pt idx="0">
                  <c:v>Area</c:v>
                </c:pt>
                <c:pt idx="1">
                  <c:v>Age</c:v>
                </c:pt>
                <c:pt idx="2">
                  <c:v>Ethnicity of household head</c:v>
                </c:pt>
                <c:pt idx="3">
                  <c:v>Wealth index quintile</c:v>
                </c:pt>
              </c:strCache>
            </c:strRef>
          </c:cat>
          <c:val>
            <c:numRef>
              <c:f>Sheet1!$C$7:$C$10</c:f>
              <c:numCache>
                <c:formatCode>0.0</c:formatCode>
                <c:ptCount val="4"/>
                <c:pt idx="0">
                  <c:v>20.191489272648433</c:v>
                </c:pt>
                <c:pt idx="1">
                  <c:v>19.996548329111555</c:v>
                </c:pt>
                <c:pt idx="2">
                  <c:v>16.50048717045086</c:v>
                </c:pt>
                <c:pt idx="3">
                  <c:v>26.953867034045491</c:v>
                </c:pt>
              </c:numCache>
            </c:numRef>
          </c:val>
          <c:smooth val="0"/>
          <c:extLst xmlns:c16r2="http://schemas.microsoft.com/office/drawing/2015/06/chart">
            <c:ext xmlns:c16="http://schemas.microsoft.com/office/drawing/2014/chart" uri="{C3380CC4-5D6E-409C-BE32-E72D297353CC}">
              <c16:uniqueId val="{00000005-301D-4681-8E86-7E03309C47B1}"/>
            </c:ext>
            <c:ext xmlns:c15="http://schemas.microsoft.com/office/drawing/2012/chart" uri="{02D57815-91ED-43cb-92C2-25804820EDAC}">
              <c15:datalabelsRange>
                <c15:f>Sheet1!$G$7:$G$10</c15:f>
                <c15:dlblRangeCache>
                  <c:ptCount val="4"/>
                  <c:pt idx="0">
                    <c:v>Urban</c:v>
                  </c:pt>
                  <c:pt idx="1">
                    <c:v>Age 25-29</c:v>
                  </c:pt>
                  <c:pt idx="2">
                    <c:v>Georgian</c:v>
                  </c:pt>
                  <c:pt idx="3">
                    <c:v>Richest</c:v>
                  </c:pt>
                </c15:dlblRangeCache>
              </c15:datalabelsRange>
            </c:ext>
          </c:extLst>
        </c:ser>
        <c:ser>
          <c:idx val="2"/>
          <c:order val="2"/>
          <c:tx>
            <c:strRef>
              <c:f>Sheet1!$D$6</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Sheet1!$A$7:$A$10</c:f>
              <c:strCache>
                <c:ptCount val="4"/>
                <c:pt idx="0">
                  <c:v>Area</c:v>
                </c:pt>
                <c:pt idx="1">
                  <c:v>Age</c:v>
                </c:pt>
                <c:pt idx="2">
                  <c:v>Ethnicity of household head</c:v>
                </c:pt>
                <c:pt idx="3">
                  <c:v>Wealth index quintile</c:v>
                </c:pt>
              </c:strCache>
            </c:strRef>
          </c:cat>
          <c:val>
            <c:numRef>
              <c:f>Sheet1!$D$7:$D$10</c:f>
              <c:numCache>
                <c:formatCode>0.0</c:formatCode>
                <c:ptCount val="4"/>
                <c:pt idx="0">
                  <c:v>15.288010101850393</c:v>
                </c:pt>
                <c:pt idx="1">
                  <c:v>15.288010101850393</c:v>
                </c:pt>
                <c:pt idx="2">
                  <c:v>15.288010101850393</c:v>
                </c:pt>
                <c:pt idx="3">
                  <c:v>15.288010101850393</c:v>
                </c:pt>
              </c:numCache>
            </c:numRef>
          </c:val>
          <c:smooth val="0"/>
          <c:extLst xmlns:c16r2="http://schemas.microsoft.com/office/drawing/2015/06/chart">
            <c:ext xmlns:c16="http://schemas.microsoft.com/office/drawing/2014/chart" uri="{C3380CC4-5D6E-409C-BE32-E72D297353CC}">
              <c16:uniqueId val="{00000006-301D-4681-8E86-7E03309C47B1}"/>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25730272"/>
        <c:axId val="161113296"/>
      </c:stockChart>
      <c:catAx>
        <c:axId val="225730272"/>
        <c:scaling>
          <c:orientation val="minMax"/>
        </c:scaling>
        <c:delete val="0"/>
        <c:axPos val="b"/>
        <c:numFmt formatCode="General" sourceLinked="1"/>
        <c:majorTickMark val="none"/>
        <c:minorTickMark val="none"/>
        <c:tickLblPos val="low"/>
        <c:spPr>
          <a:noFill/>
          <a:ln w="6350" cap="flat" cmpd="sng" algn="ctr">
            <a:no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161113296"/>
        <c:crosses val="autoZero"/>
        <c:auto val="1"/>
        <c:lblAlgn val="ctr"/>
        <c:lblOffset val="250"/>
        <c:noMultiLvlLbl val="0"/>
      </c:catAx>
      <c:valAx>
        <c:axId val="161113296"/>
        <c:scaling>
          <c:orientation val="minMax"/>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225730272"/>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86129426712869384"/>
          <c:y val="1.0365624449035125E-2"/>
          <c:w val="0.12204667518334954"/>
          <c:h val="6.72630393634255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006" cy="513828"/>
          </a:xfrm>
          <a:prstGeom prst="rect">
            <a:avLst/>
          </a:prstGeom>
        </p:spPr>
        <p:txBody>
          <a:bodyPr vert="horz" lIns="97192" tIns="48596" rIns="97192" bIns="48596" rtlCol="0"/>
          <a:lstStyle>
            <a:lvl1pPr algn="l">
              <a:defRPr sz="1300"/>
            </a:lvl1pPr>
          </a:lstStyle>
          <a:p>
            <a:endParaRPr lang="en-US"/>
          </a:p>
        </p:txBody>
      </p:sp>
      <p:sp>
        <p:nvSpPr>
          <p:cNvPr id="3" name="Date Placeholder 2"/>
          <p:cNvSpPr>
            <a:spLocks noGrp="1"/>
          </p:cNvSpPr>
          <p:nvPr>
            <p:ph type="dt" idx="1"/>
          </p:nvPr>
        </p:nvSpPr>
        <p:spPr>
          <a:xfrm>
            <a:off x="4020687" y="1"/>
            <a:ext cx="3077006" cy="513828"/>
          </a:xfrm>
          <a:prstGeom prst="rect">
            <a:avLst/>
          </a:prstGeom>
        </p:spPr>
        <p:txBody>
          <a:bodyPr vert="horz" lIns="97192" tIns="48596" rIns="97192" bIns="48596" rtlCol="0"/>
          <a:lstStyle>
            <a:lvl1pPr algn="r">
              <a:defRPr sz="1300"/>
            </a:lvl1pPr>
          </a:lstStyle>
          <a:p>
            <a:fld id="{6AF21714-1581-4C24-AD9B-B2CEB7911FC8}" type="datetimeFigureOut">
              <a:rPr lang="en-US" smtClean="0"/>
              <a:t>16/11/2019</a:t>
            </a:fld>
            <a:endParaRPr lang="en-US"/>
          </a:p>
        </p:txBody>
      </p:sp>
      <p:sp>
        <p:nvSpPr>
          <p:cNvPr id="4" name="Slide Image Placeholder 3"/>
          <p:cNvSpPr>
            <a:spLocks noGrp="1" noRot="1" noChangeAspect="1"/>
          </p:cNvSpPr>
          <p:nvPr>
            <p:ph type="sldImg" idx="2"/>
          </p:nvPr>
        </p:nvSpPr>
        <p:spPr>
          <a:xfrm>
            <a:off x="2216150" y="1279525"/>
            <a:ext cx="2667000" cy="3452813"/>
          </a:xfrm>
          <a:prstGeom prst="rect">
            <a:avLst/>
          </a:prstGeom>
          <a:noFill/>
          <a:ln w="12700">
            <a:solidFill>
              <a:prstClr val="black"/>
            </a:solidFill>
          </a:ln>
        </p:spPr>
        <p:txBody>
          <a:bodyPr vert="horz" lIns="97192" tIns="48596" rIns="97192" bIns="48596" rtlCol="0" anchor="ctr"/>
          <a:lstStyle/>
          <a:p>
            <a:endParaRPr lang="en-US"/>
          </a:p>
        </p:txBody>
      </p:sp>
      <p:sp>
        <p:nvSpPr>
          <p:cNvPr id="5" name="Notes Placeholder 4"/>
          <p:cNvSpPr>
            <a:spLocks noGrp="1"/>
          </p:cNvSpPr>
          <p:nvPr>
            <p:ph type="body" sz="quarter" idx="3"/>
          </p:nvPr>
        </p:nvSpPr>
        <p:spPr>
          <a:xfrm>
            <a:off x="710573" y="4925059"/>
            <a:ext cx="5678154" cy="4030228"/>
          </a:xfrm>
          <a:prstGeom prst="rect">
            <a:avLst/>
          </a:prstGeom>
        </p:spPr>
        <p:txBody>
          <a:bodyPr vert="horz" lIns="97192" tIns="48596" rIns="97192" bIns="485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0786"/>
            <a:ext cx="3077006" cy="513828"/>
          </a:xfrm>
          <a:prstGeom prst="rect">
            <a:avLst/>
          </a:prstGeom>
        </p:spPr>
        <p:txBody>
          <a:bodyPr vert="horz" lIns="97192" tIns="48596" rIns="97192" bIns="48596" rtlCol="0" anchor="b"/>
          <a:lstStyle>
            <a:lvl1pPr algn="l">
              <a:defRPr sz="1300"/>
            </a:lvl1pPr>
          </a:lstStyle>
          <a:p>
            <a:endParaRPr lang="en-US"/>
          </a:p>
        </p:txBody>
      </p:sp>
      <p:sp>
        <p:nvSpPr>
          <p:cNvPr id="7" name="Slide Number Placeholder 6"/>
          <p:cNvSpPr>
            <a:spLocks noGrp="1"/>
          </p:cNvSpPr>
          <p:nvPr>
            <p:ph type="sldNum" sz="quarter" idx="5"/>
          </p:nvPr>
        </p:nvSpPr>
        <p:spPr>
          <a:xfrm>
            <a:off x="4020687" y="9720786"/>
            <a:ext cx="3077006" cy="513828"/>
          </a:xfrm>
          <a:prstGeom prst="rect">
            <a:avLst/>
          </a:prstGeom>
        </p:spPr>
        <p:txBody>
          <a:bodyPr vert="horz" lIns="97192" tIns="48596" rIns="97192" bIns="48596" rtlCol="0" anchor="b"/>
          <a:lstStyle>
            <a:lvl1pPr algn="r">
              <a:defRPr sz="1300"/>
            </a:lvl1pPr>
          </a:lstStyle>
          <a:p>
            <a:fld id="{5C8A6D82-71D9-44C2-8D0A-F8D9857D0A26}" type="slidenum">
              <a:rPr lang="en-US" smtClean="0"/>
              <a:t>‹#›</a:t>
            </a:fld>
            <a:endParaRPr lang="en-US"/>
          </a:p>
        </p:txBody>
      </p:sp>
    </p:spTree>
    <p:extLst>
      <p:ext uri="{BB962C8B-B14F-4D97-AF65-F5344CB8AC3E}">
        <p14:creationId xmlns:p14="http://schemas.microsoft.com/office/powerpoint/2010/main" val="1866871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8A6D82-71D9-44C2-8D0A-F8D9857D0A26}" type="slidenum">
              <a:rPr lang="en-US" smtClean="0"/>
              <a:t>1</a:t>
            </a:fld>
            <a:endParaRPr lang="en-US"/>
          </a:p>
        </p:txBody>
      </p:sp>
    </p:spTree>
    <p:extLst>
      <p:ext uri="{BB962C8B-B14F-4D97-AF65-F5344CB8AC3E}">
        <p14:creationId xmlns:p14="http://schemas.microsoft.com/office/powerpoint/2010/main" val="3203097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8A6D82-71D9-44C2-8D0A-F8D9857D0A26}" type="slidenum">
              <a:rPr lang="en-US" smtClean="0"/>
              <a:t>2</a:t>
            </a:fld>
            <a:endParaRPr lang="en-US"/>
          </a:p>
        </p:txBody>
      </p:sp>
    </p:spTree>
    <p:extLst>
      <p:ext uri="{BB962C8B-B14F-4D97-AF65-F5344CB8AC3E}">
        <p14:creationId xmlns:p14="http://schemas.microsoft.com/office/powerpoint/2010/main" val="185663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8A6D82-71D9-44C2-8D0A-F8D9857D0A26}" type="slidenum">
              <a:rPr lang="en-US" smtClean="0"/>
              <a:t>3</a:t>
            </a:fld>
            <a:endParaRPr lang="en-US"/>
          </a:p>
        </p:txBody>
      </p:sp>
    </p:spTree>
    <p:extLst>
      <p:ext uri="{BB962C8B-B14F-4D97-AF65-F5344CB8AC3E}">
        <p14:creationId xmlns:p14="http://schemas.microsoft.com/office/powerpoint/2010/main" val="576566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2.xml"/><Relationship Id="rId13" Type="http://schemas.openxmlformats.org/officeDocument/2006/relationships/chart" Target="../charts/chart7.xml"/><Relationship Id="rId3" Type="http://schemas.openxmlformats.org/officeDocument/2006/relationships/image" Target="../media/image1.png"/><Relationship Id="rId7" Type="http://schemas.openxmlformats.org/officeDocument/2006/relationships/chart" Target="../charts/chart1.xml"/><Relationship Id="rId12" Type="http://schemas.openxmlformats.org/officeDocument/2006/relationships/chart" Target="../charts/chart6.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4.png"/><Relationship Id="rId11" Type="http://schemas.openxmlformats.org/officeDocument/2006/relationships/chart" Target="../charts/chart5.xml"/><Relationship Id="rId5" Type="http://schemas.openxmlformats.org/officeDocument/2006/relationships/image" Target="../media/image3.png"/><Relationship Id="rId10" Type="http://schemas.openxmlformats.org/officeDocument/2006/relationships/chart" Target="../charts/chart4.xml"/><Relationship Id="rId4" Type="http://schemas.openxmlformats.org/officeDocument/2006/relationships/image" Target="../media/image2.png"/><Relationship Id="rId9" Type="http://schemas.openxmlformats.org/officeDocument/2006/relationships/chart" Target="../charts/chart3.xml"/></Relationships>
</file>

<file path=ppt/slides/_rels/slide2.xml.rels><?xml version="1.0" encoding="UTF-8" standalone="yes"?>
<Relationships xmlns="http://schemas.openxmlformats.org/package/2006/relationships"><Relationship Id="rId8" Type="http://schemas.openxmlformats.org/officeDocument/2006/relationships/chart" Target="../charts/chart12.xml"/><Relationship Id="rId3" Type="http://schemas.openxmlformats.org/officeDocument/2006/relationships/notesSlide" Target="../notesSlides/notesSlide2.xml"/><Relationship Id="rId7" Type="http://schemas.openxmlformats.org/officeDocument/2006/relationships/chart" Target="../charts/chart11.xml"/><Relationship Id="rId2" Type="http://schemas.openxmlformats.org/officeDocument/2006/relationships/slideLayout" Target="../slideLayouts/slideLayout8.xml"/><Relationship Id="rId1" Type="http://schemas.openxmlformats.org/officeDocument/2006/relationships/themeOverride" Target="../theme/themeOverride1.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png"/><Relationship Id="rId5" Type="http://schemas.openxmlformats.org/officeDocument/2006/relationships/chart" Target="../charts/chart15.xml"/><Relationship Id="rId4" Type="http://schemas.openxmlformats.org/officeDocument/2006/relationships/chart" Target="../charts/char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Connector 49"/>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Picture 53"/>
          <p:cNvPicPr>
            <a:picLocks noChangeAspect="1"/>
          </p:cNvPicPr>
          <p:nvPr/>
        </p:nvPicPr>
        <p:blipFill rotWithShape="1">
          <a:blip r:embed="rId3">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55" name="Picture 54"/>
          <p:cNvPicPr>
            <a:picLocks noChangeAspect="1"/>
          </p:cNvPicPr>
          <p:nvPr/>
        </p:nvPicPr>
        <p:blipFill rotWithShape="1">
          <a:blip r:embed="rId3">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56" name="TextBox 55"/>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57" name="Picture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59" name="Picture 58"/>
          <p:cNvPicPr>
            <a:picLocks noChangeAspect="1"/>
          </p:cNvPicPr>
          <p:nvPr/>
        </p:nvPicPr>
        <p:blipFill>
          <a:blip r:embed="rId5"/>
          <a:stretch>
            <a:fillRect/>
          </a:stretch>
        </p:blipFill>
        <p:spPr>
          <a:xfrm>
            <a:off x="5628401" y="1391082"/>
            <a:ext cx="1719262" cy="379456"/>
          </a:xfrm>
          <a:prstGeom prst="rect">
            <a:avLst/>
          </a:prstGeom>
        </p:spPr>
      </p:pic>
      <p:pic>
        <p:nvPicPr>
          <p:cNvPr id="60" name="Picture 5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
        <p:nvSpPr>
          <p:cNvPr id="9" name="Rectangle 8"/>
          <p:cNvSpPr/>
          <p:nvPr/>
        </p:nvSpPr>
        <p:spPr>
          <a:xfrm>
            <a:off x="5429435" y="2402236"/>
            <a:ext cx="1923343" cy="722753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429435" y="2402237"/>
            <a:ext cx="1828615" cy="5779738"/>
          </a:xfrm>
          <a:prstGeom prst="rect">
            <a:avLst/>
          </a:prstGeom>
          <a:noFill/>
        </p:spPr>
        <p:txBody>
          <a:bodyPr wrap="square" rtlCol="0">
            <a:spAutoFit/>
          </a:bodyPr>
          <a:lstStyle/>
          <a:p>
            <a:r>
              <a:rPr lang="en-US" b="1" dirty="0">
                <a:solidFill>
                  <a:schemeClr val="bg1"/>
                </a:solidFill>
                <a:latin typeface="+mj-lt"/>
              </a:rPr>
              <a:t>Key Messages</a:t>
            </a:r>
          </a:p>
          <a:p>
            <a:pPr marL="171450" indent="-171450">
              <a:spcBef>
                <a:spcPts val="300"/>
              </a:spcBef>
              <a:buFont typeface="Arial" charset="0"/>
              <a:buChar char="•"/>
            </a:pPr>
            <a:r>
              <a:rPr lang="en-US" sz="950" dirty="0">
                <a:solidFill>
                  <a:schemeClr val="bg1"/>
                </a:solidFill>
              </a:rPr>
              <a:t>Among people aged 15-49, only 16% of women and 15% of men have comprehensive knowledge about HIV prevention and reject the two most common misconceptions about HIV transmission.</a:t>
            </a:r>
          </a:p>
          <a:p>
            <a:pPr marL="171450" indent="-171450">
              <a:spcBef>
                <a:spcPts val="300"/>
              </a:spcBef>
              <a:buFont typeface="Arial" charset="0"/>
              <a:buChar char="•"/>
            </a:pPr>
            <a:r>
              <a:rPr lang="en-US" sz="950" dirty="0">
                <a:solidFill>
                  <a:schemeClr val="bg1"/>
                </a:solidFill>
              </a:rPr>
              <a:t>Among people aged 15-49, 59% of women and 58% of men reported discriminatory attitudes toward people living with HIV.</a:t>
            </a:r>
          </a:p>
          <a:p>
            <a:pPr marL="171450" indent="-171450">
              <a:spcBef>
                <a:spcPts val="300"/>
              </a:spcBef>
              <a:buFont typeface="Arial" charset="0"/>
              <a:buChar char="•"/>
            </a:pPr>
            <a:r>
              <a:rPr lang="en-US" sz="950" dirty="0">
                <a:solidFill>
                  <a:schemeClr val="bg1"/>
                </a:solidFill>
              </a:rPr>
              <a:t>Only 7% of women aged </a:t>
            </a:r>
            <a:r>
              <a:rPr lang="en-US" sz="950" dirty="0" smtClean="0">
                <a:solidFill>
                  <a:schemeClr val="bg1"/>
                </a:solidFill>
              </a:rPr>
              <a:t>  15-49 </a:t>
            </a:r>
            <a:r>
              <a:rPr lang="en-US" sz="950" dirty="0">
                <a:solidFill>
                  <a:schemeClr val="bg1"/>
                </a:solidFill>
              </a:rPr>
              <a:t>and 5% of men aged 15-49 years were tested for HIV in the last 12 months and know the result. Only 7% of women aged 15-24 years and 3% of men aged 15-24 years were tested for HIV and know the result.</a:t>
            </a:r>
          </a:p>
          <a:p>
            <a:pPr marL="171450" indent="-171450">
              <a:spcBef>
                <a:spcPts val="300"/>
              </a:spcBef>
              <a:buFont typeface="Arial" charset="0"/>
              <a:buChar char="•"/>
            </a:pPr>
            <a:r>
              <a:rPr lang="en-US" sz="950" dirty="0">
                <a:solidFill>
                  <a:schemeClr val="bg1"/>
                </a:solidFill>
              </a:rPr>
              <a:t>Among women with a live birth in the last 2 years, only 14% of women aged 15-49 and 8% of women aged </a:t>
            </a:r>
            <a:r>
              <a:rPr lang="en-US" sz="950" dirty="0" smtClean="0">
                <a:solidFill>
                  <a:schemeClr val="bg1"/>
                </a:solidFill>
              </a:rPr>
              <a:t>   15-24 </a:t>
            </a:r>
            <a:r>
              <a:rPr lang="en-US" sz="950" dirty="0">
                <a:solidFill>
                  <a:schemeClr val="bg1"/>
                </a:solidFill>
              </a:rPr>
              <a:t>received HIV counselling during antenatal care of the pregnancy of the most recent birth.</a:t>
            </a:r>
          </a:p>
          <a:p>
            <a:pPr marL="171450" indent="-171450">
              <a:spcBef>
                <a:spcPts val="300"/>
              </a:spcBef>
              <a:buFont typeface="Arial" charset="0"/>
              <a:buChar char="•"/>
            </a:pPr>
            <a:r>
              <a:rPr lang="en-US" sz="950" dirty="0">
                <a:solidFill>
                  <a:schemeClr val="bg1"/>
                </a:solidFill>
              </a:rPr>
              <a:t>Knowledge among young people aged 15-24 is higher in urban areas and among women and men who belong to the richest quintile.</a:t>
            </a:r>
          </a:p>
          <a:p>
            <a:pPr marL="171450" indent="-171450">
              <a:buFont typeface="Arial" charset="0"/>
              <a:buChar char="•"/>
            </a:pPr>
            <a:endParaRPr lang="en-US" sz="950" dirty="0">
              <a:solidFill>
                <a:schemeClr val="bg1"/>
              </a:solidFill>
            </a:endParaRPr>
          </a:p>
        </p:txBody>
      </p:sp>
      <p:sp>
        <p:nvSpPr>
          <p:cNvPr id="51" name="TextBox 50"/>
          <p:cNvSpPr txBox="1"/>
          <p:nvPr/>
        </p:nvSpPr>
        <p:spPr>
          <a:xfrm>
            <a:off x="205423" y="1853564"/>
            <a:ext cx="4310379" cy="276999"/>
          </a:xfrm>
          <a:prstGeom prst="rect">
            <a:avLst/>
          </a:prstGeom>
          <a:noFill/>
          <a:ln w="3175">
            <a:noFill/>
          </a:ln>
        </p:spPr>
        <p:txBody>
          <a:bodyPr wrap="square" rtlCol="0">
            <a:spAutoFit/>
          </a:bodyPr>
          <a:lstStyle/>
          <a:p>
            <a:r>
              <a:rPr lang="en-US" sz="1200" b="1" dirty="0">
                <a:solidFill>
                  <a:srgbClr val="4C545A"/>
                </a:solidFill>
                <a:latin typeface="+mj-lt"/>
              </a:rPr>
              <a:t>HIV indicators</a:t>
            </a:r>
          </a:p>
        </p:txBody>
      </p:sp>
      <p:sp>
        <p:nvSpPr>
          <p:cNvPr id="48" name="TextBox 47"/>
          <p:cNvSpPr txBox="1"/>
          <p:nvPr/>
        </p:nvSpPr>
        <p:spPr>
          <a:xfrm>
            <a:off x="309702" y="1368260"/>
            <a:ext cx="4429813" cy="400110"/>
          </a:xfrm>
          <a:prstGeom prst="rect">
            <a:avLst/>
          </a:prstGeom>
          <a:noFill/>
        </p:spPr>
        <p:txBody>
          <a:bodyPr wrap="square" rtlCol="0">
            <a:spAutoFit/>
          </a:bodyPr>
          <a:lstStyle/>
          <a:p>
            <a:r>
              <a:rPr lang="en-GB" sz="2000" b="1" dirty="0">
                <a:solidFill>
                  <a:schemeClr val="bg1"/>
                </a:solidFill>
                <a:latin typeface="+mj-lt"/>
              </a:rPr>
              <a:t>HIV</a:t>
            </a:r>
            <a:endParaRPr lang="en-GB" sz="2000" dirty="0">
              <a:solidFill>
                <a:schemeClr val="bg1"/>
              </a:solidFill>
            </a:endParaRPr>
          </a:p>
        </p:txBody>
      </p:sp>
      <p:sp>
        <p:nvSpPr>
          <p:cNvPr id="37" name="TextBox 36"/>
          <p:cNvSpPr txBox="1"/>
          <p:nvPr/>
        </p:nvSpPr>
        <p:spPr>
          <a:xfrm>
            <a:off x="305413" y="8352780"/>
            <a:ext cx="1485936" cy="630942"/>
          </a:xfrm>
          <a:prstGeom prst="rect">
            <a:avLst/>
          </a:prstGeom>
          <a:noFill/>
          <a:ln w="3175">
            <a:noFill/>
          </a:ln>
        </p:spPr>
        <p:txBody>
          <a:bodyPr wrap="square" rtlCol="0">
            <a:spAutoFit/>
          </a:bodyPr>
          <a:lstStyle/>
          <a:p>
            <a:r>
              <a:rPr lang="en-US" sz="700" dirty="0"/>
              <a:t>Percent of those who had a live birth in the last 2 years, who received HIV counselling during antenatal care of the pregnancy of the most recent birth</a:t>
            </a:r>
            <a:endParaRPr lang="en-US" sz="700" b="1" dirty="0"/>
          </a:p>
        </p:txBody>
      </p:sp>
      <p:sp>
        <p:nvSpPr>
          <p:cNvPr id="38" name="TextBox 37"/>
          <p:cNvSpPr txBox="1"/>
          <p:nvPr/>
        </p:nvSpPr>
        <p:spPr>
          <a:xfrm>
            <a:off x="304187" y="7922304"/>
            <a:ext cx="2011680" cy="430887"/>
          </a:xfrm>
          <a:prstGeom prst="rect">
            <a:avLst/>
          </a:prstGeom>
          <a:noFill/>
          <a:ln w="3175">
            <a:noFill/>
          </a:ln>
        </p:spPr>
        <p:txBody>
          <a:bodyPr wrap="square" rtlCol="0">
            <a:spAutoFit/>
          </a:bodyPr>
          <a:lstStyle/>
          <a:p>
            <a:r>
              <a:rPr lang="en-US" sz="1100" b="1" dirty="0">
                <a:solidFill>
                  <a:srgbClr val="4C545A"/>
                </a:solidFill>
                <a:latin typeface="+mj-lt"/>
              </a:rPr>
              <a:t>HIV counselling during antenatal care</a:t>
            </a:r>
          </a:p>
        </p:txBody>
      </p:sp>
      <p:graphicFrame>
        <p:nvGraphicFramePr>
          <p:cNvPr id="52" name="Chart 51"/>
          <p:cNvGraphicFramePr/>
          <p:nvPr>
            <p:extLst>
              <p:ext uri="{D42A27DB-BD31-4B8C-83A1-F6EECF244321}">
                <p14:modId xmlns:p14="http://schemas.microsoft.com/office/powerpoint/2010/main" val="569642297"/>
              </p:ext>
            </p:extLst>
          </p:nvPr>
        </p:nvGraphicFramePr>
        <p:xfrm>
          <a:off x="2444560" y="8151094"/>
          <a:ext cx="2194526" cy="1346913"/>
        </p:xfrm>
        <a:graphic>
          <a:graphicData uri="http://schemas.openxmlformats.org/drawingml/2006/chart">
            <c:chart xmlns:c="http://schemas.openxmlformats.org/drawingml/2006/chart" xmlns:r="http://schemas.openxmlformats.org/officeDocument/2006/relationships" r:id="rId7"/>
          </a:graphicData>
        </a:graphic>
      </p:graphicFrame>
      <p:sp>
        <p:nvSpPr>
          <p:cNvPr id="15" name="TextBox 14"/>
          <p:cNvSpPr txBox="1"/>
          <p:nvPr/>
        </p:nvSpPr>
        <p:spPr>
          <a:xfrm>
            <a:off x="304187" y="2665223"/>
            <a:ext cx="2009010" cy="261610"/>
          </a:xfrm>
          <a:prstGeom prst="rect">
            <a:avLst/>
          </a:prstGeom>
          <a:noFill/>
          <a:ln w="3175">
            <a:noFill/>
          </a:ln>
        </p:spPr>
        <p:txBody>
          <a:bodyPr wrap="square" rtlCol="0">
            <a:spAutoFit/>
          </a:bodyPr>
          <a:lstStyle/>
          <a:p>
            <a:r>
              <a:rPr lang="en-US" sz="1100" b="1" dirty="0">
                <a:solidFill>
                  <a:srgbClr val="4C545A"/>
                </a:solidFill>
                <a:latin typeface="+mj-lt"/>
              </a:rPr>
              <a:t>Knowledge</a:t>
            </a:r>
          </a:p>
        </p:txBody>
      </p:sp>
      <p:sp>
        <p:nvSpPr>
          <p:cNvPr id="24" name="TextBox 23"/>
          <p:cNvSpPr txBox="1"/>
          <p:nvPr/>
        </p:nvSpPr>
        <p:spPr>
          <a:xfrm>
            <a:off x="306366" y="4676878"/>
            <a:ext cx="1485936" cy="1061829"/>
          </a:xfrm>
          <a:prstGeom prst="rect">
            <a:avLst/>
          </a:prstGeom>
          <a:noFill/>
          <a:ln w="3175">
            <a:noFill/>
          </a:ln>
        </p:spPr>
        <p:txBody>
          <a:bodyPr wrap="square" rtlCol="0">
            <a:spAutoFit/>
          </a:bodyPr>
          <a:lstStyle/>
          <a:p>
            <a:r>
              <a:rPr lang="en-US" sz="700" dirty="0"/>
              <a:t>Percent of those who report discriminatory attitudes towards people living with HIV, including 1) would not buy fresh vegetables from a shopkeeper or vendor who is HIV-positive and 2) think children living with HIV should not be allowed to attend school with children who do not have HIV</a:t>
            </a:r>
          </a:p>
        </p:txBody>
      </p:sp>
      <p:sp>
        <p:nvSpPr>
          <p:cNvPr id="25" name="TextBox 24"/>
          <p:cNvSpPr txBox="1"/>
          <p:nvPr/>
        </p:nvSpPr>
        <p:spPr>
          <a:xfrm>
            <a:off x="306365" y="4420868"/>
            <a:ext cx="2009010" cy="261610"/>
          </a:xfrm>
          <a:prstGeom prst="rect">
            <a:avLst/>
          </a:prstGeom>
          <a:noFill/>
          <a:ln w="3175">
            <a:noFill/>
          </a:ln>
        </p:spPr>
        <p:txBody>
          <a:bodyPr wrap="square" rtlCol="0">
            <a:spAutoFit/>
          </a:bodyPr>
          <a:lstStyle/>
          <a:p>
            <a:r>
              <a:rPr lang="en-US" sz="1100" b="1" dirty="0">
                <a:solidFill>
                  <a:srgbClr val="4C545A"/>
                </a:solidFill>
                <a:latin typeface="+mj-lt"/>
              </a:rPr>
              <a:t>Stigma</a:t>
            </a:r>
          </a:p>
        </p:txBody>
      </p:sp>
      <p:sp>
        <p:nvSpPr>
          <p:cNvPr id="31" name="TextBox 30"/>
          <p:cNvSpPr txBox="1"/>
          <p:nvPr/>
        </p:nvSpPr>
        <p:spPr>
          <a:xfrm>
            <a:off x="306365" y="6425249"/>
            <a:ext cx="1485936" cy="415498"/>
          </a:xfrm>
          <a:prstGeom prst="rect">
            <a:avLst/>
          </a:prstGeom>
          <a:noFill/>
          <a:ln w="3175">
            <a:noFill/>
          </a:ln>
        </p:spPr>
        <p:txBody>
          <a:bodyPr wrap="square" rtlCol="0">
            <a:spAutoFit/>
          </a:bodyPr>
          <a:lstStyle/>
          <a:p>
            <a:r>
              <a:rPr lang="en-US" sz="700" dirty="0"/>
              <a:t>Percent who have been tested for HIV in the last 12 months and know the result</a:t>
            </a:r>
            <a:endParaRPr lang="en-US" sz="700" b="1" dirty="0"/>
          </a:p>
        </p:txBody>
      </p:sp>
      <p:sp>
        <p:nvSpPr>
          <p:cNvPr id="32" name="TextBox 31"/>
          <p:cNvSpPr txBox="1"/>
          <p:nvPr/>
        </p:nvSpPr>
        <p:spPr>
          <a:xfrm>
            <a:off x="306366" y="6172306"/>
            <a:ext cx="2009010" cy="261610"/>
          </a:xfrm>
          <a:prstGeom prst="rect">
            <a:avLst/>
          </a:prstGeom>
          <a:noFill/>
          <a:ln w="3175">
            <a:noFill/>
          </a:ln>
        </p:spPr>
        <p:txBody>
          <a:bodyPr wrap="square" rtlCol="0">
            <a:spAutoFit/>
          </a:bodyPr>
          <a:lstStyle/>
          <a:p>
            <a:r>
              <a:rPr lang="en-US" sz="1100" b="1" dirty="0">
                <a:solidFill>
                  <a:srgbClr val="4C545A"/>
                </a:solidFill>
                <a:latin typeface="+mj-lt"/>
              </a:rPr>
              <a:t>Testing</a:t>
            </a:r>
          </a:p>
        </p:txBody>
      </p:sp>
      <p:sp>
        <p:nvSpPr>
          <p:cNvPr id="44" name="TextBox 43"/>
          <p:cNvSpPr txBox="1"/>
          <p:nvPr/>
        </p:nvSpPr>
        <p:spPr>
          <a:xfrm>
            <a:off x="3416617" y="2359538"/>
            <a:ext cx="2198370" cy="261610"/>
          </a:xfrm>
          <a:prstGeom prst="rect">
            <a:avLst/>
          </a:prstGeom>
          <a:noFill/>
          <a:ln w="3175">
            <a:noFill/>
          </a:ln>
        </p:spPr>
        <p:txBody>
          <a:bodyPr wrap="square" rtlCol="0">
            <a:spAutoFit/>
          </a:bodyPr>
          <a:lstStyle/>
          <a:p>
            <a:pPr algn="ctr"/>
            <a:r>
              <a:rPr lang="en-US" sz="1100" b="1" dirty="0">
                <a:solidFill>
                  <a:srgbClr val="4C545A"/>
                </a:solidFill>
                <a:latin typeface="+mj-lt"/>
              </a:rPr>
              <a:t>Men</a:t>
            </a:r>
          </a:p>
        </p:txBody>
      </p:sp>
      <p:sp>
        <p:nvSpPr>
          <p:cNvPr id="45" name="TextBox 44"/>
          <p:cNvSpPr txBox="1"/>
          <p:nvPr/>
        </p:nvSpPr>
        <p:spPr>
          <a:xfrm>
            <a:off x="1562984" y="2355428"/>
            <a:ext cx="2194628" cy="261610"/>
          </a:xfrm>
          <a:prstGeom prst="rect">
            <a:avLst/>
          </a:prstGeom>
          <a:noFill/>
          <a:ln w="3175">
            <a:noFill/>
          </a:ln>
        </p:spPr>
        <p:txBody>
          <a:bodyPr wrap="square" rtlCol="0">
            <a:spAutoFit/>
          </a:bodyPr>
          <a:lstStyle/>
          <a:p>
            <a:pPr algn="ctr"/>
            <a:r>
              <a:rPr lang="en-US" sz="1100" b="1" dirty="0" smtClean="0">
                <a:solidFill>
                  <a:srgbClr val="4C545A"/>
                </a:solidFill>
                <a:latin typeface="+mj-lt"/>
              </a:rPr>
              <a:t>Women</a:t>
            </a:r>
            <a:endParaRPr lang="en-US" sz="1100" b="1" dirty="0">
              <a:solidFill>
                <a:srgbClr val="4C545A"/>
              </a:solidFill>
              <a:latin typeface="+mj-lt"/>
            </a:endParaRPr>
          </a:p>
        </p:txBody>
      </p:sp>
      <p:sp>
        <p:nvSpPr>
          <p:cNvPr id="33" name="TextBox 32"/>
          <p:cNvSpPr txBox="1"/>
          <p:nvPr/>
        </p:nvSpPr>
        <p:spPr>
          <a:xfrm>
            <a:off x="303039" y="2926833"/>
            <a:ext cx="1485936" cy="1061829"/>
          </a:xfrm>
          <a:prstGeom prst="rect">
            <a:avLst/>
          </a:prstGeom>
          <a:noFill/>
          <a:ln w="3175">
            <a:noFill/>
          </a:ln>
        </p:spPr>
        <p:txBody>
          <a:bodyPr wrap="square" rtlCol="0">
            <a:spAutoFit/>
          </a:bodyPr>
          <a:lstStyle/>
          <a:p>
            <a:r>
              <a:rPr lang="en-US" sz="700" dirty="0"/>
              <a:t>Percent who know of the two ways of HIV prevention (having only one faithful uninfected partner and using a condom every time), who know that a healthy looking person can be HIV-positive, and who reject the two most common misconceptions, and any other local misconception</a:t>
            </a:r>
          </a:p>
        </p:txBody>
      </p:sp>
      <p:graphicFrame>
        <p:nvGraphicFramePr>
          <p:cNvPr id="35" name="Chart 34"/>
          <p:cNvGraphicFramePr/>
          <p:nvPr>
            <p:extLst>
              <p:ext uri="{D42A27DB-BD31-4B8C-83A1-F6EECF244321}">
                <p14:modId xmlns:p14="http://schemas.microsoft.com/office/powerpoint/2010/main" val="230680549"/>
              </p:ext>
            </p:extLst>
          </p:nvPr>
        </p:nvGraphicFramePr>
        <p:xfrm>
          <a:off x="1562686" y="2821643"/>
          <a:ext cx="2194560" cy="1346913"/>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6" name="Chart 35"/>
          <p:cNvGraphicFramePr/>
          <p:nvPr>
            <p:extLst>
              <p:ext uri="{D42A27DB-BD31-4B8C-83A1-F6EECF244321}">
                <p14:modId xmlns:p14="http://schemas.microsoft.com/office/powerpoint/2010/main" val="2734010863"/>
              </p:ext>
            </p:extLst>
          </p:nvPr>
        </p:nvGraphicFramePr>
        <p:xfrm>
          <a:off x="3352433" y="2821202"/>
          <a:ext cx="2194560" cy="1346913"/>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1" name="Chart 40"/>
          <p:cNvGraphicFramePr/>
          <p:nvPr>
            <p:extLst>
              <p:ext uri="{D42A27DB-BD31-4B8C-83A1-F6EECF244321}">
                <p14:modId xmlns:p14="http://schemas.microsoft.com/office/powerpoint/2010/main" val="1373165248"/>
              </p:ext>
            </p:extLst>
          </p:nvPr>
        </p:nvGraphicFramePr>
        <p:xfrm>
          <a:off x="1563337" y="6323292"/>
          <a:ext cx="2194560" cy="1346913"/>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2" name="Chart 41"/>
          <p:cNvGraphicFramePr/>
          <p:nvPr>
            <p:extLst>
              <p:ext uri="{D42A27DB-BD31-4B8C-83A1-F6EECF244321}">
                <p14:modId xmlns:p14="http://schemas.microsoft.com/office/powerpoint/2010/main" val="545485546"/>
              </p:ext>
            </p:extLst>
          </p:nvPr>
        </p:nvGraphicFramePr>
        <p:xfrm>
          <a:off x="1562100" y="4573419"/>
          <a:ext cx="2194560" cy="1346913"/>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3" name="Chart 42"/>
          <p:cNvGraphicFramePr/>
          <p:nvPr>
            <p:extLst>
              <p:ext uri="{D42A27DB-BD31-4B8C-83A1-F6EECF244321}">
                <p14:modId xmlns:p14="http://schemas.microsoft.com/office/powerpoint/2010/main" val="1820659334"/>
              </p:ext>
            </p:extLst>
          </p:nvPr>
        </p:nvGraphicFramePr>
        <p:xfrm>
          <a:off x="3357180" y="4572980"/>
          <a:ext cx="2194560" cy="1346913"/>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53" name="Chart 52"/>
          <p:cNvGraphicFramePr/>
          <p:nvPr>
            <p:extLst>
              <p:ext uri="{D42A27DB-BD31-4B8C-83A1-F6EECF244321}">
                <p14:modId xmlns:p14="http://schemas.microsoft.com/office/powerpoint/2010/main" val="1683138473"/>
              </p:ext>
            </p:extLst>
          </p:nvPr>
        </p:nvGraphicFramePr>
        <p:xfrm>
          <a:off x="3352953" y="6324756"/>
          <a:ext cx="2194560" cy="1346913"/>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3624857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36" name="Content Placeholder 6"/>
          <p:cNvGraphicFramePr>
            <a:graphicFrameLocks/>
          </p:cNvGraphicFramePr>
          <p:nvPr>
            <p:extLst>
              <p:ext uri="{D42A27DB-BD31-4B8C-83A1-F6EECF244321}">
                <p14:modId xmlns:p14="http://schemas.microsoft.com/office/powerpoint/2010/main" val="1388456425"/>
              </p:ext>
            </p:extLst>
          </p:nvPr>
        </p:nvGraphicFramePr>
        <p:xfrm>
          <a:off x="305948" y="715949"/>
          <a:ext cx="3355848" cy="2286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3" name="Content Placeholder 6"/>
          <p:cNvGraphicFramePr>
            <a:graphicFrameLocks/>
          </p:cNvGraphicFramePr>
          <p:nvPr>
            <p:extLst>
              <p:ext uri="{D42A27DB-BD31-4B8C-83A1-F6EECF244321}">
                <p14:modId xmlns:p14="http://schemas.microsoft.com/office/powerpoint/2010/main" val="4007753674"/>
              </p:ext>
            </p:extLst>
          </p:nvPr>
        </p:nvGraphicFramePr>
        <p:xfrm>
          <a:off x="3885649" y="720470"/>
          <a:ext cx="3355848" cy="2286000"/>
        </p:xfrm>
        <a:graphic>
          <a:graphicData uri="http://schemas.openxmlformats.org/drawingml/2006/chart">
            <c:chart xmlns:c="http://schemas.openxmlformats.org/drawingml/2006/chart" xmlns:r="http://schemas.openxmlformats.org/officeDocument/2006/relationships" r:id="rId5"/>
          </a:graphicData>
        </a:graphic>
      </p:graphicFrame>
      <p:sp>
        <p:nvSpPr>
          <p:cNvPr id="63" name="TextBox 62"/>
          <p:cNvSpPr txBox="1"/>
          <p:nvPr/>
        </p:nvSpPr>
        <p:spPr>
          <a:xfrm>
            <a:off x="308610" y="7424515"/>
            <a:ext cx="4663441" cy="261610"/>
          </a:xfrm>
          <a:prstGeom prst="rect">
            <a:avLst/>
          </a:prstGeom>
          <a:noFill/>
          <a:ln w="3175">
            <a:noFill/>
          </a:ln>
        </p:spPr>
        <p:txBody>
          <a:bodyPr wrap="square" rtlCol="0">
            <a:spAutoFit/>
          </a:bodyPr>
          <a:lstStyle/>
          <a:p>
            <a:r>
              <a:rPr lang="en-US" sz="1100" b="1" dirty="0">
                <a:solidFill>
                  <a:srgbClr val="4C545A"/>
                </a:solidFill>
                <a:latin typeface="+mj-lt"/>
              </a:rPr>
              <a:t>Attitudes towards HIV</a:t>
            </a:r>
          </a:p>
        </p:txBody>
      </p:sp>
      <p:sp>
        <p:nvSpPr>
          <p:cNvPr id="9" name="Rectangle 8"/>
          <p:cNvSpPr/>
          <p:nvPr/>
        </p:nvSpPr>
        <p:spPr>
          <a:xfrm>
            <a:off x="5120811" y="3333751"/>
            <a:ext cx="2240109" cy="62611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120811" y="3333750"/>
            <a:ext cx="2232489" cy="5863144"/>
          </a:xfrm>
          <a:prstGeom prst="rect">
            <a:avLst/>
          </a:prstGeom>
          <a:noFill/>
        </p:spPr>
        <p:txBody>
          <a:bodyPr wrap="square" rtlCol="0">
            <a:spAutoFit/>
          </a:bodyPr>
          <a:lstStyle/>
          <a:p>
            <a:r>
              <a:rPr lang="en-US" b="1" dirty="0">
                <a:solidFill>
                  <a:schemeClr val="bg1"/>
                </a:solidFill>
                <a:latin typeface="+mj-lt"/>
              </a:rPr>
              <a:t>Key Messages</a:t>
            </a:r>
          </a:p>
          <a:p>
            <a:pPr marL="171450" indent="-171450">
              <a:spcBef>
                <a:spcPts val="300"/>
              </a:spcBef>
              <a:buFont typeface="Arial" charset="0"/>
              <a:buChar char="•"/>
            </a:pPr>
            <a:r>
              <a:rPr lang="en-US" sz="950" dirty="0">
                <a:solidFill>
                  <a:schemeClr val="bg1"/>
                </a:solidFill>
              </a:rPr>
              <a:t>Comprehensive knowledge about all misconceptions among men is as low as 15% especially in rural areas - 8%, in all age groups, with lowest (8%) in the age group 15-19 and in Azerbaijani men (&lt;1%) and those in the poorest quintiles (6%).</a:t>
            </a:r>
          </a:p>
          <a:p>
            <a:pPr marL="171450" indent="-171450">
              <a:spcBef>
                <a:spcPts val="300"/>
              </a:spcBef>
              <a:buFont typeface="Arial" charset="0"/>
              <a:buChar char="•"/>
            </a:pPr>
            <a:r>
              <a:rPr lang="en-US" sz="950" dirty="0">
                <a:solidFill>
                  <a:schemeClr val="bg1"/>
                </a:solidFill>
              </a:rPr>
              <a:t>Comprehensive knowledge about all misconceptions among women is as low as 16% especially in rural areas – </a:t>
            </a:r>
            <a:r>
              <a:rPr lang="en-US" sz="950" i="1" dirty="0">
                <a:solidFill>
                  <a:schemeClr val="bg1"/>
                </a:solidFill>
              </a:rPr>
              <a:t>9</a:t>
            </a:r>
            <a:r>
              <a:rPr lang="en-US" sz="950" dirty="0">
                <a:solidFill>
                  <a:schemeClr val="bg1"/>
                </a:solidFill>
              </a:rPr>
              <a:t>%, in all age groups, with lowest (9%) in the age group 15-19 and in Azerbaijani women (2%) and those in the poorest quintiles (6%).</a:t>
            </a:r>
          </a:p>
          <a:p>
            <a:pPr marL="171450" indent="-171450">
              <a:spcBef>
                <a:spcPts val="300"/>
              </a:spcBef>
              <a:buFont typeface="Arial" charset="0"/>
              <a:buChar char="•"/>
            </a:pPr>
            <a:r>
              <a:rPr lang="en-US" sz="950" dirty="0">
                <a:solidFill>
                  <a:schemeClr val="bg1"/>
                </a:solidFill>
              </a:rPr>
              <a:t>Overall, percentage of women and men who know that HIV can be transmitted from mother to child by all means (pregnancy, delivery, breast feeding) is low – 37% and 28% respectively.</a:t>
            </a:r>
          </a:p>
          <a:p>
            <a:pPr marL="171450" indent="-171450">
              <a:spcBef>
                <a:spcPts val="300"/>
              </a:spcBef>
              <a:buFont typeface="Arial" charset="0"/>
              <a:buChar char="•"/>
            </a:pPr>
            <a:r>
              <a:rPr lang="en-US" sz="950" dirty="0">
                <a:solidFill>
                  <a:schemeClr val="bg1"/>
                </a:solidFill>
              </a:rPr>
              <a:t>72% of women and 64% of men hesitate to take an HIV test because they are afraid of how other people will react if the test result is positive for HIV.</a:t>
            </a:r>
          </a:p>
          <a:p>
            <a:pPr marL="171450" indent="-171450">
              <a:spcBef>
                <a:spcPts val="300"/>
              </a:spcBef>
              <a:buFont typeface="Arial" charset="0"/>
              <a:buChar char="•"/>
            </a:pPr>
            <a:r>
              <a:rPr lang="en-US" sz="950" dirty="0">
                <a:solidFill>
                  <a:schemeClr val="bg1"/>
                </a:solidFill>
              </a:rPr>
              <a:t>It is noteworthy, that percentage of men aged 15-49 who were tested for HIV in the last 12 months and know the result is the highest in Samegrelo-</a:t>
            </a:r>
            <a:r>
              <a:rPr lang="en-US" sz="950" dirty="0" err="1">
                <a:solidFill>
                  <a:schemeClr val="bg1"/>
                </a:solidFill>
              </a:rPr>
              <a:t>Zemo</a:t>
            </a:r>
            <a:r>
              <a:rPr lang="en-US" sz="950" dirty="0">
                <a:solidFill>
                  <a:schemeClr val="bg1"/>
                </a:solidFill>
              </a:rPr>
              <a:t> </a:t>
            </a:r>
            <a:r>
              <a:rPr lang="en-US" sz="950" dirty="0" err="1">
                <a:solidFill>
                  <a:schemeClr val="bg1"/>
                </a:solidFill>
              </a:rPr>
              <a:t>Svaneti</a:t>
            </a:r>
            <a:r>
              <a:rPr lang="en-US" sz="950" dirty="0">
                <a:solidFill>
                  <a:schemeClr val="bg1"/>
                </a:solidFill>
              </a:rPr>
              <a:t> region (22%), followed by only 5% in </a:t>
            </a:r>
            <a:r>
              <a:rPr lang="en-US" sz="950" dirty="0" err="1">
                <a:solidFill>
                  <a:schemeClr val="bg1"/>
                </a:solidFill>
              </a:rPr>
              <a:t>Guria</a:t>
            </a:r>
            <a:r>
              <a:rPr lang="en-US" sz="950" dirty="0">
                <a:solidFill>
                  <a:schemeClr val="bg1"/>
                </a:solidFill>
              </a:rPr>
              <a:t>. As for women aged 15-49, the highest value for this indicator is also in </a:t>
            </a:r>
            <a:r>
              <a:rPr lang="en-US" sz="950" dirty="0" err="1">
                <a:solidFill>
                  <a:schemeClr val="bg1"/>
                </a:solidFill>
              </a:rPr>
              <a:t>Samegrelo-Zemo</a:t>
            </a:r>
            <a:r>
              <a:rPr lang="en-US" sz="950" dirty="0">
                <a:solidFill>
                  <a:schemeClr val="bg1"/>
                </a:solidFill>
              </a:rPr>
              <a:t> </a:t>
            </a:r>
            <a:r>
              <a:rPr lang="en-US" sz="950" dirty="0" err="1">
                <a:solidFill>
                  <a:schemeClr val="bg1"/>
                </a:solidFill>
              </a:rPr>
              <a:t>Svaneti</a:t>
            </a:r>
            <a:r>
              <a:rPr lang="en-US" sz="950" dirty="0">
                <a:solidFill>
                  <a:schemeClr val="bg1"/>
                </a:solidFill>
              </a:rPr>
              <a:t> region (19%), followed by only 9% in Tbilisi.</a:t>
            </a:r>
          </a:p>
        </p:txBody>
      </p:sp>
      <p:sp>
        <p:nvSpPr>
          <p:cNvPr id="33" name="TextBox 32"/>
          <p:cNvSpPr txBox="1"/>
          <p:nvPr/>
        </p:nvSpPr>
        <p:spPr>
          <a:xfrm>
            <a:off x="228313" y="176173"/>
            <a:ext cx="3505019" cy="276999"/>
          </a:xfrm>
          <a:prstGeom prst="rect">
            <a:avLst/>
          </a:prstGeom>
          <a:noFill/>
          <a:ln w="3175">
            <a:noFill/>
          </a:ln>
        </p:spPr>
        <p:txBody>
          <a:bodyPr wrap="square" rtlCol="0">
            <a:spAutoFit/>
          </a:bodyPr>
          <a:lstStyle/>
          <a:p>
            <a:r>
              <a:rPr lang="en-US" sz="1200" b="1" dirty="0">
                <a:solidFill>
                  <a:srgbClr val="4C545A"/>
                </a:solidFill>
                <a:latin typeface="+mj-lt"/>
              </a:rPr>
              <a:t>HIV Indicators by Key Characteristics</a:t>
            </a:r>
          </a:p>
        </p:txBody>
      </p:sp>
      <p:cxnSp>
        <p:nvCxnSpPr>
          <p:cNvPr id="34" name="Straight Connector 33"/>
          <p:cNvCxnSpPr/>
          <p:nvPr/>
        </p:nvCxnSpPr>
        <p:spPr>
          <a:xfrm>
            <a:off x="305948" y="456788"/>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04459" y="453172"/>
            <a:ext cx="3355848" cy="261610"/>
          </a:xfrm>
          <a:prstGeom prst="rect">
            <a:avLst/>
          </a:prstGeom>
          <a:noFill/>
          <a:ln w="3175">
            <a:noFill/>
          </a:ln>
        </p:spPr>
        <p:txBody>
          <a:bodyPr wrap="square" rtlCol="0">
            <a:spAutoFit/>
          </a:bodyPr>
          <a:lstStyle/>
          <a:p>
            <a:r>
              <a:rPr lang="en-US" sz="1100" b="1" dirty="0">
                <a:solidFill>
                  <a:srgbClr val="4C545A"/>
                </a:solidFill>
              </a:rPr>
              <a:t>Comprehensive knowledge among Women</a:t>
            </a:r>
            <a:r>
              <a:rPr lang="en-US" sz="1100" b="1" dirty="0">
                <a:solidFill>
                  <a:srgbClr val="4C545A"/>
                </a:solidFill>
                <a:latin typeface="+mj-lt"/>
              </a:rPr>
              <a:t>*</a:t>
            </a:r>
          </a:p>
        </p:txBody>
      </p:sp>
      <p:sp>
        <p:nvSpPr>
          <p:cNvPr id="41" name="TextBox 40"/>
          <p:cNvSpPr txBox="1"/>
          <p:nvPr/>
        </p:nvSpPr>
        <p:spPr>
          <a:xfrm>
            <a:off x="305948" y="3001623"/>
            <a:ext cx="6935549" cy="200055"/>
          </a:xfrm>
          <a:prstGeom prst="rect">
            <a:avLst/>
          </a:prstGeom>
          <a:noFill/>
          <a:ln w="3175">
            <a:noFill/>
          </a:ln>
        </p:spPr>
        <p:txBody>
          <a:bodyPr wrap="square" rtlCol="0">
            <a:spAutoFit/>
          </a:bodyPr>
          <a:lstStyle/>
          <a:p>
            <a:r>
              <a:rPr lang="en-US" sz="700" dirty="0"/>
              <a:t>*Percent age 15-49 who know two ways of HIV prevention, who know that a healthy looking person can be HIV-positive, and who reject two most common misconceptions.</a:t>
            </a:r>
          </a:p>
        </p:txBody>
      </p:sp>
      <p:sp>
        <p:nvSpPr>
          <p:cNvPr id="42" name="TextBox 41"/>
          <p:cNvSpPr txBox="1"/>
          <p:nvPr/>
        </p:nvSpPr>
        <p:spPr>
          <a:xfrm>
            <a:off x="3885649" y="453418"/>
            <a:ext cx="3159948" cy="265176"/>
          </a:xfrm>
          <a:prstGeom prst="rect">
            <a:avLst/>
          </a:prstGeom>
          <a:noFill/>
          <a:ln w="3175">
            <a:noFill/>
          </a:ln>
        </p:spPr>
        <p:txBody>
          <a:bodyPr wrap="square" rtlCol="0">
            <a:spAutoFit/>
          </a:bodyPr>
          <a:lstStyle>
            <a:defPPr>
              <a:defRPr lang="en-US"/>
            </a:defPPr>
            <a:lvl1pPr>
              <a:defRPr sz="1100" b="1">
                <a:solidFill>
                  <a:srgbClr val="4C545A"/>
                </a:solidFill>
              </a:defRPr>
            </a:lvl1pPr>
          </a:lstStyle>
          <a:p>
            <a:r>
              <a:rPr lang="en-US" dirty="0"/>
              <a:t>Comprehensive knowledge among Men*</a:t>
            </a:r>
          </a:p>
        </p:txBody>
      </p:sp>
      <p:graphicFrame>
        <p:nvGraphicFramePr>
          <p:cNvPr id="52" name="Chart 51"/>
          <p:cNvGraphicFramePr/>
          <p:nvPr>
            <p:extLst>
              <p:ext uri="{D42A27DB-BD31-4B8C-83A1-F6EECF244321}">
                <p14:modId xmlns:p14="http://schemas.microsoft.com/office/powerpoint/2010/main" val="3769838244"/>
              </p:ext>
            </p:extLst>
          </p:nvPr>
        </p:nvGraphicFramePr>
        <p:xfrm>
          <a:off x="301625" y="3533882"/>
          <a:ext cx="4670425" cy="3661413"/>
        </p:xfrm>
        <a:graphic>
          <a:graphicData uri="http://schemas.openxmlformats.org/drawingml/2006/chart">
            <c:chart xmlns:c="http://schemas.openxmlformats.org/drawingml/2006/chart" xmlns:r="http://schemas.openxmlformats.org/officeDocument/2006/relationships" r:id="rId6"/>
          </a:graphicData>
        </a:graphic>
      </p:graphicFrame>
      <p:sp>
        <p:nvSpPr>
          <p:cNvPr id="53" name="TextBox 52"/>
          <p:cNvSpPr txBox="1"/>
          <p:nvPr/>
        </p:nvSpPr>
        <p:spPr>
          <a:xfrm>
            <a:off x="304459" y="3277878"/>
            <a:ext cx="3355848" cy="261610"/>
          </a:xfrm>
          <a:prstGeom prst="rect">
            <a:avLst/>
          </a:prstGeom>
          <a:noFill/>
          <a:ln w="3175">
            <a:noFill/>
          </a:ln>
        </p:spPr>
        <p:txBody>
          <a:bodyPr wrap="square" rtlCol="0">
            <a:spAutoFit/>
          </a:bodyPr>
          <a:lstStyle/>
          <a:p>
            <a:r>
              <a:rPr lang="en-US" sz="1100" b="1" dirty="0">
                <a:solidFill>
                  <a:srgbClr val="4C545A"/>
                </a:solidFill>
                <a:latin typeface="+mj-lt"/>
              </a:rPr>
              <a:t>Knowledge of mother-to-child HIV </a:t>
            </a:r>
            <a:r>
              <a:rPr lang="en-US" sz="1100" b="1" dirty="0" smtClean="0">
                <a:solidFill>
                  <a:srgbClr val="4C545A"/>
                </a:solidFill>
                <a:latin typeface="+mj-lt"/>
              </a:rPr>
              <a:t>transmission</a:t>
            </a:r>
            <a:endParaRPr lang="en-US" sz="1100" b="1" dirty="0">
              <a:solidFill>
                <a:srgbClr val="4C545A"/>
              </a:solidFill>
              <a:latin typeface="+mj-lt"/>
            </a:endParaRPr>
          </a:p>
        </p:txBody>
      </p:sp>
      <p:graphicFrame>
        <p:nvGraphicFramePr>
          <p:cNvPr id="54" name="Chart 53"/>
          <p:cNvGraphicFramePr/>
          <p:nvPr>
            <p:extLst>
              <p:ext uri="{D42A27DB-BD31-4B8C-83A1-F6EECF244321}">
                <p14:modId xmlns:p14="http://schemas.microsoft.com/office/powerpoint/2010/main" val="768418708"/>
              </p:ext>
            </p:extLst>
          </p:nvPr>
        </p:nvGraphicFramePr>
        <p:xfrm>
          <a:off x="308736" y="7947735"/>
          <a:ext cx="2189078" cy="134691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5" name="Chart 54"/>
          <p:cNvGraphicFramePr/>
          <p:nvPr>
            <p:extLst>
              <p:ext uri="{D42A27DB-BD31-4B8C-83A1-F6EECF244321}">
                <p14:modId xmlns:p14="http://schemas.microsoft.com/office/powerpoint/2010/main" val="3674039786"/>
              </p:ext>
            </p:extLst>
          </p:nvPr>
        </p:nvGraphicFramePr>
        <p:xfrm>
          <a:off x="2782971" y="7947735"/>
          <a:ext cx="2189078" cy="1346913"/>
        </p:xfrm>
        <a:graphic>
          <a:graphicData uri="http://schemas.openxmlformats.org/drawingml/2006/chart">
            <c:chart xmlns:c="http://schemas.openxmlformats.org/drawingml/2006/chart" xmlns:r="http://schemas.openxmlformats.org/officeDocument/2006/relationships" r:id="rId8"/>
          </a:graphicData>
        </a:graphic>
      </p:graphicFrame>
      <p:sp>
        <p:nvSpPr>
          <p:cNvPr id="56" name="TextBox 55"/>
          <p:cNvSpPr txBox="1"/>
          <p:nvPr/>
        </p:nvSpPr>
        <p:spPr>
          <a:xfrm>
            <a:off x="2782971" y="7686125"/>
            <a:ext cx="2189079" cy="261610"/>
          </a:xfrm>
          <a:prstGeom prst="rect">
            <a:avLst/>
          </a:prstGeom>
          <a:noFill/>
          <a:ln w="3175">
            <a:noFill/>
          </a:ln>
        </p:spPr>
        <p:txBody>
          <a:bodyPr wrap="square" rtlCol="0">
            <a:spAutoFit/>
          </a:bodyPr>
          <a:lstStyle/>
          <a:p>
            <a:pPr algn="ctr"/>
            <a:r>
              <a:rPr lang="en-US" sz="1100" b="1" dirty="0">
                <a:solidFill>
                  <a:srgbClr val="4C545A"/>
                </a:solidFill>
                <a:latin typeface="+mj-lt"/>
              </a:rPr>
              <a:t>Men</a:t>
            </a:r>
          </a:p>
        </p:txBody>
      </p:sp>
      <p:sp>
        <p:nvSpPr>
          <p:cNvPr id="57" name="TextBox 56"/>
          <p:cNvSpPr txBox="1"/>
          <p:nvPr/>
        </p:nvSpPr>
        <p:spPr>
          <a:xfrm>
            <a:off x="308610" y="7686125"/>
            <a:ext cx="2189203" cy="261610"/>
          </a:xfrm>
          <a:prstGeom prst="rect">
            <a:avLst/>
          </a:prstGeom>
          <a:noFill/>
          <a:ln w="3175">
            <a:noFill/>
          </a:ln>
        </p:spPr>
        <p:txBody>
          <a:bodyPr wrap="square" rtlCol="0">
            <a:spAutoFit/>
          </a:bodyPr>
          <a:lstStyle/>
          <a:p>
            <a:pPr algn="ctr"/>
            <a:r>
              <a:rPr lang="en-US" sz="1100" b="1" dirty="0">
                <a:solidFill>
                  <a:srgbClr val="4C545A"/>
                </a:solidFill>
                <a:latin typeface="+mj-lt"/>
              </a:rPr>
              <a:t>Women</a:t>
            </a:r>
          </a:p>
        </p:txBody>
      </p:sp>
      <p:sp>
        <p:nvSpPr>
          <p:cNvPr id="65" name="TextBox 64"/>
          <p:cNvSpPr txBox="1"/>
          <p:nvPr/>
        </p:nvSpPr>
        <p:spPr>
          <a:xfrm>
            <a:off x="308610" y="9294648"/>
            <a:ext cx="4663440" cy="307777"/>
          </a:xfrm>
          <a:prstGeom prst="rect">
            <a:avLst/>
          </a:prstGeom>
          <a:noFill/>
          <a:ln w="3175">
            <a:noFill/>
          </a:ln>
        </p:spPr>
        <p:txBody>
          <a:bodyPr wrap="square" rtlCol="0">
            <a:spAutoFit/>
          </a:bodyPr>
          <a:lstStyle/>
          <a:p>
            <a:r>
              <a:rPr lang="en-US" sz="700" dirty="0"/>
              <a:t>Percent age 15-49 who hesitate to take an HIV test because they are afraid of how other people will react if the test result is positive for HIV</a:t>
            </a:r>
            <a:endParaRPr lang="en-US" sz="700" b="1" dirty="0"/>
          </a:p>
        </p:txBody>
      </p:sp>
      <p:sp>
        <p:nvSpPr>
          <p:cNvPr id="66" name="TextBox 65"/>
          <p:cNvSpPr txBox="1"/>
          <p:nvPr/>
        </p:nvSpPr>
        <p:spPr>
          <a:xfrm>
            <a:off x="305948" y="7193806"/>
            <a:ext cx="4666102" cy="200055"/>
          </a:xfrm>
          <a:prstGeom prst="rect">
            <a:avLst/>
          </a:prstGeom>
          <a:noFill/>
          <a:ln w="3175">
            <a:noFill/>
          </a:ln>
        </p:spPr>
        <p:txBody>
          <a:bodyPr wrap="square" rtlCol="0">
            <a:spAutoFit/>
          </a:bodyPr>
          <a:lstStyle/>
          <a:p>
            <a:r>
              <a:rPr lang="en-US" sz="700" dirty="0"/>
              <a:t>Percent age 15-49 who Know HIV can be transmitted from mother to child, by means</a:t>
            </a:r>
            <a:endParaRPr lang="en-US" sz="700" b="1" dirty="0"/>
          </a:p>
        </p:txBody>
      </p:sp>
    </p:spTree>
    <p:extLst>
      <p:ext uri="{BB962C8B-B14F-4D97-AF65-F5344CB8AC3E}">
        <p14:creationId xmlns:p14="http://schemas.microsoft.com/office/powerpoint/2010/main" val="27648019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Table 27"/>
          <p:cNvGraphicFramePr>
            <a:graphicFrameLocks noGrp="1"/>
          </p:cNvGraphicFramePr>
          <p:nvPr>
            <p:extLst>
              <p:ext uri="{D42A27DB-BD31-4B8C-83A1-F6EECF244321}">
                <p14:modId xmlns:p14="http://schemas.microsoft.com/office/powerpoint/2010/main" val="1178296793"/>
              </p:ext>
            </p:extLst>
          </p:nvPr>
        </p:nvGraphicFramePr>
        <p:xfrm>
          <a:off x="3894138" y="4110092"/>
          <a:ext cx="3355849" cy="3657542"/>
        </p:xfrm>
        <a:graphic>
          <a:graphicData uri="http://schemas.openxmlformats.org/drawingml/2006/table">
            <a:tbl>
              <a:tblPr firstRow="1" bandRow="1">
                <a:tableStyleId>{5C22544A-7EE6-4342-B048-85BDC9FD1C3A}</a:tableStyleId>
              </a:tblPr>
              <a:tblGrid>
                <a:gridCol w="1519779">
                  <a:extLst>
                    <a:ext uri="{9D8B030D-6E8A-4147-A177-3AD203B41FA5}">
                      <a16:colId xmlns="" xmlns:a16="http://schemas.microsoft.com/office/drawing/2014/main" val="20000"/>
                    </a:ext>
                  </a:extLst>
                </a:gridCol>
                <a:gridCol w="918035">
                  <a:extLst>
                    <a:ext uri="{9D8B030D-6E8A-4147-A177-3AD203B41FA5}">
                      <a16:colId xmlns="" xmlns:a16="http://schemas.microsoft.com/office/drawing/2014/main" val="124509595"/>
                    </a:ext>
                  </a:extLst>
                </a:gridCol>
                <a:gridCol w="918035">
                  <a:extLst>
                    <a:ext uri="{9D8B030D-6E8A-4147-A177-3AD203B41FA5}">
                      <a16:colId xmlns="" xmlns:a16="http://schemas.microsoft.com/office/drawing/2014/main" val="20002"/>
                    </a:ext>
                  </a:extLst>
                </a:gridCol>
              </a:tblGrid>
              <a:tr h="670934">
                <a:tc>
                  <a:txBody>
                    <a:bodyPr/>
                    <a:lstStyle/>
                    <a:p>
                      <a:endParaRPr lang="en-US" sz="1100" dirty="0">
                        <a:latin typeface="+mj-lt"/>
                      </a:endParaRPr>
                    </a:p>
                  </a:txBody>
                  <a:tcPr anchor="b">
                    <a:lnL w="3175" cap="flat" cmpd="sng" algn="ctr">
                      <a:no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0CECE"/>
                    </a:solidFill>
                  </a:tcPr>
                </a:tc>
                <a:tc>
                  <a:txBody>
                    <a:bodyPr/>
                    <a:lstStyle/>
                    <a:p>
                      <a:pPr algn="ctr"/>
                      <a:r>
                        <a:rPr lang="en-US" sz="900" b="1" kern="1200" dirty="0">
                          <a:solidFill>
                            <a:schemeClr val="lt1"/>
                          </a:solidFill>
                          <a:latin typeface="+mj-lt"/>
                          <a:ea typeface="+mn-ea"/>
                          <a:cs typeface="+mn-cs"/>
                        </a:rPr>
                        <a:t>Men</a:t>
                      </a:r>
                      <a:r>
                        <a:rPr lang="en-US" sz="900" b="1" kern="1200" baseline="0" dirty="0">
                          <a:solidFill>
                            <a:schemeClr val="lt1"/>
                          </a:solidFill>
                          <a:latin typeface="+mj-lt"/>
                          <a:ea typeface="+mn-ea"/>
                          <a:cs typeface="+mn-cs"/>
                        </a:rPr>
                        <a:t> who t</a:t>
                      </a:r>
                      <a:r>
                        <a:rPr lang="en-US" sz="900" b="1" kern="1200" dirty="0">
                          <a:solidFill>
                            <a:schemeClr val="lt1"/>
                          </a:solidFill>
                          <a:latin typeface="+mj-lt"/>
                          <a:ea typeface="+mn-ea"/>
                          <a:cs typeface="+mn-cs"/>
                        </a:rPr>
                        <a:t>ested in last 12 months</a:t>
                      </a:r>
                    </a:p>
                  </a:txBody>
                  <a:tcPr anchor="ctr">
                    <a:lnL w="6350" cap="flat" cmpd="sng" algn="ctr">
                      <a:solidFill>
                        <a:schemeClr val="bg2">
                          <a:lumMod val="75000"/>
                        </a:schemeClr>
                      </a:solidFill>
                      <a:prstDash val="solid"/>
                      <a:round/>
                      <a:headEnd type="none" w="med" len="med"/>
                      <a:tailEnd type="none" w="med" len="med"/>
                    </a:lnL>
                    <a:lnR w="635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3AB9C6"/>
                    </a:solidFill>
                  </a:tcPr>
                </a:tc>
                <a:tc>
                  <a:txBody>
                    <a:bodyPr/>
                    <a:lstStyle/>
                    <a:p>
                      <a:pPr algn="ctr"/>
                      <a:r>
                        <a:rPr lang="en-US" sz="900" b="1" dirty="0">
                          <a:latin typeface="+mj-lt"/>
                        </a:rPr>
                        <a:t>Women who tested in last 12 months</a:t>
                      </a:r>
                    </a:p>
                  </a:txBody>
                  <a:tcPr anchor="ctr">
                    <a:lnL w="635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CB040"/>
                    </a:solidFill>
                  </a:tcPr>
                </a:tc>
                <a:extLst>
                  <a:ext uri="{0D108BD9-81ED-4DB2-BD59-A6C34878D82A}">
                    <a16:rowId xmlns="" xmlns:a16="http://schemas.microsoft.com/office/drawing/2014/main" val="10000"/>
                  </a:ext>
                </a:extLst>
              </a:tr>
              <a:tr h="284638">
                <a:tc>
                  <a:txBody>
                    <a:bodyPr/>
                    <a:lstStyle/>
                    <a:p>
                      <a:pPr algn="l"/>
                      <a:r>
                        <a:rPr lang="en-US" sz="800" b="1" dirty="0">
                          <a:latin typeface="+mj-lt"/>
                        </a:rPr>
                        <a:t>National</a:t>
                      </a:r>
                    </a:p>
                  </a:txBody>
                  <a:tcPr anchor="ctr">
                    <a:lnL w="3175" cap="flat" cmpd="sng" algn="ctr">
                      <a:no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90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ctr" latinLnBrk="0" hangingPunct="1"/>
                      <a:r>
                        <a:rPr lang="en-US" sz="900" b="1" i="0" u="none" strike="noStrike" kern="1200" dirty="0">
                          <a:solidFill>
                            <a:srgbClr val="000000"/>
                          </a:solidFill>
                          <a:effectLst/>
                          <a:latin typeface="Franklin Gothic Book" panose="020B0503020102020204" pitchFamily="34" charset="0"/>
                          <a:ea typeface="+mn-ea"/>
                          <a:cs typeface="+mn-cs"/>
                        </a:rPr>
                        <a:t>5</a:t>
                      </a:r>
                    </a:p>
                  </a:txBody>
                  <a:tcPr marL="0" marR="0" marT="0" marB="0" anchor="ctr">
                    <a:lnL w="6350" cap="flat" cmpd="sng" algn="ctr">
                      <a:solidFill>
                        <a:schemeClr val="bg2">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ctr" latinLnBrk="0" hangingPunct="1"/>
                      <a:r>
                        <a:rPr lang="en-US" sz="900" b="1" i="0" u="none" strike="noStrike" kern="1200" dirty="0">
                          <a:solidFill>
                            <a:srgbClr val="000000"/>
                          </a:solidFill>
                          <a:effectLst/>
                          <a:latin typeface="Franklin Gothic Book" panose="020B0503020102020204" pitchFamily="34" charset="0"/>
                          <a:ea typeface="+mn-ea"/>
                          <a:cs typeface="+mn-cs"/>
                        </a:rPr>
                        <a:t>7</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chemeClr val="bg2">
                          <a:lumMod val="75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270197">
                <a:tc>
                  <a:txBody>
                    <a:bodyPr/>
                    <a:lstStyle/>
                    <a:p>
                      <a:pPr marL="0" algn="l" defTabSz="777240" rtl="0" eaLnBrk="1" fontAlgn="ctr" latinLnBrk="0" hangingPunct="1"/>
                      <a:r>
                        <a:rPr lang="en-US" sz="700" kern="1200" dirty="0">
                          <a:solidFill>
                            <a:schemeClr val="dk1"/>
                          </a:solidFill>
                          <a:latin typeface="+mn-lt"/>
                          <a:ea typeface="+mn-ea"/>
                          <a:cs typeface="+mn-cs"/>
                        </a:rPr>
                        <a:t>Tbilisi</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2">
                          <a:lumMod val="7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4</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2">
                          <a:lumMod val="7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9</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19050" cap="flat" cmpd="sng" algn="ctr">
                      <a:solidFill>
                        <a:schemeClr val="bg2">
                          <a:lumMod val="7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270197">
                <a:tc>
                  <a:txBody>
                    <a:bodyPr/>
                    <a:lstStyle/>
                    <a:p>
                      <a:pPr marL="0" algn="l" defTabSz="777240" rtl="0" eaLnBrk="1" fontAlgn="ctr" latinLnBrk="0" hangingPunct="1"/>
                      <a:r>
                        <a:rPr lang="en-US" sz="700" kern="1200" dirty="0" err="1">
                          <a:solidFill>
                            <a:schemeClr val="dk1"/>
                          </a:solidFill>
                          <a:latin typeface="+mn-lt"/>
                          <a:ea typeface="+mn-ea"/>
                          <a:cs typeface="+mn-cs"/>
                        </a:rPr>
                        <a:t>Adjara</a:t>
                      </a:r>
                      <a:r>
                        <a:rPr lang="en-US" sz="700" kern="1200" dirty="0">
                          <a:solidFill>
                            <a:schemeClr val="dk1"/>
                          </a:solidFill>
                          <a:latin typeface="+mn-lt"/>
                          <a:ea typeface="+mn-ea"/>
                          <a:cs typeface="+mn-cs"/>
                        </a:rPr>
                        <a:t> A.R</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4</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5</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270197">
                <a:tc>
                  <a:txBody>
                    <a:bodyPr/>
                    <a:lstStyle/>
                    <a:p>
                      <a:pPr marL="0" algn="l" defTabSz="777240" rtl="0" eaLnBrk="1" fontAlgn="ctr" latinLnBrk="0" hangingPunct="1"/>
                      <a:r>
                        <a:rPr lang="en-US" sz="700" kern="1200" dirty="0" err="1">
                          <a:solidFill>
                            <a:schemeClr val="dk1"/>
                          </a:solidFill>
                          <a:latin typeface="+mn-lt"/>
                          <a:ea typeface="+mn-ea"/>
                          <a:cs typeface="+mn-cs"/>
                        </a:rPr>
                        <a:t>Guria</a:t>
                      </a:r>
                      <a:endParaRPr lang="en-US" sz="7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5</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5</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270197">
                <a:tc>
                  <a:txBody>
                    <a:bodyPr/>
                    <a:lstStyle/>
                    <a:p>
                      <a:pPr marL="0" algn="l" defTabSz="777240" rtl="0" eaLnBrk="1" fontAlgn="ctr" latinLnBrk="0" hangingPunct="1"/>
                      <a:r>
                        <a:rPr lang="it-IT" sz="700" kern="1200" dirty="0">
                          <a:solidFill>
                            <a:schemeClr val="dk1"/>
                          </a:solidFill>
                          <a:latin typeface="+mn-lt"/>
                          <a:ea typeface="+mn-ea"/>
                          <a:cs typeface="+mn-cs"/>
                        </a:rPr>
                        <a:t>Imereti, Racha-Lechkhumi and Kvemo Svaneti</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5</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7</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270197">
                <a:tc>
                  <a:txBody>
                    <a:bodyPr/>
                    <a:lstStyle/>
                    <a:p>
                      <a:pPr marL="0" algn="l" defTabSz="777240" rtl="0" eaLnBrk="1" fontAlgn="ctr" latinLnBrk="0" hangingPunct="1"/>
                      <a:r>
                        <a:rPr lang="en-US" sz="700" kern="1200" dirty="0" err="1">
                          <a:solidFill>
                            <a:schemeClr val="dk1"/>
                          </a:solidFill>
                          <a:latin typeface="+mn-lt"/>
                          <a:ea typeface="+mn-ea"/>
                          <a:cs typeface="+mn-cs"/>
                        </a:rPr>
                        <a:t>Kakheti</a:t>
                      </a:r>
                      <a:endParaRPr lang="en-US" sz="7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3</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5</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7"/>
                  </a:ext>
                </a:extLst>
              </a:tr>
              <a:tr h="270197">
                <a:tc>
                  <a:txBody>
                    <a:bodyPr/>
                    <a:lstStyle/>
                    <a:p>
                      <a:pPr marL="0" algn="l" defTabSz="777240" rtl="0" eaLnBrk="1" fontAlgn="ctr" latinLnBrk="0" hangingPunct="1"/>
                      <a:r>
                        <a:rPr lang="en-US" sz="700" kern="1200" dirty="0" err="1">
                          <a:solidFill>
                            <a:schemeClr val="dk1"/>
                          </a:solidFill>
                          <a:latin typeface="+mn-lt"/>
                          <a:ea typeface="+mn-ea"/>
                          <a:cs typeface="+mn-cs"/>
                        </a:rPr>
                        <a:t>Mtskheta-Mtianeti</a:t>
                      </a:r>
                      <a:endParaRPr lang="en-US" sz="7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1</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4</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8"/>
                  </a:ext>
                </a:extLst>
              </a:tr>
              <a:tr h="270197">
                <a:tc>
                  <a:txBody>
                    <a:bodyPr/>
                    <a:lstStyle/>
                    <a:p>
                      <a:pPr marL="0" algn="l" defTabSz="777240" rtl="0" eaLnBrk="1" fontAlgn="ctr" latinLnBrk="0" hangingPunct="1"/>
                      <a:r>
                        <a:rPr lang="en-US" sz="700" kern="1200" dirty="0" err="1">
                          <a:solidFill>
                            <a:schemeClr val="dk1"/>
                          </a:solidFill>
                          <a:latin typeface="+mn-lt"/>
                          <a:ea typeface="+mn-ea"/>
                          <a:cs typeface="+mn-cs"/>
                        </a:rPr>
                        <a:t>Samegrelo-Zemo</a:t>
                      </a:r>
                      <a:r>
                        <a:rPr lang="en-US" sz="700" kern="1200" dirty="0">
                          <a:solidFill>
                            <a:schemeClr val="dk1"/>
                          </a:solidFill>
                          <a:latin typeface="+mn-lt"/>
                          <a:ea typeface="+mn-ea"/>
                          <a:cs typeface="+mn-cs"/>
                        </a:rPr>
                        <a:t> </a:t>
                      </a:r>
                      <a:r>
                        <a:rPr lang="en-US" sz="700" kern="1200" dirty="0" err="1">
                          <a:solidFill>
                            <a:schemeClr val="dk1"/>
                          </a:solidFill>
                          <a:latin typeface="+mn-lt"/>
                          <a:ea typeface="+mn-ea"/>
                          <a:cs typeface="+mn-cs"/>
                        </a:rPr>
                        <a:t>Svaneti</a:t>
                      </a:r>
                      <a:endParaRPr lang="en-US" sz="7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22</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19</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9"/>
                  </a:ext>
                </a:extLst>
              </a:tr>
              <a:tr h="270197">
                <a:tc>
                  <a:txBody>
                    <a:bodyPr/>
                    <a:lstStyle/>
                    <a:p>
                      <a:pPr marL="0" algn="l" defTabSz="777240" rtl="0" eaLnBrk="1" fontAlgn="ctr" latinLnBrk="0" hangingPunct="1"/>
                      <a:r>
                        <a:rPr lang="en-US" sz="700" kern="1200" dirty="0" err="1">
                          <a:solidFill>
                            <a:schemeClr val="dk1"/>
                          </a:solidFill>
                          <a:latin typeface="+mn-lt"/>
                          <a:ea typeface="+mn-ea"/>
                          <a:cs typeface="+mn-cs"/>
                        </a:rPr>
                        <a:t>Samtskhe-Javakheti</a:t>
                      </a:r>
                      <a:endParaRPr lang="en-US" sz="7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2</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2</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0"/>
                  </a:ext>
                </a:extLst>
              </a:tr>
              <a:tr h="270197">
                <a:tc>
                  <a:txBody>
                    <a:bodyPr/>
                    <a:lstStyle/>
                    <a:p>
                      <a:pPr marL="0" algn="l" defTabSz="777240" rtl="0" eaLnBrk="1" fontAlgn="ctr" latinLnBrk="0" hangingPunct="1"/>
                      <a:r>
                        <a:rPr lang="en-US" sz="700" kern="1200" dirty="0" err="1">
                          <a:solidFill>
                            <a:schemeClr val="dk1"/>
                          </a:solidFill>
                          <a:latin typeface="+mn-lt"/>
                          <a:ea typeface="+mn-ea"/>
                          <a:cs typeface="+mn-cs"/>
                        </a:rPr>
                        <a:t>Kvemo</a:t>
                      </a:r>
                      <a:r>
                        <a:rPr lang="en-US" sz="700" kern="1200" dirty="0">
                          <a:solidFill>
                            <a:schemeClr val="dk1"/>
                          </a:solidFill>
                          <a:latin typeface="+mn-lt"/>
                          <a:ea typeface="+mn-ea"/>
                          <a:cs typeface="+mn-cs"/>
                        </a:rPr>
                        <a:t> </a:t>
                      </a:r>
                      <a:r>
                        <a:rPr lang="en-US" sz="700" kern="1200" dirty="0" err="1">
                          <a:solidFill>
                            <a:schemeClr val="dk1"/>
                          </a:solidFill>
                          <a:latin typeface="+mn-lt"/>
                          <a:ea typeface="+mn-ea"/>
                          <a:cs typeface="+mn-cs"/>
                        </a:rPr>
                        <a:t>Kartli</a:t>
                      </a:r>
                      <a:endParaRPr lang="en-US" sz="7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1</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5</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1"/>
                  </a:ext>
                </a:extLst>
              </a:tr>
              <a:tr h="270197">
                <a:tc>
                  <a:txBody>
                    <a:bodyPr/>
                    <a:lstStyle/>
                    <a:p>
                      <a:pPr marL="0" algn="l" defTabSz="777240" rtl="0" eaLnBrk="1" fontAlgn="ctr" latinLnBrk="0" hangingPunct="1"/>
                      <a:r>
                        <a:rPr lang="en-US" sz="700" kern="1200" dirty="0" err="1">
                          <a:solidFill>
                            <a:schemeClr val="dk1"/>
                          </a:solidFill>
                          <a:latin typeface="+mn-lt"/>
                          <a:ea typeface="+mn-ea"/>
                          <a:cs typeface="+mn-cs"/>
                        </a:rPr>
                        <a:t>Shida</a:t>
                      </a:r>
                      <a:r>
                        <a:rPr lang="en-US" sz="700" kern="1200" dirty="0">
                          <a:solidFill>
                            <a:schemeClr val="dk1"/>
                          </a:solidFill>
                          <a:latin typeface="+mn-lt"/>
                          <a:ea typeface="+mn-ea"/>
                          <a:cs typeface="+mn-cs"/>
                        </a:rPr>
                        <a:t> </a:t>
                      </a:r>
                      <a:r>
                        <a:rPr lang="en-US" sz="700" kern="1200" dirty="0" err="1">
                          <a:solidFill>
                            <a:schemeClr val="dk1"/>
                          </a:solidFill>
                          <a:latin typeface="+mn-lt"/>
                          <a:ea typeface="+mn-ea"/>
                          <a:cs typeface="+mn-cs"/>
                        </a:rPr>
                        <a:t>Kartli</a:t>
                      </a:r>
                      <a:endParaRPr lang="en-US" sz="7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2</a:t>
                      </a:r>
                    </a:p>
                  </a:txBody>
                  <a:tcPr marL="0" marR="0" marT="0"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900" b="0" i="0" u="none" strike="noStrike" kern="1200" dirty="0">
                          <a:solidFill>
                            <a:srgbClr val="000000"/>
                          </a:solidFill>
                          <a:effectLst/>
                          <a:latin typeface="Franklin Gothic Book" panose="020B0503020102020204" pitchFamily="34" charset="0"/>
                          <a:ea typeface="+mn-ea"/>
                          <a:cs typeface="+mn-cs"/>
                        </a:rPr>
                        <a:t>4</a:t>
                      </a:r>
                    </a:p>
                  </a:txBody>
                  <a:tcPr marL="0" marR="0" marT="0" marB="0" anchor="ctr">
                    <a:lnL w="127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extLst>
                  <a:ext uri="{0D108BD9-81ED-4DB2-BD59-A6C34878D82A}">
                    <a16:rowId xmlns="" xmlns:a16="http://schemas.microsoft.com/office/drawing/2014/main" val="10012"/>
                  </a:ext>
                </a:extLst>
              </a:tr>
            </a:tbl>
          </a:graphicData>
        </a:graphic>
      </p:graphicFrame>
      <p:sp>
        <p:nvSpPr>
          <p:cNvPr id="74" name="TextBox 73"/>
          <p:cNvSpPr txBox="1"/>
          <p:nvPr/>
        </p:nvSpPr>
        <p:spPr>
          <a:xfrm>
            <a:off x="227426" y="179726"/>
            <a:ext cx="3505019" cy="276999"/>
          </a:xfrm>
          <a:prstGeom prst="rect">
            <a:avLst/>
          </a:prstGeom>
          <a:noFill/>
          <a:ln w="3175">
            <a:noFill/>
          </a:ln>
        </p:spPr>
        <p:txBody>
          <a:bodyPr wrap="square" rtlCol="0">
            <a:spAutoFit/>
          </a:bodyPr>
          <a:lstStyle/>
          <a:p>
            <a:r>
              <a:rPr lang="en-US" sz="1200" b="1" dirty="0">
                <a:solidFill>
                  <a:srgbClr val="4C545A"/>
                </a:solidFill>
                <a:latin typeface="+mj-lt"/>
              </a:rPr>
              <a:t>HIV Indicators by Key Characteristics</a:t>
            </a:r>
          </a:p>
        </p:txBody>
      </p:sp>
      <p:cxnSp>
        <p:nvCxnSpPr>
          <p:cNvPr id="76" name="Straight Connector 75"/>
          <p:cNvCxnSpPr/>
          <p:nvPr/>
        </p:nvCxnSpPr>
        <p:spPr>
          <a:xfrm>
            <a:off x="304800" y="456725"/>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304800" y="530877"/>
            <a:ext cx="3355848" cy="429768"/>
          </a:xfrm>
          <a:prstGeom prst="rect">
            <a:avLst/>
          </a:prstGeom>
          <a:noFill/>
          <a:ln w="3175">
            <a:noFill/>
          </a:ln>
        </p:spPr>
        <p:txBody>
          <a:bodyPr wrap="square" rtlCol="0">
            <a:spAutoFit/>
          </a:bodyPr>
          <a:lstStyle/>
          <a:p>
            <a:r>
              <a:rPr lang="en-US" sz="1100" b="1" dirty="0">
                <a:solidFill>
                  <a:srgbClr val="4C545A"/>
                </a:solidFill>
                <a:latin typeface="+mj-lt"/>
              </a:rPr>
              <a:t>Knowledge among Adolescent Girls &amp; Young Women (15-24)*</a:t>
            </a:r>
          </a:p>
        </p:txBody>
      </p:sp>
      <p:graphicFrame>
        <p:nvGraphicFramePr>
          <p:cNvPr id="84" name="Content Placeholder 6"/>
          <p:cNvGraphicFramePr>
            <a:graphicFrameLocks/>
          </p:cNvGraphicFramePr>
          <p:nvPr>
            <p:extLst>
              <p:ext uri="{D42A27DB-BD31-4B8C-83A1-F6EECF244321}">
                <p14:modId xmlns:p14="http://schemas.microsoft.com/office/powerpoint/2010/main" val="2090121673"/>
              </p:ext>
            </p:extLst>
          </p:nvPr>
        </p:nvGraphicFramePr>
        <p:xfrm>
          <a:off x="304800" y="1008649"/>
          <a:ext cx="3355848" cy="2157304"/>
        </p:xfrm>
        <a:graphic>
          <a:graphicData uri="http://schemas.openxmlformats.org/drawingml/2006/chart">
            <c:chart xmlns:c="http://schemas.openxmlformats.org/drawingml/2006/chart" xmlns:r="http://schemas.openxmlformats.org/officeDocument/2006/relationships" r:id="rId3"/>
          </a:graphicData>
        </a:graphic>
      </p:graphicFrame>
      <p:sp>
        <p:nvSpPr>
          <p:cNvPr id="26" name="TextBox 25"/>
          <p:cNvSpPr txBox="1"/>
          <p:nvPr/>
        </p:nvSpPr>
        <p:spPr>
          <a:xfrm>
            <a:off x="3886304" y="3811207"/>
            <a:ext cx="3355848" cy="261610"/>
          </a:xfrm>
          <a:prstGeom prst="rect">
            <a:avLst/>
          </a:prstGeom>
          <a:noFill/>
          <a:ln w="3175">
            <a:noFill/>
          </a:ln>
        </p:spPr>
        <p:txBody>
          <a:bodyPr wrap="square" rtlCol="0">
            <a:spAutoFit/>
          </a:bodyPr>
          <a:lstStyle/>
          <a:p>
            <a:r>
              <a:rPr lang="en-US" sz="1100" b="1" dirty="0">
                <a:solidFill>
                  <a:srgbClr val="4C545A"/>
                </a:solidFill>
                <a:latin typeface="+mj-lt"/>
              </a:rPr>
              <a:t>Regional Data on HIV Testing</a:t>
            </a:r>
          </a:p>
        </p:txBody>
      </p:sp>
      <p:graphicFrame>
        <p:nvGraphicFramePr>
          <p:cNvPr id="36" name="Chart 35"/>
          <p:cNvGraphicFramePr/>
          <p:nvPr>
            <p:extLst>
              <p:ext uri="{D42A27DB-BD31-4B8C-83A1-F6EECF244321}">
                <p14:modId xmlns:p14="http://schemas.microsoft.com/office/powerpoint/2010/main" val="827135384"/>
              </p:ext>
            </p:extLst>
          </p:nvPr>
        </p:nvGraphicFramePr>
        <p:xfrm>
          <a:off x="307466" y="4101988"/>
          <a:ext cx="3355848" cy="3661413"/>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Box 36"/>
          <p:cNvSpPr txBox="1"/>
          <p:nvPr/>
        </p:nvSpPr>
        <p:spPr>
          <a:xfrm>
            <a:off x="308522" y="3811271"/>
            <a:ext cx="3355848" cy="261610"/>
          </a:xfrm>
          <a:prstGeom prst="rect">
            <a:avLst/>
          </a:prstGeom>
          <a:noFill/>
          <a:ln w="3175">
            <a:noFill/>
          </a:ln>
        </p:spPr>
        <p:txBody>
          <a:bodyPr wrap="square" rtlCol="0">
            <a:spAutoFit/>
          </a:bodyPr>
          <a:lstStyle/>
          <a:p>
            <a:r>
              <a:rPr lang="en-US" sz="1100" b="1" dirty="0">
                <a:solidFill>
                  <a:srgbClr val="4C545A"/>
                </a:solidFill>
                <a:latin typeface="+mj-lt"/>
              </a:rPr>
              <a:t>Tested for HIV in last 12 months</a:t>
            </a:r>
          </a:p>
        </p:txBody>
      </p:sp>
      <p:sp>
        <p:nvSpPr>
          <p:cNvPr id="41" name="Rectangle 40"/>
          <p:cNvSpPr/>
          <p:nvPr/>
        </p:nvSpPr>
        <p:spPr>
          <a:xfrm>
            <a:off x="3887312" y="7810105"/>
            <a:ext cx="3355848" cy="310896"/>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700" b="1" dirty="0">
                <a:solidFill>
                  <a:schemeClr val="tx1"/>
                </a:solidFill>
              </a:rPr>
              <a:t>Tested in last 12 months: </a:t>
            </a:r>
            <a:r>
              <a:rPr lang="en-US" sz="700" dirty="0">
                <a:solidFill>
                  <a:schemeClr val="tx1"/>
                </a:solidFill>
              </a:rPr>
              <a:t>percent age 15-49 who have been tested in the last 12 months and know the result</a:t>
            </a:r>
            <a:r>
              <a:rPr lang="en-US" sz="700" b="1" dirty="0">
                <a:solidFill>
                  <a:schemeClr val="tx1"/>
                </a:solidFill>
              </a:rPr>
              <a:t> </a:t>
            </a:r>
          </a:p>
        </p:txBody>
      </p:sp>
      <p:sp>
        <p:nvSpPr>
          <p:cNvPr id="20" name="TextBox 19"/>
          <p:cNvSpPr txBox="1"/>
          <p:nvPr/>
        </p:nvSpPr>
        <p:spPr>
          <a:xfrm>
            <a:off x="307656" y="7810387"/>
            <a:ext cx="3355848" cy="307777"/>
          </a:xfrm>
          <a:prstGeom prst="rect">
            <a:avLst/>
          </a:prstGeom>
          <a:noFill/>
          <a:ln w="3175">
            <a:noFill/>
          </a:ln>
        </p:spPr>
        <p:txBody>
          <a:bodyPr wrap="square" rtlCol="0">
            <a:spAutoFit/>
          </a:bodyPr>
          <a:lstStyle/>
          <a:p>
            <a:r>
              <a:rPr lang="en-US" sz="700" dirty="0"/>
              <a:t>Percent age 15-49 who have been tested for HIV in the last 12 months and know the result</a:t>
            </a:r>
            <a:endParaRPr lang="en-US" sz="700" b="1" dirty="0"/>
          </a:p>
        </p:txBody>
      </p:sp>
      <p:sp>
        <p:nvSpPr>
          <p:cNvPr id="21" name="TextBox 20"/>
          <p:cNvSpPr txBox="1"/>
          <p:nvPr/>
        </p:nvSpPr>
        <p:spPr>
          <a:xfrm>
            <a:off x="304800" y="3204793"/>
            <a:ext cx="6651111" cy="200055"/>
          </a:xfrm>
          <a:prstGeom prst="rect">
            <a:avLst/>
          </a:prstGeom>
          <a:noFill/>
          <a:ln w="3175">
            <a:noFill/>
          </a:ln>
        </p:spPr>
        <p:txBody>
          <a:bodyPr wrap="square" rtlCol="0">
            <a:spAutoFit/>
          </a:bodyPr>
          <a:lstStyle/>
          <a:p>
            <a:r>
              <a:rPr lang="en-US" sz="700" dirty="0"/>
              <a:t>*Percent age 15-24 who know two ways of HIV prevention, who know that a healthy looking person can be HIV-positive, and who reject two most common misconceptions.</a:t>
            </a:r>
          </a:p>
        </p:txBody>
      </p:sp>
      <p:sp>
        <p:nvSpPr>
          <p:cNvPr id="25" name="TextBox 24"/>
          <p:cNvSpPr txBox="1"/>
          <p:nvPr/>
        </p:nvSpPr>
        <p:spPr>
          <a:xfrm>
            <a:off x="3886304" y="530877"/>
            <a:ext cx="3355848" cy="430887"/>
          </a:xfrm>
          <a:prstGeom prst="rect">
            <a:avLst/>
          </a:prstGeom>
          <a:noFill/>
          <a:ln w="3175">
            <a:noFill/>
          </a:ln>
        </p:spPr>
        <p:txBody>
          <a:bodyPr wrap="square" rtlCol="0">
            <a:spAutoFit/>
          </a:bodyPr>
          <a:lstStyle/>
          <a:p>
            <a:r>
              <a:rPr lang="en-US" sz="1100" b="1" dirty="0">
                <a:solidFill>
                  <a:srgbClr val="4C545A"/>
                </a:solidFill>
                <a:latin typeface="+mj-lt"/>
              </a:rPr>
              <a:t>Knowledge among Adolescent Boys &amp; Young Men (15-24)*</a:t>
            </a:r>
          </a:p>
        </p:txBody>
      </p:sp>
      <p:graphicFrame>
        <p:nvGraphicFramePr>
          <p:cNvPr id="27" name="Content Placeholder 6"/>
          <p:cNvGraphicFramePr>
            <a:graphicFrameLocks/>
          </p:cNvGraphicFramePr>
          <p:nvPr>
            <p:extLst>
              <p:ext uri="{D42A27DB-BD31-4B8C-83A1-F6EECF244321}">
                <p14:modId xmlns:p14="http://schemas.microsoft.com/office/powerpoint/2010/main" val="513148208"/>
              </p:ext>
            </p:extLst>
          </p:nvPr>
        </p:nvGraphicFramePr>
        <p:xfrm>
          <a:off x="3886304" y="1009389"/>
          <a:ext cx="3355848" cy="2157304"/>
        </p:xfrm>
        <a:graphic>
          <a:graphicData uri="http://schemas.openxmlformats.org/drawingml/2006/chart">
            <c:chart xmlns:c="http://schemas.openxmlformats.org/drawingml/2006/chart" xmlns:r="http://schemas.openxmlformats.org/officeDocument/2006/relationships" r:id="rId5"/>
          </a:graphicData>
        </a:graphic>
      </p:graphicFrame>
      <p:pic>
        <p:nvPicPr>
          <p:cNvPr id="18" name="Picture 17"/>
          <p:cNvPicPr>
            <a:picLocks noChangeAspect="1"/>
          </p:cNvPicPr>
          <p:nvPr/>
        </p:nvPicPr>
        <p:blipFill rotWithShape="1">
          <a:blip r:embed="rId6">
            <a:extLst>
              <a:ext uri="{28A0092B-C50C-407E-A947-70E740481C1C}">
                <a14:useLocalDpi xmlns:a14="http://schemas.microsoft.com/office/drawing/2010/main" val="0"/>
              </a:ext>
            </a:extLst>
          </a:blip>
          <a:srcRect r="28854"/>
          <a:stretch/>
        </p:blipFill>
        <p:spPr>
          <a:xfrm>
            <a:off x="304800" y="8207740"/>
            <a:ext cx="7050024" cy="1667906"/>
          </a:xfrm>
          <a:prstGeom prst="rect">
            <a:avLst/>
          </a:prstGeom>
        </p:spPr>
      </p:pic>
      <p:sp>
        <p:nvSpPr>
          <p:cNvPr id="19" name="Text Box 2"/>
          <p:cNvSpPr txBox="1">
            <a:spLocks noChangeArrowheads="1"/>
          </p:cNvSpPr>
          <p:nvPr/>
        </p:nvSpPr>
        <p:spPr bwMode="auto">
          <a:xfrm>
            <a:off x="302893" y="8236867"/>
            <a:ext cx="7050024" cy="1590872"/>
          </a:xfrm>
          <a:prstGeom prst="rect">
            <a:avLst/>
          </a:prstGeom>
          <a:noFill/>
          <a:ln w="9525">
            <a:noFill/>
            <a:miter lim="800000"/>
            <a:headEnd/>
            <a:tailEnd/>
          </a:ln>
        </p:spPr>
        <p:txBody>
          <a:bodyPr rot="0" vert="horz" wrap="square" lIns="91440" tIns="45720" rIns="91440" bIns="45720" numCol="3" anchor="t" anchorCtr="0">
            <a:noAutofit/>
          </a:bodyPr>
          <a:lstStyle/>
          <a:p>
            <a:pPr marL="114300"/>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r>
              <a:rPr lang="en-GB" sz="900" dirty="0" smtClean="0">
                <a:solidFill>
                  <a:schemeClr val="bg1"/>
                </a:solidFill>
              </a:rPr>
              <a:t>.</a:t>
            </a:r>
          </a:p>
          <a:p>
            <a:pPr marL="168275"/>
            <a:endParaRPr lang="en-GB" sz="900" dirty="0">
              <a:solidFill>
                <a:schemeClr val="bg1"/>
              </a:solidFill>
            </a:endParaRPr>
          </a:p>
          <a:p>
            <a:pPr marL="168275"/>
            <a:endParaRPr lang="en-GB" sz="900" dirty="0" smtClean="0">
              <a:solidFill>
                <a:schemeClr val="bg1"/>
              </a:solidFill>
            </a:endParaRPr>
          </a:p>
          <a:p>
            <a:pPr marL="118872"/>
            <a:r>
              <a:rPr lang="en-GB" sz="900" dirty="0" smtClean="0">
                <a:solidFill>
                  <a:schemeClr val="bg1"/>
                </a:solidFill>
              </a:rPr>
              <a:t>The </a:t>
            </a:r>
            <a:r>
              <a:rPr lang="en-GB" sz="900" dirty="0">
                <a:solidFill>
                  <a:schemeClr val="bg1"/>
                </a:solidFill>
              </a:rPr>
              <a:t>objective of this snapshot is to disseminate selected findings from the MICS Georgia 2018 related to HIV. Data from this snapshot can be found in tables TM11.1W, TM11.1M, TM11.2W, TM11.2M, TM11.3W, TM11.3M, TM11.4W, TM11.4M, TM11.5, TM11.6W and TM11.6M. </a:t>
            </a:r>
            <a:endParaRPr lang="en-US"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sp>
        <p:nvSpPr>
          <p:cNvPr id="17" name="TextBox 16"/>
          <p:cNvSpPr txBox="1"/>
          <p:nvPr/>
        </p:nvSpPr>
        <p:spPr>
          <a:xfrm>
            <a:off x="304799" y="3433423"/>
            <a:ext cx="6651111" cy="200055"/>
          </a:xfrm>
          <a:prstGeom prst="rect">
            <a:avLst/>
          </a:prstGeom>
          <a:noFill/>
          <a:ln w="3175">
            <a:noFill/>
          </a:ln>
        </p:spPr>
        <p:txBody>
          <a:bodyPr wrap="square" rtlCol="0">
            <a:spAutoFit/>
          </a:bodyPr>
          <a:lstStyle/>
          <a:p>
            <a:r>
              <a:rPr lang="en-US" sz="700" dirty="0"/>
              <a:t>Data by regions for men are based on 25-49 </a:t>
            </a:r>
            <a:r>
              <a:rPr lang="en-US" sz="700" dirty="0" err="1"/>
              <a:t>unweighted</a:t>
            </a:r>
            <a:r>
              <a:rPr lang="en-US" sz="700" dirty="0"/>
              <a:t> cases</a:t>
            </a:r>
          </a:p>
        </p:txBody>
      </p:sp>
    </p:spTree>
    <p:extLst>
      <p:ext uri="{BB962C8B-B14F-4D97-AF65-F5344CB8AC3E}">
        <p14:creationId xmlns:p14="http://schemas.microsoft.com/office/powerpoint/2010/main" val="41959948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customXsn xmlns="http://schemas.microsoft.com/office/2006/metadata/customXsn">
  <xsnLocation/>
  <cached>True</cached>
  <openByDefault>True</openByDefault>
  <xsnScope/>
</customXsn>
</file>

<file path=customXml/item3.xml><?xml version="1.0" encoding="utf-8"?>
<p:properties xmlns:p="http://schemas.microsoft.com/office/2006/metadata/properties" xmlns:xsi="http://www.w3.org/2001/XMLSchema-instance" xmlns:pc="http://schemas.microsoft.com/office/infopath/2007/PartnerControls">
  <documentManagement>
    <TaxCatchAll xmlns="ca283e0b-db31-4043-a2ef-b80661bf084a">
      <Value>3</Value>
    </TaxCatchAll>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4.xml><?xml version="1.0" encoding="utf-8"?>
<?mso-contentType ?>
<spe:Receivers xmlns:spe="http://schemas.microsoft.com/sharepoint/events"/>
</file>

<file path=customXml/item5.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SharedContentType xmlns="Microsoft.SharePoint.Taxonomy.ContentTypeSync" SourceId="73f51738-d318-4883-9d64-4f0bd0ccc55e" ContentTypeId="0x0101009BA85F8052A6DA4FA3E31FF9F74C6970" PreviousValue="false"/>
</file>

<file path=customXml/itemProps1.xml><?xml version="1.0" encoding="utf-8"?>
<ds:datastoreItem xmlns:ds="http://schemas.openxmlformats.org/officeDocument/2006/customXml" ds:itemID="{175C53DF-CB8D-493E-B0B3-939A09C678B1}">
  <ds:schemaRefs>
    <ds:schemaRef ds:uri="http://schemas.microsoft.com/sharepoint/v3/contenttype/forms"/>
  </ds:schemaRefs>
</ds:datastoreItem>
</file>

<file path=customXml/itemProps2.xml><?xml version="1.0" encoding="utf-8"?>
<ds:datastoreItem xmlns:ds="http://schemas.openxmlformats.org/officeDocument/2006/customXml" ds:itemID="{A7435D1A-BCE2-433D-A0A2-1942C805AAF7}">
  <ds:schemaRefs>
    <ds:schemaRef ds:uri="http://schemas.microsoft.com/office/2006/metadata/customXsn"/>
  </ds:schemaRefs>
</ds:datastoreItem>
</file>

<file path=customXml/itemProps3.xml><?xml version="1.0" encoding="utf-8"?>
<ds:datastoreItem xmlns:ds="http://schemas.openxmlformats.org/officeDocument/2006/customXml" ds:itemID="{7BB43280-4355-49D2-8F25-97AFFF646AE2}">
  <ds:schemaRef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2aac1c47-a7bd-4382-bbe6-d59290c165d5"/>
    <ds:schemaRef ds:uri="http://schemas.microsoft.com/sharepoint/v4"/>
    <ds:schemaRef ds:uri="03aba595-bc08-4bc6-a067-44fa0d6fce4c"/>
    <ds:schemaRef ds:uri="http://purl.org/dc/dcmitype/"/>
    <ds:schemaRef ds:uri="http://schemas.microsoft.com/office/2006/metadata/properties"/>
    <ds:schemaRef ds:uri="http://schemas.microsoft.com/sharepoint.v3"/>
    <ds:schemaRef ds:uri="http://schemas.microsoft.com/sharepoint/v3"/>
    <ds:schemaRef ds:uri="ca283e0b-db31-4043-a2ef-b80661bf084a"/>
    <ds:schemaRef ds:uri="http://www.w3.org/XML/1998/namespace"/>
    <ds:schemaRef ds:uri="http://purl.org/dc/terms/"/>
  </ds:schemaRefs>
</ds:datastoreItem>
</file>

<file path=customXml/itemProps4.xml><?xml version="1.0" encoding="utf-8"?>
<ds:datastoreItem xmlns:ds="http://schemas.openxmlformats.org/officeDocument/2006/customXml" ds:itemID="{A4D96FCB-89A7-419E-BE88-553FE46A164B}">
  <ds:schemaRefs>
    <ds:schemaRef ds:uri="http://schemas.microsoft.com/sharepoint/events"/>
  </ds:schemaRefs>
</ds:datastoreItem>
</file>

<file path=customXml/itemProps5.xml><?xml version="1.0" encoding="utf-8"?>
<ds:datastoreItem xmlns:ds="http://schemas.openxmlformats.org/officeDocument/2006/customXml" ds:itemID="{595C826A-4AF1-4525-8B08-3411F29C93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3454117B-82D6-4B4C-9471-2C12C64CBAF7}">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
  <TotalTime>4963</TotalTime>
  <Words>1083</Words>
  <Application>Microsoft Office PowerPoint</Application>
  <PresentationFormat>Custom</PresentationFormat>
  <Paragraphs>124</Paragraphs>
  <Slides>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Franklin Gothic Book</vt:lpstr>
      <vt:lpstr>Franklin Gothic Medium</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Tijana Comic</dc:creator>
  <cp:lastModifiedBy>nestan pantsulaia</cp:lastModifiedBy>
  <cp:revision>461</cp:revision>
  <cp:lastPrinted>2019-11-16T00:19:17Z</cp:lastPrinted>
  <dcterms:created xsi:type="dcterms:W3CDTF">2017-11-02T14:57:07Z</dcterms:created>
  <dcterms:modified xsi:type="dcterms:W3CDTF">2019-11-16T00:20:10Z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_dlc_DocIdItemGuid">
    <vt:lpwstr>8e28523f-1f39-4f3a-86eb-f8b4e8ca3636</vt:lpwstr>
  </property>
  <property fmtid="{D5CDD505-2E9C-101B-9397-08002B2CF9AE}" pid="6" name="Topic">
    <vt:lpwstr/>
  </property>
  <property fmtid="{D5CDD505-2E9C-101B-9397-08002B2CF9AE}" pid="7" name="DocumentType">
    <vt:lpwstr/>
  </property>
  <property fmtid="{D5CDD505-2E9C-101B-9397-08002B2CF9AE}" pid="8" name="GeographicScope">
    <vt:lpwstr/>
  </property>
</Properties>
</file>