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61" r:id="rId8"/>
    <p:sldId id="262" r:id="rId9"/>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60" userDrawn="1">
          <p15:clr>
            <a:srgbClr val="A4A3A4"/>
          </p15:clr>
        </p15:guide>
        <p15:guide id="2" pos="192" userDrawn="1">
          <p15:clr>
            <a:srgbClr val="A4A3A4"/>
          </p15:clr>
        </p15:guide>
        <p15:guide id="3"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ka Hayashi" initials="CH" lastIdx="6" clrIdx="0">
    <p:extLst>
      <p:ext uri="{19B8F6BF-5375-455C-9EA6-DF929625EA0E}">
        <p15:presenceInfo xmlns:p15="http://schemas.microsoft.com/office/powerpoint/2012/main" userId="S-1-5-21-889838981-920820592-1903951286-441087" providerId="AD"/>
      </p:ext>
    </p:extLst>
  </p:cmAuthor>
  <p:cmAuthor id="2" name="Vrinda R Mehra" initials="VRM" lastIdx="5" clrIdx="1">
    <p:extLst>
      <p:ext uri="{19B8F6BF-5375-455C-9EA6-DF929625EA0E}">
        <p15:presenceInfo xmlns:p15="http://schemas.microsoft.com/office/powerpoint/2012/main" userId="S-1-5-21-889838981-920820592-1903951286-755758" providerId="AD"/>
      </p:ext>
    </p:extLst>
  </p:cmAuthor>
  <p:cmAuthor id="3" name="Tijana Comic" initials="TC" lastIdx="6" clrIdx="2">
    <p:extLst>
      <p:ext uri="{19B8F6BF-5375-455C-9EA6-DF929625EA0E}">
        <p15:presenceInfo xmlns:p15="http://schemas.microsoft.com/office/powerpoint/2012/main" userId="b1e3c049de1787fc" providerId="Windows Live"/>
      </p:ext>
    </p:extLst>
  </p:cmAuthor>
  <p:cmAuthor id="4" name="Eduard Bonet Porqueras" initials="EBP" lastIdx="4" clrIdx="3">
    <p:extLst>
      <p:ext uri="{19B8F6BF-5375-455C-9EA6-DF929625EA0E}">
        <p15:presenceInfo xmlns:p15="http://schemas.microsoft.com/office/powerpoint/2012/main" userId="S-1-5-21-889838981-920820592-1903951286-274647" providerId="AD"/>
      </p:ext>
    </p:extLst>
  </p:cmAuthor>
  <p:cmAuthor id="5" name="ana varamashvili" initials="av" lastIdx="8" clrIdx="4">
    <p:extLst>
      <p:ext uri="{19B8F6BF-5375-455C-9EA6-DF929625EA0E}">
        <p15:presenceInfo xmlns:p15="http://schemas.microsoft.com/office/powerpoint/2012/main" userId="S-1-5-21-2703388789-3765044650-341701313-21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2D0F"/>
    <a:srgbClr val="E4381B"/>
    <a:srgbClr val="E64227"/>
    <a:srgbClr val="DD4229"/>
    <a:srgbClr val="267DFF"/>
    <a:srgbClr val="1975FF"/>
    <a:srgbClr val="0D6EFF"/>
    <a:srgbClr val="EB6E5A"/>
    <a:srgbClr val="E8553D"/>
    <a:srgbClr val="C9C9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19" autoAdjust="0"/>
    <p:restoredTop sz="94672"/>
  </p:normalViewPr>
  <p:slideViewPr>
    <p:cSldViewPr snapToGrid="0" snapToObjects="1" showGuides="1">
      <p:cViewPr>
        <p:scale>
          <a:sx n="125" d="100"/>
          <a:sy n="125" d="100"/>
        </p:scale>
        <p:origin x="882" y="-1434"/>
      </p:cViewPr>
      <p:guideLst>
        <p:guide orient="horz" pos="2760"/>
        <p:guide pos="192"/>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presProps" Target="presProps.xml"/><Relationship Id="rId5" Type="http://schemas.openxmlformats.org/officeDocument/2006/relationships/customXml" Target="../customXml/item5.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52163567102749"/>
          <c:y val="0.14019365367790565"/>
          <c:w val="0.72801326633781671"/>
          <c:h val="0.71961311326468802"/>
        </c:manualLayout>
      </c:layout>
      <c:doughnutChart>
        <c:varyColors val="1"/>
        <c:ser>
          <c:idx val="0"/>
          <c:order val="0"/>
          <c:tx>
            <c:strRef>
              <c:f>Sheet1!$B$5</c:f>
              <c:strCache>
                <c:ptCount val="1"/>
                <c:pt idx="0">
                  <c:v>Male</c:v>
                </c:pt>
              </c:strCache>
            </c:strRef>
          </c:tx>
          <c:spPr>
            <a:solidFill>
              <a:schemeClr val="accent2">
                <a:lumMod val="20000"/>
                <a:lumOff val="80000"/>
              </a:schemeClr>
            </a:solidFill>
          </c:spPr>
          <c:dPt>
            <c:idx val="0"/>
            <c:bubble3D val="0"/>
            <c:spPr>
              <a:solidFill>
                <a:srgbClr val="267DFF"/>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2.9384665331467713E-3"/>
                  <c:y val="0.12560185288472095"/>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1599003591408221"/>
                      <c:h val="0.1416675554972118"/>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267DF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Sheet1!$B$6:$B$7</c:f>
              <c:numCache>
                <c:formatCode>0.0</c:formatCode>
                <c:ptCount val="2"/>
                <c:pt idx="0" formatCode="0">
                  <c:v>40.607344757353374</c:v>
                </c:pt>
                <c:pt idx="1">
                  <c:v>59.392655242646626</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Female</c:v>
                </c:pt>
              </c:strCache>
            </c:strRef>
          </c:tx>
          <c:spPr>
            <a:solidFill>
              <a:schemeClr val="accent2">
                <a:lumMod val="40000"/>
                <a:lumOff val="60000"/>
              </a:schemeClr>
            </a:solidFill>
          </c:spPr>
          <c:dPt>
            <c:idx val="0"/>
            <c:bubble3D val="0"/>
            <c:spPr>
              <a:solidFill>
                <a:srgbClr val="4690FF"/>
              </a:solidFill>
              <a:ln w="19050">
                <a:solidFill>
                  <a:schemeClr val="lt1"/>
                </a:solidFill>
              </a:ln>
              <a:effectLst/>
            </c:spPr>
            <c:extLst xmlns:c16r2="http://schemas.microsoft.com/office/drawing/2015/06/chart">
              <c:ext xmlns:c16="http://schemas.microsoft.com/office/drawing/2014/chart" uri="{C3380CC4-5D6E-409C-BE32-E72D297353CC}">
                <c16:uniqueId val="{00000005-FB01-40AF-99C6-A37AE7C98B69}"/>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7-FB01-40AF-99C6-A37AE7C98B69}"/>
              </c:ext>
            </c:extLst>
          </c:dPt>
          <c:dLbls>
            <c:dLbl>
              <c:idx val="0"/>
              <c:layout>
                <c:manualLayout>
                  <c:x val="-0.17630578278882456"/>
                  <c:y val="-0.19992891513560804"/>
                </c:manualLayout>
              </c:layout>
              <c:numFmt formatCode="#,##0" sourceLinked="0"/>
              <c:spPr>
                <a:noFill/>
                <a:ln>
                  <a:noFill/>
                </a:ln>
                <a:effectLst/>
              </c:spPr>
              <c:txPr>
                <a:bodyPr rot="0" spcFirstLastPara="1" vertOverflow="overflow" horzOverflow="overflow"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B01-40AF-99C6-A37AE7C98B69}"/>
                </c:ext>
                <c:ext xmlns:c15="http://schemas.microsoft.com/office/drawing/2012/chart" uri="{CE6537A1-D6FC-4f65-9D91-7224C49458BB}">
                  <c15:layout>
                    <c:manualLayout>
                      <c:w val="0.19616018330530036"/>
                      <c:h val="0.16581420980229675"/>
                    </c:manualLayout>
                  </c15:layout>
                </c:ext>
              </c:extLst>
            </c:dLbl>
            <c:dLbl>
              <c:idx val="1"/>
              <c:delete val="1"/>
              <c:extLst xmlns:c16r2="http://schemas.microsoft.com/office/drawing/2015/06/chart">
                <c:ext xmlns:c16="http://schemas.microsoft.com/office/drawing/2014/chart" uri="{C3380CC4-5D6E-409C-BE32-E72D297353CC}">
                  <c16:uniqueId val="{00000007-FB01-40AF-99C6-A37AE7C98B69}"/>
                </c:ext>
                <c:ext xmlns:c15="http://schemas.microsoft.com/office/drawing/2012/chart" uri="{CE6537A1-D6FC-4f65-9D91-7224C49458BB}"/>
              </c:extLst>
            </c:dLbl>
            <c:numFmt formatCode="#,##0.0" sourceLinked="0"/>
            <c:spPr>
              <a:noFill/>
              <a:ln>
                <a:noFill/>
              </a:ln>
              <a:effectLst/>
            </c:spPr>
            <c:txPr>
              <a:bodyPr rot="0" spcFirstLastPara="1" vertOverflow="overflow" horzOverflow="overflow" vert="horz" wrap="square" lIns="38100" tIns="19050" rIns="38100" bIns="19050" anchor="ctr" anchorCtr="0">
                <a:spAutoFit/>
              </a:bodyPr>
              <a:lstStyle/>
              <a:p>
                <a:pPr algn="ctr" rtl="0">
                  <a:defRPr lang="en-US" sz="700" b="1" i="0" u="none" strike="noStrike" kern="1200" baseline="0">
                    <a:solidFill>
                      <a:srgbClr val="267DF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Sheet1!$C$6:$C$7</c:f>
              <c:numCache>
                <c:formatCode>0.0</c:formatCode>
                <c:ptCount val="2"/>
                <c:pt idx="0" formatCode="0">
                  <c:v>41.640630361216608</c:v>
                </c:pt>
                <c:pt idx="1">
                  <c:v>58.359369638783392</c:v>
                </c:pt>
              </c:numCache>
            </c:numRef>
          </c:val>
          <c:extLst xmlns:c16r2="http://schemas.microsoft.com/office/drawing/2015/06/chart">
            <c:ext xmlns:c16="http://schemas.microsoft.com/office/drawing/2014/chart" uri="{C3380CC4-5D6E-409C-BE32-E72D297353CC}">
              <c16:uniqueId val="{00000008-FB01-40AF-99C6-A37AE7C98B69}"/>
            </c:ext>
          </c:extLst>
        </c:ser>
        <c:dLbls>
          <c:showLegendKey val="0"/>
          <c:showVal val="0"/>
          <c:showCatName val="0"/>
          <c:showSerName val="0"/>
          <c:showPercent val="0"/>
          <c:showBubbleSize val="0"/>
          <c:showLeaderLines val="1"/>
        </c:dLbls>
        <c:firstSliceAng val="0"/>
        <c:holeSize val="3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98164431780658"/>
          <c:y val="0.13915051483949123"/>
          <c:w val="0.73012347192009552"/>
          <c:h val="0.72169897032101749"/>
        </c:manualLayout>
      </c:layout>
      <c:doughnutChart>
        <c:varyColors val="1"/>
        <c:ser>
          <c:idx val="0"/>
          <c:order val="0"/>
          <c:tx>
            <c:strRef>
              <c:f>Sheet1!$B$5</c:f>
              <c:strCache>
                <c:ptCount val="1"/>
                <c:pt idx="0">
                  <c:v>National</c:v>
                </c:pt>
              </c:strCache>
            </c:strRef>
          </c:tx>
          <c:spPr>
            <a:solidFill>
              <a:schemeClr val="accent2">
                <a:lumMod val="20000"/>
                <a:lumOff val="80000"/>
              </a:schemeClr>
            </a:solidFill>
          </c:spPr>
          <c:dPt>
            <c:idx val="0"/>
            <c:bubble3D val="0"/>
            <c:spPr>
              <a:solidFill>
                <a:srgbClr val="0066FF"/>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0.12673472758718057"/>
                  <c:y val="-0.1793545342334493"/>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29167116446849717"/>
                      <c:h val="0.10137095363079614"/>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Sheet1!$B$6:$B$7</c:f>
              <c:numCache>
                <c:formatCode>0.0</c:formatCode>
                <c:ptCount val="2"/>
                <c:pt idx="0">
                  <c:v>41.098984442759487</c:v>
                </c:pt>
                <c:pt idx="1">
                  <c:v>58.901015557240513</c:v>
                </c:pt>
              </c:numCache>
            </c:numRef>
          </c:val>
          <c:extLst xmlns:c16r2="http://schemas.microsoft.com/office/drawing/2015/06/chart">
            <c:ext xmlns:c16="http://schemas.microsoft.com/office/drawing/2014/chart" uri="{C3380CC4-5D6E-409C-BE32-E72D297353CC}">
              <c16:uniqueId val="{00000004-51C8-4EDF-BCF8-9DE2E3E4A7FE}"/>
            </c:ext>
          </c:extLst>
        </c:ser>
        <c:dLbls>
          <c:showLegendKey val="0"/>
          <c:showVal val="0"/>
          <c:showCatName val="0"/>
          <c:showSerName val="0"/>
          <c:showPercent val="0"/>
          <c:showBubbleSize val="0"/>
          <c:showLeaderLines val="1"/>
        </c:dLbls>
        <c:firstSliceAng val="0"/>
        <c:holeSize val="5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52163567102749"/>
          <c:y val="0.14203681270610405"/>
          <c:w val="0.72577667820705294"/>
          <c:h val="0.71740233192004843"/>
        </c:manualLayout>
      </c:layout>
      <c:doughnutChart>
        <c:varyColors val="1"/>
        <c:ser>
          <c:idx val="0"/>
          <c:order val="0"/>
          <c:tx>
            <c:strRef>
              <c:f>Sheet1!$B$5</c:f>
              <c:strCache>
                <c:ptCount val="1"/>
                <c:pt idx="0">
                  <c:v>Rural</c:v>
                </c:pt>
              </c:strCache>
            </c:strRef>
          </c:tx>
          <c:spPr>
            <a:solidFill>
              <a:srgbClr val="E32D0F"/>
            </a:solidFill>
          </c:spPr>
          <c:dPt>
            <c:idx val="0"/>
            <c:bubble3D val="0"/>
            <c:spPr>
              <a:solidFill>
                <a:srgbClr val="3184FF"/>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3.0420534738605145E-2"/>
                  <c:y val="0.13095430378894937"/>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1562943615511096"/>
                      <c:h val="0.15342805706978935"/>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3184F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Sheet1!$B$6:$B$7</c:f>
              <c:numCache>
                <c:formatCode>0.0</c:formatCode>
                <c:ptCount val="2"/>
                <c:pt idx="0" formatCode="0">
                  <c:v>44.254807044502904</c:v>
                </c:pt>
                <c:pt idx="1">
                  <c:v>55.745192955497096</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Urban</c:v>
                </c:pt>
              </c:strCache>
            </c:strRef>
          </c:tx>
          <c:spPr>
            <a:solidFill>
              <a:schemeClr val="accent2">
                <a:lumMod val="40000"/>
                <a:lumOff val="60000"/>
              </a:schemeClr>
            </a:solidFill>
          </c:spPr>
          <c:dPt>
            <c:idx val="0"/>
            <c:bubble3D val="0"/>
            <c:spPr>
              <a:solidFill>
                <a:srgbClr val="5096FF"/>
              </a:solidFill>
              <a:ln w="19050">
                <a:solidFill>
                  <a:schemeClr val="lt1"/>
                </a:solidFill>
              </a:ln>
              <a:effectLst/>
            </c:spPr>
            <c:extLst xmlns:c16r2="http://schemas.microsoft.com/office/drawing/2015/06/chart">
              <c:ext xmlns:c16="http://schemas.microsoft.com/office/drawing/2014/chart" uri="{C3380CC4-5D6E-409C-BE32-E72D297353CC}">
                <c16:uniqueId val="{00000005-C9C5-4AFE-BE23-7FDDFC7F02E4}"/>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7-C9C5-4AFE-BE23-7FDDFC7F02E4}"/>
              </c:ext>
            </c:extLst>
          </c:dPt>
          <c:dLbls>
            <c:dLbl>
              <c:idx val="0"/>
              <c:layout>
                <c:manualLayout>
                  <c:x val="-0.13325720593291607"/>
                  <c:y val="-0.16315238239450838"/>
                </c:manualLayout>
              </c:layout>
              <c:numFmt formatCode="#,##0" sourceLinked="0"/>
              <c:spPr>
                <a:noFill/>
                <a:ln>
                  <a:noFill/>
                </a:ln>
                <a:effectLst/>
              </c:spPr>
              <c:txPr>
                <a:bodyPr rot="0" spcFirstLastPara="1" vertOverflow="overflow" horzOverflow="overflow"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C9C5-4AFE-BE23-7FDDFC7F02E4}"/>
                </c:ext>
                <c:ext xmlns:c15="http://schemas.microsoft.com/office/drawing/2012/chart" uri="{CE6537A1-D6FC-4f65-9D91-7224C49458BB}">
                  <c15:layout>
                    <c:manualLayout>
                      <c:w val="0.17767834114666303"/>
                      <c:h val="0.17276076237047003"/>
                    </c:manualLayout>
                  </c15:layout>
                </c:ext>
              </c:extLst>
            </c:dLbl>
            <c:dLbl>
              <c:idx val="1"/>
              <c:delete val="1"/>
              <c:extLst xmlns:c16r2="http://schemas.microsoft.com/office/drawing/2015/06/chart">
                <c:ext xmlns:c16="http://schemas.microsoft.com/office/drawing/2014/chart" uri="{C3380CC4-5D6E-409C-BE32-E72D297353CC}">
                  <c16:uniqueId val="{00000007-C9C5-4AFE-BE23-7FDDFC7F02E4}"/>
                </c:ext>
                <c:ext xmlns:c15="http://schemas.microsoft.com/office/drawing/2012/chart" uri="{CE6537A1-D6FC-4f65-9D91-7224C49458BB}"/>
              </c:extLst>
            </c:dLbl>
            <c:numFmt formatCode="#,##0" sourceLinked="0"/>
            <c:spPr>
              <a:noFill/>
              <a:ln>
                <a:noFill/>
              </a:ln>
              <a:effectLst/>
            </c:spPr>
            <c:txPr>
              <a:bodyPr rot="0" spcFirstLastPara="1" vertOverflow="overflow" horzOverflow="overflow" vert="horz" wrap="square" lIns="38100" tIns="19050" rIns="38100" bIns="19050" anchor="ctr" anchorCtr="0">
                <a:spAutoFit/>
              </a:bodyPr>
              <a:lstStyle/>
              <a:p>
                <a:pPr algn="ctr" rtl="0">
                  <a:defRPr lang="en-US" sz="700" b="1" i="0" u="none" strike="noStrike" kern="1200" baseline="0">
                    <a:solidFill>
                      <a:srgbClr val="3184F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Sheet1!$C$6:$C$7</c:f>
              <c:numCache>
                <c:formatCode>0.0</c:formatCode>
                <c:ptCount val="2"/>
                <c:pt idx="0" formatCode="0">
                  <c:v>39.169657811538833</c:v>
                </c:pt>
                <c:pt idx="1">
                  <c:v>60.830342188461167</c:v>
                </c:pt>
              </c:numCache>
            </c:numRef>
          </c:val>
          <c:extLst xmlns:c16r2="http://schemas.microsoft.com/office/drawing/2015/06/chart">
            <c:ext xmlns:c16="http://schemas.microsoft.com/office/drawing/2014/chart" uri="{C3380CC4-5D6E-409C-BE32-E72D297353CC}">
              <c16:uniqueId val="{00000008-C9C5-4AFE-BE23-7FDDFC7F02E4}"/>
            </c:ext>
          </c:extLst>
        </c:ser>
        <c:dLbls>
          <c:showLegendKey val="0"/>
          <c:showVal val="0"/>
          <c:showCatName val="0"/>
          <c:showSerName val="0"/>
          <c:showPercent val="0"/>
          <c:showBubbleSize val="0"/>
          <c:showLeaderLines val="1"/>
        </c:dLbls>
        <c:firstSliceAng val="0"/>
        <c:holeSize val="3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72080095046485"/>
          <c:y val="0.14021594656437175"/>
          <c:w val="0.73082219294572603"/>
          <c:h val="0.72238962918096772"/>
        </c:manualLayout>
      </c:layout>
      <c:doughnutChart>
        <c:varyColors val="1"/>
        <c:ser>
          <c:idx val="0"/>
          <c:order val="0"/>
          <c:tx>
            <c:strRef>
              <c:f>Sheet1!$B$5</c:f>
              <c:strCache>
                <c:ptCount val="1"/>
                <c:pt idx="0">
                  <c:v>National</c:v>
                </c:pt>
              </c:strCache>
            </c:strRef>
          </c:tx>
          <c:spPr>
            <a:solidFill>
              <a:schemeClr val="accent2">
                <a:lumMod val="20000"/>
                <a:lumOff val="80000"/>
              </a:schemeClr>
            </a:solidFill>
          </c:spPr>
          <c:dPt>
            <c:idx val="0"/>
            <c:bubble3D val="0"/>
            <c:spPr>
              <a:solidFill>
                <a:srgbClr val="E32D0F"/>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8.1397980740212355E-3"/>
                  <c:y val="1.7778525307056751E-2"/>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29678894906922759"/>
                      <c:h val="0.13472100292903849"/>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E32D0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Severe (≥ 10 μg/dl)</c:v>
                </c:pt>
                <c:pt idx="1">
                  <c:v>No</c:v>
                </c:pt>
              </c:strCache>
            </c:strRef>
          </c:cat>
          <c:val>
            <c:numRef>
              <c:f>Sheet1!$B$6:$B$7</c:f>
              <c:numCache>
                <c:formatCode>0.0</c:formatCode>
                <c:ptCount val="2"/>
                <c:pt idx="0" formatCode="0">
                  <c:v>15.618222738622034</c:v>
                </c:pt>
                <c:pt idx="1">
                  <c:v>84.381777261377962</c:v>
                </c:pt>
              </c:numCache>
            </c:numRef>
          </c:val>
          <c:extLst xmlns:c16r2="http://schemas.microsoft.com/office/drawing/2015/06/chart">
            <c:ext xmlns:c16="http://schemas.microsoft.com/office/drawing/2014/chart" uri="{C3380CC4-5D6E-409C-BE32-E72D297353CC}">
              <c16:uniqueId val="{00000004-51C8-4EDF-BCF8-9DE2E3E4A7FE}"/>
            </c:ext>
          </c:extLst>
        </c:ser>
        <c:dLbls>
          <c:showLegendKey val="0"/>
          <c:showVal val="0"/>
          <c:showCatName val="0"/>
          <c:showSerName val="0"/>
          <c:showPercent val="0"/>
          <c:showBubbleSize val="0"/>
          <c:showLeaderLines val="1"/>
        </c:dLbls>
        <c:firstSliceAng val="0"/>
        <c:holeSize val="5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11739874928086"/>
          <c:y val="0.13949626488996567"/>
          <c:w val="0.73092900109276226"/>
          <c:h val="0.72249520492630726"/>
        </c:manualLayout>
      </c:layout>
      <c:doughnutChart>
        <c:varyColors val="1"/>
        <c:ser>
          <c:idx val="0"/>
          <c:order val="0"/>
          <c:tx>
            <c:strRef>
              <c:f>Sheet1!$B$5</c:f>
              <c:strCache>
                <c:ptCount val="1"/>
                <c:pt idx="0">
                  <c:v>Male</c:v>
                </c:pt>
              </c:strCache>
            </c:strRef>
          </c:tx>
          <c:spPr>
            <a:solidFill>
              <a:srgbClr val="E32D0F"/>
            </a:solidFill>
          </c:spPr>
          <c:dPt>
            <c:idx val="0"/>
            <c:bubble3D val="0"/>
            <c:spPr>
              <a:solidFill>
                <a:srgbClr val="E8553D"/>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8.4260071997967877E-3"/>
                  <c:y val="1.8213035870515675E-3"/>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15363256091685934"/>
                      <c:h val="0.18472090988626419"/>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chemeClr val="accent5">
                        <a:lumMod val="50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Severe (≥ 10 μg/dl)</c:v>
                </c:pt>
                <c:pt idx="1">
                  <c:v>No</c:v>
                </c:pt>
              </c:strCache>
            </c:strRef>
          </c:cat>
          <c:val>
            <c:numRef>
              <c:f>Sheet1!$B$6:$B$7</c:f>
              <c:numCache>
                <c:formatCode>0.0</c:formatCode>
                <c:ptCount val="2"/>
                <c:pt idx="0" formatCode="0">
                  <c:v>16.3</c:v>
                </c:pt>
                <c:pt idx="1">
                  <c:v>83.7</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Female</c:v>
                </c:pt>
              </c:strCache>
            </c:strRef>
          </c:tx>
          <c:spPr>
            <a:solidFill>
              <a:schemeClr val="accent2">
                <a:lumMod val="40000"/>
                <a:lumOff val="60000"/>
              </a:schemeClr>
            </a:solidFill>
          </c:spPr>
          <c:dPt>
            <c:idx val="0"/>
            <c:bubble3D val="0"/>
            <c:spPr>
              <a:solidFill>
                <a:srgbClr val="EB6E5A"/>
              </a:solidFill>
              <a:ln w="19050">
                <a:solidFill>
                  <a:schemeClr val="lt1"/>
                </a:solidFill>
              </a:ln>
              <a:effectLst/>
            </c:spPr>
            <c:extLst xmlns:c16r2="http://schemas.microsoft.com/office/drawing/2015/06/chart">
              <c:ext xmlns:c16="http://schemas.microsoft.com/office/drawing/2014/chart" uri="{C3380CC4-5D6E-409C-BE32-E72D297353CC}">
                <c16:uniqueId val="{00000005-1C6A-4342-B9D0-FBB6E4C5C0AB}"/>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7-1C6A-4342-B9D0-FBB6E4C5C0AB}"/>
              </c:ext>
            </c:extLst>
          </c:dPt>
          <c:dLbls>
            <c:dLbl>
              <c:idx val="0"/>
              <c:layout>
                <c:manualLayout>
                  <c:x val="-1.7179090454160155E-2"/>
                  <c:y val="-7.3112255198869618E-3"/>
                </c:manualLayout>
              </c:layout>
              <c:numFmt formatCode="#,##0" sourceLinked="0"/>
              <c:spPr>
                <a:noFill/>
                <a:ln>
                  <a:noFill/>
                </a:ln>
                <a:effectLst/>
              </c:spPr>
              <c:txPr>
                <a:bodyPr rot="0" spcFirstLastPara="1" vertOverflow="overflow" horzOverflow="overflow"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1C6A-4342-B9D0-FBB6E4C5C0AB}"/>
                </c:ext>
                <c:ext xmlns:c15="http://schemas.microsoft.com/office/drawing/2012/chart" uri="{CE6537A1-D6FC-4f65-9D91-7224C49458BB}">
                  <c15:layout>
                    <c:manualLayout>
                      <c:w val="0.20323990851362708"/>
                      <c:h val="0.18247244094488185"/>
                    </c:manualLayout>
                  </c15:layout>
                </c:ext>
              </c:extLst>
            </c:dLbl>
            <c:dLbl>
              <c:idx val="1"/>
              <c:delete val="1"/>
              <c:extLst xmlns:c16r2="http://schemas.microsoft.com/office/drawing/2015/06/chart">
                <c:ext xmlns:c16="http://schemas.microsoft.com/office/drawing/2014/chart" uri="{C3380CC4-5D6E-409C-BE32-E72D297353CC}">
                  <c16:uniqueId val="{00000007-1C6A-4342-B9D0-FBB6E4C5C0AB}"/>
                </c:ext>
                <c:ext xmlns:c15="http://schemas.microsoft.com/office/drawing/2012/chart" uri="{CE6537A1-D6FC-4f65-9D91-7224C49458BB}"/>
              </c:extLst>
            </c:dLbl>
            <c:numFmt formatCode="#,##0" sourceLinked="0"/>
            <c:spPr>
              <a:noFill/>
              <a:ln>
                <a:noFill/>
              </a:ln>
              <a:effectLst/>
            </c:spPr>
            <c:txPr>
              <a:bodyPr rot="0" spcFirstLastPara="1" vertOverflow="overflow" horzOverflow="overflow" vert="horz" wrap="square" lIns="38100" tIns="19050" rIns="38100" bIns="19050" anchor="ctr" anchorCtr="0">
                <a:spAutoFit/>
              </a:bodyPr>
              <a:lstStyle/>
              <a:p>
                <a:pPr algn="ctr" rtl="0">
                  <a:defRPr lang="en-US" sz="700" b="1" i="0" u="none" strike="noStrike" kern="1200" baseline="0">
                    <a:solidFill>
                      <a:srgbClr val="E32D0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Severe (≥ 10 μg/dl)</c:v>
                </c:pt>
                <c:pt idx="1">
                  <c:v>No</c:v>
                </c:pt>
              </c:strCache>
            </c:strRef>
          </c:cat>
          <c:val>
            <c:numRef>
              <c:f>Sheet1!$C$6:$C$7</c:f>
              <c:numCache>
                <c:formatCode>0.0</c:formatCode>
                <c:ptCount val="2"/>
                <c:pt idx="0" formatCode="0">
                  <c:v>14.9</c:v>
                </c:pt>
                <c:pt idx="1">
                  <c:v>85.1</c:v>
                </c:pt>
              </c:numCache>
            </c:numRef>
          </c:val>
          <c:extLst xmlns:c16r2="http://schemas.microsoft.com/office/drawing/2015/06/chart">
            <c:ext xmlns:c16="http://schemas.microsoft.com/office/drawing/2014/chart" uri="{C3380CC4-5D6E-409C-BE32-E72D297353CC}">
              <c16:uniqueId val="{00000008-1C6A-4342-B9D0-FBB6E4C5C0AB}"/>
            </c:ext>
          </c:extLst>
        </c:ser>
        <c:dLbls>
          <c:showLegendKey val="0"/>
          <c:showVal val="0"/>
          <c:showCatName val="0"/>
          <c:showSerName val="0"/>
          <c:showPercent val="0"/>
          <c:showBubbleSize val="0"/>
          <c:showLeaderLines val="1"/>
        </c:dLbls>
        <c:firstSliceAng val="0"/>
        <c:holeSize val="3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37696552522375"/>
          <c:y val="0.13969732148866004"/>
          <c:w val="0.73000262126767224"/>
          <c:h val="0.72157951409919918"/>
        </c:manualLayout>
      </c:layout>
      <c:doughnutChart>
        <c:varyColors val="1"/>
        <c:ser>
          <c:idx val="0"/>
          <c:order val="0"/>
          <c:tx>
            <c:strRef>
              <c:f>Sheet1!$B$5</c:f>
              <c:strCache>
                <c:ptCount val="1"/>
                <c:pt idx="0">
                  <c:v>Rural</c:v>
                </c:pt>
              </c:strCache>
            </c:strRef>
          </c:tx>
          <c:spPr>
            <a:solidFill>
              <a:srgbClr val="E32D0F"/>
            </a:solidFill>
          </c:spPr>
          <c:dPt>
            <c:idx val="0"/>
            <c:bubble3D val="0"/>
            <c:spPr>
              <a:solidFill>
                <a:srgbClr val="E8553D"/>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1.1150873616602382E-2"/>
                  <c:y val="5.6420228142289777E-4"/>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23594203635060498"/>
                      <c:h val="0.1416675554972118"/>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E32D0F"/>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Severe (≥ 10 μg/dl)</c:v>
                </c:pt>
                <c:pt idx="1">
                  <c:v>No</c:v>
                </c:pt>
              </c:strCache>
            </c:strRef>
          </c:cat>
          <c:val>
            <c:numRef>
              <c:f>Sheet1!$B$6:$B$7</c:f>
              <c:numCache>
                <c:formatCode>0.0</c:formatCode>
                <c:ptCount val="2"/>
                <c:pt idx="0" formatCode="0">
                  <c:v>19.814666283425343</c:v>
                </c:pt>
                <c:pt idx="1">
                  <c:v>80.185333716574661</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Urban</c:v>
                </c:pt>
              </c:strCache>
            </c:strRef>
          </c:tx>
          <c:spPr>
            <a:solidFill>
              <a:schemeClr val="accent2">
                <a:lumMod val="40000"/>
                <a:lumOff val="60000"/>
              </a:schemeClr>
            </a:solidFill>
          </c:spPr>
          <c:dPt>
            <c:idx val="0"/>
            <c:bubble3D val="0"/>
            <c:spPr>
              <a:solidFill>
                <a:srgbClr val="EB6E5A"/>
              </a:solidFill>
              <a:ln w="19050">
                <a:solidFill>
                  <a:schemeClr val="lt1"/>
                </a:solidFill>
              </a:ln>
              <a:effectLst/>
            </c:spPr>
            <c:extLst xmlns:c16r2="http://schemas.microsoft.com/office/drawing/2015/06/chart">
              <c:ext xmlns:c16="http://schemas.microsoft.com/office/drawing/2014/chart" uri="{C3380CC4-5D6E-409C-BE32-E72D297353CC}">
                <c16:uniqueId val="{00000005-4196-4F64-A7FC-A462444A1623}"/>
              </c:ext>
            </c:extLst>
          </c:dPt>
          <c:dPt>
            <c:idx val="1"/>
            <c:bubble3D val="0"/>
            <c:spPr>
              <a:solidFill>
                <a:srgbClr val="C9C9C9"/>
              </a:solidFill>
              <a:ln w="19050">
                <a:solidFill>
                  <a:schemeClr val="lt1"/>
                </a:solidFill>
              </a:ln>
              <a:effectLst/>
            </c:spPr>
            <c:extLst xmlns:c16r2="http://schemas.microsoft.com/office/drawing/2015/06/chart">
              <c:ext xmlns:c16="http://schemas.microsoft.com/office/drawing/2014/chart" uri="{C3380CC4-5D6E-409C-BE32-E72D297353CC}">
                <c16:uniqueId val="{00000007-4196-4F64-A7FC-A462444A1623}"/>
              </c:ext>
            </c:extLst>
          </c:dPt>
          <c:dLbls>
            <c:dLbl>
              <c:idx val="0"/>
              <c:layout>
                <c:manualLayout>
                  <c:x val="-1.3250805954703133E-2"/>
                  <c:y val="-4.0589878188303629E-3"/>
                </c:manualLayout>
              </c:layout>
              <c:numFmt formatCode="#,##0" sourceLinked="0"/>
              <c:spPr>
                <a:noFill/>
                <a:ln>
                  <a:noFill/>
                </a:ln>
                <a:effectLst/>
              </c:spPr>
              <c:txPr>
                <a:bodyPr rot="0" spcFirstLastPara="1" vertOverflow="overflow" horzOverflow="overflow" vert="horz" wrap="square" lIns="38100" tIns="19050" rIns="38100" bIns="19050" anchor="ctr" anchorCtr="0">
                  <a:noAutofit/>
                </a:bodyPr>
                <a:lstStyle/>
                <a:p>
                  <a:pPr algn="ctr" rtl="0">
                    <a:defRPr lang="en-US" sz="700" b="1"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4196-4F64-A7FC-A462444A1623}"/>
                </c:ext>
                <c:ext xmlns:c15="http://schemas.microsoft.com/office/drawing/2012/chart" uri="{CE6537A1-D6FC-4f65-9D91-7224C49458BB}">
                  <c15:layout>
                    <c:manualLayout>
                      <c:w val="0.22119878051505232"/>
                      <c:h val="0.13802799952960348"/>
                    </c:manualLayout>
                  </c15:layout>
                </c:ext>
              </c:extLst>
            </c:dLbl>
            <c:dLbl>
              <c:idx val="1"/>
              <c:delete val="1"/>
              <c:extLst xmlns:c16r2="http://schemas.microsoft.com/office/drawing/2015/06/chart">
                <c:ext xmlns:c16="http://schemas.microsoft.com/office/drawing/2014/chart" uri="{C3380CC4-5D6E-409C-BE32-E72D297353CC}">
                  <c16:uniqueId val="{00000007-4196-4F64-A7FC-A462444A1623}"/>
                </c:ext>
                <c:ext xmlns:c15="http://schemas.microsoft.com/office/drawing/2012/chart" uri="{CE6537A1-D6FC-4f65-9D91-7224C49458BB}"/>
              </c:extLst>
            </c:dLbl>
            <c:numFmt formatCode="#,##0" sourceLinked="0"/>
            <c:spPr>
              <a:noFill/>
              <a:ln>
                <a:noFill/>
              </a:ln>
              <a:effectLst/>
            </c:spPr>
            <c:txPr>
              <a:bodyPr rot="0" spcFirstLastPara="1" vertOverflow="overflow" horzOverflow="overflow" vert="horz" wrap="square" lIns="38100" tIns="19050" rIns="38100" bIns="19050" anchor="ctr" anchorCtr="0">
                <a:spAutoFit/>
              </a:bodyPr>
              <a:lstStyle/>
              <a:p>
                <a:pPr algn="ctr" rtl="0">
                  <a:defRPr lang="en-US" sz="700" b="1" i="0" u="none" strike="noStrike" kern="1200" baseline="0">
                    <a:solidFill>
                      <a:schemeClr val="accent5">
                        <a:lumMod val="50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Severe (≥ 10 μg/dl)</c:v>
                </c:pt>
                <c:pt idx="1">
                  <c:v>No</c:v>
                </c:pt>
              </c:strCache>
            </c:strRef>
          </c:cat>
          <c:val>
            <c:numRef>
              <c:f>Sheet1!$C$6:$C$7</c:f>
              <c:numCache>
                <c:formatCode>0.0</c:formatCode>
                <c:ptCount val="2"/>
                <c:pt idx="0" formatCode="0">
                  <c:v>13.052707717932904</c:v>
                </c:pt>
                <c:pt idx="1">
                  <c:v>86.947292282067096</c:v>
                </c:pt>
              </c:numCache>
            </c:numRef>
          </c:val>
          <c:extLst xmlns:c16r2="http://schemas.microsoft.com/office/drawing/2015/06/chart">
            <c:ext xmlns:c16="http://schemas.microsoft.com/office/drawing/2014/chart" uri="{C3380CC4-5D6E-409C-BE32-E72D297353CC}">
              <c16:uniqueId val="{00000008-4196-4F64-A7FC-A462444A1623}"/>
            </c:ext>
          </c:extLst>
        </c:ser>
        <c:dLbls>
          <c:showLegendKey val="0"/>
          <c:showVal val="0"/>
          <c:showCatName val="0"/>
          <c:showSerName val="0"/>
          <c:showPercent val="0"/>
          <c:showBubbleSize val="0"/>
          <c:showLeaderLines val="1"/>
        </c:dLbls>
        <c:firstSliceAng val="0"/>
        <c:holeSize val="3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24586455675197"/>
          <c:y val="1.778002099189575E-2"/>
          <c:w val="0.8494158063093975"/>
          <c:h val="0.83364603531601589"/>
        </c:manualLayout>
      </c:layout>
      <c:barChart>
        <c:barDir val="col"/>
        <c:grouping val="clustered"/>
        <c:varyColors val="0"/>
        <c:ser>
          <c:idx val="0"/>
          <c:order val="0"/>
          <c:tx>
            <c:strRef>
              <c:f>Sheet1!$B$6</c:f>
              <c:strCache>
                <c:ptCount val="1"/>
                <c:pt idx="0">
                  <c:v>≥ 5 μg/dl</c:v>
                </c:pt>
              </c:strCache>
            </c:strRef>
          </c:tx>
          <c:spPr>
            <a:solidFill>
              <a:srgbClr val="0192FF"/>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2-5</c:v>
                </c:pt>
                <c:pt idx="1">
                  <c:v>6-7</c:v>
                </c:pt>
              </c:strCache>
            </c:strRef>
          </c:cat>
          <c:val>
            <c:numRef>
              <c:f>Sheet1!$B$7:$B$8</c:f>
              <c:numCache>
                <c:formatCode>0</c:formatCode>
                <c:ptCount val="2"/>
                <c:pt idx="0">
                  <c:v>38.880274417847112</c:v>
                </c:pt>
                <c:pt idx="1">
                  <c:v>44.963510699676817</c:v>
                </c:pt>
              </c:numCache>
            </c:numRef>
          </c:val>
          <c:extLst xmlns:c16r2="http://schemas.microsoft.com/office/drawing/2015/06/chart">
            <c:ext xmlns:c16="http://schemas.microsoft.com/office/drawing/2014/chart" uri="{C3380CC4-5D6E-409C-BE32-E72D297353CC}">
              <c16:uniqueId val="{00000000-0D28-45E6-A946-680BEFA0340C}"/>
            </c:ext>
          </c:extLst>
        </c:ser>
        <c:ser>
          <c:idx val="1"/>
          <c:order val="1"/>
          <c:tx>
            <c:strRef>
              <c:f>Sheet1!$C$6</c:f>
              <c:strCache>
                <c:ptCount val="1"/>
                <c:pt idx="0">
                  <c:v>≥ 10 μg/dl</c:v>
                </c:pt>
              </c:strCache>
            </c:strRef>
          </c:tx>
          <c:spPr>
            <a:solidFill>
              <a:srgbClr val="F46C55"/>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2-5</c:v>
                </c:pt>
                <c:pt idx="1">
                  <c:v>6-7</c:v>
                </c:pt>
              </c:strCache>
            </c:strRef>
          </c:cat>
          <c:val>
            <c:numRef>
              <c:f>Sheet1!$C$7:$C$8</c:f>
              <c:numCache>
                <c:formatCode>0</c:formatCode>
                <c:ptCount val="2"/>
                <c:pt idx="0">
                  <c:v>13.548778262797169</c:v>
                </c:pt>
                <c:pt idx="1">
                  <c:v>19.222759800365136</c:v>
                </c:pt>
              </c:numCache>
            </c:numRef>
          </c:val>
          <c:extLst xmlns:c16r2="http://schemas.microsoft.com/office/drawing/2015/06/chart">
            <c:ext xmlns:c16="http://schemas.microsoft.com/office/drawing/2014/chart" uri="{C3380CC4-5D6E-409C-BE32-E72D297353CC}">
              <c16:uniqueId val="{00000001-0D28-45E6-A946-680BEFA0340C}"/>
            </c:ext>
          </c:extLst>
        </c:ser>
        <c:dLbls>
          <c:showLegendKey val="0"/>
          <c:showVal val="0"/>
          <c:showCatName val="0"/>
          <c:showSerName val="0"/>
          <c:showPercent val="0"/>
          <c:showBubbleSize val="0"/>
        </c:dLbls>
        <c:gapWidth val="150"/>
        <c:axId val="387389072"/>
        <c:axId val="387389632"/>
      </c:barChart>
      <c:catAx>
        <c:axId val="38738907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87389632"/>
        <c:crosses val="autoZero"/>
        <c:auto val="1"/>
        <c:lblAlgn val="ctr"/>
        <c:lblOffset val="100"/>
        <c:noMultiLvlLbl val="0"/>
      </c:catAx>
      <c:valAx>
        <c:axId val="387389632"/>
        <c:scaling>
          <c:orientation val="minMax"/>
          <c:max val="50"/>
          <c:min val="0"/>
        </c:scaling>
        <c:delete val="0"/>
        <c:axPos val="l"/>
        <c:majorGridlines>
          <c:spPr>
            <a:ln w="6350" cap="flat" cmpd="sng" algn="ctr">
              <a:solidFill>
                <a:schemeClr val="bg2"/>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87389072"/>
        <c:crosses val="autoZero"/>
        <c:crossBetween val="between"/>
        <c:majorUnit val="10"/>
        <c:minorUnit val="5"/>
      </c:valAx>
      <c:spPr>
        <a:noFill/>
        <a:ln w="3175">
          <a:noFill/>
        </a:ln>
        <a:effectLst/>
      </c:spPr>
    </c:plotArea>
    <c:legend>
      <c:legendPos val="l"/>
      <c:layout>
        <c:manualLayout>
          <c:xMode val="edge"/>
          <c:yMode val="edge"/>
          <c:x val="0.28141167432046216"/>
          <c:y val="0.88177061713692428"/>
          <c:w val="0.59253084459326577"/>
          <c:h val="0.1014185220667758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225572598222909"/>
          <c:y val="1.387304958031294E-2"/>
          <c:w val="0.5434461588255225"/>
          <c:h val="0.93908966577966535"/>
        </c:manualLayout>
      </c:layout>
      <c:doughnutChart>
        <c:varyColors val="1"/>
        <c:ser>
          <c:idx val="0"/>
          <c:order val="0"/>
          <c:tx>
            <c:strRef>
              <c:f>Sheet1!$B$5</c:f>
              <c:strCache>
                <c:ptCount val="1"/>
                <c:pt idx="0">
                  <c:v>Azerbaijani</c:v>
                </c:pt>
              </c:strCache>
            </c:strRef>
          </c:tx>
          <c:spPr>
            <a:solidFill>
              <a:schemeClr val="accent2">
                <a:lumMod val="20000"/>
                <a:lumOff val="80000"/>
              </a:schemeClr>
            </a:solidFill>
          </c:spPr>
          <c:dPt>
            <c:idx val="0"/>
            <c:bubble3D val="0"/>
            <c:spPr>
              <a:solidFill>
                <a:srgbClr val="0066FF"/>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0.39006294281856385"/>
                  <c:y val="0.4553528124057834"/>
                </c:manualLayout>
              </c:layout>
              <c:numFmt formatCode="#,##0" sourceLinked="0"/>
              <c:spPr>
                <a:noFill/>
                <a:ln>
                  <a:noFill/>
                </a:ln>
                <a:effectLst/>
              </c:spPr>
              <c:txPr>
                <a:bodyPr rot="0" spcFirstLastPara="1" vertOverflow="clip" horzOverflow="clip" vert="horz" wrap="square" lIns="36576" tIns="18288" rIns="36576" bIns="18288" anchor="ctr" anchorCtr="1">
                  <a:spAutoFit/>
                </a:bodyPr>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2124922245990927"/>
                      <c:h val="0.14851372667252175"/>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Sheet1!$B$6:$B$7</c:f>
              <c:numCache>
                <c:formatCode>0.0</c:formatCode>
                <c:ptCount val="2"/>
                <c:pt idx="0">
                  <c:v>13.743656970399554</c:v>
                </c:pt>
                <c:pt idx="1">
                  <c:v>86.256343029600444</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Armenian</c:v>
                </c:pt>
              </c:strCache>
            </c:strRef>
          </c:tx>
          <c:spPr>
            <a:solidFill>
              <a:schemeClr val="accent2">
                <a:lumMod val="40000"/>
                <a:lumOff val="60000"/>
              </a:schemeClr>
            </a:solidFill>
          </c:spPr>
          <c:dPt>
            <c:idx val="0"/>
            <c:bubble3D val="0"/>
            <c:spPr>
              <a:solidFill>
                <a:srgbClr val="0D6EFF"/>
              </a:solidFill>
              <a:ln w="19050">
                <a:solidFill>
                  <a:schemeClr val="lt1"/>
                </a:solidFill>
              </a:ln>
              <a:effectLst/>
            </c:spPr>
            <c:extLst xmlns:c16r2="http://schemas.microsoft.com/office/drawing/2015/06/chart">
              <c:ext xmlns:c16="http://schemas.microsoft.com/office/drawing/2014/chart" uri="{C3380CC4-5D6E-409C-BE32-E72D297353CC}">
                <c16:uniqueId val="{00000005-F1D6-4694-B195-85028BB2619E}"/>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F1D6-4694-B195-85028BB2619E}"/>
              </c:ext>
            </c:extLst>
          </c:dPt>
          <c:dLbls>
            <c:dLbl>
              <c:idx val="0"/>
              <c:layout>
                <c:manualLayout>
                  <c:x val="-0.47064454280642665"/>
                  <c:y val="-0.16624965590467577"/>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1D6-4694-B195-85028BB2619E}"/>
                </c:ext>
                <c:ext xmlns:c15="http://schemas.microsoft.com/office/drawing/2012/chart" uri="{CE6537A1-D6FC-4f65-9D91-7224C49458BB}">
                  <c15:layout>
                    <c:manualLayout>
                      <c:w val="0.18169247088333607"/>
                      <c:h val="0.23507937132145709"/>
                    </c:manualLayout>
                  </c15:layout>
                </c:ext>
              </c:extLst>
            </c:dLbl>
            <c:dLbl>
              <c:idx val="1"/>
              <c:delete val="1"/>
              <c:extLst xmlns:c16r2="http://schemas.microsoft.com/office/drawing/2015/06/chart">
                <c:ext xmlns:c16="http://schemas.microsoft.com/office/drawing/2014/chart" uri="{C3380CC4-5D6E-409C-BE32-E72D297353CC}">
                  <c16:uniqueId val="{00000007-F1D6-4694-B195-85028BB2619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Sheet1!$C$6:$C$7</c:f>
              <c:numCache>
                <c:formatCode>0.0</c:formatCode>
                <c:ptCount val="2"/>
                <c:pt idx="0">
                  <c:v>22.296239440341207</c:v>
                </c:pt>
                <c:pt idx="1">
                  <c:v>77.703760559658789</c:v>
                </c:pt>
              </c:numCache>
            </c:numRef>
          </c:val>
          <c:extLst xmlns:c16r2="http://schemas.microsoft.com/office/drawing/2015/06/chart">
            <c:ext xmlns:c16="http://schemas.microsoft.com/office/drawing/2014/chart" uri="{C3380CC4-5D6E-409C-BE32-E72D297353CC}">
              <c16:uniqueId val="{00000008-F1D6-4694-B195-85028BB2619E}"/>
            </c:ext>
          </c:extLst>
        </c:ser>
        <c:ser>
          <c:idx val="2"/>
          <c:order val="2"/>
          <c:tx>
            <c:strRef>
              <c:f>Sheet1!$D$5</c:f>
              <c:strCache>
                <c:ptCount val="1"/>
                <c:pt idx="0">
                  <c:v>Other</c:v>
                </c:pt>
              </c:strCache>
            </c:strRef>
          </c:tx>
          <c:spPr>
            <a:solidFill>
              <a:schemeClr val="accent2">
                <a:lumMod val="60000"/>
                <a:lumOff val="40000"/>
              </a:schemeClr>
            </a:solidFill>
          </c:spPr>
          <c:dPt>
            <c:idx val="0"/>
            <c:bubble3D val="0"/>
            <c:spPr>
              <a:solidFill>
                <a:srgbClr val="1975FF"/>
              </a:solidFill>
              <a:ln w="19050">
                <a:solidFill>
                  <a:schemeClr val="lt1"/>
                </a:solidFill>
              </a:ln>
              <a:effectLst/>
            </c:spPr>
            <c:extLst xmlns:c16r2="http://schemas.microsoft.com/office/drawing/2015/06/chart">
              <c:ext xmlns:c16="http://schemas.microsoft.com/office/drawing/2014/chart" uri="{C3380CC4-5D6E-409C-BE32-E72D297353CC}">
                <c16:uniqueId val="{0000000A-F1D6-4694-B195-85028BB2619E}"/>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F1D6-4694-B195-85028BB2619E}"/>
              </c:ext>
            </c:extLst>
          </c:dPt>
          <c:dLbls>
            <c:dLbl>
              <c:idx val="0"/>
              <c:layout>
                <c:manualLayout>
                  <c:x val="0.22690026373148442"/>
                  <c:y val="0.52930763651299251"/>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F1D6-4694-B195-85028BB2619E}"/>
                </c:ext>
                <c:ext xmlns:c15="http://schemas.microsoft.com/office/drawing/2012/chart" uri="{CE6537A1-D6FC-4f65-9D91-7224C49458BB}">
                  <c15:layout>
                    <c:manualLayout>
                      <c:w val="0.23207201159103663"/>
                      <c:h val="0.15189077649752469"/>
                    </c:manualLayout>
                  </c15:layout>
                </c:ext>
              </c:extLst>
            </c:dLbl>
            <c:dLbl>
              <c:idx val="1"/>
              <c:delete val="1"/>
              <c:extLst xmlns:c16r2="http://schemas.microsoft.com/office/drawing/2015/06/chart">
                <c:ext xmlns:c16="http://schemas.microsoft.com/office/drawing/2014/chart" uri="{C3380CC4-5D6E-409C-BE32-E72D297353CC}">
                  <c16:uniqueId val="{0000000C-F1D6-4694-B195-85028BB2619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Sheet1!$D$6:$D$7</c:f>
              <c:numCache>
                <c:formatCode>0.0</c:formatCode>
                <c:ptCount val="2"/>
                <c:pt idx="0">
                  <c:v>34.382490786371356</c:v>
                </c:pt>
                <c:pt idx="1">
                  <c:v>65.617509213628637</c:v>
                </c:pt>
              </c:numCache>
            </c:numRef>
          </c:val>
          <c:extLst xmlns:c16r2="http://schemas.microsoft.com/office/drawing/2015/06/chart">
            <c:ext xmlns:c16="http://schemas.microsoft.com/office/drawing/2014/chart" uri="{C3380CC4-5D6E-409C-BE32-E72D297353CC}">
              <c16:uniqueId val="{0000000D-F1D6-4694-B195-85028BB2619E}"/>
            </c:ext>
          </c:extLst>
        </c:ser>
        <c:ser>
          <c:idx val="3"/>
          <c:order val="3"/>
          <c:tx>
            <c:strRef>
              <c:f>Sheet1!$E$5</c:f>
              <c:strCache>
                <c:ptCount val="1"/>
                <c:pt idx="0">
                  <c:v>Georgian</c:v>
                </c:pt>
              </c:strCache>
            </c:strRef>
          </c:tx>
          <c:spPr>
            <a:solidFill>
              <a:srgbClr val="0070C0"/>
            </a:solidFill>
          </c:spPr>
          <c:dPt>
            <c:idx val="0"/>
            <c:bubble3D val="0"/>
            <c:spPr>
              <a:solidFill>
                <a:srgbClr val="267DFF"/>
              </a:solidFill>
              <a:ln w="19050">
                <a:solidFill>
                  <a:schemeClr val="lt1"/>
                </a:solidFill>
              </a:ln>
              <a:effectLst/>
            </c:spPr>
            <c:extLst xmlns:c16r2="http://schemas.microsoft.com/office/drawing/2015/06/chart">
              <c:ext xmlns:c16="http://schemas.microsoft.com/office/drawing/2014/chart" uri="{C3380CC4-5D6E-409C-BE32-E72D297353CC}">
                <c16:uniqueId val="{0000000F-F1D6-4694-B195-85028BB2619E}"/>
              </c:ext>
            </c:extLst>
          </c:dPt>
          <c:dPt>
            <c:idx val="1"/>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11-F1D6-4694-B195-85028BB2619E}"/>
              </c:ext>
            </c:extLst>
          </c:dPt>
          <c:dLbls>
            <c:dLbl>
              <c:idx val="0"/>
              <c:layout>
                <c:manualLayout>
                  <c:x val="0.13732416847460541"/>
                  <c:y val="-0.32791738216646787"/>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F1D6-4694-B195-85028BB2619E}"/>
                </c:ext>
                <c:ext xmlns:c15="http://schemas.microsoft.com/office/drawing/2012/chart" uri="{CE6537A1-D6FC-4f65-9D91-7224C49458BB}">
                  <c15:layout>
                    <c:manualLayout>
                      <c:w val="0.25564876916941592"/>
                      <c:h val="0.14542635150102967"/>
                    </c:manualLayout>
                  </c15:layout>
                </c:ext>
              </c:extLst>
            </c:dLbl>
            <c:numFmt formatCode="#,##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Moderate and severe (≥ 5 μg/dl)1</c:v>
                </c:pt>
                <c:pt idx="1">
                  <c:v>No</c:v>
                </c:pt>
              </c:strCache>
            </c:strRef>
          </c:cat>
          <c:val>
            <c:numRef>
              <c:f>Sheet1!$E$6:$E$7</c:f>
              <c:numCache>
                <c:formatCode>0.0</c:formatCode>
                <c:ptCount val="2"/>
                <c:pt idx="0">
                  <c:v>43.853088722723747</c:v>
                </c:pt>
                <c:pt idx="1">
                  <c:v>56.146911277276253</c:v>
                </c:pt>
              </c:numCache>
            </c:numRef>
          </c:val>
          <c:extLst xmlns:c16r2="http://schemas.microsoft.com/office/drawing/2015/06/chart">
            <c:ext xmlns:c16="http://schemas.microsoft.com/office/drawing/2014/chart" uri="{C3380CC4-5D6E-409C-BE32-E72D297353CC}">
              <c16:uniqueId val="{00000012-F1D6-4694-B195-85028BB2619E}"/>
            </c:ext>
          </c:extLst>
        </c:ser>
        <c:dLbls>
          <c:showLegendKey val="0"/>
          <c:showVal val="0"/>
          <c:showCatName val="0"/>
          <c:showSerName val="0"/>
          <c:showPercent val="0"/>
          <c:showBubbleSize val="0"/>
          <c:showLeaderLines val="1"/>
        </c:dLbls>
        <c:firstSliceAng val="0"/>
        <c:holeSize val="15"/>
      </c:doughnutChart>
      <c:spPr>
        <a:noFill/>
        <a:ln w="3175">
          <a:noFill/>
        </a:ln>
        <a:effectLst/>
      </c:spPr>
    </c:plotArea>
    <c:plotVisOnly val="1"/>
    <c:dispBlanksAs val="gap"/>
    <c:showDLblsOverMax val="0"/>
  </c:chart>
  <c:spPr>
    <a:noFill/>
    <a:ln w="3175">
      <a:noFill/>
    </a:ln>
    <a:effectLst/>
  </c:spPr>
  <c:txPr>
    <a:bodyPr/>
    <a:lstStyle/>
    <a:p>
      <a:pPr>
        <a:defRPr sz="700" b="1">
          <a:solidFill>
            <a:schemeClr val="tx1">
              <a:lumMod val="65000"/>
              <a:lumOff val="35000"/>
            </a:schemeClr>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225572598222909"/>
          <c:y val="1.387304958031294E-2"/>
          <c:w val="0.5434461588255225"/>
          <c:h val="0.93908966577966535"/>
        </c:manualLayout>
      </c:layout>
      <c:doughnutChart>
        <c:varyColors val="1"/>
        <c:ser>
          <c:idx val="0"/>
          <c:order val="0"/>
          <c:tx>
            <c:strRef>
              <c:f>Sheet1!$B$5</c:f>
              <c:strCache>
                <c:ptCount val="1"/>
                <c:pt idx="0">
                  <c:v>Other</c:v>
                </c:pt>
              </c:strCache>
            </c:strRef>
          </c:tx>
          <c:spPr>
            <a:solidFill>
              <a:schemeClr val="accent2">
                <a:lumMod val="20000"/>
                <a:lumOff val="80000"/>
              </a:schemeClr>
            </a:solidFill>
          </c:spPr>
          <c:dPt>
            <c:idx val="0"/>
            <c:bubble3D val="0"/>
            <c:spPr>
              <a:solidFill>
                <a:srgbClr val="E32D0F"/>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0.39384724814711514"/>
                  <c:y val="0.30168835278568901"/>
                </c:manualLayout>
              </c:layout>
              <c:numFmt formatCode="#,##0" sourceLinked="0"/>
              <c:spPr>
                <a:noFill/>
                <a:ln>
                  <a:noFill/>
                </a:ln>
                <a:effectLst/>
              </c:spPr>
              <c:txPr>
                <a:bodyPr rot="0" spcFirstLastPara="1" vertOverflow="clip" horzOverflow="clip" vert="horz" wrap="square" lIns="36576" tIns="18288" rIns="36576" bIns="18288" anchor="ctr" anchorCtr="1">
                  <a:spAutoFit/>
                </a:bodyPr>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1"/>
              <c:showCatName val="0"/>
              <c:showSerName val="1"/>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2124922245990927"/>
                      <c:h val="0.14851372667252175"/>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22.378241988879132</c:v>
                </c:pt>
                <c:pt idx="1">
                  <c:v>77.621758011120875</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Georgian</c:v>
                </c:pt>
              </c:strCache>
            </c:strRef>
          </c:tx>
          <c:spPr>
            <a:solidFill>
              <a:schemeClr val="accent2">
                <a:lumMod val="40000"/>
                <a:lumOff val="60000"/>
              </a:schemeClr>
            </a:solidFill>
          </c:spPr>
          <c:dPt>
            <c:idx val="0"/>
            <c:bubble3D val="0"/>
            <c:spPr>
              <a:solidFill>
                <a:srgbClr val="E4381B"/>
              </a:solidFill>
              <a:ln w="19050">
                <a:solidFill>
                  <a:schemeClr val="lt1"/>
                </a:solidFill>
              </a:ln>
              <a:effectLst/>
            </c:spPr>
            <c:extLst xmlns:c16r2="http://schemas.microsoft.com/office/drawing/2015/06/chart">
              <c:ext xmlns:c16="http://schemas.microsoft.com/office/drawing/2014/chart" uri="{C3380CC4-5D6E-409C-BE32-E72D297353CC}">
                <c16:uniqueId val="{00000005-F1D6-4694-B195-85028BB2619E}"/>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F1D6-4694-B195-85028BB2619E}"/>
              </c:ext>
            </c:extLst>
          </c:dPt>
          <c:dLbls>
            <c:dLbl>
              <c:idx val="0"/>
              <c:layout>
                <c:manualLayout>
                  <c:x val="0.32030294578300328"/>
                  <c:y val="8.7887418328028141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1D6-4694-B195-85028BB2619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F1D6-4694-B195-85028BB2619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16.476373559298242</c:v>
                </c:pt>
                <c:pt idx="1">
                  <c:v>83.523626440701761</c:v>
                </c:pt>
              </c:numCache>
            </c:numRef>
          </c:val>
          <c:extLst xmlns:c16r2="http://schemas.microsoft.com/office/drawing/2015/06/chart">
            <c:ext xmlns:c16="http://schemas.microsoft.com/office/drawing/2014/chart" uri="{C3380CC4-5D6E-409C-BE32-E72D297353CC}">
              <c16:uniqueId val="{00000008-F1D6-4694-B195-85028BB2619E}"/>
            </c:ext>
          </c:extLst>
        </c:ser>
        <c:ser>
          <c:idx val="2"/>
          <c:order val="2"/>
          <c:tx>
            <c:strRef>
              <c:f>Sheet1!$D$5</c:f>
              <c:strCache>
                <c:ptCount val="1"/>
                <c:pt idx="0">
                  <c:v>Armenian</c:v>
                </c:pt>
              </c:strCache>
            </c:strRef>
          </c:tx>
          <c:spPr>
            <a:solidFill>
              <a:schemeClr val="accent2">
                <a:lumMod val="60000"/>
                <a:lumOff val="40000"/>
              </a:schemeClr>
            </a:solidFill>
          </c:spPr>
          <c:dPt>
            <c:idx val="0"/>
            <c:bubble3D val="0"/>
            <c:spPr>
              <a:solidFill>
                <a:srgbClr val="E64227"/>
              </a:solidFill>
              <a:ln w="19050">
                <a:solidFill>
                  <a:schemeClr val="lt1"/>
                </a:solidFill>
              </a:ln>
              <a:effectLst/>
            </c:spPr>
            <c:extLst xmlns:c16r2="http://schemas.microsoft.com/office/drawing/2015/06/chart">
              <c:ext xmlns:c16="http://schemas.microsoft.com/office/drawing/2014/chart" uri="{C3380CC4-5D6E-409C-BE32-E72D297353CC}">
                <c16:uniqueId val="{0000000A-F1D6-4694-B195-85028BB2619E}"/>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F1D6-4694-B195-85028BB2619E}"/>
              </c:ext>
            </c:extLst>
          </c:dPt>
          <c:dLbls>
            <c:dLbl>
              <c:idx val="0"/>
              <c:layout>
                <c:manualLayout>
                  <c:x val="0.3139424074034341"/>
                  <c:y val="2.6943374099514129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F1D6-4694-B195-85028BB2619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F1D6-4694-B195-85028BB2619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10.818352608235093</c:v>
                </c:pt>
                <c:pt idx="1">
                  <c:v>89.181647391764912</c:v>
                </c:pt>
              </c:numCache>
            </c:numRef>
          </c:val>
          <c:extLst xmlns:c16r2="http://schemas.microsoft.com/office/drawing/2015/06/chart">
            <c:ext xmlns:c16="http://schemas.microsoft.com/office/drawing/2014/chart" uri="{C3380CC4-5D6E-409C-BE32-E72D297353CC}">
              <c16:uniqueId val="{0000000D-F1D6-4694-B195-85028BB2619E}"/>
            </c:ext>
          </c:extLst>
        </c:ser>
        <c:ser>
          <c:idx val="3"/>
          <c:order val="3"/>
          <c:tx>
            <c:strRef>
              <c:f>Sheet1!$E$5</c:f>
              <c:strCache>
                <c:ptCount val="1"/>
                <c:pt idx="0">
                  <c:v>Azerbaijani</c:v>
                </c:pt>
              </c:strCache>
            </c:strRef>
          </c:tx>
          <c:spPr>
            <a:solidFill>
              <a:srgbClr val="0070C0"/>
            </a:solidFill>
          </c:spPr>
          <c:dPt>
            <c:idx val="0"/>
            <c:bubble3D val="0"/>
            <c:spPr>
              <a:solidFill>
                <a:srgbClr val="DD4229"/>
              </a:solidFill>
              <a:ln w="19050">
                <a:solidFill>
                  <a:schemeClr val="lt1"/>
                </a:solidFill>
              </a:ln>
              <a:effectLst/>
            </c:spPr>
            <c:extLst xmlns:c16r2="http://schemas.microsoft.com/office/drawing/2015/06/chart">
              <c:ext xmlns:c16="http://schemas.microsoft.com/office/drawing/2014/chart" uri="{C3380CC4-5D6E-409C-BE32-E72D297353CC}">
                <c16:uniqueId val="{0000000F-F1D6-4694-B195-85028BB2619E}"/>
              </c:ext>
            </c:extLst>
          </c:dPt>
          <c:dPt>
            <c:idx val="1"/>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11-F1D6-4694-B195-85028BB2619E}"/>
              </c:ext>
            </c:extLst>
          </c:dPt>
          <c:dLbls>
            <c:dLbl>
              <c:idx val="0"/>
              <c:layout>
                <c:manualLayout>
                  <c:x val="-0.44169491586031312"/>
                  <c:y val="9.5554345600416965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F1D6-4694-B195-85028BB2619E}"/>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lgn="ctr" rtl="0">
                  <a:defRPr sz="700" b="1"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0.0</c:formatCode>
                <c:ptCount val="2"/>
                <c:pt idx="0">
                  <c:v>4.6268931433251499</c:v>
                </c:pt>
                <c:pt idx="1">
                  <c:v>95.373106856674852</c:v>
                </c:pt>
              </c:numCache>
            </c:numRef>
          </c:val>
          <c:extLst xmlns:c16r2="http://schemas.microsoft.com/office/drawing/2015/06/chart">
            <c:ext xmlns:c16="http://schemas.microsoft.com/office/drawing/2014/chart" uri="{C3380CC4-5D6E-409C-BE32-E72D297353CC}">
              <c16:uniqueId val="{00000012-F1D6-4694-B195-85028BB2619E}"/>
            </c:ext>
          </c:extLst>
        </c:ser>
        <c:dLbls>
          <c:showLegendKey val="0"/>
          <c:showVal val="0"/>
          <c:showCatName val="0"/>
          <c:showSerName val="0"/>
          <c:showPercent val="0"/>
          <c:showBubbleSize val="0"/>
          <c:showLeaderLines val="1"/>
        </c:dLbls>
        <c:firstSliceAng val="0"/>
        <c:holeSize val="15"/>
      </c:doughnutChart>
      <c:spPr>
        <a:noFill/>
        <a:ln w="3175">
          <a:noFill/>
        </a:ln>
        <a:effectLst/>
      </c:spPr>
    </c:plotArea>
    <c:plotVisOnly val="1"/>
    <c:dispBlanksAs val="gap"/>
    <c:showDLblsOverMax val="0"/>
  </c:chart>
  <c:spPr>
    <a:noFill/>
    <a:ln w="3175">
      <a:noFill/>
    </a:ln>
    <a:effectLst/>
  </c:spPr>
  <c:txPr>
    <a:bodyPr/>
    <a:lstStyle/>
    <a:p>
      <a:pPr>
        <a:defRPr sz="700" b="1">
          <a:solidFill>
            <a:schemeClr val="tx1">
              <a:lumMod val="65000"/>
              <a:lumOff val="35000"/>
            </a:schemeClr>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4.xml"/><Relationship Id="rId11" Type="http://schemas.openxmlformats.org/officeDocument/2006/relationships/image" Target="../media/image4.png"/><Relationship Id="rId5" Type="http://schemas.openxmlformats.org/officeDocument/2006/relationships/chart" Target="../charts/chart3.xml"/><Relationship Id="rId10" Type="http://schemas.openxmlformats.org/officeDocument/2006/relationships/image" Target="../media/image3.png"/><Relationship Id="rId4" Type="http://schemas.openxmlformats.org/officeDocument/2006/relationships/chart" Target="../charts/chart2.xm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png"/><Relationship Id="rId1" Type="http://schemas.openxmlformats.org/officeDocument/2006/relationships/slideLayout" Target="../slideLayouts/slideLayout8.xml"/><Relationship Id="rId5" Type="http://schemas.openxmlformats.org/officeDocument/2006/relationships/chart" Target="../charts/chart9.xml"/><Relationship Id="rId4" Type="http://schemas.openxmlformats.org/officeDocument/2006/relationships/chart" Target="../charts/char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sp>
        <p:nvSpPr>
          <p:cNvPr id="45" name="TextBox 44"/>
          <p:cNvSpPr txBox="1"/>
          <p:nvPr/>
        </p:nvSpPr>
        <p:spPr>
          <a:xfrm>
            <a:off x="266102" y="1110311"/>
            <a:ext cx="4429813" cy="707886"/>
          </a:xfrm>
          <a:prstGeom prst="rect">
            <a:avLst/>
          </a:prstGeom>
          <a:noFill/>
        </p:spPr>
        <p:txBody>
          <a:bodyPr wrap="square" rtlCol="0">
            <a:spAutoFit/>
          </a:bodyPr>
          <a:lstStyle/>
          <a:p>
            <a:r>
              <a:rPr lang="en-US" sz="2000" b="1" dirty="0">
                <a:solidFill>
                  <a:schemeClr val="bg1"/>
                </a:solidFill>
                <a:latin typeface="+mj-lt"/>
              </a:rPr>
              <a:t>Prevalence of Elevated Blood Lead Levels Among Children Age 2-7 Years</a:t>
            </a:r>
            <a:endParaRPr lang="en-US" sz="2000" dirty="0">
              <a:solidFill>
                <a:schemeClr val="bg1"/>
              </a:solidFill>
            </a:endParaRPr>
          </a:p>
        </p:txBody>
      </p:sp>
      <p:sp>
        <p:nvSpPr>
          <p:cNvPr id="43" name="TextBox 42"/>
          <p:cNvSpPr txBox="1"/>
          <p:nvPr/>
        </p:nvSpPr>
        <p:spPr>
          <a:xfrm>
            <a:off x="240442" y="1862783"/>
            <a:ext cx="4681353" cy="261610"/>
          </a:xfrm>
          <a:prstGeom prst="rect">
            <a:avLst/>
          </a:prstGeom>
          <a:noFill/>
          <a:ln w="3175">
            <a:noFill/>
          </a:ln>
        </p:spPr>
        <p:txBody>
          <a:bodyPr wrap="square" rtlCol="0">
            <a:spAutoFit/>
          </a:bodyPr>
          <a:lstStyle/>
          <a:p>
            <a:r>
              <a:rPr lang="en-US" sz="1100" b="1" dirty="0">
                <a:solidFill>
                  <a:srgbClr val="4C545A"/>
                </a:solidFill>
              </a:rPr>
              <a:t>Concentration of Lead in Blood</a:t>
            </a:r>
          </a:p>
        </p:txBody>
      </p:sp>
      <p:sp>
        <p:nvSpPr>
          <p:cNvPr id="24" name="Rectangle 23"/>
          <p:cNvSpPr/>
          <p:nvPr/>
        </p:nvSpPr>
        <p:spPr>
          <a:xfrm>
            <a:off x="302403" y="2298484"/>
            <a:ext cx="7050024" cy="128452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23000" y="2343533"/>
            <a:ext cx="6897796" cy="1354217"/>
          </a:xfrm>
          <a:prstGeom prst="rect">
            <a:avLst/>
          </a:prstGeom>
          <a:noFill/>
        </p:spPr>
        <p:txBody>
          <a:bodyPr wrap="square" numCol="1" rtlCol="0">
            <a:spAutoFit/>
          </a:bodyPr>
          <a:lstStyle/>
          <a:p>
            <a:pPr algn="just"/>
            <a:r>
              <a:rPr lang="en-US" sz="1000" dirty="0">
                <a:solidFill>
                  <a:schemeClr val="bg1"/>
                </a:solidFill>
                <a:latin typeface="+mj-lt"/>
              </a:rPr>
              <a:t>Lead is a toxic metal that inflicts damage to brain and other body systems. Lead exposure of children can cause growth and developmental delays as well as learning disabilities. Exposure of pregnant women to high levels of lead can cause premature birth, miscarriage and stillbirth.</a:t>
            </a:r>
          </a:p>
          <a:p>
            <a:pPr algn="just"/>
            <a:endParaRPr lang="en-US" sz="1000" dirty="0">
              <a:solidFill>
                <a:schemeClr val="bg1"/>
              </a:solidFill>
              <a:latin typeface="+mj-lt"/>
            </a:endParaRPr>
          </a:p>
          <a:p>
            <a:pPr algn="just"/>
            <a:r>
              <a:rPr lang="en-GB" sz="1000" dirty="0">
                <a:solidFill>
                  <a:schemeClr val="bg1"/>
                </a:solidFill>
                <a:latin typeface="+mj-lt"/>
              </a:rPr>
              <a:t>There is no known level of lead that is considered safe for human health. Yet, 5 micrograms per decilitre (µg/</a:t>
            </a:r>
            <a:r>
              <a:rPr lang="en-GB" sz="1000" dirty="0" err="1">
                <a:solidFill>
                  <a:schemeClr val="bg1"/>
                </a:solidFill>
                <a:latin typeface="+mj-lt"/>
              </a:rPr>
              <a:t>dL</a:t>
            </a:r>
            <a:r>
              <a:rPr lang="en-GB" sz="1000" dirty="0">
                <a:solidFill>
                  <a:schemeClr val="bg1"/>
                </a:solidFill>
                <a:latin typeface="+mj-lt"/>
              </a:rPr>
              <a:t>) of whole blood is the reference level at or above which public health action is recommended to be undertaken.</a:t>
            </a:r>
          </a:p>
          <a:p>
            <a:pPr algn="just"/>
            <a:endParaRPr lang="en-GB" sz="1100" dirty="0">
              <a:solidFill>
                <a:schemeClr val="bg1"/>
              </a:solidFill>
              <a:latin typeface="+mj-lt"/>
            </a:endParaRPr>
          </a:p>
          <a:p>
            <a:pPr algn="just"/>
            <a:endParaRPr lang="en-GB" sz="1100" dirty="0">
              <a:solidFill>
                <a:schemeClr val="bg1"/>
              </a:solidFill>
              <a:latin typeface="+mj-lt"/>
            </a:endParaRPr>
          </a:p>
        </p:txBody>
      </p:sp>
      <p:sp>
        <p:nvSpPr>
          <p:cNvPr id="25" name="Rectangle 24">
            <a:extLst>
              <a:ext uri="{FF2B5EF4-FFF2-40B4-BE49-F238E27FC236}">
                <a16:creationId xmlns="" xmlns:a16="http://schemas.microsoft.com/office/drawing/2014/main" id="{13FB01EE-8977-42B8-9FB6-F0786213439D}"/>
              </a:ext>
            </a:extLst>
          </p:cNvPr>
          <p:cNvSpPr/>
          <p:nvPr/>
        </p:nvSpPr>
        <p:spPr>
          <a:xfrm>
            <a:off x="302532" y="6464492"/>
            <a:ext cx="7050024" cy="184666"/>
          </a:xfrm>
          <a:prstGeom prst="rect">
            <a:avLst/>
          </a:prstGeom>
          <a:ln w="3175">
            <a:noFill/>
          </a:ln>
        </p:spPr>
        <p:txBody>
          <a:bodyPr wrap="square">
            <a:spAutoFit/>
          </a:bodyPr>
          <a:lstStyle/>
          <a:p>
            <a:r>
              <a:rPr lang="en-US" sz="600" dirty="0"/>
              <a:t>Percentage of Children 2-7 Years of Age with Blood Lead Levels </a:t>
            </a:r>
            <a:r>
              <a:rPr lang="el-GR" sz="600" dirty="0"/>
              <a:t>≥ 5 μ</a:t>
            </a:r>
            <a:r>
              <a:rPr lang="en-US" sz="600" dirty="0"/>
              <a:t>g/dl by Gender and Urban/Rural </a:t>
            </a:r>
          </a:p>
        </p:txBody>
      </p:sp>
      <p:sp>
        <p:nvSpPr>
          <p:cNvPr id="27" name="Rectangle 26">
            <a:extLst>
              <a:ext uri="{FF2B5EF4-FFF2-40B4-BE49-F238E27FC236}">
                <a16:creationId xmlns="" xmlns:a16="http://schemas.microsoft.com/office/drawing/2014/main" id="{2869907C-67D7-46E4-956B-43A4A48950D4}"/>
              </a:ext>
            </a:extLst>
          </p:cNvPr>
          <p:cNvSpPr/>
          <p:nvPr/>
        </p:nvSpPr>
        <p:spPr>
          <a:xfrm>
            <a:off x="305481" y="9425615"/>
            <a:ext cx="7050024" cy="184666"/>
          </a:xfrm>
          <a:prstGeom prst="rect">
            <a:avLst/>
          </a:prstGeom>
          <a:ln w="3175">
            <a:noFill/>
          </a:ln>
        </p:spPr>
        <p:txBody>
          <a:bodyPr wrap="square">
            <a:spAutoFit/>
          </a:bodyPr>
          <a:lstStyle/>
          <a:p>
            <a:r>
              <a:rPr lang="en-US" sz="600" dirty="0"/>
              <a:t>Percentage of Children 2-7 Years of Age with Blood Lead Levels </a:t>
            </a:r>
            <a:r>
              <a:rPr lang="el-GR" sz="600" dirty="0"/>
              <a:t>≥ </a:t>
            </a:r>
            <a:r>
              <a:rPr lang="en-US" sz="600" dirty="0"/>
              <a:t>10</a:t>
            </a:r>
            <a:r>
              <a:rPr lang="el-GR" sz="600" dirty="0"/>
              <a:t> μ</a:t>
            </a:r>
            <a:r>
              <a:rPr lang="en-US" sz="600" dirty="0"/>
              <a:t>g/dl </a:t>
            </a:r>
            <a:r>
              <a:rPr lang="en-US" sz="600" dirty="0" err="1"/>
              <a:t>dl</a:t>
            </a:r>
            <a:r>
              <a:rPr lang="en-US" sz="600" dirty="0"/>
              <a:t> by Gender and Urban/Rural </a:t>
            </a:r>
          </a:p>
        </p:txBody>
      </p:sp>
      <p:sp>
        <p:nvSpPr>
          <p:cNvPr id="3" name="Rectangle 2">
            <a:extLst>
              <a:ext uri="{FF2B5EF4-FFF2-40B4-BE49-F238E27FC236}">
                <a16:creationId xmlns="" xmlns:a16="http://schemas.microsoft.com/office/drawing/2014/main" id="{AEAE4F5E-6DA7-440E-84CF-3CCD9F9E65C8}"/>
              </a:ext>
            </a:extLst>
          </p:cNvPr>
          <p:cNvSpPr/>
          <p:nvPr/>
        </p:nvSpPr>
        <p:spPr>
          <a:xfrm>
            <a:off x="303950" y="3818984"/>
            <a:ext cx="2350008" cy="261610"/>
          </a:xfrm>
          <a:prstGeom prst="rect">
            <a:avLst/>
          </a:prstGeom>
          <a:ln w="3175">
            <a:noFill/>
          </a:ln>
        </p:spPr>
        <p:txBody>
          <a:bodyPr wrap="none">
            <a:spAutoFit/>
          </a:bodyPr>
          <a:lstStyle/>
          <a:p>
            <a:r>
              <a:rPr lang="en-US" sz="1100" b="1" dirty="0">
                <a:solidFill>
                  <a:schemeClr val="tx1">
                    <a:lumMod val="65000"/>
                    <a:lumOff val="35000"/>
                  </a:schemeClr>
                </a:solidFill>
              </a:rPr>
              <a:t>Blood Lead Level ≥ 5 </a:t>
            </a:r>
            <a:r>
              <a:rPr lang="en-US" sz="1100" b="1" dirty="0" err="1">
                <a:solidFill>
                  <a:schemeClr val="tx1">
                    <a:lumMod val="65000"/>
                    <a:lumOff val="35000"/>
                  </a:schemeClr>
                </a:solidFill>
              </a:rPr>
              <a:t>μg</a:t>
            </a:r>
            <a:r>
              <a:rPr lang="en-US" sz="1100" b="1" dirty="0">
                <a:solidFill>
                  <a:schemeClr val="tx1">
                    <a:lumMod val="65000"/>
                    <a:lumOff val="35000"/>
                  </a:schemeClr>
                </a:solidFill>
              </a:rPr>
              <a:t>/dl</a:t>
            </a:r>
            <a:endParaRPr lang="en-US" sz="1100" dirty="0">
              <a:solidFill>
                <a:schemeClr val="tx1">
                  <a:lumMod val="65000"/>
                  <a:lumOff val="35000"/>
                </a:schemeClr>
              </a:solidFill>
            </a:endParaRPr>
          </a:p>
        </p:txBody>
      </p:sp>
      <p:sp>
        <p:nvSpPr>
          <p:cNvPr id="29" name="Rectangle 28">
            <a:extLst>
              <a:ext uri="{FF2B5EF4-FFF2-40B4-BE49-F238E27FC236}">
                <a16:creationId xmlns="" xmlns:a16="http://schemas.microsoft.com/office/drawing/2014/main" id="{B2B91C48-33DA-4F93-86AF-94E768EC2EA5}"/>
              </a:ext>
            </a:extLst>
          </p:cNvPr>
          <p:cNvSpPr/>
          <p:nvPr/>
        </p:nvSpPr>
        <p:spPr>
          <a:xfrm>
            <a:off x="303090" y="6789223"/>
            <a:ext cx="2350008" cy="261610"/>
          </a:xfrm>
          <a:prstGeom prst="rect">
            <a:avLst/>
          </a:prstGeom>
          <a:ln w="3175">
            <a:noFill/>
          </a:ln>
        </p:spPr>
        <p:txBody>
          <a:bodyPr wrap="none">
            <a:spAutoFit/>
          </a:bodyPr>
          <a:lstStyle/>
          <a:p>
            <a:r>
              <a:rPr lang="en-US" sz="1100" b="1" dirty="0">
                <a:solidFill>
                  <a:schemeClr val="tx1">
                    <a:lumMod val="65000"/>
                    <a:lumOff val="35000"/>
                  </a:schemeClr>
                </a:solidFill>
              </a:rPr>
              <a:t>Blood Lead Level ≥ 10 </a:t>
            </a:r>
            <a:r>
              <a:rPr lang="en-US" sz="1100" b="1" dirty="0" err="1">
                <a:solidFill>
                  <a:schemeClr val="tx1">
                    <a:lumMod val="65000"/>
                    <a:lumOff val="35000"/>
                  </a:schemeClr>
                </a:solidFill>
              </a:rPr>
              <a:t>μg</a:t>
            </a:r>
            <a:r>
              <a:rPr lang="en-US" sz="1100" b="1" dirty="0">
                <a:solidFill>
                  <a:schemeClr val="tx1">
                    <a:lumMod val="65000"/>
                    <a:lumOff val="35000"/>
                  </a:schemeClr>
                </a:solidFill>
              </a:rPr>
              <a:t>/dl</a:t>
            </a:r>
            <a:endParaRPr lang="en-US" sz="1100" dirty="0">
              <a:solidFill>
                <a:schemeClr val="tx1">
                  <a:lumMod val="65000"/>
                  <a:lumOff val="35000"/>
                </a:schemeClr>
              </a:solidFill>
            </a:endParaRPr>
          </a:p>
        </p:txBody>
      </p:sp>
      <p:sp>
        <p:nvSpPr>
          <p:cNvPr id="23" name="Rectangle 22">
            <a:extLst>
              <a:ext uri="{FF2B5EF4-FFF2-40B4-BE49-F238E27FC236}">
                <a16:creationId xmlns="" xmlns:a16="http://schemas.microsoft.com/office/drawing/2014/main" id="{AEAE4F5E-6DA7-440E-84CF-3CCD9F9E65C8}"/>
              </a:ext>
            </a:extLst>
          </p:cNvPr>
          <p:cNvSpPr/>
          <p:nvPr/>
        </p:nvSpPr>
        <p:spPr>
          <a:xfrm>
            <a:off x="2653958" y="3819925"/>
            <a:ext cx="2350008" cy="261610"/>
          </a:xfrm>
          <a:prstGeom prst="rect">
            <a:avLst/>
          </a:prstGeom>
          <a:ln w="3175">
            <a:noFill/>
          </a:ln>
        </p:spPr>
        <p:txBody>
          <a:bodyPr wrap="none">
            <a:spAutoFit/>
          </a:bodyPr>
          <a:lstStyle/>
          <a:p>
            <a:r>
              <a:rPr lang="en-US" sz="1100" b="1" dirty="0">
                <a:solidFill>
                  <a:schemeClr val="tx1">
                    <a:lumMod val="65000"/>
                    <a:lumOff val="35000"/>
                  </a:schemeClr>
                </a:solidFill>
              </a:rPr>
              <a:t>Blood Lead Level ≥ 5 </a:t>
            </a:r>
            <a:r>
              <a:rPr lang="en-US" sz="1100" b="1" dirty="0" err="1">
                <a:solidFill>
                  <a:schemeClr val="tx1">
                    <a:lumMod val="65000"/>
                    <a:lumOff val="35000"/>
                  </a:schemeClr>
                </a:solidFill>
              </a:rPr>
              <a:t>μg</a:t>
            </a:r>
            <a:r>
              <a:rPr lang="en-US" sz="1100" b="1" dirty="0">
                <a:solidFill>
                  <a:schemeClr val="tx1">
                    <a:lumMod val="65000"/>
                    <a:lumOff val="35000"/>
                  </a:schemeClr>
                </a:solidFill>
              </a:rPr>
              <a:t>/dl by Sex</a:t>
            </a:r>
            <a:endParaRPr lang="en-US" sz="1100" dirty="0">
              <a:solidFill>
                <a:schemeClr val="tx1">
                  <a:lumMod val="65000"/>
                  <a:lumOff val="35000"/>
                </a:schemeClr>
              </a:solidFill>
            </a:endParaRPr>
          </a:p>
        </p:txBody>
      </p:sp>
      <p:sp>
        <p:nvSpPr>
          <p:cNvPr id="26" name="Rectangle 25">
            <a:extLst>
              <a:ext uri="{FF2B5EF4-FFF2-40B4-BE49-F238E27FC236}">
                <a16:creationId xmlns="" xmlns:a16="http://schemas.microsoft.com/office/drawing/2014/main" id="{AEAE4F5E-6DA7-440E-84CF-3CCD9F9E65C8}"/>
              </a:ext>
            </a:extLst>
          </p:cNvPr>
          <p:cNvSpPr/>
          <p:nvPr/>
        </p:nvSpPr>
        <p:spPr>
          <a:xfrm>
            <a:off x="5005390" y="3820125"/>
            <a:ext cx="2350008" cy="261610"/>
          </a:xfrm>
          <a:prstGeom prst="rect">
            <a:avLst/>
          </a:prstGeom>
          <a:ln w="3175">
            <a:noFill/>
          </a:ln>
        </p:spPr>
        <p:txBody>
          <a:bodyPr wrap="none">
            <a:spAutoFit/>
          </a:bodyPr>
          <a:lstStyle/>
          <a:p>
            <a:r>
              <a:rPr lang="en-US" sz="1100" b="1" dirty="0">
                <a:solidFill>
                  <a:schemeClr val="tx1">
                    <a:lumMod val="65000"/>
                    <a:lumOff val="35000"/>
                  </a:schemeClr>
                </a:solidFill>
              </a:rPr>
              <a:t>Blood Lead Level ≥ 5 </a:t>
            </a:r>
            <a:r>
              <a:rPr lang="en-US" sz="1100" b="1" dirty="0" err="1">
                <a:solidFill>
                  <a:schemeClr val="tx1">
                    <a:lumMod val="65000"/>
                    <a:lumOff val="35000"/>
                  </a:schemeClr>
                </a:solidFill>
              </a:rPr>
              <a:t>μg</a:t>
            </a:r>
            <a:r>
              <a:rPr lang="en-US" sz="1100" b="1" dirty="0">
                <a:solidFill>
                  <a:schemeClr val="tx1">
                    <a:lumMod val="65000"/>
                    <a:lumOff val="35000"/>
                  </a:schemeClr>
                </a:solidFill>
              </a:rPr>
              <a:t>/dl by Area</a:t>
            </a:r>
            <a:endParaRPr lang="en-US" sz="1100" dirty="0">
              <a:solidFill>
                <a:schemeClr val="tx1">
                  <a:lumMod val="65000"/>
                  <a:lumOff val="35000"/>
                </a:schemeClr>
              </a:solidFill>
            </a:endParaRPr>
          </a:p>
        </p:txBody>
      </p:sp>
      <p:sp>
        <p:nvSpPr>
          <p:cNvPr id="30" name="Rectangle 29">
            <a:extLst>
              <a:ext uri="{FF2B5EF4-FFF2-40B4-BE49-F238E27FC236}">
                <a16:creationId xmlns="" xmlns:a16="http://schemas.microsoft.com/office/drawing/2014/main" id="{B2B91C48-33DA-4F93-86AF-94E768EC2EA5}"/>
              </a:ext>
            </a:extLst>
          </p:cNvPr>
          <p:cNvSpPr/>
          <p:nvPr/>
        </p:nvSpPr>
        <p:spPr>
          <a:xfrm>
            <a:off x="5004908" y="6788228"/>
            <a:ext cx="2350008" cy="261610"/>
          </a:xfrm>
          <a:prstGeom prst="rect">
            <a:avLst/>
          </a:prstGeom>
          <a:ln w="3175">
            <a:noFill/>
          </a:ln>
        </p:spPr>
        <p:txBody>
          <a:bodyPr wrap="none">
            <a:spAutoFit/>
          </a:bodyPr>
          <a:lstStyle/>
          <a:p>
            <a:r>
              <a:rPr lang="en-US" sz="1100" b="1" dirty="0">
                <a:solidFill>
                  <a:schemeClr val="tx1">
                    <a:lumMod val="65000"/>
                    <a:lumOff val="35000"/>
                  </a:schemeClr>
                </a:solidFill>
              </a:rPr>
              <a:t>Blood Lead Level ≥ 10 </a:t>
            </a:r>
            <a:r>
              <a:rPr lang="en-US" sz="1100" b="1" dirty="0" err="1">
                <a:solidFill>
                  <a:schemeClr val="tx1">
                    <a:lumMod val="65000"/>
                    <a:lumOff val="35000"/>
                  </a:schemeClr>
                </a:solidFill>
              </a:rPr>
              <a:t>μg</a:t>
            </a:r>
            <a:r>
              <a:rPr lang="en-US" sz="1100" b="1" dirty="0">
                <a:solidFill>
                  <a:schemeClr val="tx1">
                    <a:lumMod val="65000"/>
                    <a:lumOff val="35000"/>
                  </a:schemeClr>
                </a:solidFill>
              </a:rPr>
              <a:t>/dl by Area</a:t>
            </a:r>
            <a:endParaRPr lang="en-US" sz="1100" dirty="0">
              <a:solidFill>
                <a:schemeClr val="tx1">
                  <a:lumMod val="65000"/>
                  <a:lumOff val="35000"/>
                </a:schemeClr>
              </a:solidFill>
            </a:endParaRPr>
          </a:p>
        </p:txBody>
      </p:sp>
      <p:sp>
        <p:nvSpPr>
          <p:cNvPr id="32" name="Rectangle 31">
            <a:extLst>
              <a:ext uri="{FF2B5EF4-FFF2-40B4-BE49-F238E27FC236}">
                <a16:creationId xmlns="" xmlns:a16="http://schemas.microsoft.com/office/drawing/2014/main" id="{B2B91C48-33DA-4F93-86AF-94E768EC2EA5}"/>
              </a:ext>
            </a:extLst>
          </p:cNvPr>
          <p:cNvSpPr/>
          <p:nvPr/>
        </p:nvSpPr>
        <p:spPr>
          <a:xfrm>
            <a:off x="2654555" y="6789230"/>
            <a:ext cx="2350008" cy="261610"/>
          </a:xfrm>
          <a:prstGeom prst="rect">
            <a:avLst/>
          </a:prstGeom>
          <a:ln w="3175">
            <a:noFill/>
          </a:ln>
        </p:spPr>
        <p:txBody>
          <a:bodyPr wrap="none">
            <a:spAutoFit/>
          </a:bodyPr>
          <a:lstStyle/>
          <a:p>
            <a:r>
              <a:rPr lang="en-US" sz="1100" b="1" dirty="0">
                <a:solidFill>
                  <a:schemeClr val="tx1">
                    <a:lumMod val="65000"/>
                    <a:lumOff val="35000"/>
                  </a:schemeClr>
                </a:solidFill>
              </a:rPr>
              <a:t>Blood Lead Level ≥ 10 </a:t>
            </a:r>
            <a:r>
              <a:rPr lang="en-US" sz="1100" b="1" dirty="0" err="1">
                <a:solidFill>
                  <a:schemeClr val="tx1">
                    <a:lumMod val="65000"/>
                    <a:lumOff val="35000"/>
                  </a:schemeClr>
                </a:solidFill>
              </a:rPr>
              <a:t>μg</a:t>
            </a:r>
            <a:r>
              <a:rPr lang="en-US" sz="1100" b="1" dirty="0">
                <a:solidFill>
                  <a:schemeClr val="tx1">
                    <a:lumMod val="65000"/>
                    <a:lumOff val="35000"/>
                  </a:schemeClr>
                </a:solidFill>
              </a:rPr>
              <a:t>/dl by Sex</a:t>
            </a:r>
            <a:endParaRPr lang="en-US" sz="1100" dirty="0">
              <a:solidFill>
                <a:schemeClr val="tx1">
                  <a:lumMod val="65000"/>
                  <a:lumOff val="35000"/>
                </a:schemeClr>
              </a:solidFill>
            </a:endParaRPr>
          </a:p>
        </p:txBody>
      </p:sp>
      <p:graphicFrame>
        <p:nvGraphicFramePr>
          <p:cNvPr id="37" name="Chart 36"/>
          <p:cNvGraphicFramePr/>
          <p:nvPr>
            <p:extLst>
              <p:ext uri="{D42A27DB-BD31-4B8C-83A1-F6EECF244321}">
                <p14:modId xmlns:p14="http://schemas.microsoft.com/office/powerpoint/2010/main" val="2480938281"/>
              </p:ext>
            </p:extLst>
          </p:nvPr>
        </p:nvGraphicFramePr>
        <p:xfrm>
          <a:off x="2651060" y="4083531"/>
          <a:ext cx="2350008" cy="23774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Chart 39"/>
          <p:cNvGraphicFramePr/>
          <p:nvPr>
            <p:extLst>
              <p:ext uri="{D42A27DB-BD31-4B8C-83A1-F6EECF244321}">
                <p14:modId xmlns:p14="http://schemas.microsoft.com/office/powerpoint/2010/main" val="631827814"/>
              </p:ext>
            </p:extLst>
          </p:nvPr>
        </p:nvGraphicFramePr>
        <p:xfrm>
          <a:off x="303950" y="4081462"/>
          <a:ext cx="2350008" cy="23774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1" name="Chart 40"/>
          <p:cNvGraphicFramePr/>
          <p:nvPr>
            <p:extLst>
              <p:ext uri="{D42A27DB-BD31-4B8C-83A1-F6EECF244321}">
                <p14:modId xmlns:p14="http://schemas.microsoft.com/office/powerpoint/2010/main" val="2373960578"/>
              </p:ext>
            </p:extLst>
          </p:nvPr>
        </p:nvGraphicFramePr>
        <p:xfrm>
          <a:off x="5003962" y="4082289"/>
          <a:ext cx="2350008" cy="237744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2" name="Chart 41"/>
          <p:cNvGraphicFramePr/>
          <p:nvPr>
            <p:extLst>
              <p:ext uri="{D42A27DB-BD31-4B8C-83A1-F6EECF244321}">
                <p14:modId xmlns:p14="http://schemas.microsoft.com/office/powerpoint/2010/main" val="2152120827"/>
              </p:ext>
            </p:extLst>
          </p:nvPr>
        </p:nvGraphicFramePr>
        <p:xfrm>
          <a:off x="307719" y="7050840"/>
          <a:ext cx="2350008" cy="237744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9" name="Chart 48"/>
          <p:cNvGraphicFramePr/>
          <p:nvPr>
            <p:extLst>
              <p:ext uri="{D42A27DB-BD31-4B8C-83A1-F6EECF244321}">
                <p14:modId xmlns:p14="http://schemas.microsoft.com/office/powerpoint/2010/main" val="3627006063"/>
              </p:ext>
            </p:extLst>
          </p:nvPr>
        </p:nvGraphicFramePr>
        <p:xfrm>
          <a:off x="2655089" y="7051803"/>
          <a:ext cx="2350008" cy="237744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0" name="Chart 49"/>
          <p:cNvGraphicFramePr/>
          <p:nvPr>
            <p:extLst>
              <p:ext uri="{D42A27DB-BD31-4B8C-83A1-F6EECF244321}">
                <p14:modId xmlns:p14="http://schemas.microsoft.com/office/powerpoint/2010/main" val="1940759714"/>
              </p:ext>
            </p:extLst>
          </p:nvPr>
        </p:nvGraphicFramePr>
        <p:xfrm>
          <a:off x="5003001" y="7051517"/>
          <a:ext cx="2350008" cy="2377440"/>
        </p:xfrm>
        <a:graphic>
          <a:graphicData uri="http://schemas.openxmlformats.org/drawingml/2006/chart">
            <c:chart xmlns:c="http://schemas.openxmlformats.org/drawingml/2006/chart" xmlns:r="http://schemas.openxmlformats.org/officeDocument/2006/relationships" r:id="rId8"/>
          </a:graphicData>
        </a:graphic>
      </p:graphicFrame>
      <p:cxnSp>
        <p:nvCxnSpPr>
          <p:cNvPr id="31" name="Straight Connector 30"/>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Picture 33"/>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35" name="TextBox 34"/>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38" name="Picture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39" name="Picture 38"/>
          <p:cNvPicPr>
            <a:picLocks noChangeAspect="1"/>
          </p:cNvPicPr>
          <p:nvPr/>
        </p:nvPicPr>
        <p:blipFill>
          <a:blip r:embed="rId10"/>
          <a:stretch>
            <a:fillRect/>
          </a:stretch>
        </p:blipFill>
        <p:spPr>
          <a:xfrm>
            <a:off x="5628401" y="1391082"/>
            <a:ext cx="1719262" cy="379456"/>
          </a:xfrm>
          <a:prstGeom prst="rect">
            <a:avLst/>
          </a:prstGeom>
        </p:spPr>
      </p:pic>
      <p:pic>
        <p:nvPicPr>
          <p:cNvPr id="52" name="Picture 5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Tree>
    <p:extLst>
      <p:ext uri="{BB962C8B-B14F-4D97-AF65-F5344CB8AC3E}">
        <p14:creationId xmlns:p14="http://schemas.microsoft.com/office/powerpoint/2010/main" val="2344377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234655" y="184298"/>
            <a:ext cx="5536994" cy="276999"/>
          </a:xfrm>
          <a:prstGeom prst="rect">
            <a:avLst/>
          </a:prstGeom>
          <a:noFill/>
          <a:ln w="3175">
            <a:noFill/>
          </a:ln>
        </p:spPr>
        <p:txBody>
          <a:bodyPr wrap="square" rtlCol="0">
            <a:spAutoFit/>
          </a:bodyPr>
          <a:lstStyle/>
          <a:p>
            <a:r>
              <a:rPr lang="en-US" sz="1200" b="1" dirty="0">
                <a:solidFill>
                  <a:srgbClr val="4C545A"/>
                </a:solidFill>
              </a:rPr>
              <a:t>Percentage of Children 2-7 Years of Age with Elevated Blood Lead Levels</a:t>
            </a:r>
          </a:p>
        </p:txBody>
      </p:sp>
      <p:cxnSp>
        <p:nvCxnSpPr>
          <p:cNvPr id="76" name="Straight Connector 75"/>
          <p:cNvCxnSpPr/>
          <p:nvPr/>
        </p:nvCxnSpPr>
        <p:spPr>
          <a:xfrm>
            <a:off x="303110" y="461297"/>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11150" y="8226790"/>
            <a:ext cx="7050024" cy="1561181"/>
          </a:xfrm>
          <a:prstGeom prst="rect">
            <a:avLst/>
          </a:prstGeom>
        </p:spPr>
      </p:pic>
      <p:sp>
        <p:nvSpPr>
          <p:cNvPr id="21" name="Text Box 2"/>
          <p:cNvSpPr txBox="1">
            <a:spLocks noChangeArrowheads="1"/>
          </p:cNvSpPr>
          <p:nvPr/>
        </p:nvSpPr>
        <p:spPr bwMode="auto">
          <a:xfrm>
            <a:off x="318744" y="8282834"/>
            <a:ext cx="7034390" cy="1449091"/>
          </a:xfrm>
          <a:prstGeom prst="rect">
            <a:avLst/>
          </a:prstGeom>
          <a:noFill/>
          <a:ln w="9525">
            <a:noFill/>
            <a:miter lim="800000"/>
            <a:headEnd/>
            <a:tailEnd/>
          </a:ln>
        </p:spPr>
        <p:txBody>
          <a:bodyPr rot="0" vert="horz" wrap="square" lIns="0" tIns="45720" rIns="0" bIns="45720" numCol="3" anchor="t" anchorCtr="0">
            <a:noAutofit/>
          </a:bodyPr>
          <a:lstStyle/>
          <a:p>
            <a:pPr marL="114300"/>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4300"/>
            <a:endParaRPr lang="ka-GE" sz="900" dirty="0" smtClean="0">
              <a:solidFill>
                <a:schemeClr val="bg1"/>
              </a:solidFill>
            </a:endParaRPr>
          </a:p>
          <a:p>
            <a:pPr marL="114300"/>
            <a:r>
              <a:rPr lang="en-GB" sz="900" dirty="0" smtClean="0">
                <a:solidFill>
                  <a:schemeClr val="bg1"/>
                </a:solidFill>
              </a:rPr>
              <a:t>The </a:t>
            </a:r>
            <a:r>
              <a:rPr lang="en-GB" sz="900" dirty="0">
                <a:solidFill>
                  <a:schemeClr val="bg1"/>
                </a:solidFill>
              </a:rPr>
              <a:t>objective of this snapshot is to disseminate selected findings from the Georgia MICS 2018 related to the </a:t>
            </a:r>
            <a:r>
              <a:rPr lang="en-US" sz="900" dirty="0">
                <a:solidFill>
                  <a:schemeClr val="bg1"/>
                </a:solidFill>
              </a:rPr>
              <a:t>Prevalence of Elevated Blood Lead Levels Among Children Age 2-7 Years</a:t>
            </a:r>
            <a:r>
              <a:rPr lang="en-GB" sz="900" dirty="0">
                <a:solidFill>
                  <a:schemeClr val="bg1"/>
                </a:solidFill>
              </a:rPr>
              <a:t>. Data from this snapshot can be found in table LN.1CS.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4300"/>
            <a:r>
              <a:rPr lang="en-GB" sz="900" dirty="0">
                <a:solidFill>
                  <a:schemeClr val="bg1"/>
                </a:solidFill>
              </a:rPr>
              <a:t>Further statistical snapshots and the Survey Findings Report for this and other surveys are available on mics.unicef.org/surveys.</a:t>
            </a:r>
          </a:p>
        </p:txBody>
      </p:sp>
      <p:sp>
        <p:nvSpPr>
          <p:cNvPr id="15" name="Rectangle 14">
            <a:extLst>
              <a:ext uri="{FF2B5EF4-FFF2-40B4-BE49-F238E27FC236}">
                <a16:creationId xmlns="" xmlns:a16="http://schemas.microsoft.com/office/drawing/2014/main" id="{6E094488-C128-E841-9335-253DAEF7E89E}"/>
              </a:ext>
            </a:extLst>
          </p:cNvPr>
          <p:cNvSpPr/>
          <p:nvPr/>
        </p:nvSpPr>
        <p:spPr>
          <a:xfrm>
            <a:off x="3885494" y="6407932"/>
            <a:ext cx="3355848" cy="184666"/>
          </a:xfrm>
          <a:prstGeom prst="rect">
            <a:avLst/>
          </a:prstGeom>
          <a:ln w="3175">
            <a:noFill/>
          </a:ln>
        </p:spPr>
        <p:txBody>
          <a:bodyPr wrap="square">
            <a:spAutoFit/>
          </a:bodyPr>
          <a:lstStyle/>
          <a:p>
            <a:r>
              <a:rPr lang="en-US" sz="600" dirty="0"/>
              <a:t>Prevalence of Elevated Blood Lead Levels Among Children 2-7 Years of Age, by region</a:t>
            </a:r>
          </a:p>
        </p:txBody>
      </p:sp>
      <p:sp>
        <p:nvSpPr>
          <p:cNvPr id="19" name="Rectangle 18"/>
          <p:cNvSpPr/>
          <p:nvPr/>
        </p:nvSpPr>
        <p:spPr>
          <a:xfrm>
            <a:off x="306044" y="6711950"/>
            <a:ext cx="7050024" cy="142771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318744" y="6752490"/>
            <a:ext cx="7050024" cy="1223412"/>
          </a:xfrm>
          <a:prstGeom prst="rect">
            <a:avLst/>
          </a:prstGeom>
          <a:noFill/>
        </p:spPr>
        <p:txBody>
          <a:bodyPr wrap="square" numCol="1" rtlCol="0">
            <a:spAutoFit/>
          </a:bodyPr>
          <a:lstStyle/>
          <a:p>
            <a:r>
              <a:rPr lang="en-US" b="1" dirty="0">
                <a:solidFill>
                  <a:schemeClr val="bg1"/>
                </a:solidFill>
                <a:latin typeface="+mj-lt"/>
              </a:rPr>
              <a:t>Key </a:t>
            </a:r>
            <a:r>
              <a:rPr lang="en-US" b="1" dirty="0" smtClean="0">
                <a:solidFill>
                  <a:schemeClr val="bg1"/>
                </a:solidFill>
                <a:latin typeface="+mj-lt"/>
              </a:rPr>
              <a:t>Messages</a:t>
            </a:r>
            <a:endParaRPr lang="en-US" b="1" dirty="0">
              <a:solidFill>
                <a:schemeClr val="bg1"/>
              </a:solidFill>
              <a:latin typeface="+mj-lt"/>
            </a:endParaRPr>
          </a:p>
          <a:p>
            <a:pPr marL="171450" indent="-171450">
              <a:spcBef>
                <a:spcPts val="300"/>
              </a:spcBef>
              <a:spcAft>
                <a:spcPts val="300"/>
              </a:spcAft>
              <a:buFont typeface="Arial" panose="020B0604020202020204" pitchFamily="34" charset="0"/>
              <a:buChar char="•"/>
            </a:pPr>
            <a:r>
              <a:rPr lang="en-US" sz="950" dirty="0">
                <a:solidFill>
                  <a:schemeClr val="bg1"/>
                </a:solidFill>
              </a:rPr>
              <a:t>41% of children in Georgia have Blood Lead Levels (BLL) ≥5 </a:t>
            </a:r>
            <a:r>
              <a:rPr lang="en-US" sz="950" dirty="0" err="1">
                <a:solidFill>
                  <a:schemeClr val="bg1"/>
                </a:solidFill>
              </a:rPr>
              <a:t>μg</a:t>
            </a:r>
            <a:r>
              <a:rPr lang="en-US" sz="950" dirty="0">
                <a:solidFill>
                  <a:schemeClr val="bg1"/>
                </a:solidFill>
              </a:rPr>
              <a:t>/dl (25% between 5 and 10 µg/</a:t>
            </a:r>
            <a:r>
              <a:rPr lang="en-US" sz="950" dirty="0" err="1">
                <a:solidFill>
                  <a:schemeClr val="bg1"/>
                </a:solidFill>
              </a:rPr>
              <a:t>dL</a:t>
            </a:r>
            <a:r>
              <a:rPr lang="en-US" sz="950" dirty="0">
                <a:solidFill>
                  <a:schemeClr val="bg1"/>
                </a:solidFill>
              </a:rPr>
              <a:t> and 16% 10µg/</a:t>
            </a:r>
            <a:r>
              <a:rPr lang="en-US" sz="950" dirty="0" err="1">
                <a:solidFill>
                  <a:schemeClr val="bg1"/>
                </a:solidFill>
              </a:rPr>
              <a:t>dL</a:t>
            </a:r>
            <a:r>
              <a:rPr lang="en-US" sz="950" dirty="0">
                <a:solidFill>
                  <a:schemeClr val="bg1"/>
                </a:solidFill>
              </a:rPr>
              <a:t> or more).</a:t>
            </a:r>
          </a:p>
          <a:p>
            <a:pPr marL="171450" indent="-171450">
              <a:spcBef>
                <a:spcPts val="300"/>
              </a:spcBef>
              <a:spcAft>
                <a:spcPts val="300"/>
              </a:spcAft>
              <a:buFont typeface="Arial" panose="020B0604020202020204" pitchFamily="34" charset="0"/>
              <a:buChar char="•"/>
            </a:pPr>
            <a:r>
              <a:rPr lang="en-US" sz="950" dirty="0">
                <a:solidFill>
                  <a:schemeClr val="bg1"/>
                </a:solidFill>
              </a:rPr>
              <a:t>Lead prevalence is higher in rural settlements compared with urban, and also higher in West Georgia compared with the East.</a:t>
            </a:r>
          </a:p>
          <a:p>
            <a:pPr marL="171450" indent="-171450">
              <a:spcBef>
                <a:spcPts val="300"/>
              </a:spcBef>
              <a:spcAft>
                <a:spcPts val="300"/>
              </a:spcAft>
              <a:buFont typeface="Arial" panose="020B0604020202020204" pitchFamily="34" charset="0"/>
              <a:buChar char="•"/>
            </a:pPr>
            <a:r>
              <a:rPr lang="en-US" sz="950" dirty="0">
                <a:solidFill>
                  <a:schemeClr val="bg1"/>
                </a:solidFill>
              </a:rPr>
              <a:t>Prevalence of elevated lead in blood is highest in Adjara A.R (85%, ≥5 </a:t>
            </a:r>
            <a:r>
              <a:rPr lang="en-US" sz="950" dirty="0" err="1">
                <a:solidFill>
                  <a:schemeClr val="bg1"/>
                </a:solidFill>
              </a:rPr>
              <a:t>μg</a:t>
            </a:r>
            <a:r>
              <a:rPr lang="en-US" sz="950" dirty="0">
                <a:solidFill>
                  <a:schemeClr val="bg1"/>
                </a:solidFill>
              </a:rPr>
              <a:t>/dl ) and </a:t>
            </a:r>
            <a:r>
              <a:rPr lang="en-US" sz="950" dirty="0" err="1">
                <a:solidFill>
                  <a:schemeClr val="bg1"/>
                </a:solidFill>
              </a:rPr>
              <a:t>Guria</a:t>
            </a:r>
            <a:r>
              <a:rPr lang="en-US" sz="950" dirty="0">
                <a:solidFill>
                  <a:schemeClr val="bg1"/>
                </a:solidFill>
              </a:rPr>
              <a:t> (73%, ≥5 </a:t>
            </a:r>
            <a:r>
              <a:rPr lang="en-US" sz="950" dirty="0" err="1">
                <a:solidFill>
                  <a:schemeClr val="bg1"/>
                </a:solidFill>
              </a:rPr>
              <a:t>μg</a:t>
            </a:r>
            <a:r>
              <a:rPr lang="en-US" sz="950" dirty="0">
                <a:solidFill>
                  <a:schemeClr val="bg1"/>
                </a:solidFill>
              </a:rPr>
              <a:t>/dl ). </a:t>
            </a:r>
          </a:p>
          <a:p>
            <a:pPr marL="171450" indent="-171450">
              <a:spcBef>
                <a:spcPts val="300"/>
              </a:spcBef>
              <a:spcAft>
                <a:spcPts val="300"/>
              </a:spcAft>
              <a:buFont typeface="Arial" panose="020B0604020202020204" pitchFamily="34" charset="0"/>
              <a:buChar char="•"/>
            </a:pPr>
            <a:r>
              <a:rPr lang="en-US" sz="950" dirty="0">
                <a:solidFill>
                  <a:schemeClr val="bg1"/>
                </a:solidFill>
              </a:rPr>
              <a:t>Prevalence of lead is also higher in the age group 6-7 compared with the age group 2-5.</a:t>
            </a:r>
          </a:p>
        </p:txBody>
      </p:sp>
      <p:graphicFrame>
        <p:nvGraphicFramePr>
          <p:cNvPr id="12" name="Chart 11"/>
          <p:cNvGraphicFramePr/>
          <p:nvPr>
            <p:extLst>
              <p:ext uri="{D42A27DB-BD31-4B8C-83A1-F6EECF244321}">
                <p14:modId xmlns:p14="http://schemas.microsoft.com/office/powerpoint/2010/main" val="2014336795"/>
              </p:ext>
            </p:extLst>
          </p:nvPr>
        </p:nvGraphicFramePr>
        <p:xfrm>
          <a:off x="302600" y="3358438"/>
          <a:ext cx="3355848" cy="3044952"/>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306388" y="3094521"/>
            <a:ext cx="3355848" cy="261610"/>
          </a:xfrm>
          <a:prstGeom prst="rect">
            <a:avLst/>
          </a:prstGeom>
          <a:noFill/>
          <a:ln w="3175">
            <a:noFill/>
          </a:ln>
        </p:spPr>
        <p:txBody>
          <a:bodyPr wrap="square" rtlCol="0">
            <a:spAutoFit/>
          </a:bodyPr>
          <a:lstStyle/>
          <a:p>
            <a:r>
              <a:rPr lang="en-US" sz="1100" b="1" dirty="0">
                <a:solidFill>
                  <a:srgbClr val="4C545A"/>
                </a:solidFill>
              </a:rPr>
              <a:t>Prevalence of Lead by Age Groups</a:t>
            </a:r>
          </a:p>
        </p:txBody>
      </p:sp>
      <p:sp>
        <p:nvSpPr>
          <p:cNvPr id="14" name="TextBox 13"/>
          <p:cNvSpPr txBox="1"/>
          <p:nvPr/>
        </p:nvSpPr>
        <p:spPr>
          <a:xfrm>
            <a:off x="3885907" y="3094521"/>
            <a:ext cx="3355848" cy="261610"/>
          </a:xfrm>
          <a:prstGeom prst="rect">
            <a:avLst/>
          </a:prstGeom>
          <a:noFill/>
          <a:ln w="3175">
            <a:noFill/>
          </a:ln>
        </p:spPr>
        <p:txBody>
          <a:bodyPr wrap="square" rtlCol="0">
            <a:spAutoFit/>
          </a:bodyPr>
          <a:lstStyle>
            <a:defPPr>
              <a:defRPr lang="en-US"/>
            </a:defPPr>
            <a:lvl1pPr>
              <a:defRPr sz="1100" b="1">
                <a:solidFill>
                  <a:srgbClr val="4C545A"/>
                </a:solidFill>
              </a:defRPr>
            </a:lvl1pPr>
          </a:lstStyle>
          <a:p>
            <a:r>
              <a:rPr lang="en-US" dirty="0"/>
              <a:t>Prevalence of Lead by Regions</a:t>
            </a:r>
            <a:endParaRPr lang="en-US" dirty="0">
              <a:solidFill>
                <a:srgbClr val="FF0000"/>
              </a:solidFill>
              <a:highlight>
                <a:srgbClr val="FFFF00"/>
              </a:highlight>
            </a:endParaRPr>
          </a:p>
        </p:txBody>
      </p:sp>
      <p:sp>
        <p:nvSpPr>
          <p:cNvPr id="25" name="Rectangle 24">
            <a:extLst>
              <a:ext uri="{FF2B5EF4-FFF2-40B4-BE49-F238E27FC236}">
                <a16:creationId xmlns="" xmlns:a16="http://schemas.microsoft.com/office/drawing/2014/main" id="{6E094488-C128-E841-9335-253DAEF7E89E}"/>
              </a:ext>
            </a:extLst>
          </p:cNvPr>
          <p:cNvSpPr/>
          <p:nvPr/>
        </p:nvSpPr>
        <p:spPr>
          <a:xfrm>
            <a:off x="302460" y="2819340"/>
            <a:ext cx="3355848" cy="274320"/>
          </a:xfrm>
          <a:prstGeom prst="rect">
            <a:avLst/>
          </a:prstGeom>
          <a:ln w="3175">
            <a:noFill/>
          </a:ln>
        </p:spPr>
        <p:txBody>
          <a:bodyPr wrap="square">
            <a:spAutoFit/>
          </a:bodyPr>
          <a:lstStyle/>
          <a:p>
            <a:r>
              <a:rPr lang="en-US" sz="600" dirty="0"/>
              <a:t>Percentage of Children 2-7 Years of Age with Concentration of Lead in Blood </a:t>
            </a:r>
            <a:r>
              <a:rPr lang="el-GR" sz="600" dirty="0"/>
              <a:t>≥ 5 μ</a:t>
            </a:r>
            <a:r>
              <a:rPr lang="en-US" sz="600" dirty="0"/>
              <a:t>g/dl by Nationalities</a:t>
            </a:r>
          </a:p>
        </p:txBody>
      </p:sp>
      <p:sp>
        <p:nvSpPr>
          <p:cNvPr id="27" name="Rectangle 26">
            <a:extLst>
              <a:ext uri="{FF2B5EF4-FFF2-40B4-BE49-F238E27FC236}">
                <a16:creationId xmlns="" xmlns:a16="http://schemas.microsoft.com/office/drawing/2014/main" id="{6E094488-C128-E841-9335-253DAEF7E89E}"/>
              </a:ext>
            </a:extLst>
          </p:cNvPr>
          <p:cNvSpPr/>
          <p:nvPr/>
        </p:nvSpPr>
        <p:spPr>
          <a:xfrm>
            <a:off x="3884186" y="2819121"/>
            <a:ext cx="3355848" cy="274320"/>
          </a:xfrm>
          <a:prstGeom prst="rect">
            <a:avLst/>
          </a:prstGeom>
          <a:ln w="3175">
            <a:noFill/>
          </a:ln>
        </p:spPr>
        <p:txBody>
          <a:bodyPr wrap="square">
            <a:spAutoFit/>
          </a:bodyPr>
          <a:lstStyle/>
          <a:p>
            <a:r>
              <a:rPr lang="en-US" sz="600" dirty="0"/>
              <a:t>Percentage of Children 2-7 Years of Age with Concentration of Lead in Blood </a:t>
            </a:r>
            <a:r>
              <a:rPr lang="el-GR" sz="600" dirty="0"/>
              <a:t>≥ 5 μ</a:t>
            </a:r>
            <a:r>
              <a:rPr lang="en-US" sz="600" dirty="0"/>
              <a:t>g/dl by Nationalities</a:t>
            </a:r>
          </a:p>
        </p:txBody>
      </p:sp>
      <p:sp>
        <p:nvSpPr>
          <p:cNvPr id="28" name="TextBox 27"/>
          <p:cNvSpPr txBox="1"/>
          <p:nvPr/>
        </p:nvSpPr>
        <p:spPr>
          <a:xfrm>
            <a:off x="303109" y="542709"/>
            <a:ext cx="3355848" cy="261610"/>
          </a:xfrm>
          <a:prstGeom prst="rect">
            <a:avLst/>
          </a:prstGeom>
          <a:noFill/>
          <a:ln w="3175">
            <a:noFill/>
          </a:ln>
        </p:spPr>
        <p:txBody>
          <a:bodyPr wrap="square" rtlCol="0">
            <a:spAutoFit/>
          </a:bodyPr>
          <a:lstStyle/>
          <a:p>
            <a:r>
              <a:rPr lang="en-US" sz="1100" b="1" dirty="0">
                <a:solidFill>
                  <a:schemeClr val="tx1">
                    <a:lumMod val="65000"/>
                    <a:lumOff val="35000"/>
                  </a:schemeClr>
                </a:solidFill>
              </a:rPr>
              <a:t>≥ 5 </a:t>
            </a:r>
            <a:r>
              <a:rPr lang="en-US" sz="1100" b="1" dirty="0" err="1">
                <a:solidFill>
                  <a:schemeClr val="tx1">
                    <a:lumMod val="65000"/>
                    <a:lumOff val="35000"/>
                  </a:schemeClr>
                </a:solidFill>
              </a:rPr>
              <a:t>μg</a:t>
            </a:r>
            <a:r>
              <a:rPr lang="en-US" sz="1100" b="1" dirty="0">
                <a:solidFill>
                  <a:schemeClr val="tx1">
                    <a:lumMod val="65000"/>
                    <a:lumOff val="35000"/>
                  </a:schemeClr>
                </a:solidFill>
              </a:rPr>
              <a:t>/dl</a:t>
            </a:r>
          </a:p>
        </p:txBody>
      </p:sp>
      <p:sp>
        <p:nvSpPr>
          <p:cNvPr id="29" name="TextBox 28"/>
          <p:cNvSpPr txBox="1"/>
          <p:nvPr/>
        </p:nvSpPr>
        <p:spPr>
          <a:xfrm>
            <a:off x="3885907" y="542545"/>
            <a:ext cx="3355848" cy="261610"/>
          </a:xfrm>
          <a:prstGeom prst="rect">
            <a:avLst/>
          </a:prstGeom>
          <a:noFill/>
          <a:ln w="3175">
            <a:noFill/>
          </a:ln>
        </p:spPr>
        <p:txBody>
          <a:bodyPr wrap="square" rtlCol="0">
            <a:spAutoFit/>
          </a:bodyPr>
          <a:lstStyle/>
          <a:p>
            <a:r>
              <a:rPr lang="en-US" sz="1100" b="1" dirty="0">
                <a:solidFill>
                  <a:schemeClr val="tx1">
                    <a:lumMod val="65000"/>
                    <a:lumOff val="35000"/>
                  </a:schemeClr>
                </a:solidFill>
              </a:rPr>
              <a:t>≥ 10 </a:t>
            </a:r>
            <a:r>
              <a:rPr lang="en-US" sz="1100" b="1" dirty="0" err="1">
                <a:solidFill>
                  <a:schemeClr val="tx1">
                    <a:lumMod val="65000"/>
                    <a:lumOff val="35000"/>
                  </a:schemeClr>
                </a:solidFill>
              </a:rPr>
              <a:t>μg</a:t>
            </a:r>
            <a:r>
              <a:rPr lang="en-US" sz="1100" b="1" dirty="0">
                <a:solidFill>
                  <a:schemeClr val="tx1">
                    <a:lumMod val="65000"/>
                    <a:lumOff val="35000"/>
                  </a:schemeClr>
                </a:solidFill>
              </a:rPr>
              <a:t>/dl</a:t>
            </a:r>
          </a:p>
        </p:txBody>
      </p:sp>
      <p:graphicFrame>
        <p:nvGraphicFramePr>
          <p:cNvPr id="30" name="Table 29"/>
          <p:cNvGraphicFramePr>
            <a:graphicFrameLocks noGrp="1"/>
          </p:cNvGraphicFramePr>
          <p:nvPr>
            <p:extLst>
              <p:ext uri="{D42A27DB-BD31-4B8C-83A1-F6EECF244321}">
                <p14:modId xmlns:p14="http://schemas.microsoft.com/office/powerpoint/2010/main" val="2323658630"/>
              </p:ext>
            </p:extLst>
          </p:nvPr>
        </p:nvGraphicFramePr>
        <p:xfrm>
          <a:off x="3878403" y="3356131"/>
          <a:ext cx="3355848" cy="3044700"/>
        </p:xfrm>
        <a:graphic>
          <a:graphicData uri="http://schemas.openxmlformats.org/drawingml/2006/table">
            <a:tbl>
              <a:tblPr firstRow="1" bandRow="1">
                <a:tableStyleId>{5C22544A-7EE6-4342-B048-85BDC9FD1C3A}</a:tableStyleId>
              </a:tblPr>
              <a:tblGrid>
                <a:gridCol w="1312722">
                  <a:extLst>
                    <a:ext uri="{9D8B030D-6E8A-4147-A177-3AD203B41FA5}">
                      <a16:colId xmlns="" xmlns:a16="http://schemas.microsoft.com/office/drawing/2014/main" val="20000"/>
                    </a:ext>
                  </a:extLst>
                </a:gridCol>
                <a:gridCol w="1021563">
                  <a:extLst>
                    <a:ext uri="{9D8B030D-6E8A-4147-A177-3AD203B41FA5}">
                      <a16:colId xmlns="" xmlns:a16="http://schemas.microsoft.com/office/drawing/2014/main" val="20001"/>
                    </a:ext>
                  </a:extLst>
                </a:gridCol>
                <a:gridCol w="1021563">
                  <a:extLst>
                    <a:ext uri="{9D8B030D-6E8A-4147-A177-3AD203B41FA5}">
                      <a16:colId xmlns="" xmlns:a16="http://schemas.microsoft.com/office/drawing/2014/main" val="1324153235"/>
                    </a:ext>
                  </a:extLst>
                </a:gridCol>
              </a:tblGrid>
              <a:tr h="492898">
                <a:tc>
                  <a:txBody>
                    <a:bodyPr/>
                    <a:lstStyle/>
                    <a:p>
                      <a:r>
                        <a:rPr lang="en-US" sz="700" dirty="0">
                          <a:latin typeface="Franklin Gothic Book" panose="020B0503020102020204" pitchFamily="34" charset="0"/>
                        </a:rPr>
                        <a:t>Region </a:t>
                      </a:r>
                    </a:p>
                  </a:txBody>
                  <a:tcPr anchor="ctr">
                    <a:solidFill>
                      <a:schemeClr val="bg1">
                        <a:lumMod val="50000"/>
                      </a:schemeClr>
                    </a:solidFill>
                  </a:tcPr>
                </a:tc>
                <a:tc>
                  <a:txBody>
                    <a:bodyPr/>
                    <a:lstStyle/>
                    <a:p>
                      <a:pPr algn="ctr" fontAlgn="b"/>
                      <a:r>
                        <a:rPr lang="en-US" sz="700" u="none" strike="noStrike" dirty="0">
                          <a:effectLst/>
                        </a:rPr>
                        <a:t>≥ 5 </a:t>
                      </a:r>
                      <a:r>
                        <a:rPr lang="en-US" sz="700" u="none" strike="noStrike" dirty="0" err="1">
                          <a:effectLst/>
                        </a:rPr>
                        <a:t>μg</a:t>
                      </a:r>
                      <a:r>
                        <a:rPr lang="en-US" sz="700" u="none" strike="noStrike" dirty="0">
                          <a:effectLst/>
                        </a:rPr>
                        <a:t>/dl</a:t>
                      </a:r>
                      <a:endParaRPr lang="en-US" sz="700" b="0" i="0" u="none" strike="noStrike" dirty="0">
                        <a:solidFill>
                          <a:srgbClr val="000000"/>
                        </a:solidFill>
                        <a:effectLst/>
                        <a:latin typeface="Calibri" panose="020F0502020204030204" pitchFamily="34" charset="0"/>
                      </a:endParaRPr>
                    </a:p>
                  </a:txBody>
                  <a:tcPr marL="9525" marR="9525" marT="9525" marB="0" anchor="ctr">
                    <a:solidFill>
                      <a:srgbClr val="3AB9C6"/>
                    </a:solidFill>
                  </a:tcPr>
                </a:tc>
                <a:tc>
                  <a:txBody>
                    <a:bodyPr/>
                    <a:lstStyle/>
                    <a:p>
                      <a:pPr algn="ctr" fontAlgn="b"/>
                      <a:r>
                        <a:rPr lang="en-US" sz="700" u="none" strike="noStrike" dirty="0">
                          <a:effectLst/>
                        </a:rPr>
                        <a:t>≥ 10 </a:t>
                      </a:r>
                      <a:r>
                        <a:rPr lang="el-GR" sz="700" u="none" strike="noStrike" dirty="0">
                          <a:effectLst/>
                        </a:rPr>
                        <a:t>μ</a:t>
                      </a:r>
                      <a:r>
                        <a:rPr lang="en-US" sz="700" u="none" strike="noStrike" dirty="0">
                          <a:effectLst/>
                        </a:rPr>
                        <a:t>g/dl</a:t>
                      </a:r>
                      <a:endParaRPr lang="en-US" sz="700" b="0" i="0" u="none" strike="noStrike" dirty="0">
                        <a:solidFill>
                          <a:srgbClr val="000000"/>
                        </a:solidFill>
                        <a:effectLst/>
                        <a:latin typeface="Calibri" panose="020F0502020204030204" pitchFamily="34" charset="0"/>
                      </a:endParaRPr>
                    </a:p>
                  </a:txBody>
                  <a:tcPr marL="9525" marR="9525" marT="9525" marB="0" anchor="ctr">
                    <a:solidFill>
                      <a:srgbClr val="FCB040"/>
                    </a:solidFill>
                  </a:tcPr>
                </a:tc>
                <a:extLst>
                  <a:ext uri="{0D108BD9-81ED-4DB2-BD59-A6C34878D82A}">
                    <a16:rowId xmlns="" xmlns:a16="http://schemas.microsoft.com/office/drawing/2014/main" val="10000"/>
                  </a:ext>
                </a:extLst>
              </a:tr>
              <a:tr h="304427">
                <a:tc>
                  <a:txBody>
                    <a:bodyPr/>
                    <a:lstStyle/>
                    <a:p>
                      <a:pPr algn="l"/>
                      <a:r>
                        <a:rPr lang="en-US" sz="700" b="1" u="none" strike="noStrike" kern="1200" dirty="0">
                          <a:solidFill>
                            <a:schemeClr val="dk1"/>
                          </a:solidFill>
                          <a:effectLst/>
                          <a:latin typeface="+mn-lt"/>
                          <a:ea typeface="+mn-ea"/>
                          <a:cs typeface="+mn-cs"/>
                        </a:rPr>
                        <a:t>National</a:t>
                      </a:r>
                    </a:p>
                  </a:txBody>
                  <a:tcPr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700" b="1" kern="1200" dirty="0">
                          <a:solidFill>
                            <a:schemeClr val="tx1"/>
                          </a:solidFill>
                          <a:latin typeface="Franklin Gothic Book" panose="020B0503020102020204" pitchFamily="34" charset="0"/>
                          <a:ea typeface="+mn-ea"/>
                          <a:cs typeface="+mn-cs"/>
                        </a:rPr>
                        <a:t>41</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700" b="1" kern="1200" dirty="0">
                          <a:solidFill>
                            <a:schemeClr val="tx1"/>
                          </a:solidFill>
                          <a:latin typeface="Franklin Gothic Book" panose="020B0503020102020204" pitchFamily="34" charset="0"/>
                          <a:ea typeface="+mn-ea"/>
                          <a:cs typeface="+mn-cs"/>
                        </a:rPr>
                        <a:t>16</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211655">
                <a:tc>
                  <a:txBody>
                    <a:bodyPr/>
                    <a:lstStyle/>
                    <a:p>
                      <a:pPr marL="60325" indent="0" algn="l" fontAlgn="b"/>
                      <a:r>
                        <a:rPr lang="en-US" sz="700" u="none" strike="noStrike" dirty="0">
                          <a:effectLst/>
                        </a:rPr>
                        <a:t>Tbilisi</a:t>
                      </a:r>
                      <a:endParaRPr lang="en-US" sz="7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30</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11655">
                <a:tc>
                  <a:txBody>
                    <a:bodyPr/>
                    <a:lstStyle/>
                    <a:p>
                      <a:pPr marL="60325" indent="0" algn="l" fontAlgn="b"/>
                      <a:r>
                        <a:rPr lang="en-US" sz="700" u="none" strike="noStrike" dirty="0" err="1">
                          <a:effectLst/>
                        </a:rPr>
                        <a:t>Adjara</a:t>
                      </a:r>
                      <a:r>
                        <a:rPr lang="en-US" sz="700" u="none" strike="noStrike" dirty="0">
                          <a:effectLst/>
                        </a:rPr>
                        <a:t> A.R</a:t>
                      </a:r>
                      <a:endParaRPr lang="en-US" sz="7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85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50</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11655">
                <a:tc>
                  <a:txBody>
                    <a:bodyPr/>
                    <a:lstStyle/>
                    <a:p>
                      <a:pPr marL="60325" indent="0" algn="l" fontAlgn="b"/>
                      <a:r>
                        <a:rPr lang="en-US" sz="700" u="none" strike="noStrike" dirty="0" err="1">
                          <a:effectLst/>
                        </a:rPr>
                        <a:t>Guria</a:t>
                      </a:r>
                      <a:endParaRPr lang="en-US" sz="7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73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44</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342480">
                <a:tc>
                  <a:txBody>
                    <a:bodyPr/>
                    <a:lstStyle/>
                    <a:p>
                      <a:pPr marL="60325" indent="0" algn="l" fontAlgn="b"/>
                      <a:r>
                        <a:rPr lang="it-IT" sz="700" u="none" strike="noStrike" dirty="0">
                          <a:effectLst/>
                        </a:rPr>
                        <a:t>Imereti, Racha-Lechkhumi and Kvemo Svaneti</a:t>
                      </a:r>
                      <a:endParaRPr lang="it-IT" sz="7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61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23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3940853993"/>
                  </a:ext>
                </a:extLst>
              </a:tr>
              <a:tr h="211655">
                <a:tc>
                  <a:txBody>
                    <a:bodyPr/>
                    <a:lstStyle/>
                    <a:p>
                      <a:pPr marL="60325" indent="0" algn="l" fontAlgn="b"/>
                      <a:r>
                        <a:rPr lang="en-US" sz="700" u="none" strike="noStrike" dirty="0" err="1">
                          <a:effectLst/>
                        </a:rPr>
                        <a:t>Kakheti</a:t>
                      </a:r>
                      <a:endParaRPr lang="en-US" sz="7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25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4</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4077040307"/>
                  </a:ext>
                </a:extLst>
              </a:tr>
              <a:tr h="211655">
                <a:tc>
                  <a:txBody>
                    <a:bodyPr/>
                    <a:lstStyle/>
                    <a:p>
                      <a:pPr marL="60325" indent="0" algn="l" fontAlgn="b"/>
                      <a:r>
                        <a:rPr lang="en-US" sz="700" u="none" strike="noStrike" dirty="0" err="1">
                          <a:effectLst/>
                        </a:rPr>
                        <a:t>Mtskheta-Mtianeti</a:t>
                      </a:r>
                      <a:endParaRPr lang="en-US" sz="7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20</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2870479028"/>
                  </a:ext>
                </a:extLst>
              </a:tr>
              <a:tr h="211655">
                <a:tc>
                  <a:txBody>
                    <a:bodyPr/>
                    <a:lstStyle/>
                    <a:p>
                      <a:pPr marL="60325" indent="0" algn="l" fontAlgn="b"/>
                      <a:r>
                        <a:rPr lang="en-US" sz="700" u="none" strike="noStrike" dirty="0" err="1">
                          <a:effectLst/>
                        </a:rPr>
                        <a:t>Samegrelo-Zemo</a:t>
                      </a:r>
                      <a:r>
                        <a:rPr lang="en-US" sz="700" u="none" strike="noStrike" dirty="0">
                          <a:effectLst/>
                        </a:rPr>
                        <a:t> </a:t>
                      </a:r>
                      <a:r>
                        <a:rPr lang="en-US" sz="700" u="none" strike="noStrike" dirty="0" err="1">
                          <a:effectLst/>
                        </a:rPr>
                        <a:t>Svaneti</a:t>
                      </a:r>
                      <a:endParaRPr lang="en-US" sz="7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71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29</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825124752"/>
                  </a:ext>
                </a:extLst>
              </a:tr>
              <a:tr h="211655">
                <a:tc>
                  <a:txBody>
                    <a:bodyPr/>
                    <a:lstStyle/>
                    <a:p>
                      <a:pPr marL="60325" indent="0" algn="l" fontAlgn="b"/>
                      <a:r>
                        <a:rPr lang="en-US" sz="700" u="none" strike="noStrike" dirty="0" err="1">
                          <a:effectLst/>
                        </a:rPr>
                        <a:t>Samtskhe-Javakheti</a:t>
                      </a:r>
                      <a:endParaRPr lang="en-US" sz="7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32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12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4164663859"/>
                  </a:ext>
                </a:extLst>
              </a:tr>
              <a:tr h="211655">
                <a:tc>
                  <a:txBody>
                    <a:bodyPr/>
                    <a:lstStyle/>
                    <a:p>
                      <a:pPr marL="60325" indent="0" algn="l" fontAlgn="b"/>
                      <a:r>
                        <a:rPr lang="en-US" sz="700" u="none" strike="noStrike" dirty="0" err="1">
                          <a:effectLst/>
                        </a:rPr>
                        <a:t>Kvemo</a:t>
                      </a:r>
                      <a:r>
                        <a:rPr lang="en-US" sz="700" u="none" strike="noStrike" dirty="0">
                          <a:effectLst/>
                        </a:rPr>
                        <a:t> </a:t>
                      </a:r>
                      <a:r>
                        <a:rPr lang="en-US" sz="700" u="none" strike="noStrike" dirty="0" err="1">
                          <a:effectLst/>
                        </a:rPr>
                        <a:t>Kartli</a:t>
                      </a:r>
                      <a:endParaRPr lang="en-US" sz="7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18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3700086627"/>
                  </a:ext>
                </a:extLst>
              </a:tr>
              <a:tr h="211655">
                <a:tc>
                  <a:txBody>
                    <a:bodyPr/>
                    <a:lstStyle/>
                    <a:p>
                      <a:pPr marL="60325" indent="0" algn="l" fontAlgn="b"/>
                      <a:r>
                        <a:rPr lang="en-US" sz="700" u="none" strike="noStrike" dirty="0" err="1">
                          <a:effectLst/>
                        </a:rPr>
                        <a:t>Shida</a:t>
                      </a:r>
                      <a:r>
                        <a:rPr lang="en-US" sz="700" u="none" strike="noStrike" dirty="0">
                          <a:effectLst/>
                        </a:rPr>
                        <a:t> </a:t>
                      </a:r>
                      <a:r>
                        <a:rPr lang="en-US" sz="700" u="none" strike="noStrike" dirty="0" err="1">
                          <a:effectLst/>
                        </a:rPr>
                        <a:t>Kartli</a:t>
                      </a:r>
                      <a:endParaRPr lang="en-US" sz="7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a:solidFill>
                            <a:schemeClr val="dk1"/>
                          </a:solidFill>
                          <a:effectLst/>
                          <a:latin typeface="+mn-lt"/>
                          <a:ea typeface="+mn-ea"/>
                          <a:cs typeface="+mn-cs"/>
                        </a:rPr>
                        <a:t>21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b="0" i="0" u="none" strike="noStrike" kern="1200" dirty="0">
                          <a:solidFill>
                            <a:schemeClr val="dk1"/>
                          </a:solidFill>
                          <a:effectLst/>
                          <a:latin typeface="+mn-lt"/>
                          <a:ea typeface="+mn-ea"/>
                          <a:cs typeface="+mn-cs"/>
                        </a:rPr>
                        <a:t>4</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279241911"/>
                  </a:ext>
                </a:extLst>
              </a:tr>
            </a:tbl>
          </a:graphicData>
        </a:graphic>
      </p:graphicFrame>
      <p:sp>
        <p:nvSpPr>
          <p:cNvPr id="26" name="Rectangle 25">
            <a:extLst>
              <a:ext uri="{FF2B5EF4-FFF2-40B4-BE49-F238E27FC236}">
                <a16:creationId xmlns="" xmlns:a16="http://schemas.microsoft.com/office/drawing/2014/main" id="{6E094488-C128-E841-9335-253DAEF7E89E}"/>
              </a:ext>
            </a:extLst>
          </p:cNvPr>
          <p:cNvSpPr/>
          <p:nvPr/>
        </p:nvSpPr>
        <p:spPr>
          <a:xfrm>
            <a:off x="306388" y="6405594"/>
            <a:ext cx="3355848" cy="184666"/>
          </a:xfrm>
          <a:prstGeom prst="rect">
            <a:avLst/>
          </a:prstGeom>
          <a:ln w="3175">
            <a:noFill/>
          </a:ln>
        </p:spPr>
        <p:txBody>
          <a:bodyPr wrap="square">
            <a:spAutoFit/>
          </a:bodyPr>
          <a:lstStyle/>
          <a:p>
            <a:r>
              <a:rPr lang="en-US" sz="600" dirty="0"/>
              <a:t>Prevalence of Elevated Blood Lead Levels Among Children 2-7 Years of Age, by age groups</a:t>
            </a:r>
          </a:p>
        </p:txBody>
      </p:sp>
      <p:graphicFrame>
        <p:nvGraphicFramePr>
          <p:cNvPr id="31" name="Chart 30"/>
          <p:cNvGraphicFramePr/>
          <p:nvPr>
            <p:extLst>
              <p:ext uri="{D42A27DB-BD31-4B8C-83A1-F6EECF244321}">
                <p14:modId xmlns:p14="http://schemas.microsoft.com/office/powerpoint/2010/main" val="1489200261"/>
              </p:ext>
            </p:extLst>
          </p:nvPr>
        </p:nvGraphicFramePr>
        <p:xfrm>
          <a:off x="303109" y="767798"/>
          <a:ext cx="3355848" cy="21488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Chart 33"/>
          <p:cNvGraphicFramePr/>
          <p:nvPr>
            <p:extLst>
              <p:ext uri="{D42A27DB-BD31-4B8C-83A1-F6EECF244321}">
                <p14:modId xmlns:p14="http://schemas.microsoft.com/office/powerpoint/2010/main" val="1501408243"/>
              </p:ext>
            </p:extLst>
          </p:nvPr>
        </p:nvGraphicFramePr>
        <p:xfrm>
          <a:off x="3887488" y="769859"/>
          <a:ext cx="3355848" cy="214884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101504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haredContentType xmlns="Microsoft.SharePoint.Taxonomy.ContentTypeSync" SourceId="73f51738-d318-4883-9d64-4f0bd0ccc55e" ContentTypeId="0x0101009BA85F8052A6DA4FA3E31FF9F74C6970" PreviousValue="false"/>
</file>

<file path=customXml/item2.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customXsn xmlns="http://schemas.microsoft.com/office/2006/metadata/customXsn">
  <xsnLocation/>
  <cached>True</cached>
  <openByDefault>True</openByDefault>
  <xsnScope/>
</customXsn>
</file>

<file path=customXml/item6.xml><?xml version="1.0" encoding="utf-8"?>
<?mso-contentType ?>
<spe:Receivers xmlns:spe="http://schemas.microsoft.com/sharepoint/events"/>
</file>

<file path=customXml/itemProps1.xml><?xml version="1.0" encoding="utf-8"?>
<ds:datastoreItem xmlns:ds="http://schemas.openxmlformats.org/officeDocument/2006/customXml" ds:itemID="{E86E782C-5F81-4E0E-AB5A-9EBFB2D1B7D2}">
  <ds:schemaRefs>
    <ds:schemaRef ds:uri="Microsoft.SharePoint.Taxonomy.ContentTypeSync"/>
  </ds:schemaRefs>
</ds:datastoreItem>
</file>

<file path=customXml/itemProps2.xml><?xml version="1.0" encoding="utf-8"?>
<ds:datastoreItem xmlns:ds="http://schemas.openxmlformats.org/officeDocument/2006/customXml" ds:itemID="{C1CD1AF2-583D-4032-80A0-E19C9E118B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6C9E62A-3B83-4A9A-B4B5-4E6F533DE876}">
  <ds:schemaRefs>
    <ds:schemaRef ds:uri="03aba595-bc08-4bc6-a067-44fa0d6fce4c"/>
    <ds:schemaRef ds:uri="http://schemas.microsoft.com/office/2006/metadata/properties"/>
    <ds:schemaRef ds:uri="http://purl.org/dc/elements/1.1/"/>
    <ds:schemaRef ds:uri="http://purl.org/dc/terms/"/>
    <ds:schemaRef ds:uri="http://schemas.microsoft.com/office/2006/documentManagement/types"/>
    <ds:schemaRef ds:uri="http://purl.org/dc/dcmitype/"/>
    <ds:schemaRef ds:uri="http://schemas.microsoft.com/sharepoint.v3"/>
    <ds:schemaRef ds:uri="ca283e0b-db31-4043-a2ef-b80661bf084a"/>
    <ds:schemaRef ds:uri="2aac1c47-a7bd-4382-bbe6-d59290c165d5"/>
    <ds:schemaRef ds:uri="http://schemas.openxmlformats.org/package/2006/metadata/core-properties"/>
    <ds:schemaRef ds:uri="http://schemas.microsoft.com/office/infopath/2007/PartnerControls"/>
    <ds:schemaRef ds:uri="http://schemas.microsoft.com/sharepoint/v4"/>
    <ds:schemaRef ds:uri="http://schemas.microsoft.com/sharepoint/v3"/>
    <ds:schemaRef ds:uri="http://www.w3.org/XML/1998/namespace"/>
  </ds:schemaRefs>
</ds:datastoreItem>
</file>

<file path=customXml/itemProps4.xml><?xml version="1.0" encoding="utf-8"?>
<ds:datastoreItem xmlns:ds="http://schemas.openxmlformats.org/officeDocument/2006/customXml" ds:itemID="{5F7FF1BD-A1C8-4742-A1C3-05DC2DF9A3DF}">
  <ds:schemaRefs>
    <ds:schemaRef ds:uri="http://schemas.microsoft.com/sharepoint/v3/contenttype/forms"/>
  </ds:schemaRefs>
</ds:datastoreItem>
</file>

<file path=customXml/itemProps5.xml><?xml version="1.0" encoding="utf-8"?>
<ds:datastoreItem xmlns:ds="http://schemas.openxmlformats.org/officeDocument/2006/customXml" ds:itemID="{702C308E-BB35-41CA-B3F4-B8976E8DCDCD}">
  <ds:schemaRefs>
    <ds:schemaRef ds:uri="http://schemas.microsoft.com/office/2006/metadata/customXsn"/>
  </ds:schemaRefs>
</ds:datastoreItem>
</file>

<file path=customXml/itemProps6.xml><?xml version="1.0" encoding="utf-8"?>
<ds:datastoreItem xmlns:ds="http://schemas.openxmlformats.org/officeDocument/2006/customXml" ds:itemID="{10E361C3-38C8-4E2B-8717-EC1ABA6EB7C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2708</TotalTime>
  <Words>623</Words>
  <Application>Microsoft Office PowerPoint</Application>
  <PresentationFormat>Custom</PresentationFormat>
  <Paragraphs>91</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Franklin Gothic Book</vt:lpstr>
      <vt:lpstr>Franklin Gothic Medium</vt:lpstr>
      <vt:lpstr>Sylfaen</vt:lpstr>
      <vt:lpstr>Times New Roman</vt:lpstr>
      <vt:lpstr>Office Theme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Andria Nadiradze</dc:creator>
  <cp:lastModifiedBy>nestan pantsulaia</cp:lastModifiedBy>
  <cp:revision>242</cp:revision>
  <cp:lastPrinted>2019-11-15T20:13:24Z</cp:lastPrinted>
  <dcterms:created xsi:type="dcterms:W3CDTF">2017-11-02T14:57:07Z</dcterms:created>
  <dcterms:modified xsi:type="dcterms:W3CDTF">2019-11-15T20:32:25Z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