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56" r:id="rId8"/>
    <p:sldId id="257" r:id="rId9"/>
    <p:sldId id="260" r:id="rId10"/>
    <p:sldId id="261" r:id="rId11"/>
    <p:sldId id="263" r:id="rId12"/>
    <p:sldId id="265" r:id="rId13"/>
    <p:sldId id="262" r:id="rId14"/>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4632" userDrawn="1">
          <p15:clr>
            <a:srgbClr val="A4A3A4"/>
          </p15:clr>
        </p15:guide>
        <p15:guide id="3" pos="192" userDrawn="1">
          <p15:clr>
            <a:srgbClr val="A4A3A4"/>
          </p15:clr>
        </p15:guide>
        <p15:guide id="4" pos="24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iorgi Kalakashvili" initials="GK" lastIdx="1" clrIdx="6">
    <p:extLst>
      <p:ext uri="{19B8F6BF-5375-455C-9EA6-DF929625EA0E}">
        <p15:presenceInfo xmlns:p15="http://schemas.microsoft.com/office/powerpoint/2012/main" userId="S-1-5-21-889838981-920820592-1903951286-826759" providerId="AD"/>
      </p:ext>
    </p:extLst>
  </p:cmAuthor>
  <p:cmAuthor id="1" name="James Kaphuka" initials="JK" lastIdx="1" clrIdx="0">
    <p:extLst>
      <p:ext uri="{19B8F6BF-5375-455C-9EA6-DF929625EA0E}">
        <p15:presenceInfo xmlns:p15="http://schemas.microsoft.com/office/powerpoint/2012/main" userId="James Kaphuka" providerId="None"/>
      </p:ext>
    </p:extLst>
  </p:cmAuthor>
  <p:cmAuthor id="8" name="Bo Robert Beshanski-Pedersen" initials="BP" lastIdx="2" clrIdx="7">
    <p:extLst>
      <p:ext uri="{19B8F6BF-5375-455C-9EA6-DF929625EA0E}">
        <p15:presenceInfo xmlns:p15="http://schemas.microsoft.com/office/powerpoint/2012/main" userId="Bo Robert Beshanski-Pedersen" providerId="None"/>
      </p:ext>
    </p:extLst>
  </p:cmAuthor>
  <p:cmAuthor id="2" name="Robert Bain" initials="RB" lastIdx="3" clrIdx="1">
    <p:extLst>
      <p:ext uri="{19B8F6BF-5375-455C-9EA6-DF929625EA0E}">
        <p15:presenceInfo xmlns:p15="http://schemas.microsoft.com/office/powerpoint/2012/main" userId="S-1-5-21-889838981-920820592-1903951286-710406" providerId="AD"/>
      </p:ext>
    </p:extLst>
  </p:cmAuthor>
  <p:cmAuthor id="3" name="giorgi mikeladze" initials="gm" lastIdx="54" clrIdx="2">
    <p:extLst>
      <p:ext uri="{19B8F6BF-5375-455C-9EA6-DF929625EA0E}">
        <p15:presenceInfo xmlns:p15="http://schemas.microsoft.com/office/powerpoint/2012/main" userId="S-1-5-21-2703388789-3765044650-341701313-2032" providerId="AD"/>
      </p:ext>
    </p:extLst>
  </p:cmAuthor>
  <p:cmAuthor id="4" name="ana varamashvili" initials="av" lastIdx="1" clrIdx="3">
    <p:extLst>
      <p:ext uri="{19B8F6BF-5375-455C-9EA6-DF929625EA0E}">
        <p15:presenceInfo xmlns:p15="http://schemas.microsoft.com/office/powerpoint/2012/main" userId="S-1-5-21-2703388789-3765044650-341701313-2151" providerId="AD"/>
      </p:ext>
    </p:extLst>
  </p:cmAuthor>
  <p:cmAuthor id="5" name="Sofija Ocokoljic" initials="SO" lastIdx="40" clrIdx="4">
    <p:extLst>
      <p:ext uri="{19B8F6BF-5375-455C-9EA6-DF929625EA0E}">
        <p15:presenceInfo xmlns:p15="http://schemas.microsoft.com/office/powerpoint/2012/main" userId="S::socokoljic@unicef.org::4d5dda7d-80a7-42a2-8200-5c225147b931" providerId="AD"/>
      </p:ext>
    </p:extLst>
  </p:cmAuthor>
  <p:cmAuthor id="6" name="irma gvilava" initials="ig" lastIdx="11" clrIdx="5">
    <p:extLst>
      <p:ext uri="{19B8F6BF-5375-455C-9EA6-DF929625EA0E}">
        <p15:presenceInfo xmlns:p15="http://schemas.microsoft.com/office/powerpoint/2012/main" userId="S-1-5-21-2703388789-3765044650-341701313-20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B040"/>
    <a:srgbClr val="FFF176"/>
    <a:srgbClr val="F36D21"/>
    <a:srgbClr val="009900"/>
    <a:srgbClr val="6240C0"/>
    <a:srgbClr val="FFB300"/>
    <a:srgbClr val="97DCFB"/>
    <a:srgbClr val="1BB2F5"/>
    <a:srgbClr val="FFD54F"/>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672"/>
  </p:normalViewPr>
  <p:slideViewPr>
    <p:cSldViewPr snapToGrid="0" snapToObjects="1" showGuides="1">
      <p:cViewPr>
        <p:scale>
          <a:sx n="100" d="100"/>
          <a:sy n="100" d="100"/>
        </p:scale>
        <p:origin x="1800" y="72"/>
      </p:cViewPr>
      <p:guideLst>
        <p:guide orient="horz" pos="1944"/>
        <p:guide pos="4632"/>
        <p:guide pos="192"/>
        <p:guide pos="24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749A6642-4E27-45AE-BAD4-62F5525735C0}"/>
    <pc:docChg chg="custSel modSld">
      <pc:chgData name="Bo Pedersen" userId="d9899d1f-79a5-4680-8fc4-f5dae7a98dd1" providerId="ADAL" clId="{749A6642-4E27-45AE-BAD4-62F5525735C0}" dt="2019-10-31T12:55:51.560" v="3"/>
      <pc:docMkLst>
        <pc:docMk/>
      </pc:docMkLst>
      <pc:sldChg chg="addCm modCm">
        <pc:chgData name="Bo Pedersen" userId="d9899d1f-79a5-4680-8fc4-f5dae7a98dd1" providerId="ADAL" clId="{749A6642-4E27-45AE-BAD4-62F5525735C0}" dt="2019-10-31T12:55:51.560" v="3"/>
        <pc:sldMkLst>
          <pc:docMk/>
          <pc:sldMk cId="1554034324" sldId="25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200" b="1" i="0" u="none" strike="noStrike" kern="1200" spc="0" baseline="0" dirty="0">
                <a:solidFill>
                  <a:srgbClr val="4C545A"/>
                </a:solidFill>
                <a:latin typeface="+mj-lt"/>
                <a:ea typeface="+mn-ea"/>
                <a:cs typeface="+mn-cs"/>
              </a:defRPr>
            </a:pPr>
            <a:r>
              <a:rPr lang="en-US" sz="1200" b="1" i="0" u="none" strike="noStrike" kern="1200" spc="0" baseline="0" dirty="0">
                <a:solidFill>
                  <a:srgbClr val="4C545A"/>
                </a:solidFill>
                <a:latin typeface="+mj-lt"/>
                <a:ea typeface="+mn-ea"/>
                <a:cs typeface="+mn-cs"/>
              </a:rPr>
              <a:t>Basic hygiene</a:t>
            </a:r>
          </a:p>
        </c:rich>
      </c:tx>
      <c:layout>
        <c:manualLayout>
          <c:xMode val="edge"/>
          <c:yMode val="edge"/>
          <c:x val="0.35799027067141898"/>
          <c:y val="0"/>
        </c:manualLayout>
      </c:layout>
      <c:overlay val="0"/>
      <c:spPr>
        <a:noFill/>
        <a:ln>
          <a:noFill/>
        </a:ln>
        <a:effectLst/>
      </c:spPr>
      <c:txPr>
        <a:bodyPr rot="0" spcFirstLastPara="1" vertOverflow="ellipsis" vert="horz" wrap="square" anchor="ctr" anchorCtr="1"/>
        <a:lstStyle/>
        <a:p>
          <a:pPr algn="ctr" rtl="0">
            <a:defRPr lang="en-US" sz="1200" b="1" i="0" u="none" strike="noStrike" kern="1200" spc="0" baseline="0" dirty="0">
              <a:solidFill>
                <a:srgbClr val="4C545A"/>
              </a:solidFill>
              <a:latin typeface="+mj-lt"/>
              <a:ea typeface="+mn-ea"/>
              <a:cs typeface="+mn-cs"/>
            </a:defRPr>
          </a:pPr>
          <a:endParaRPr lang="en-US"/>
        </a:p>
      </c:txPr>
    </c:title>
    <c:autoTitleDeleted val="0"/>
    <c:plotArea>
      <c:layout>
        <c:manualLayout>
          <c:layoutTarget val="inner"/>
          <c:xMode val="edge"/>
          <c:yMode val="edge"/>
          <c:x val="0.17570706142276965"/>
          <c:y val="9.6914413086004694E-2"/>
          <c:w val="0.77198120176612162"/>
          <c:h val="0.71482958064230739"/>
        </c:manualLayout>
      </c:layout>
      <c:barChart>
        <c:barDir val="col"/>
        <c:grouping val="stacked"/>
        <c:varyColors val="0"/>
        <c:ser>
          <c:idx val="0"/>
          <c:order val="0"/>
          <c:tx>
            <c:strRef>
              <c:f>Sheet1!$B$5</c:f>
              <c:strCache>
                <c:ptCount val="1"/>
                <c:pt idx="0">
                  <c:v>Basic</c:v>
                </c:pt>
              </c:strCache>
            </c:strRef>
          </c:tx>
          <c:spPr>
            <a:solidFill>
              <a:srgbClr val="AB47BC"/>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Sheet1!$B$6:$B$8</c:f>
              <c:numCache>
                <c:formatCode>###0.0</c:formatCode>
                <c:ptCount val="3"/>
                <c:pt idx="0">
                  <c:v>91.8</c:v>
                </c:pt>
                <c:pt idx="1">
                  <c:v>93.1</c:v>
                </c:pt>
                <c:pt idx="2">
                  <c:v>90</c:v>
                </c:pt>
              </c:numCache>
            </c:numRef>
          </c:val>
          <c:extLst xmlns:c16r2="http://schemas.microsoft.com/office/drawing/2015/06/chart">
            <c:ext xmlns:c16="http://schemas.microsoft.com/office/drawing/2014/chart" uri="{C3380CC4-5D6E-409C-BE32-E72D297353CC}">
              <c16:uniqueId val="{00000000-C812-4943-9983-BE40BAD83C66}"/>
            </c:ext>
          </c:extLst>
        </c:ser>
        <c:ser>
          <c:idx val="1"/>
          <c:order val="1"/>
          <c:tx>
            <c:strRef>
              <c:f>Sheet1!$C$5</c:f>
              <c:strCache>
                <c:ptCount val="1"/>
                <c:pt idx="0">
                  <c:v>Limited</c:v>
                </c:pt>
              </c:strCache>
            </c:strRef>
          </c:tx>
          <c:spPr>
            <a:solidFill>
              <a:srgbClr val="FFF176"/>
            </a:solidFill>
            <a:ln>
              <a:noFill/>
            </a:ln>
            <a:effectLst/>
          </c:spPr>
          <c:invertIfNegative val="0"/>
          <c:dLbls>
            <c:dLbl>
              <c:idx val="1"/>
              <c:layout>
                <c:manualLayout>
                  <c:x val="3.4846674631620868E-2"/>
                  <c:y val="-3.9013732833957553E-3"/>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Sheet1!$C$6:$C$8</c:f>
              <c:numCache>
                <c:formatCode>###0.0</c:formatCode>
                <c:ptCount val="3"/>
                <c:pt idx="0">
                  <c:v>4.7</c:v>
                </c:pt>
                <c:pt idx="1">
                  <c:v>2.9</c:v>
                </c:pt>
                <c:pt idx="2">
                  <c:v>7.4</c:v>
                </c:pt>
              </c:numCache>
            </c:numRef>
          </c:val>
          <c:extLst xmlns:c16r2="http://schemas.microsoft.com/office/drawing/2015/06/chart">
            <c:ext xmlns:c16="http://schemas.microsoft.com/office/drawing/2014/chart" uri="{C3380CC4-5D6E-409C-BE32-E72D297353CC}">
              <c16:uniqueId val="{00000001-C812-4943-9983-BE40BAD83C66}"/>
            </c:ext>
          </c:extLst>
        </c:ser>
        <c:ser>
          <c:idx val="2"/>
          <c:order val="2"/>
          <c:tx>
            <c:strRef>
              <c:f>Sheet1!$D$5</c:f>
              <c:strCache>
                <c:ptCount val="1"/>
                <c:pt idx="0">
                  <c:v>No facility</c:v>
                </c:pt>
              </c:strCache>
            </c:strRef>
          </c:tx>
          <c:spPr>
            <a:solidFill>
              <a:srgbClr val="FFB300"/>
            </a:solidFill>
            <a:ln>
              <a:noFill/>
            </a:ln>
            <a:effectLst/>
          </c:spPr>
          <c:invertIfNegative val="0"/>
          <c:dLbls>
            <c:dLbl>
              <c:idx val="1"/>
              <c:layout>
                <c:manualLayout>
                  <c:x val="0"/>
                  <c:y val="0"/>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Sheet1!$D$6:$D$8</c:f>
              <c:numCache>
                <c:formatCode>###0.0</c:formatCode>
                <c:ptCount val="3"/>
                <c:pt idx="0">
                  <c:v>1.3</c:v>
                </c:pt>
                <c:pt idx="1">
                  <c:v>1.1000000000000001</c:v>
                </c:pt>
                <c:pt idx="2">
                  <c:v>1.4</c:v>
                </c:pt>
              </c:numCache>
            </c:numRef>
          </c:val>
          <c:extLst xmlns:c16r2="http://schemas.microsoft.com/office/drawing/2015/06/chart">
            <c:ext xmlns:c16="http://schemas.microsoft.com/office/drawing/2014/chart" uri="{C3380CC4-5D6E-409C-BE32-E72D297353CC}">
              <c16:uniqueId val="{00000002-C812-4943-9983-BE40BAD83C66}"/>
            </c:ext>
          </c:extLst>
        </c:ser>
        <c:ser>
          <c:idx val="3"/>
          <c:order val="3"/>
          <c:tx>
            <c:strRef>
              <c:f>Sheet1!$E$5</c:f>
              <c:strCache>
                <c:ptCount val="1"/>
                <c:pt idx="0">
                  <c:v>No Permission</c:v>
                </c:pt>
              </c:strCache>
            </c:strRef>
          </c:tx>
          <c:spPr>
            <a:solidFill>
              <a:schemeClr val="accent2">
                <a:lumMod val="40000"/>
                <a:lumOff val="60000"/>
              </a:schemeClr>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795F-4973-AE64-0C172615A26F}"/>
              </c:ext>
            </c:extLst>
          </c:dPt>
          <c:dPt>
            <c:idx val="1"/>
            <c:invertIfNegative val="0"/>
            <c:bubble3D val="0"/>
            <c:extLst xmlns:c16r2="http://schemas.microsoft.com/office/drawing/2015/06/chart">
              <c:ext xmlns:c16="http://schemas.microsoft.com/office/drawing/2014/chart" uri="{C3380CC4-5D6E-409C-BE32-E72D297353CC}">
                <c16:uniqueId val="{00000003-795F-4973-AE64-0C172615A26F}"/>
              </c:ext>
            </c:extLst>
          </c:dPt>
          <c:dPt>
            <c:idx val="2"/>
            <c:invertIfNegative val="0"/>
            <c:bubble3D val="0"/>
            <c:extLst xmlns:c16r2="http://schemas.microsoft.com/office/drawing/2015/06/chart">
              <c:ext xmlns:c16="http://schemas.microsoft.com/office/drawing/2014/chart" uri="{C3380CC4-5D6E-409C-BE32-E72D297353CC}">
                <c16:uniqueId val="{00000005-795F-4973-AE64-0C172615A26F}"/>
              </c:ext>
            </c:extLst>
          </c:dPt>
          <c:dLbls>
            <c:dLbl>
              <c:idx val="0"/>
              <c:layout>
                <c:manualLayout>
                  <c:x val="0"/>
                  <c:y val="-1.56054931335830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2.34082397003745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9780963759459293E-3"/>
                  <c:y val="-2.3408239700374533E-2"/>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Sheet1!$E$6:$E$8</c:f>
              <c:numCache>
                <c:formatCode>0.0</c:formatCode>
                <c:ptCount val="3"/>
                <c:pt idx="0">
                  <c:v>2.2000000000000002</c:v>
                </c:pt>
                <c:pt idx="1">
                  <c:v>2.8</c:v>
                </c:pt>
                <c:pt idx="2">
                  <c:v>1.2</c:v>
                </c:pt>
              </c:numCache>
            </c:numRef>
          </c:val>
          <c:extLst xmlns:c16r2="http://schemas.microsoft.com/office/drawing/2015/06/chart">
            <c:ext xmlns:c16="http://schemas.microsoft.com/office/drawing/2014/chart" uri="{C3380CC4-5D6E-409C-BE32-E72D297353CC}">
              <c16:uniqueId val="{00000006-795F-4973-AE64-0C172615A26F}"/>
            </c:ext>
          </c:extLst>
        </c:ser>
        <c:dLbls>
          <c:showLegendKey val="0"/>
          <c:showVal val="0"/>
          <c:showCatName val="0"/>
          <c:showSerName val="0"/>
          <c:showPercent val="0"/>
          <c:showBubbleSize val="0"/>
        </c:dLbls>
        <c:gapWidth val="50"/>
        <c:overlap val="100"/>
        <c:axId val="165944160"/>
        <c:axId val="165944720"/>
      </c:barChart>
      <c:catAx>
        <c:axId val="16594416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5944720"/>
        <c:crossesAt val="0"/>
        <c:auto val="1"/>
        <c:lblAlgn val="ctr"/>
        <c:lblOffset val="100"/>
        <c:noMultiLvlLbl val="0"/>
      </c:catAx>
      <c:valAx>
        <c:axId val="165944720"/>
        <c:scaling>
          <c:orientation val="minMax"/>
          <c:max val="100"/>
          <c:min val="0"/>
        </c:scaling>
        <c:delete val="1"/>
        <c:axPos val="l"/>
        <c:numFmt formatCode="###0.0" sourceLinked="1"/>
        <c:majorTickMark val="out"/>
        <c:minorTickMark val="none"/>
        <c:tickLblPos val="nextTo"/>
        <c:crossAx val="165944160"/>
        <c:crosses val="autoZero"/>
        <c:crossBetween val="between"/>
        <c:majorUnit val="20"/>
      </c:valAx>
      <c:spPr>
        <a:noFill/>
        <a:ln w="3175">
          <a:noFill/>
        </a:ln>
        <a:effectLst/>
      </c:spPr>
    </c:plotArea>
    <c:legend>
      <c:legendPos val="b"/>
      <c:layout>
        <c:manualLayout>
          <c:xMode val="edge"/>
          <c:yMode val="edge"/>
          <c:x val="0.20294569209977156"/>
          <c:y val="0.87251848083596295"/>
          <c:w val="0.65711002953153019"/>
          <c:h val="0.12748159131678183"/>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2205768457212"/>
          <c:y val="6.1724081364829396E-2"/>
          <c:w val="0.59829053631039153"/>
          <c:h val="0.86285870516185481"/>
        </c:manualLayout>
      </c:layout>
      <c:barChart>
        <c:barDir val="col"/>
        <c:grouping val="stacked"/>
        <c:varyColors val="0"/>
        <c:ser>
          <c:idx val="0"/>
          <c:order val="0"/>
          <c:tx>
            <c:strRef>
              <c:f>Sheet1!$B$10</c:f>
              <c:strCache>
                <c:ptCount val="1"/>
                <c:pt idx="0">
                  <c:v>Safely managed</c:v>
                </c:pt>
              </c:strCache>
            </c:strRef>
          </c:tx>
          <c:spPr>
            <a:solidFill>
              <a:srgbClr val="0288D1"/>
            </a:solidFill>
            <a:ln>
              <a:noFill/>
            </a:ln>
            <a:effectLst/>
          </c:spPr>
          <c:invertIfNegative val="0"/>
          <c:dPt>
            <c:idx val="0"/>
            <c:invertIfNegative val="0"/>
            <c:bubble3D val="0"/>
            <c:spPr>
              <a:solidFill>
                <a:srgbClr val="0288D1"/>
              </a:solidFill>
              <a:ln>
                <a:noFill/>
              </a:ln>
              <a:effectLst/>
            </c:spPr>
            <c:extLst xmlns:c16r2="http://schemas.microsoft.com/office/drawing/2015/06/chart">
              <c:ext xmlns:c16="http://schemas.microsoft.com/office/drawing/2014/chart" uri="{C3380CC4-5D6E-409C-BE32-E72D297353CC}">
                <c16:uniqueId val="{00000001-822B-4551-A5E2-B374DB9660E4}"/>
              </c:ext>
            </c:extLst>
          </c:dPt>
          <c:dPt>
            <c:idx val="1"/>
            <c:invertIfNegative val="0"/>
            <c:bubble3D val="0"/>
            <c:spPr>
              <a:solidFill>
                <a:srgbClr val="0288D1"/>
              </a:solidFill>
              <a:ln>
                <a:noFill/>
              </a:ln>
              <a:effectLst/>
            </c:spPr>
            <c:extLst xmlns:c16r2="http://schemas.microsoft.com/office/drawing/2015/06/chart">
              <c:ext xmlns:c16="http://schemas.microsoft.com/office/drawing/2014/chart" uri="{C3380CC4-5D6E-409C-BE32-E72D297353CC}">
                <c16:uniqueId val="{00000003-822B-4551-A5E2-B374DB9660E4}"/>
              </c:ext>
            </c:extLst>
          </c:dPt>
          <c:dPt>
            <c:idx val="2"/>
            <c:invertIfNegative val="0"/>
            <c:bubble3D val="0"/>
            <c:spPr>
              <a:solidFill>
                <a:srgbClr val="0288D1"/>
              </a:solidFill>
              <a:ln>
                <a:noFill/>
              </a:ln>
              <a:effectLst/>
            </c:spPr>
            <c:extLst xmlns:c16r2="http://schemas.microsoft.com/office/drawing/2015/06/chart">
              <c:ext xmlns:c16="http://schemas.microsoft.com/office/drawing/2014/chart" uri="{C3380CC4-5D6E-409C-BE32-E72D297353CC}">
                <c16:uniqueId val="{00000005-822B-4551-A5E2-B374DB9660E4}"/>
              </c:ext>
            </c:extLst>
          </c:dPt>
          <c:dLbls>
            <c:numFmt formatCode="#,##0" sourceLinked="0"/>
            <c:spPr>
              <a:noFill/>
              <a:ln>
                <a:noFill/>
              </a:ln>
              <a:effectLst/>
            </c:spPr>
            <c:txPr>
              <a:bodyPr rot="0" spcFirstLastPara="1" vertOverflow="ellipsis" vert="horz" wrap="square" anchor="ctr" anchorCtr="1"/>
              <a:lstStyle/>
              <a:p>
                <a:pPr algn="ct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Sheet1!$A$11:$A$13</c:f>
              <c:strCache>
                <c:ptCount val="3"/>
                <c:pt idx="0">
                  <c:v>National</c:v>
                </c:pt>
                <c:pt idx="1">
                  <c:v>Urban</c:v>
                </c:pt>
                <c:pt idx="2">
                  <c:v>Rural</c:v>
                </c:pt>
              </c:strCache>
            </c:strRef>
          </c:cat>
          <c:val>
            <c:numRef>
              <c:f>Sheet1!$B$11:$B$13</c:f>
              <c:numCache>
                <c:formatCode>0.0</c:formatCode>
                <c:ptCount val="3"/>
                <c:pt idx="0">
                  <c:v>56.2</c:v>
                </c:pt>
                <c:pt idx="1">
                  <c:v>70.3</c:v>
                </c:pt>
                <c:pt idx="2">
                  <c:v>35.4</c:v>
                </c:pt>
              </c:numCache>
            </c:numRef>
          </c:val>
          <c:extLst xmlns:c16r2="http://schemas.microsoft.com/office/drawing/2015/06/chart">
            <c:ext xmlns:c16="http://schemas.microsoft.com/office/drawing/2014/chart" uri="{C3380CC4-5D6E-409C-BE32-E72D297353CC}">
              <c16:uniqueId val="{00000006-822B-4551-A5E2-B374DB9660E4}"/>
            </c:ext>
          </c:extLst>
        </c:ser>
        <c:ser>
          <c:idx val="1"/>
          <c:order val="1"/>
          <c:tx>
            <c:strRef>
              <c:f>Sheet1!$C$10</c:f>
              <c:strCache>
                <c:ptCount val="1"/>
                <c:pt idx="0">
                  <c:v>Basic</c:v>
                </c:pt>
              </c:strCache>
            </c:strRef>
          </c:tx>
          <c:spPr>
            <a:solidFill>
              <a:srgbClr val="4FC3F7"/>
            </a:solidFill>
            <a:ln>
              <a:noFill/>
            </a:ln>
            <a:effectLst/>
          </c:spPr>
          <c:invertIfNegative val="0"/>
          <c:dLbls>
            <c:numFmt formatCode="#,##0" sourceLinked="0"/>
            <c:spPr>
              <a:noFill/>
              <a:ln>
                <a:noFill/>
              </a:ln>
              <a:effectLst/>
            </c:spPr>
            <c:txPr>
              <a:bodyPr rot="0" spcFirstLastPara="1" vertOverflow="ellipsis" vert="horz" wrap="square" anchor="ctr" anchorCtr="1"/>
              <a:lstStyle/>
              <a:p>
                <a:pPr algn="ct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Sheet1!$A$11:$A$13</c:f>
              <c:strCache>
                <c:ptCount val="3"/>
                <c:pt idx="0">
                  <c:v>National</c:v>
                </c:pt>
                <c:pt idx="1">
                  <c:v>Urban</c:v>
                </c:pt>
                <c:pt idx="2">
                  <c:v>Rural</c:v>
                </c:pt>
              </c:strCache>
            </c:strRef>
          </c:cat>
          <c:val>
            <c:numRef>
              <c:f>Sheet1!$C$11:$C$13</c:f>
              <c:numCache>
                <c:formatCode>0.0</c:formatCode>
                <c:ptCount val="3"/>
                <c:pt idx="0">
                  <c:v>40.299999999999997</c:v>
                </c:pt>
                <c:pt idx="1">
                  <c:v>28.600000000000009</c:v>
                </c:pt>
                <c:pt idx="2">
                  <c:v>57.6</c:v>
                </c:pt>
              </c:numCache>
            </c:numRef>
          </c:val>
          <c:extLst xmlns:c16r2="http://schemas.microsoft.com/office/drawing/2015/06/chart">
            <c:ext xmlns:c16="http://schemas.microsoft.com/office/drawing/2014/chart" uri="{C3380CC4-5D6E-409C-BE32-E72D297353CC}">
              <c16:uniqueId val="{00000007-822B-4551-A5E2-B374DB9660E4}"/>
            </c:ext>
          </c:extLst>
        </c:ser>
        <c:ser>
          <c:idx val="2"/>
          <c:order val="2"/>
          <c:tx>
            <c:strRef>
              <c:f>Sheet1!$D$10</c:f>
              <c:strCache>
                <c:ptCount val="1"/>
                <c:pt idx="0">
                  <c:v>Limited</c:v>
                </c:pt>
              </c:strCache>
            </c:strRef>
          </c:tx>
          <c:spPr>
            <a:solidFill>
              <a:srgbClr val="FFF176"/>
            </a:solidFill>
            <a:ln>
              <a:noFill/>
            </a:ln>
            <a:effectLst/>
          </c:spPr>
          <c:invertIfNegative val="0"/>
          <c:dLbls>
            <c:dLbl>
              <c:idx val="1"/>
              <c:layout>
                <c:manualLayout>
                  <c:x val="0"/>
                  <c:y val="7.58373080741352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A8F2-47E3-A3E3-15866B62C1BA}"/>
                </c:ext>
                <c:ext xmlns:c15="http://schemas.microsoft.com/office/drawing/2012/chart" uri="{CE6537A1-D6FC-4f65-9D91-7224C49458BB}"/>
              </c:extLst>
            </c:dLbl>
            <c:dLbl>
              <c:idx val="2"/>
              <c:layout>
                <c:manualLayout>
                  <c:x val="0"/>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8F2-47E3-A3E3-15866B62C1BA}"/>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lgn="ct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Sheet1!$A$11:$A$13</c:f>
              <c:strCache>
                <c:ptCount val="3"/>
                <c:pt idx="0">
                  <c:v>National</c:v>
                </c:pt>
                <c:pt idx="1">
                  <c:v>Urban</c:v>
                </c:pt>
                <c:pt idx="2">
                  <c:v>Rural</c:v>
                </c:pt>
              </c:strCache>
            </c:strRef>
          </c:cat>
          <c:val>
            <c:numRef>
              <c:f>Sheet1!$D$11:$D$13</c:f>
              <c:numCache>
                <c:formatCode>0.0</c:formatCode>
                <c:ptCount val="3"/>
                <c:pt idx="0">
                  <c:v>1</c:v>
                </c:pt>
                <c:pt idx="1">
                  <c:v>0.3</c:v>
                </c:pt>
                <c:pt idx="2">
                  <c:v>2</c:v>
                </c:pt>
              </c:numCache>
            </c:numRef>
          </c:val>
          <c:extLst xmlns:c16r2="http://schemas.microsoft.com/office/drawing/2015/06/chart">
            <c:ext xmlns:c16="http://schemas.microsoft.com/office/drawing/2014/chart" uri="{C3380CC4-5D6E-409C-BE32-E72D297353CC}">
              <c16:uniqueId val="{00000008-822B-4551-A5E2-B374DB9660E4}"/>
            </c:ext>
          </c:extLst>
        </c:ser>
        <c:ser>
          <c:idx val="3"/>
          <c:order val="3"/>
          <c:tx>
            <c:strRef>
              <c:f>Sheet1!$E$10</c:f>
              <c:strCache>
                <c:ptCount val="1"/>
                <c:pt idx="0">
                  <c:v>Unimproved</c:v>
                </c:pt>
              </c:strCache>
            </c:strRef>
          </c:tx>
          <c:spPr>
            <a:solidFill>
              <a:schemeClr val="accent2">
                <a:lumMod val="40000"/>
                <a:lumOff val="60000"/>
              </a:schemeClr>
            </a:solidFill>
            <a:ln>
              <a:noFill/>
            </a:ln>
            <a:effectLst/>
          </c:spPr>
          <c:invertIfNegative val="0"/>
          <c:dLbls>
            <c:dLbl>
              <c:idx val="1"/>
              <c:layout>
                <c:manualLayout>
                  <c:x val="0"/>
                  <c:y val="-1.137559621112031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A8F2-47E3-A3E3-15866B62C1BA}"/>
                </c:ext>
                <c:ext xmlns:c15="http://schemas.microsoft.com/office/drawing/2012/chart" uri="{CE6537A1-D6FC-4f65-9D91-7224C49458BB}"/>
              </c:extLst>
            </c:dLbl>
            <c:numFmt formatCode="#,##0" sourceLinked="0"/>
            <c:spPr>
              <a:noFill/>
              <a:ln>
                <a:noFill/>
              </a:ln>
              <a:effectLst/>
            </c:spPr>
            <c:txPr>
              <a:bodyPr rot="0" spcFirstLastPara="1" vertOverflow="ellipsis" vert="horz" wrap="square" anchor="ctr" anchorCtr="1"/>
              <a:lstStyle/>
              <a:p>
                <a:pPr algn="ct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Sheet1!$A$11:$A$13</c:f>
              <c:strCache>
                <c:ptCount val="3"/>
                <c:pt idx="0">
                  <c:v>National</c:v>
                </c:pt>
                <c:pt idx="1">
                  <c:v>Urban</c:v>
                </c:pt>
                <c:pt idx="2">
                  <c:v>Rural</c:v>
                </c:pt>
              </c:strCache>
            </c:strRef>
          </c:cat>
          <c:val>
            <c:numRef>
              <c:f>Sheet1!$E$11:$E$13</c:f>
              <c:numCache>
                <c:formatCode>0.0</c:formatCode>
                <c:ptCount val="3"/>
                <c:pt idx="0">
                  <c:v>2.5</c:v>
                </c:pt>
                <c:pt idx="1">
                  <c:v>0.7</c:v>
                </c:pt>
                <c:pt idx="2">
                  <c:v>5</c:v>
                </c:pt>
              </c:numCache>
            </c:numRef>
          </c:val>
          <c:extLst xmlns:c16r2="http://schemas.microsoft.com/office/drawing/2015/06/chart">
            <c:ext xmlns:c16="http://schemas.microsoft.com/office/drawing/2014/chart" uri="{C3380CC4-5D6E-409C-BE32-E72D297353CC}">
              <c16:uniqueId val="{00000009-822B-4551-A5E2-B374DB9660E4}"/>
            </c:ext>
          </c:extLst>
        </c:ser>
        <c:dLbls>
          <c:showLegendKey val="0"/>
          <c:showVal val="0"/>
          <c:showCatName val="0"/>
          <c:showSerName val="0"/>
          <c:showPercent val="0"/>
          <c:showBubbleSize val="0"/>
        </c:dLbls>
        <c:gapWidth val="50"/>
        <c:overlap val="100"/>
        <c:axId val="167879104"/>
        <c:axId val="167879664"/>
      </c:barChart>
      <c:catAx>
        <c:axId val="16787910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crossAx val="167879664"/>
        <c:crossesAt val="0"/>
        <c:auto val="1"/>
        <c:lblAlgn val="ctr"/>
        <c:lblOffset val="100"/>
        <c:noMultiLvlLbl val="0"/>
      </c:catAx>
      <c:valAx>
        <c:axId val="167879664"/>
        <c:scaling>
          <c:orientation val="minMax"/>
          <c:max val="100"/>
        </c:scaling>
        <c:delete val="0"/>
        <c:axPos val="l"/>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879104"/>
        <c:crosses val="autoZero"/>
        <c:crossBetween val="between"/>
        <c:majorUnit val="20"/>
      </c:valAx>
      <c:spPr>
        <a:noFill/>
        <a:ln w="3175">
          <a:noFill/>
        </a:ln>
        <a:effectLst/>
      </c:spPr>
    </c:plotArea>
    <c:legend>
      <c:legendPos val="r"/>
      <c:layout>
        <c:manualLayout>
          <c:xMode val="edge"/>
          <c:yMode val="edge"/>
          <c:x val="0.73587988170361684"/>
          <c:y val="0.43315890201224849"/>
          <c:w val="0.25874532286148261"/>
          <c:h val="0.24148360466071014"/>
        </c:manualLayout>
      </c:layout>
      <c:overlay val="0"/>
      <c:spPr>
        <a:noFill/>
        <a:ln>
          <a:noFill/>
        </a:ln>
        <a:effectLst/>
      </c:spPr>
      <c:txPr>
        <a:bodyPr rot="0" spcFirstLastPara="1" vertOverflow="ellipsis" vert="horz" wrap="square" anchor="ctr" anchorCtr="1"/>
        <a:lstStyle/>
        <a:p>
          <a:pPr algn="ct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3175">
      <a:noFill/>
    </a:ln>
    <a:effectLst/>
  </c:spPr>
  <c:txPr>
    <a:bodyPr/>
    <a:lstStyle/>
    <a:p>
      <a:pPr>
        <a:defRPr sz="6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1346740550597008E-2"/>
          <c:y val="3.7122602376803183E-2"/>
          <c:w val="0.89603928541190414"/>
          <c:h val="0.77245719050763517"/>
        </c:manualLayout>
      </c:layout>
      <c:barChart>
        <c:barDir val="col"/>
        <c:grouping val="clustered"/>
        <c:varyColors val="0"/>
        <c:ser>
          <c:idx val="0"/>
          <c:order val="0"/>
          <c:tx>
            <c:strRef>
              <c:f>Sheet1!$B$14</c:f>
              <c:strCache>
                <c:ptCount val="1"/>
                <c:pt idx="0">
                  <c:v>Column1</c:v>
                </c:pt>
              </c:strCache>
            </c:strRef>
          </c:tx>
          <c:spPr>
            <a:solidFill>
              <a:schemeClr val="accent1"/>
            </a:solidFill>
            <a:ln>
              <a:noFill/>
            </a:ln>
            <a:effectLst/>
          </c:spPr>
          <c:invertIfNegative val="0"/>
          <c:dPt>
            <c:idx val="0"/>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1-131C-4389-9664-99BE9333B67E}"/>
              </c:ext>
            </c:extLst>
          </c:dPt>
          <c:dPt>
            <c:idx val="1"/>
            <c:invertIfNegative val="0"/>
            <c:bubble3D val="0"/>
            <c:spPr>
              <a:solidFill>
                <a:srgbClr val="4FC3F7"/>
              </a:solidFill>
              <a:ln>
                <a:noFill/>
              </a:ln>
              <a:effectLst/>
            </c:spPr>
            <c:extLst xmlns:c16r2="http://schemas.microsoft.com/office/drawing/2015/06/chart">
              <c:ext xmlns:c16="http://schemas.microsoft.com/office/drawing/2014/chart" uri="{C3380CC4-5D6E-409C-BE32-E72D297353CC}">
                <c16:uniqueId val="{00000003-131C-4389-9664-99BE9333B67E}"/>
              </c:ext>
            </c:extLst>
          </c:dPt>
          <c:dPt>
            <c:idx val="2"/>
            <c:invertIfNegative val="0"/>
            <c:bubble3D val="0"/>
            <c:spPr>
              <a:solidFill>
                <a:srgbClr val="97DCFB"/>
              </a:solidFill>
              <a:ln>
                <a:noFill/>
              </a:ln>
              <a:effectLst/>
            </c:spPr>
            <c:extLst xmlns:c16r2="http://schemas.microsoft.com/office/drawing/2015/06/chart">
              <c:ext xmlns:c16="http://schemas.microsoft.com/office/drawing/2014/chart" uri="{C3380CC4-5D6E-409C-BE32-E72D297353CC}">
                <c16:uniqueId val="{00000005-131C-4389-9664-99BE9333B67E}"/>
              </c:ext>
            </c:extLst>
          </c:dPt>
          <c:dPt>
            <c:idx val="3"/>
            <c:invertIfNegative val="0"/>
            <c:bubble3D val="0"/>
            <c:spPr>
              <a:solidFill>
                <a:srgbClr val="97DCFB"/>
              </a:solidFill>
              <a:ln>
                <a:noFill/>
              </a:ln>
              <a:effectLst/>
            </c:spPr>
            <c:extLst xmlns:c16r2="http://schemas.microsoft.com/office/drawing/2015/06/chart">
              <c:ext xmlns:c16="http://schemas.microsoft.com/office/drawing/2014/chart" uri="{C3380CC4-5D6E-409C-BE32-E72D297353CC}">
                <c16:uniqueId val="{00000007-131C-4389-9664-99BE9333B67E}"/>
              </c:ext>
            </c:extLst>
          </c:dPt>
          <c:dPt>
            <c:idx val="4"/>
            <c:invertIfNegative val="0"/>
            <c:bubble3D val="0"/>
            <c:spPr>
              <a:solidFill>
                <a:srgbClr val="97DCFB"/>
              </a:solidFill>
              <a:ln>
                <a:noFill/>
              </a:ln>
              <a:effectLst/>
            </c:spPr>
            <c:extLst xmlns:c16r2="http://schemas.microsoft.com/office/drawing/2015/06/chart">
              <c:ext xmlns:c16="http://schemas.microsoft.com/office/drawing/2014/chart" uri="{C3380CC4-5D6E-409C-BE32-E72D297353CC}">
                <c16:uniqueId val="{00000009-131C-4389-9664-99BE9333B67E}"/>
              </c:ext>
            </c:extLst>
          </c:dPt>
          <c:dPt>
            <c:idx val="5"/>
            <c:invertIfNegative val="0"/>
            <c:bubble3D val="0"/>
            <c:spPr>
              <a:solidFill>
                <a:srgbClr val="0288D1"/>
              </a:solidFill>
              <a:ln>
                <a:noFill/>
              </a:ln>
              <a:effectLst/>
            </c:spPr>
            <c:extLst xmlns:c16r2="http://schemas.microsoft.com/office/drawing/2015/06/chart">
              <c:ext xmlns:c16="http://schemas.microsoft.com/office/drawing/2014/chart" uri="{C3380CC4-5D6E-409C-BE32-E72D297353CC}">
                <c16:uniqueId val="{0000000A-131C-4389-9664-99BE9333B67E}"/>
              </c:ext>
            </c:extLst>
          </c:dPt>
          <c:dLbls>
            <c:dLbl>
              <c:idx val="0"/>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31C-4389-9664-99BE9333B67E}"/>
                </c:ext>
                <c:ext xmlns:c15="http://schemas.microsoft.com/office/drawing/2012/chart" uri="{CE6537A1-D6FC-4f65-9D91-7224C49458BB}"/>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131C-4389-9664-99BE9333B67E}"/>
                </c:ext>
                <c:ext xmlns:c15="http://schemas.microsoft.com/office/drawing/2012/chart" uri="{CE6537A1-D6FC-4f65-9D91-7224C49458BB}"/>
              </c:extLst>
            </c:dLbl>
            <c:dLbl>
              <c:idx val="2"/>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131C-4389-9664-99BE9333B67E}"/>
                </c:ext>
                <c:ext xmlns:c15="http://schemas.microsoft.com/office/drawing/2012/chart" uri="{CE6537A1-D6FC-4f65-9D91-7224C49458BB}"/>
              </c:extLst>
            </c:dLbl>
            <c:dLbl>
              <c:idx val="3"/>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131C-4389-9664-99BE9333B67E}"/>
                </c:ext>
                <c:ext xmlns:c15="http://schemas.microsoft.com/office/drawing/2012/chart" uri="{CE6537A1-D6FC-4f65-9D91-7224C49458BB}"/>
              </c:extLst>
            </c:dLbl>
            <c:dLbl>
              <c:idx val="4"/>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131C-4389-9664-99BE9333B67E}"/>
                </c:ext>
                <c:ext xmlns:c15="http://schemas.microsoft.com/office/drawing/2012/chart" uri="{CE6537A1-D6FC-4f65-9D91-7224C49458BB}"/>
              </c:extLst>
            </c:dLbl>
            <c:dLbl>
              <c:idx val="5"/>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131C-4389-9664-99BE9333B67E}"/>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7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Sheet1!$A$15:$A$20</c:f>
              <c:strCache>
                <c:ptCount val="6"/>
                <c:pt idx="0">
                  <c:v>Improved</c:v>
                </c:pt>
                <c:pt idx="1">
                  <c:v>Basic</c:v>
                </c:pt>
                <c:pt idx="2">
                  <c:v>Improved 
+ 
Accessible
on premises</c:v>
                </c:pt>
                <c:pt idx="3">
                  <c:v>Improved 
+ 
Available
when needed</c:v>
                </c:pt>
                <c:pt idx="4">
                  <c:v>Improved 
+ 
Free from contamination</c:v>
                </c:pt>
                <c:pt idx="5">
                  <c:v>Safely 
managed</c:v>
                </c:pt>
              </c:strCache>
            </c:strRef>
          </c:cat>
          <c:val>
            <c:numRef>
              <c:f>Sheet1!$B$15:$B$20</c:f>
              <c:numCache>
                <c:formatCode>0.0</c:formatCode>
                <c:ptCount val="6"/>
                <c:pt idx="0">
                  <c:v>97.5</c:v>
                </c:pt>
                <c:pt idx="1">
                  <c:v>96.5</c:v>
                </c:pt>
                <c:pt idx="2">
                  <c:v>95.8</c:v>
                </c:pt>
                <c:pt idx="3">
                  <c:v>77.8</c:v>
                </c:pt>
                <c:pt idx="4">
                  <c:v>76.400000000000006</c:v>
                </c:pt>
                <c:pt idx="5">
                  <c:v>56.2</c:v>
                </c:pt>
              </c:numCache>
            </c:numRef>
          </c:val>
          <c:extLst xmlns:c16r2="http://schemas.microsoft.com/office/drawing/2015/06/chart">
            <c:ext xmlns:c16="http://schemas.microsoft.com/office/drawing/2014/chart" uri="{C3380CC4-5D6E-409C-BE32-E72D297353CC}">
              <c16:uniqueId val="{0000000B-131C-4389-9664-99BE9333B67E}"/>
            </c:ext>
          </c:extLst>
        </c:ser>
        <c:dLbls>
          <c:showLegendKey val="0"/>
          <c:showVal val="0"/>
          <c:showCatName val="0"/>
          <c:showSerName val="0"/>
          <c:showPercent val="0"/>
          <c:showBubbleSize val="0"/>
        </c:dLbls>
        <c:gapWidth val="32"/>
        <c:overlap val="-27"/>
        <c:axId val="167881904"/>
        <c:axId val="167882464"/>
      </c:barChart>
      <c:catAx>
        <c:axId val="167881904"/>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167882464"/>
        <c:crosses val="autoZero"/>
        <c:auto val="1"/>
        <c:lblAlgn val="ctr"/>
        <c:lblOffset val="100"/>
        <c:noMultiLvlLbl val="0"/>
      </c:catAx>
      <c:valAx>
        <c:axId val="167882464"/>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167881904"/>
        <c:crosses val="autoZero"/>
        <c:crossBetween val="between"/>
        <c:majorUnit val="20"/>
      </c:valAx>
      <c:spPr>
        <a:noFill/>
        <a:ln w="3175">
          <a:noFill/>
        </a:ln>
        <a:effectLst/>
      </c:spPr>
    </c:plotArea>
    <c:plotVisOnly val="1"/>
    <c:dispBlanksAs val="gap"/>
    <c:showDLblsOverMax val="0"/>
  </c:chart>
  <c:spPr>
    <a:noFill/>
    <a:ln w="3175">
      <a:noFill/>
    </a:ln>
    <a:effectLst/>
  </c:spPr>
  <c:txPr>
    <a:bodyPr/>
    <a:lstStyle/>
    <a:p>
      <a:pPr>
        <a:defRPr sz="105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18078809591E-2"/>
          <c:y val="8.7708061607729371E-2"/>
          <c:w val="0.87086853694317401"/>
          <c:h val="0.74423567669781931"/>
        </c:manualLayout>
      </c:layout>
      <c:stockChart>
        <c:ser>
          <c:idx val="0"/>
          <c:order val="0"/>
          <c:tx>
            <c:strRef>
              <c:f>Sheet1!$B$5</c:f>
              <c:strCache>
                <c:ptCount val="1"/>
                <c:pt idx="0">
                  <c:v>Lowest </c:v>
                </c:pt>
              </c:strCache>
            </c:strRef>
          </c:tx>
          <c:spPr>
            <a:ln w="25400" cap="rnd">
              <a:solidFill>
                <a:srgbClr val="9DC3E6"/>
              </a:solidFill>
              <a:round/>
            </a:ln>
            <a:effectLst/>
          </c:spPr>
          <c:marker>
            <c:symbol val="circle"/>
            <c:size val="6"/>
            <c:spPr>
              <a:noFill/>
              <a:ln w="22225">
                <a:solidFill>
                  <a:srgbClr val="9DC3E6"/>
                </a:solidFill>
                <a:round/>
              </a:ln>
              <a:effectLst/>
            </c:spPr>
          </c:marker>
          <c:dPt>
            <c:idx val="1"/>
            <c:marker>
              <c:symbol val="circle"/>
              <c:size val="6"/>
              <c:spPr>
                <a:noFill/>
                <a:ln w="22225">
                  <a:solidFill>
                    <a:srgbClr val="9DC3E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1-33DC-4944-9C62-63183AFA7091}"/>
              </c:ext>
            </c:extLst>
          </c:dPt>
          <c:dPt>
            <c:idx val="2"/>
            <c:marker>
              <c:symbol val="circle"/>
              <c:size val="6"/>
              <c:spPr>
                <a:noFill/>
                <a:ln w="22225">
                  <a:solidFill>
                    <a:srgbClr val="9DC3E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2-33DC-4944-9C62-63183AFA7091}"/>
              </c:ext>
            </c:extLst>
          </c:dPt>
          <c:dPt>
            <c:idx val="3"/>
            <c:marker>
              <c:symbol val="circle"/>
              <c:size val="6"/>
              <c:spPr>
                <a:noFill/>
                <a:ln w="22225">
                  <a:solidFill>
                    <a:srgbClr val="9DC3E6"/>
                  </a:solidFill>
                  <a:round/>
                </a:ln>
                <a:effectLst/>
              </c:spPr>
            </c:marker>
            <c:bubble3D val="0"/>
            <c:spPr>
              <a:ln w="25400" cap="rnd">
                <a:noFill/>
                <a:round/>
              </a:ln>
              <a:effectLst/>
            </c:spPr>
            <c:extLst xmlns:c16r2="http://schemas.microsoft.com/office/drawing/2015/06/chart">
              <c:ext xmlns:c16="http://schemas.microsoft.com/office/drawing/2014/chart" uri="{C3380CC4-5D6E-409C-BE32-E72D297353CC}">
                <c16:uniqueId val="{00000003-33DC-4944-9C62-63183AFA7091}"/>
              </c:ext>
            </c:extLst>
          </c:dPt>
          <c:dLbls>
            <c:dLbl>
              <c:idx val="0"/>
              <c:tx>
                <c:rich>
                  <a:bodyPr/>
                  <a:lstStyle/>
                  <a:p>
                    <a:fld id="{94931949-57D3-4B26-A750-75E57CD770E5}" type="CELLRANGE">
                      <a:rPr lang="en-US" baseline="0"/>
                      <a:pPr/>
                      <a:t>[CELLRANGE]</a:t>
                    </a:fld>
                    <a:r>
                      <a:rPr lang="en-US" baseline="0"/>
                      <a:t>, </a:t>
                    </a:r>
                    <a:fld id="{20E30C1D-7652-4996-9206-6D4E5405047F}"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FD04-4E47-8971-CC57AE88C839}"/>
                </c:ext>
                <c:ext xmlns:c15="http://schemas.microsoft.com/office/drawing/2012/chart" uri="{CE6537A1-D6FC-4f65-9D91-7224C49458BB}">
                  <c15:dlblFieldTable/>
                  <c15:showDataLabelsRange val="1"/>
                </c:ext>
              </c:extLst>
            </c:dLbl>
            <c:dLbl>
              <c:idx val="1"/>
              <c:tx>
                <c:rich>
                  <a:bodyPr/>
                  <a:lstStyle/>
                  <a:p>
                    <a:fld id="{406264ED-8E35-40F5-960F-DC4AE64BFCC7}" type="CELLRANGE">
                      <a:rPr lang="en-US"/>
                      <a:pPr/>
                      <a:t>[CELLRANGE]</a:t>
                    </a:fld>
                    <a:r>
                      <a:rPr lang="en-US" baseline="0"/>
                      <a:t>, </a:t>
                    </a:r>
                    <a:fld id="{61023813-F22F-455E-BE5C-C3B4395899B0}"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r>
                      <a:rPr lang="en-US" dirty="0"/>
                      <a:t>Richest, 73</a:t>
                    </a:r>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33DC-4944-9C62-63183AFA7091}"/>
                </c:ext>
                <c:ext xmlns:c15="http://schemas.microsoft.com/office/drawing/2012/chart" uri="{CE6537A1-D6FC-4f65-9D91-7224C49458BB}"/>
              </c:extLst>
            </c:dLbl>
            <c:dLbl>
              <c:idx val="3"/>
              <c:tx>
                <c:rich>
                  <a:bodyPr/>
                  <a:lstStyle/>
                  <a:p>
                    <a:fld id="{38E73098-C1CD-4B9A-8A0F-F2C252F3012E}" type="CELLRANGE">
                      <a:rPr lang="en-US"/>
                      <a:pPr/>
                      <a:t>[CELLRANGE]</a:t>
                    </a:fld>
                    <a:r>
                      <a:rPr lang="en-US" baseline="0"/>
                      <a:t>, </a:t>
                    </a:r>
                    <a:fld id="{7A9C496C-D1B5-4A6D-A87D-D822E12FB66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Area</c:v>
                </c:pt>
                <c:pt idx="1">
                  <c:v>Region</c:v>
                </c:pt>
                <c:pt idx="2">
                  <c:v>Wealth Quintile</c:v>
                </c:pt>
                <c:pt idx="3">
                  <c:v>Education of household head</c:v>
                </c:pt>
              </c:strCache>
            </c:strRef>
          </c:cat>
          <c:val>
            <c:numRef>
              <c:f>Sheet1!$B$6:$B$9</c:f>
              <c:numCache>
                <c:formatCode>0.0</c:formatCode>
                <c:ptCount val="4"/>
                <c:pt idx="0">
                  <c:v>77.5</c:v>
                </c:pt>
                <c:pt idx="1">
                  <c:v>70.900000000000006</c:v>
                </c:pt>
                <c:pt idx="2">
                  <c:v>72.8</c:v>
                </c:pt>
                <c:pt idx="3">
                  <c:v>62.2</c:v>
                </c:pt>
              </c:numCache>
            </c:numRef>
          </c:val>
          <c:smooth val="0"/>
          <c:extLst xmlns:c16r2="http://schemas.microsoft.com/office/drawing/2015/06/chart">
            <c:ext xmlns:c16="http://schemas.microsoft.com/office/drawing/2014/chart" uri="{C3380CC4-5D6E-409C-BE32-E72D297353CC}">
              <c16:uniqueId val="{00000004-33DC-4944-9C62-63183AFA7091}"/>
            </c:ext>
            <c:ext xmlns:c15="http://schemas.microsoft.com/office/drawing/2012/chart" uri="{02D57815-91ED-43cb-92C2-25804820EDAC}">
              <c15:datalabelsRange>
                <c15:f>Sheet1!$F$6:$F$9</c15:f>
                <c15:dlblRangeCache>
                  <c:ptCount val="4"/>
                  <c:pt idx="0">
                    <c:v>Urban</c:v>
                  </c:pt>
                  <c:pt idx="1">
                    <c:v>Kakheti</c:v>
                  </c:pt>
                  <c:pt idx="2">
                    <c:v>Richest</c:v>
                  </c:pt>
                  <c:pt idx="3">
                    <c:v>Kindergarten or None</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9DC3E6"/>
              </a:solidFill>
              <a:ln w="22225">
                <a:noFill/>
                <a:round/>
              </a:ln>
              <a:effectLst/>
            </c:spPr>
          </c:marker>
          <c:dPt>
            <c:idx val="0"/>
            <c:marker>
              <c:symbol val="circle"/>
              <c:size val="6"/>
              <c:spPr>
                <a:solidFill>
                  <a:srgbClr val="9DC3E6"/>
                </a:solidFill>
                <a:ln w="22225">
                  <a:noFill/>
                  <a:round/>
                </a:ln>
                <a:effectLst/>
              </c:spPr>
            </c:marker>
            <c:bubble3D val="0"/>
            <c:extLst xmlns:c16r2="http://schemas.microsoft.com/office/drawing/2015/06/chart">
              <c:ext xmlns:c16="http://schemas.microsoft.com/office/drawing/2014/chart" uri="{C3380CC4-5D6E-409C-BE32-E72D297353CC}">
                <c16:uniqueId val="{00000006-33DC-4944-9C62-63183AFA7091}"/>
              </c:ext>
            </c:extLst>
          </c:dPt>
          <c:dPt>
            <c:idx val="1"/>
            <c:marker>
              <c:symbol val="circle"/>
              <c:size val="6"/>
              <c:spPr>
                <a:solidFill>
                  <a:srgbClr val="9DC3E6"/>
                </a:solidFill>
                <a:ln w="22225">
                  <a:noFill/>
                  <a:round/>
                </a:ln>
                <a:effectLst/>
              </c:spPr>
            </c:marker>
            <c:bubble3D val="0"/>
            <c:extLst xmlns:c16r2="http://schemas.microsoft.com/office/drawing/2015/06/chart">
              <c:ext xmlns:c16="http://schemas.microsoft.com/office/drawing/2014/chart" uri="{C3380CC4-5D6E-409C-BE32-E72D297353CC}">
                <c16:uniqueId val="{00000008-33DC-4944-9C62-63183AFA7091}"/>
              </c:ext>
            </c:extLst>
          </c:dPt>
          <c:dPt>
            <c:idx val="2"/>
            <c:marker>
              <c:symbol val="circle"/>
              <c:size val="6"/>
              <c:spPr>
                <a:solidFill>
                  <a:srgbClr val="9DC3E6"/>
                </a:solidFill>
                <a:ln w="22225">
                  <a:noFill/>
                  <a:round/>
                </a:ln>
                <a:effectLst/>
              </c:spPr>
            </c:marker>
            <c:bubble3D val="0"/>
            <c:extLst xmlns:c16r2="http://schemas.microsoft.com/office/drawing/2015/06/chart">
              <c:ext xmlns:c16="http://schemas.microsoft.com/office/drawing/2014/chart" uri="{C3380CC4-5D6E-409C-BE32-E72D297353CC}">
                <c16:uniqueId val="{0000000A-33DC-4944-9C62-63183AFA7091}"/>
              </c:ext>
            </c:extLst>
          </c:dPt>
          <c:dLbls>
            <c:dLbl>
              <c:idx val="0"/>
              <c:tx>
                <c:rich>
                  <a:bodyPr/>
                  <a:lstStyle/>
                  <a:p>
                    <a:fld id="{E75C67EB-5E9D-4CB1-A2D1-7AE49FDD353A}" type="CELLRANGE">
                      <a:rPr lang="en-US" baseline="0"/>
                      <a:pPr/>
                      <a:t>[CELLRANGE]</a:t>
                    </a:fld>
                    <a:r>
                      <a:rPr lang="en-US" baseline="0"/>
                      <a:t>, </a:t>
                    </a:r>
                    <a:fld id="{C6FCAF7C-275D-40B6-8154-9732D477D8FA}" type="VALUE">
                      <a:rPr lang="en-US" baseline="0"/>
                      <a:pPr/>
                      <a:t>[VALUE]</a:t>
                    </a:fld>
                    <a:endParaRPr lang="en-US" baseline="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33DC-4944-9C62-63183AFA7091}"/>
                </c:ext>
                <c:ext xmlns:c15="http://schemas.microsoft.com/office/drawing/2012/chart" uri="{CE6537A1-D6FC-4f65-9D91-7224C49458BB}">
                  <c15:dlblFieldTable/>
                  <c15:showDataLabelsRange val="1"/>
                </c:ext>
              </c:extLst>
            </c:dLbl>
            <c:dLbl>
              <c:idx val="1"/>
              <c:tx>
                <c:rich>
                  <a:bodyPr/>
                  <a:lstStyle/>
                  <a:p>
                    <a:fld id="{CA77C0B7-B71A-41CD-87FF-0770FB40E73F}" type="CELLRANGE">
                      <a:rPr lang="en-US"/>
                      <a:pPr/>
                      <a:t>[CELLRANGE]</a:t>
                    </a:fld>
                    <a:r>
                      <a:rPr lang="en-US" baseline="0"/>
                      <a:t>, </a:t>
                    </a:r>
                    <a:fld id="{58012C57-74D1-4C39-9DA2-8F32B0543952}"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layout>
                <c:manualLayout>
                  <c:x val="-0.10254674573891021"/>
                  <c:y val="-3.288760983037417E-2"/>
                </c:manualLayout>
              </c:layout>
              <c:tx>
                <c:rich>
                  <a:bodyPr/>
                  <a:lstStyle/>
                  <a:p>
                    <a:r>
                      <a:rPr lang="en-US" dirty="0"/>
                      <a:t>Middle,79</a:t>
                    </a:r>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33DC-4944-9C62-63183AFA7091}"/>
                </c:ext>
                <c:ext xmlns:c15="http://schemas.microsoft.com/office/drawing/2012/chart" uri="{CE6537A1-D6FC-4f65-9D91-7224C49458BB}"/>
              </c:extLst>
            </c:dLbl>
            <c:dLbl>
              <c:idx val="3"/>
              <c:tx>
                <c:rich>
                  <a:bodyPr/>
                  <a:lstStyle/>
                  <a:p>
                    <a:fld id="{3D9AD97F-42AD-45F8-928B-1F907F0AE439}" type="CELLRANGE">
                      <a:rPr lang="en-US"/>
                      <a:pPr/>
                      <a:t>[CELLRANGE]</a:t>
                    </a:fld>
                    <a:r>
                      <a:rPr lang="en-US" baseline="0"/>
                      <a:t>, </a:t>
                    </a:r>
                    <a:fld id="{A1E69515-8F42-44C1-AF6E-4D58E38EAD65}"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1"/>
                <c15:leaderLines>
                  <c:spPr>
                    <a:ln w="9525" cap="flat" cmpd="sng" algn="ctr">
                      <a:noFill/>
                      <a:round/>
                    </a:ln>
                    <a:effectLst/>
                  </c:spPr>
                </c15:leaderLines>
              </c:ext>
            </c:extLst>
          </c:dLbls>
          <c:cat>
            <c:strRef>
              <c:f>Sheet1!$A$6:$A$9</c:f>
              <c:strCache>
                <c:ptCount val="4"/>
                <c:pt idx="0">
                  <c:v>Area</c:v>
                </c:pt>
                <c:pt idx="1">
                  <c:v>Region</c:v>
                </c:pt>
                <c:pt idx="2">
                  <c:v>Wealth Quintile</c:v>
                </c:pt>
                <c:pt idx="3">
                  <c:v>Education of household head</c:v>
                </c:pt>
              </c:strCache>
            </c:strRef>
          </c:cat>
          <c:val>
            <c:numRef>
              <c:f>Sheet1!$C$6:$C$9</c:f>
              <c:numCache>
                <c:formatCode>0.0</c:formatCode>
                <c:ptCount val="4"/>
                <c:pt idx="0">
                  <c:v>77.599999999999994</c:v>
                </c:pt>
                <c:pt idx="1">
                  <c:v>90.1</c:v>
                </c:pt>
                <c:pt idx="2">
                  <c:v>79.5</c:v>
                </c:pt>
                <c:pt idx="3">
                  <c:v>78.900000000000006</c:v>
                </c:pt>
              </c:numCache>
            </c:numRef>
          </c:val>
          <c:smooth val="0"/>
          <c:extLst xmlns:c16r2="http://schemas.microsoft.com/office/drawing/2015/06/chart">
            <c:ext xmlns:c16="http://schemas.microsoft.com/office/drawing/2014/chart" uri="{C3380CC4-5D6E-409C-BE32-E72D297353CC}">
              <c16:uniqueId val="{0000000C-33DC-4944-9C62-63183AFA7091}"/>
            </c:ext>
            <c:ext xmlns:c15="http://schemas.microsoft.com/office/drawing/2012/chart" uri="{02D57815-91ED-43cb-92C2-25804820EDAC}">
              <c15:datalabelsRange>
                <c15:f>Sheet1!$G$6:$G$9</c15:f>
                <c15:dlblRangeCache>
                  <c:ptCount val="4"/>
                  <c:pt idx="0">
                    <c:v>Rural</c:v>
                  </c:pt>
                  <c:pt idx="1">
                    <c:v>Samegrelo-Zemo Svaneti</c:v>
                  </c:pt>
                  <c:pt idx="2">
                    <c:v>Middle</c:v>
                  </c:pt>
                  <c:pt idx="3">
                    <c:v>Upper Secondary</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Region</c:v>
                </c:pt>
                <c:pt idx="2">
                  <c:v>Wealth Quintile</c:v>
                </c:pt>
                <c:pt idx="3">
                  <c:v>Education of household head</c:v>
                </c:pt>
              </c:strCache>
            </c:strRef>
          </c:cat>
          <c:val>
            <c:numRef>
              <c:f>Sheet1!$D$6:$D$9</c:f>
              <c:numCache>
                <c:formatCode>0.0</c:formatCode>
                <c:ptCount val="4"/>
                <c:pt idx="0">
                  <c:v>77.5</c:v>
                </c:pt>
                <c:pt idx="1">
                  <c:v>77.5</c:v>
                </c:pt>
                <c:pt idx="2">
                  <c:v>77.5</c:v>
                </c:pt>
                <c:pt idx="3">
                  <c:v>77.5</c:v>
                </c:pt>
              </c:numCache>
            </c:numRef>
          </c:val>
          <c:smooth val="0"/>
          <c:extLst xmlns:c16r2="http://schemas.microsoft.com/office/drawing/2015/06/chart">
            <c:ext xmlns:c16="http://schemas.microsoft.com/office/drawing/2014/chart" uri="{C3380CC4-5D6E-409C-BE32-E72D297353CC}">
              <c16:uniqueId val="{0000000D-33DC-4944-9C62-63183AFA7091}"/>
            </c:ext>
          </c:extLst>
        </c:ser>
        <c:dLbls>
          <c:showLegendKey val="0"/>
          <c:showVal val="0"/>
          <c:showCatName val="0"/>
          <c:showSerName val="0"/>
          <c:showPercent val="0"/>
          <c:showBubbleSize val="0"/>
        </c:dLbls>
        <c:hiLowLines>
          <c:spPr>
            <a:ln w="3175" cap="flat" cmpd="sng" algn="ctr">
              <a:solidFill>
                <a:srgbClr val="3AB9C6"/>
              </a:solidFill>
              <a:round/>
            </a:ln>
            <a:effectLst/>
          </c:spPr>
        </c:hiLowLines>
        <c:axId val="167885824"/>
        <c:axId val="167886384"/>
      </c:stockChart>
      <c:catAx>
        <c:axId val="16788582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886384"/>
        <c:crosses val="autoZero"/>
        <c:auto val="1"/>
        <c:lblAlgn val="ctr"/>
        <c:lblOffset val="250"/>
        <c:noMultiLvlLbl val="0"/>
      </c:catAx>
      <c:valAx>
        <c:axId val="167886384"/>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4.2727810724545916E-3"/>
              <c:y val="0.39610090482647975"/>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885824"/>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76755602438139858"/>
          <c:y val="5.0846781034499964E-3"/>
          <c:w val="0.1921410306682057"/>
          <c:h val="7.381315260811147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338126970170256E-2"/>
          <c:y val="1.2360981155024587E-2"/>
          <c:w val="0.92172134050293919"/>
          <c:h val="0.66691143385035756"/>
        </c:manualLayout>
      </c:layout>
      <c:barChart>
        <c:barDir val="col"/>
        <c:grouping val="clustered"/>
        <c:varyColors val="0"/>
        <c:ser>
          <c:idx val="0"/>
          <c:order val="0"/>
          <c:spPr>
            <a:solidFill>
              <a:schemeClr val="accent4"/>
            </a:solidFill>
            <a:ln>
              <a:noFill/>
            </a:ln>
            <a:effectLst/>
          </c:spPr>
          <c:invertIfNegative val="0"/>
          <c:dPt>
            <c:idx val="0"/>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1-C9A7-42DB-A6C5-C1CF037BDA74}"/>
              </c:ext>
            </c:extLst>
          </c:dPt>
          <c:dPt>
            <c:idx val="1"/>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3-2B3E-495A-82E8-C1E62CC5FF13}"/>
              </c:ext>
            </c:extLst>
          </c:dPt>
          <c:dPt>
            <c:idx val="2"/>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03-97EC-445F-89AD-82BF13B6628E}"/>
              </c:ext>
            </c:extLst>
          </c:dPt>
          <c:dPt>
            <c:idx val="3"/>
            <c:invertIfNegative val="0"/>
            <c:bubble3D val="0"/>
            <c:spPr>
              <a:solidFill>
                <a:srgbClr val="C00000"/>
              </a:solidFill>
              <a:ln>
                <a:noFill/>
              </a:ln>
              <a:effectLst/>
            </c:spPr>
            <c:extLst xmlns:c16r2="http://schemas.microsoft.com/office/drawing/2015/06/chart">
              <c:ext xmlns:c16="http://schemas.microsoft.com/office/drawing/2014/chart" uri="{C3380CC4-5D6E-409C-BE32-E72D297353CC}">
                <c16:uniqueId val="{00000005-97EC-445F-89AD-82BF13B6628E}"/>
              </c:ext>
            </c:extLst>
          </c:dPt>
          <c:dPt>
            <c:idx val="4"/>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9-2B3E-495A-82E8-C1E62CC5FF13}"/>
              </c:ext>
            </c:extLst>
          </c:dPt>
          <c:dPt>
            <c:idx val="5"/>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B-2B3E-495A-82E8-C1E62CC5FF13}"/>
              </c:ext>
            </c:extLst>
          </c:dPt>
          <c:dPt>
            <c:idx val="6"/>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D-2B3E-495A-82E8-C1E62CC5FF13}"/>
              </c:ext>
            </c:extLst>
          </c:dPt>
          <c:dPt>
            <c:idx val="7"/>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F-2B3E-495A-82E8-C1E62CC5FF13}"/>
              </c:ext>
            </c:extLst>
          </c:dPt>
          <c:dPt>
            <c:idx val="8"/>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1-2B3E-495A-82E8-C1E62CC5FF13}"/>
              </c:ext>
            </c:extLst>
          </c:dPt>
          <c:dPt>
            <c:idx val="9"/>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3-2B3E-495A-82E8-C1E62CC5FF13}"/>
              </c:ext>
            </c:extLst>
          </c:dPt>
          <c:dPt>
            <c:idx val="10"/>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5-2B3E-495A-82E8-C1E62CC5FF13}"/>
              </c:ext>
            </c:extLst>
          </c:dPt>
          <c:dPt>
            <c:idx val="11"/>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7-2B3E-495A-82E8-C1E62CC5FF13}"/>
              </c:ext>
            </c:extLst>
          </c:dPt>
          <c:dPt>
            <c:idx val="12"/>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9-2B3E-495A-82E8-C1E62CC5FF13}"/>
              </c:ext>
            </c:extLst>
          </c:dPt>
          <c:dPt>
            <c:idx val="1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B-2B3E-495A-82E8-C1E62CC5FF13}"/>
              </c:ext>
            </c:extLst>
          </c:dPt>
          <c:dPt>
            <c:idx val="14"/>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1D-2B3E-495A-82E8-C1E62CC5FF13}"/>
              </c:ext>
            </c:extLst>
          </c:dPt>
          <c:dLbls>
            <c:dLbl>
              <c:idx val="8"/>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2B3E-495A-82E8-C1E62CC5FF13}"/>
                </c:ext>
                <c:ext xmlns:c15="http://schemas.microsoft.com/office/drawing/2012/chart" uri="{CE6537A1-D6FC-4f65-9D91-7224C49458BB}">
                  <c15:layout>
                    <c:manualLayout>
                      <c:w val="4.681770115395615E-2"/>
                      <c:h val="3.9725799729335362E-2"/>
                    </c:manualLayout>
                  </c15:layout>
                </c:ext>
              </c:extLst>
            </c:dLbl>
            <c:dLbl>
              <c:idx val="10"/>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2B3E-495A-82E8-C1E62CC5FF13}"/>
                </c:ext>
                <c:ext xmlns:c15="http://schemas.microsoft.com/office/drawing/2012/chart" uri="{CE6537A1-D6FC-4f65-9D91-7224C49458BB}">
                  <c15:layout>
                    <c:manualLayout>
                      <c:w val="4.681770115395615E-2"/>
                      <c:h val="3.6092909313043299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(2)'!$A$7:$A$21</c:f>
              <c:strCache>
                <c:ptCount val="15"/>
                <c:pt idx="0">
                  <c:v>Total</c:v>
                </c:pt>
                <c:pt idx="2">
                  <c:v>Urban</c:v>
                </c:pt>
                <c:pt idx="3">
                  <c:v>Rural</c:v>
                </c:pt>
                <c:pt idx="5">
                  <c:v>Tbilisi</c:v>
                </c:pt>
                <c:pt idx="6">
                  <c:v>Adjara A.R</c:v>
                </c:pt>
                <c:pt idx="7">
                  <c:v>Guria</c:v>
                </c:pt>
                <c:pt idx="8">
                  <c:v>Imereti, Racha-Lechkhumi 
and Kvemo Svaneti</c:v>
                </c:pt>
                <c:pt idx="9">
                  <c:v>Kakheti</c:v>
                </c:pt>
                <c:pt idx="10">
                  <c:v>Mtskheta-Mtianeti</c:v>
                </c:pt>
                <c:pt idx="11">
                  <c:v>Samegrelo-Zemo Svaneti</c:v>
                </c:pt>
                <c:pt idx="12">
                  <c:v>Samtskhe-Javakheti</c:v>
                </c:pt>
                <c:pt idx="13">
                  <c:v>kvemo Kartli</c:v>
                </c:pt>
                <c:pt idx="14">
                  <c:v>Shida Kartli</c:v>
                </c:pt>
              </c:strCache>
            </c:strRef>
          </c:cat>
          <c:val>
            <c:numRef>
              <c:f>'chart 1 (2)'!$B$7:$B$21</c:f>
              <c:numCache>
                <c:formatCode>General</c:formatCode>
                <c:ptCount val="15"/>
                <c:pt idx="0" formatCode="0.0">
                  <c:v>24.903917520200011</c:v>
                </c:pt>
                <c:pt idx="2" formatCode="0.0">
                  <c:v>5.646549099812276</c:v>
                </c:pt>
                <c:pt idx="3" formatCode="0.0">
                  <c:v>53.061369269799009</c:v>
                </c:pt>
                <c:pt idx="5" formatCode="0.0">
                  <c:v>0</c:v>
                </c:pt>
                <c:pt idx="6" formatCode="0.0">
                  <c:v>34.26667500335148</c:v>
                </c:pt>
                <c:pt idx="7" formatCode="0.0">
                  <c:v>69.207970388743874</c:v>
                </c:pt>
                <c:pt idx="8" formatCode="0.0">
                  <c:v>39.175654564504292</c:v>
                </c:pt>
                <c:pt idx="9" formatCode="0.0">
                  <c:v>36.039825087576098</c:v>
                </c:pt>
                <c:pt idx="10" formatCode="0.0">
                  <c:v>34.718319382973988</c:v>
                </c:pt>
                <c:pt idx="11" formatCode="0.0">
                  <c:v>55.699185996606033</c:v>
                </c:pt>
                <c:pt idx="12" formatCode="0.0">
                  <c:v>37.835365140586383</c:v>
                </c:pt>
                <c:pt idx="13" formatCode="0.0">
                  <c:v>22.251641325588139</c:v>
                </c:pt>
                <c:pt idx="14" formatCode="0.0">
                  <c:v>33.791016025533366</c:v>
                </c:pt>
              </c:numCache>
            </c:numRef>
          </c:val>
          <c:extLst xmlns:c16r2="http://schemas.microsoft.com/office/drawing/2015/06/chart">
            <c:ext xmlns:c16="http://schemas.microsoft.com/office/drawing/2014/chart" uri="{C3380CC4-5D6E-409C-BE32-E72D297353CC}">
              <c16:uniqueId val="{00000002-C9A7-42DB-A6C5-C1CF037BDA74}"/>
            </c:ext>
          </c:extLst>
        </c:ser>
        <c:dLbls>
          <c:showLegendKey val="0"/>
          <c:showVal val="0"/>
          <c:showCatName val="0"/>
          <c:showSerName val="0"/>
          <c:showPercent val="0"/>
          <c:showBubbleSize val="0"/>
        </c:dLbls>
        <c:gapWidth val="8"/>
        <c:axId val="167888624"/>
        <c:axId val="167889184"/>
      </c:barChart>
      <c:catAx>
        <c:axId val="167888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889184"/>
        <c:crosses val="autoZero"/>
        <c:auto val="1"/>
        <c:lblAlgn val="ctr"/>
        <c:lblOffset val="100"/>
        <c:noMultiLvlLbl val="0"/>
      </c:catAx>
      <c:valAx>
        <c:axId val="167889184"/>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888624"/>
        <c:crosses val="autoZero"/>
        <c:crossBetween val="between"/>
        <c:majorUnit val="1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338126970170256E-2"/>
          <c:y val="1.2360981155024587E-2"/>
          <c:w val="0.92172134050293919"/>
          <c:h val="0.66691143385035756"/>
        </c:manualLayout>
      </c:layout>
      <c:barChart>
        <c:barDir val="col"/>
        <c:grouping val="clustered"/>
        <c:varyColors val="0"/>
        <c:ser>
          <c:idx val="0"/>
          <c:order val="0"/>
          <c:spPr>
            <a:solidFill>
              <a:schemeClr val="accent4"/>
            </a:solidFill>
            <a:ln>
              <a:noFill/>
            </a:ln>
            <a:effectLst/>
          </c:spPr>
          <c:invertIfNegative val="0"/>
          <c:dPt>
            <c:idx val="0"/>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1-C9A7-42DB-A6C5-C1CF037BDA74}"/>
              </c:ext>
            </c:extLst>
          </c:dPt>
          <c:dPt>
            <c:idx val="1"/>
            <c:invertIfNegative val="0"/>
            <c:bubble3D val="0"/>
            <c:extLst xmlns:c16r2="http://schemas.microsoft.com/office/drawing/2015/06/chart">
              <c:ext xmlns:c16="http://schemas.microsoft.com/office/drawing/2014/chart" uri="{C3380CC4-5D6E-409C-BE32-E72D297353CC}">
                <c16:uniqueId val="{00000003-2F16-4A3B-9FAD-E1C64C2BD738}"/>
              </c:ext>
            </c:extLst>
          </c:dPt>
          <c:dPt>
            <c:idx val="2"/>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03-97EC-445F-89AD-82BF13B6628E}"/>
              </c:ext>
            </c:extLst>
          </c:dPt>
          <c:dPt>
            <c:idx val="3"/>
            <c:invertIfNegative val="0"/>
            <c:bubble3D val="0"/>
            <c:spPr>
              <a:solidFill>
                <a:srgbClr val="C00000"/>
              </a:solidFill>
              <a:ln>
                <a:noFill/>
              </a:ln>
              <a:effectLst/>
            </c:spPr>
            <c:extLst xmlns:c16r2="http://schemas.microsoft.com/office/drawing/2015/06/chart">
              <c:ext xmlns:c16="http://schemas.microsoft.com/office/drawing/2014/chart" uri="{C3380CC4-5D6E-409C-BE32-E72D297353CC}">
                <c16:uniqueId val="{00000005-97EC-445F-89AD-82BF13B6628E}"/>
              </c:ext>
            </c:extLst>
          </c:dPt>
          <c:dPt>
            <c:idx val="4"/>
            <c:invertIfNegative val="0"/>
            <c:bubble3D val="0"/>
            <c:extLst xmlns:c16r2="http://schemas.microsoft.com/office/drawing/2015/06/chart">
              <c:ext xmlns:c16="http://schemas.microsoft.com/office/drawing/2014/chart" uri="{C3380CC4-5D6E-409C-BE32-E72D297353CC}">
                <c16:uniqueId val="{00000009-2F16-4A3B-9FAD-E1C64C2BD738}"/>
              </c:ext>
            </c:extLst>
          </c:dPt>
          <c:dPt>
            <c:idx val="5"/>
            <c:invertIfNegative val="0"/>
            <c:bubble3D val="0"/>
            <c:extLst xmlns:c16r2="http://schemas.microsoft.com/office/drawing/2015/06/chart">
              <c:ext xmlns:c16="http://schemas.microsoft.com/office/drawing/2014/chart" uri="{C3380CC4-5D6E-409C-BE32-E72D297353CC}">
                <c16:uniqueId val="{0000000B-2F16-4A3B-9FAD-E1C64C2BD738}"/>
              </c:ext>
            </c:extLst>
          </c:dPt>
          <c:dPt>
            <c:idx val="6"/>
            <c:invertIfNegative val="0"/>
            <c:bubble3D val="0"/>
            <c:extLst xmlns:c16r2="http://schemas.microsoft.com/office/drawing/2015/06/chart">
              <c:ext xmlns:c16="http://schemas.microsoft.com/office/drawing/2014/chart" uri="{C3380CC4-5D6E-409C-BE32-E72D297353CC}">
                <c16:uniqueId val="{0000000D-2F16-4A3B-9FAD-E1C64C2BD738}"/>
              </c:ext>
            </c:extLst>
          </c:dPt>
          <c:dPt>
            <c:idx val="7"/>
            <c:invertIfNegative val="0"/>
            <c:bubble3D val="0"/>
            <c:extLst xmlns:c16r2="http://schemas.microsoft.com/office/drawing/2015/06/chart">
              <c:ext xmlns:c16="http://schemas.microsoft.com/office/drawing/2014/chart" uri="{C3380CC4-5D6E-409C-BE32-E72D297353CC}">
                <c16:uniqueId val="{0000000F-2F16-4A3B-9FAD-E1C64C2BD738}"/>
              </c:ext>
            </c:extLst>
          </c:dPt>
          <c:dPt>
            <c:idx val="8"/>
            <c:invertIfNegative val="0"/>
            <c:bubble3D val="0"/>
            <c:extLst xmlns:c16r2="http://schemas.microsoft.com/office/drawing/2015/06/chart">
              <c:ext xmlns:c16="http://schemas.microsoft.com/office/drawing/2014/chart" uri="{C3380CC4-5D6E-409C-BE32-E72D297353CC}">
                <c16:uniqueId val="{00000011-2F16-4A3B-9FAD-E1C64C2BD738}"/>
              </c:ext>
            </c:extLst>
          </c:dPt>
          <c:dPt>
            <c:idx val="9"/>
            <c:invertIfNegative val="0"/>
            <c:bubble3D val="0"/>
            <c:extLst xmlns:c16r2="http://schemas.microsoft.com/office/drawing/2015/06/chart">
              <c:ext xmlns:c16="http://schemas.microsoft.com/office/drawing/2014/chart" uri="{C3380CC4-5D6E-409C-BE32-E72D297353CC}">
                <c16:uniqueId val="{00000013-2F16-4A3B-9FAD-E1C64C2BD738}"/>
              </c:ext>
            </c:extLst>
          </c:dPt>
          <c:dPt>
            <c:idx val="10"/>
            <c:invertIfNegative val="0"/>
            <c:bubble3D val="0"/>
            <c:extLst xmlns:c16r2="http://schemas.microsoft.com/office/drawing/2015/06/chart">
              <c:ext xmlns:c16="http://schemas.microsoft.com/office/drawing/2014/chart" uri="{C3380CC4-5D6E-409C-BE32-E72D297353CC}">
                <c16:uniqueId val="{00000015-2F16-4A3B-9FAD-E1C64C2BD738}"/>
              </c:ext>
            </c:extLst>
          </c:dPt>
          <c:dPt>
            <c:idx val="11"/>
            <c:invertIfNegative val="0"/>
            <c:bubble3D val="0"/>
            <c:extLst xmlns:c16r2="http://schemas.microsoft.com/office/drawing/2015/06/chart">
              <c:ext xmlns:c16="http://schemas.microsoft.com/office/drawing/2014/chart" uri="{C3380CC4-5D6E-409C-BE32-E72D297353CC}">
                <c16:uniqueId val="{00000017-2F16-4A3B-9FAD-E1C64C2BD738}"/>
              </c:ext>
            </c:extLst>
          </c:dPt>
          <c:dPt>
            <c:idx val="12"/>
            <c:invertIfNegative val="0"/>
            <c:bubble3D val="0"/>
            <c:extLst xmlns:c16r2="http://schemas.microsoft.com/office/drawing/2015/06/chart">
              <c:ext xmlns:c16="http://schemas.microsoft.com/office/drawing/2014/chart" uri="{C3380CC4-5D6E-409C-BE32-E72D297353CC}">
                <c16:uniqueId val="{00000019-2F16-4A3B-9FAD-E1C64C2BD738}"/>
              </c:ext>
            </c:extLst>
          </c:dPt>
          <c:dPt>
            <c:idx val="13"/>
            <c:invertIfNegative val="0"/>
            <c:bubble3D val="0"/>
            <c:extLst xmlns:c16r2="http://schemas.microsoft.com/office/drawing/2015/06/chart">
              <c:ext xmlns:c16="http://schemas.microsoft.com/office/drawing/2014/chart" uri="{C3380CC4-5D6E-409C-BE32-E72D297353CC}">
                <c16:uniqueId val="{0000001B-2F16-4A3B-9FAD-E1C64C2BD738}"/>
              </c:ext>
            </c:extLst>
          </c:dPt>
          <c:dPt>
            <c:idx val="14"/>
            <c:invertIfNegative val="0"/>
            <c:bubble3D val="0"/>
            <c:extLst xmlns:c16r2="http://schemas.microsoft.com/office/drawing/2015/06/chart">
              <c:ext xmlns:c16="http://schemas.microsoft.com/office/drawing/2014/chart" uri="{C3380CC4-5D6E-409C-BE32-E72D297353CC}">
                <c16:uniqueId val="{0000001D-2F16-4A3B-9FAD-E1C64C2BD738}"/>
              </c:ext>
            </c:extLst>
          </c:dPt>
          <c:dLbls>
            <c:dLbl>
              <c:idx val="8"/>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2F16-4A3B-9FAD-E1C64C2BD738}"/>
                </c:ext>
                <c:ext xmlns:c15="http://schemas.microsoft.com/office/drawing/2012/chart" uri="{CE6537A1-D6FC-4f65-9D91-7224C49458BB}">
                  <c15:layout>
                    <c:manualLayout>
                      <c:w val="4.681770115395615E-2"/>
                      <c:h val="3.9725799729335362E-2"/>
                    </c:manualLayout>
                  </c15:layout>
                </c:ext>
              </c:extLst>
            </c:dLbl>
            <c:dLbl>
              <c:idx val="10"/>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2F16-4A3B-9FAD-E1C64C2BD738}"/>
                </c:ext>
                <c:ext xmlns:c15="http://schemas.microsoft.com/office/drawing/2012/chart" uri="{CE6537A1-D6FC-4f65-9D91-7224C49458BB}">
                  <c15:layout>
                    <c:manualLayout>
                      <c:w val="4.681770115395615E-2"/>
                      <c:h val="3.6092909313043299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(2)'!$A$7:$A$21</c:f>
              <c:strCache>
                <c:ptCount val="15"/>
                <c:pt idx="0">
                  <c:v>Total</c:v>
                </c:pt>
                <c:pt idx="2">
                  <c:v>Urban</c:v>
                </c:pt>
                <c:pt idx="3">
                  <c:v>Rural</c:v>
                </c:pt>
                <c:pt idx="5">
                  <c:v>Tbilisi</c:v>
                </c:pt>
                <c:pt idx="6">
                  <c:v>Adjara A.R</c:v>
                </c:pt>
                <c:pt idx="7">
                  <c:v>Guria</c:v>
                </c:pt>
                <c:pt idx="8">
                  <c:v>Imereti, Racha-Lechkhumi 
and Kvemo Svaneti</c:v>
                </c:pt>
                <c:pt idx="9">
                  <c:v>Kakheti</c:v>
                </c:pt>
                <c:pt idx="10">
                  <c:v>Mtskheta-Mtianeti</c:v>
                </c:pt>
                <c:pt idx="11">
                  <c:v>Samegrelo-Zemo Svaneti</c:v>
                </c:pt>
                <c:pt idx="12">
                  <c:v>Samtskhe-Javakheti</c:v>
                </c:pt>
                <c:pt idx="13">
                  <c:v>kvemo Kartli</c:v>
                </c:pt>
                <c:pt idx="14">
                  <c:v>Shida Kartli</c:v>
                </c:pt>
              </c:strCache>
            </c:strRef>
          </c:cat>
          <c:val>
            <c:numRef>
              <c:f>'chart 1 (2)'!$B$7:$B$21</c:f>
              <c:numCache>
                <c:formatCode>General</c:formatCode>
                <c:ptCount val="15"/>
                <c:pt idx="0" formatCode="0.0">
                  <c:v>30.824699104406037</c:v>
                </c:pt>
                <c:pt idx="2" formatCode="0.0">
                  <c:v>10.786011167908114</c:v>
                </c:pt>
                <c:pt idx="3" formatCode="0.0">
                  <c:v>59.976802345277804</c:v>
                </c:pt>
                <c:pt idx="5" formatCode="0.0">
                  <c:v>3.7431232054491943</c:v>
                </c:pt>
                <c:pt idx="6" formatCode="0.0">
                  <c:v>43.571954207698845</c:v>
                </c:pt>
                <c:pt idx="7" formatCode="0.0">
                  <c:v>77.377420756824236</c:v>
                </c:pt>
                <c:pt idx="8" formatCode="0.0">
                  <c:v>41.779291292827097</c:v>
                </c:pt>
                <c:pt idx="9" formatCode="0.0">
                  <c:v>45.620359898017199</c:v>
                </c:pt>
                <c:pt idx="10" formatCode="0.0">
                  <c:v>49.665556149123354</c:v>
                </c:pt>
                <c:pt idx="11" formatCode="0.0">
                  <c:v>64.190946947076654</c:v>
                </c:pt>
                <c:pt idx="12" formatCode="0.0">
                  <c:v>47.615770408497106</c:v>
                </c:pt>
                <c:pt idx="13" formatCode="0.0">
                  <c:v>25.396515847946418</c:v>
                </c:pt>
                <c:pt idx="14" formatCode="0.0">
                  <c:v>43.098521365305679</c:v>
                </c:pt>
              </c:numCache>
            </c:numRef>
          </c:val>
          <c:extLst xmlns:c16r2="http://schemas.microsoft.com/office/drawing/2015/06/chart">
            <c:ext xmlns:c16="http://schemas.microsoft.com/office/drawing/2014/chart" uri="{C3380CC4-5D6E-409C-BE32-E72D297353CC}">
              <c16:uniqueId val="{00000002-C9A7-42DB-A6C5-C1CF037BDA74}"/>
            </c:ext>
          </c:extLst>
        </c:ser>
        <c:dLbls>
          <c:showLegendKey val="0"/>
          <c:showVal val="0"/>
          <c:showCatName val="0"/>
          <c:showSerName val="0"/>
          <c:showPercent val="0"/>
          <c:showBubbleSize val="0"/>
        </c:dLbls>
        <c:gapWidth val="8"/>
        <c:axId val="167891424"/>
        <c:axId val="111454448"/>
      </c:barChart>
      <c:catAx>
        <c:axId val="167891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54448"/>
        <c:crosses val="autoZero"/>
        <c:auto val="1"/>
        <c:lblAlgn val="ctr"/>
        <c:lblOffset val="100"/>
        <c:noMultiLvlLbl val="0"/>
      </c:catAx>
      <c:valAx>
        <c:axId val="111454448"/>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7891424"/>
        <c:crosses val="autoZero"/>
        <c:crossBetween val="between"/>
        <c:majorUnit val="1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338126970170256E-2"/>
          <c:y val="1.2360981155024587E-2"/>
          <c:w val="0.92172134050293919"/>
          <c:h val="0.694423126974822"/>
        </c:manualLayout>
      </c:layout>
      <c:barChart>
        <c:barDir val="col"/>
        <c:grouping val="clustered"/>
        <c:varyColors val="0"/>
        <c:ser>
          <c:idx val="0"/>
          <c:order val="0"/>
          <c:spPr>
            <a:solidFill>
              <a:srgbClr val="FCB040"/>
            </a:solidFill>
            <a:ln>
              <a:noFill/>
            </a:ln>
            <a:effectLst/>
          </c:spPr>
          <c:invertIfNegative val="0"/>
          <c:dPt>
            <c:idx val="0"/>
            <c:invertIfNegative val="0"/>
            <c:bubble3D val="0"/>
            <c:spPr>
              <a:solidFill>
                <a:schemeClr val="accent4">
                  <a:lumMod val="75000"/>
                </a:schemeClr>
              </a:solidFill>
              <a:ln>
                <a:noFill/>
              </a:ln>
              <a:effectLst/>
            </c:spPr>
            <c:extLst xmlns:c16r2="http://schemas.microsoft.com/office/drawing/2015/06/chart">
              <c:ext xmlns:c16="http://schemas.microsoft.com/office/drawing/2014/chart" uri="{C3380CC4-5D6E-409C-BE32-E72D297353CC}">
                <c16:uniqueId val="{00000001-C9A7-42DB-A6C5-C1CF037BDA74}"/>
              </c:ext>
            </c:extLst>
          </c:dPt>
          <c:dPt>
            <c:idx val="1"/>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3-2F16-4A3B-9FAD-E1C64C2BD738}"/>
              </c:ext>
            </c:extLst>
          </c:dPt>
          <c:dPt>
            <c:idx val="2"/>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3-97EC-445F-89AD-82BF13B6628E}"/>
              </c:ext>
            </c:extLst>
          </c:dPt>
          <c:dPt>
            <c:idx val="3"/>
            <c:invertIfNegative val="0"/>
            <c:bubble3D val="0"/>
            <c:spPr>
              <a:solidFill>
                <a:srgbClr val="C00000"/>
              </a:solidFill>
              <a:ln>
                <a:noFill/>
              </a:ln>
              <a:effectLst/>
            </c:spPr>
            <c:extLst xmlns:c16r2="http://schemas.microsoft.com/office/drawing/2015/06/chart">
              <c:ext xmlns:c16="http://schemas.microsoft.com/office/drawing/2014/chart" uri="{C3380CC4-5D6E-409C-BE32-E72D297353CC}">
                <c16:uniqueId val="{00000005-97EC-445F-89AD-82BF13B6628E}"/>
              </c:ext>
            </c:extLst>
          </c:dPt>
          <c:dPt>
            <c:idx val="4"/>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9-2F16-4A3B-9FAD-E1C64C2BD738}"/>
              </c:ext>
            </c:extLst>
          </c:dPt>
          <c:dPt>
            <c:idx val="5"/>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B-2F16-4A3B-9FAD-E1C64C2BD738}"/>
              </c:ext>
            </c:extLst>
          </c:dPt>
          <c:dPt>
            <c:idx val="6"/>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D-2F16-4A3B-9FAD-E1C64C2BD738}"/>
              </c:ext>
            </c:extLst>
          </c:dPt>
          <c:dPt>
            <c:idx val="7"/>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F-2F16-4A3B-9FAD-E1C64C2BD738}"/>
              </c:ext>
            </c:extLst>
          </c:dPt>
          <c:dPt>
            <c:idx val="8"/>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11-2F16-4A3B-9FAD-E1C64C2BD738}"/>
              </c:ext>
            </c:extLst>
          </c:dPt>
          <c:dPt>
            <c:idx val="9"/>
            <c:invertIfNegative val="0"/>
            <c:bubble3D val="0"/>
            <c:spPr>
              <a:solidFill>
                <a:srgbClr val="C00000"/>
              </a:solidFill>
              <a:ln>
                <a:noFill/>
              </a:ln>
              <a:effectLst/>
            </c:spPr>
            <c:extLst xmlns:c16r2="http://schemas.microsoft.com/office/drawing/2015/06/chart">
              <c:ext xmlns:c16="http://schemas.microsoft.com/office/drawing/2014/chart" uri="{C3380CC4-5D6E-409C-BE32-E72D297353CC}">
                <c16:uniqueId val="{00000013-2F16-4A3B-9FAD-E1C64C2BD738}"/>
              </c:ext>
            </c:extLst>
          </c:dPt>
          <c:dLbls>
            <c:dLbl>
              <c:idx val="3"/>
              <c:layout>
                <c:manualLayout>
                  <c:x val="-2.3412837038524094E-17"/>
                  <c:y val="1.4531561665168223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97EC-445F-89AD-82BF13B6628E}"/>
                </c:ext>
                <c:ext xmlns:c15="http://schemas.microsoft.com/office/drawing/2012/chart" uri="{CE6537A1-D6FC-4f65-9D91-7224C49458BB}">
                  <c15:layout/>
                </c:ext>
              </c:extLst>
            </c:dLbl>
            <c:dLbl>
              <c:idx val="8"/>
              <c:layout>
                <c:manualLayout>
                  <c:x val="1.4178591192414442E-3"/>
                  <c:y val="1.4531561665168219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2F16-4A3B-9FAD-E1C64C2BD738}"/>
                </c:ext>
                <c:ext xmlns:c15="http://schemas.microsoft.com/office/drawing/2012/chart" uri="{CE6537A1-D6FC-4f65-9D91-7224C49458BB}">
                  <c15:layout>
                    <c:manualLayout>
                      <c:w val="4.681770115395615E-2"/>
                      <c:h val="3.9725799729335362E-2"/>
                    </c:manualLayout>
                  </c15:layout>
                </c:ext>
              </c:extLst>
            </c:dLbl>
            <c:dLbl>
              <c:idx val="9"/>
              <c:layout>
                <c:manualLayout>
                  <c:x val="0"/>
                  <c:y val="1.8164452081460274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2F16-4A3B-9FAD-E1C64C2BD738}"/>
                </c:ext>
                <c:ext xmlns:c15="http://schemas.microsoft.com/office/drawing/2012/chart" uri="{CE6537A1-D6FC-4f65-9D91-7224C49458BB}">
                  <c15:layout/>
                </c:ext>
              </c:extLst>
            </c:dLbl>
            <c:dLbl>
              <c:idx val="10"/>
              <c:layout>
                <c:manualLayout>
                  <c:x val="-2.5540566250614846E-3"/>
                  <c:y val="1.9980897289606295E-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2F16-4A3B-9FAD-E1C64C2BD738}"/>
                </c:ext>
                <c:ext xmlns:c15="http://schemas.microsoft.com/office/drawing/2012/chart" uri="{CE6537A1-D6FC-4f65-9D91-7224C49458BB}">
                  <c15:layout>
                    <c:manualLayout>
                      <c:w val="4.681770115395615E-2"/>
                      <c:h val="3.6092909313043299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(2)'!$A$7:$A$16</c:f>
              <c:strCache>
                <c:ptCount val="10"/>
                <c:pt idx="0">
                  <c:v>Total</c:v>
                </c:pt>
                <c:pt idx="2">
                  <c:v>Improved sources</c:v>
                </c:pt>
                <c:pt idx="3">
                  <c:v>Unimproved sources</c:v>
                </c:pt>
                <c:pt idx="5">
                  <c:v>Piped water</c:v>
                </c:pt>
                <c:pt idx="6">
                  <c:v>Borehole</c:v>
                </c:pt>
                <c:pt idx="7">
                  <c:v>Protected well or spring</c:v>
                </c:pt>
                <c:pt idx="8">
                  <c:v>Bottled water</c:v>
                </c:pt>
                <c:pt idx="9">
                  <c:v>Unprotected well or spring</c:v>
                </c:pt>
              </c:strCache>
            </c:strRef>
          </c:cat>
          <c:val>
            <c:numRef>
              <c:f>'chart 1 (2)'!$B$7:$B$16</c:f>
              <c:numCache>
                <c:formatCode>General</c:formatCode>
                <c:ptCount val="10"/>
                <c:pt idx="0" formatCode="0.0">
                  <c:v>30.824699104406037</c:v>
                </c:pt>
                <c:pt idx="2" formatCode="0.0">
                  <c:v>29.288479612254473</c:v>
                </c:pt>
                <c:pt idx="3" formatCode="0.0">
                  <c:v>88.541557305162385</c:v>
                </c:pt>
                <c:pt idx="5" formatCode="0.0">
                  <c:v>25.844530038762787</c:v>
                </c:pt>
                <c:pt idx="6" formatCode="0.0">
                  <c:v>46.531154174025069</c:v>
                </c:pt>
                <c:pt idx="7" formatCode="0.0">
                  <c:v>63.864146678148181</c:v>
                </c:pt>
                <c:pt idx="8" formatCode="0.0">
                  <c:v>24.076803502844577</c:v>
                </c:pt>
                <c:pt idx="9" formatCode="0.0">
                  <c:v>91.36824226863294</c:v>
                </c:pt>
              </c:numCache>
            </c:numRef>
          </c:val>
          <c:extLst xmlns:c16r2="http://schemas.microsoft.com/office/drawing/2015/06/chart">
            <c:ext xmlns:c16="http://schemas.microsoft.com/office/drawing/2014/chart" uri="{C3380CC4-5D6E-409C-BE32-E72D297353CC}">
              <c16:uniqueId val="{00000002-C9A7-42DB-A6C5-C1CF037BDA74}"/>
            </c:ext>
          </c:extLst>
        </c:ser>
        <c:dLbls>
          <c:showLegendKey val="0"/>
          <c:showVal val="0"/>
          <c:showCatName val="0"/>
          <c:showSerName val="0"/>
          <c:showPercent val="0"/>
          <c:showBubbleSize val="0"/>
        </c:dLbls>
        <c:gapWidth val="8"/>
        <c:axId val="111456688"/>
        <c:axId val="111457248"/>
      </c:barChart>
      <c:catAx>
        <c:axId val="111456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57248"/>
        <c:crosses val="autoZero"/>
        <c:auto val="1"/>
        <c:lblAlgn val="ctr"/>
        <c:lblOffset val="100"/>
        <c:noMultiLvlLbl val="0"/>
      </c:catAx>
      <c:valAx>
        <c:axId val="111457248"/>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56688"/>
        <c:crosses val="autoZero"/>
        <c:crossBetween val="between"/>
        <c:majorUnit val="1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338126970170256E-2"/>
          <c:y val="1.2360981155024587E-2"/>
          <c:w val="0.92172134050293919"/>
          <c:h val="0.69418370899861814"/>
        </c:manualLayout>
      </c:layout>
      <c:barChart>
        <c:barDir val="col"/>
        <c:grouping val="clustered"/>
        <c:varyColors val="0"/>
        <c:ser>
          <c:idx val="0"/>
          <c:order val="0"/>
          <c:spPr>
            <a:solidFill>
              <a:srgbClr val="FCB040"/>
            </a:solidFill>
            <a:ln>
              <a:noFill/>
            </a:ln>
            <a:effectLst/>
          </c:spPr>
          <c:invertIfNegative val="0"/>
          <c:dPt>
            <c:idx val="0"/>
            <c:invertIfNegative val="0"/>
            <c:bubble3D val="0"/>
            <c:spPr>
              <a:solidFill>
                <a:schemeClr val="accent4">
                  <a:lumMod val="75000"/>
                </a:schemeClr>
              </a:solidFill>
              <a:ln>
                <a:noFill/>
              </a:ln>
              <a:effectLst/>
            </c:spPr>
            <c:extLst xmlns:c16r2="http://schemas.microsoft.com/office/drawing/2015/06/chart">
              <c:ext xmlns:c16="http://schemas.microsoft.com/office/drawing/2014/chart" uri="{C3380CC4-5D6E-409C-BE32-E72D297353CC}">
                <c16:uniqueId val="{00000001-C9A7-42DB-A6C5-C1CF037BDA74}"/>
              </c:ext>
            </c:extLst>
          </c:dPt>
          <c:dPt>
            <c:idx val="1"/>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3-2B3E-495A-82E8-C1E62CC5FF13}"/>
              </c:ext>
            </c:extLst>
          </c:dPt>
          <c:dPt>
            <c:idx val="2"/>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3-97EC-445F-89AD-82BF13B6628E}"/>
              </c:ext>
            </c:extLst>
          </c:dPt>
          <c:dPt>
            <c:idx val="3"/>
            <c:invertIfNegative val="0"/>
            <c:bubble3D val="0"/>
            <c:spPr>
              <a:solidFill>
                <a:srgbClr val="C00000"/>
              </a:solidFill>
              <a:ln>
                <a:noFill/>
              </a:ln>
              <a:effectLst/>
            </c:spPr>
            <c:extLst xmlns:c16r2="http://schemas.microsoft.com/office/drawing/2015/06/chart">
              <c:ext xmlns:c16="http://schemas.microsoft.com/office/drawing/2014/chart" uri="{C3380CC4-5D6E-409C-BE32-E72D297353CC}">
                <c16:uniqueId val="{00000005-97EC-445F-89AD-82BF13B6628E}"/>
              </c:ext>
            </c:extLst>
          </c:dPt>
          <c:dPt>
            <c:idx val="4"/>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9-2B3E-495A-82E8-C1E62CC5FF13}"/>
              </c:ext>
            </c:extLst>
          </c:dPt>
          <c:dPt>
            <c:idx val="5"/>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B-2B3E-495A-82E8-C1E62CC5FF13}"/>
              </c:ext>
            </c:extLst>
          </c:dPt>
          <c:dPt>
            <c:idx val="6"/>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D-2B3E-495A-82E8-C1E62CC5FF13}"/>
              </c:ext>
            </c:extLst>
          </c:dPt>
          <c:dPt>
            <c:idx val="7"/>
            <c:invertIfNegative val="0"/>
            <c:bubble3D val="0"/>
            <c:spPr>
              <a:solidFill>
                <a:srgbClr val="FFF176"/>
              </a:solidFill>
              <a:ln>
                <a:noFill/>
              </a:ln>
              <a:effectLst/>
            </c:spPr>
            <c:extLst xmlns:c16r2="http://schemas.microsoft.com/office/drawing/2015/06/chart">
              <c:ext xmlns:c16="http://schemas.microsoft.com/office/drawing/2014/chart" uri="{C3380CC4-5D6E-409C-BE32-E72D297353CC}">
                <c16:uniqueId val="{0000000F-2B3E-495A-82E8-C1E62CC5FF13}"/>
              </c:ext>
            </c:extLst>
          </c:dPt>
          <c:dPt>
            <c:idx val="8"/>
            <c:invertIfNegative val="0"/>
            <c:bubble3D val="0"/>
            <c:spPr>
              <a:solidFill>
                <a:srgbClr val="C00000"/>
              </a:solidFill>
              <a:ln>
                <a:noFill/>
              </a:ln>
              <a:effectLst/>
            </c:spPr>
            <c:extLst xmlns:c16r2="http://schemas.microsoft.com/office/drawing/2015/06/chart">
              <c:ext xmlns:c16="http://schemas.microsoft.com/office/drawing/2014/chart" uri="{C3380CC4-5D6E-409C-BE32-E72D297353CC}">
                <c16:uniqueId val="{00000011-2B3E-495A-82E8-C1E62CC5FF13}"/>
              </c:ext>
            </c:extLst>
          </c:dPt>
          <c:dPt>
            <c:idx val="9"/>
            <c:invertIfNegative val="0"/>
            <c:bubble3D val="0"/>
            <c:spPr>
              <a:solidFill>
                <a:srgbClr val="C00000"/>
              </a:solidFill>
              <a:ln>
                <a:noFill/>
              </a:ln>
              <a:effectLst/>
            </c:spPr>
            <c:extLst xmlns:c16r2="http://schemas.microsoft.com/office/drawing/2015/06/chart">
              <c:ext xmlns:c16="http://schemas.microsoft.com/office/drawing/2014/chart" uri="{C3380CC4-5D6E-409C-BE32-E72D297353CC}">
                <c16:uniqueId val="{00000013-2B3E-495A-82E8-C1E62CC5FF13}"/>
              </c:ext>
            </c:extLst>
          </c:dPt>
          <c:dLbls>
            <c:dLbl>
              <c:idx val="3"/>
              <c:layout>
                <c:manualLayout>
                  <c:x val="-2.3412837038524094E-17"/>
                  <c:y val="1.4531561665168223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97EC-445F-89AD-82BF13B6628E}"/>
                </c:ext>
                <c:ext xmlns:c15="http://schemas.microsoft.com/office/drawing/2012/chart" uri="{CE6537A1-D6FC-4f65-9D91-7224C49458BB}">
                  <c15:layout/>
                </c:ext>
              </c:extLst>
            </c:dLbl>
            <c:dLbl>
              <c:idx val="8"/>
              <c:layout>
                <c:manualLayout>
                  <c:x val="-5.84624690238786E-3"/>
                  <c:y val="1.0898671248876148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2B3E-495A-82E8-C1E62CC5FF13}"/>
                </c:ext>
                <c:ext xmlns:c15="http://schemas.microsoft.com/office/drawing/2012/chart" uri="{CE6537A1-D6FC-4f65-9D91-7224C49458BB}">
                  <c15:layout>
                    <c:manualLayout>
                      <c:w val="4.681770115395615E-2"/>
                      <c:h val="3.9725799729335362E-2"/>
                    </c:manualLayout>
                  </c15:layout>
                </c:ext>
              </c:extLst>
            </c:dLbl>
            <c:dLbl>
              <c:idx val="9"/>
              <c:layout>
                <c:manualLayout>
                  <c:x val="0"/>
                  <c:y val="1.4531561665168152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2B3E-495A-82E8-C1E62CC5FF13}"/>
                </c:ext>
                <c:ext xmlns:c15="http://schemas.microsoft.com/office/drawing/2012/chart" uri="{CE6537A1-D6FC-4f65-9D91-7224C49458BB}">
                  <c15:layout/>
                </c:ext>
              </c:extLst>
            </c:dLbl>
            <c:dLbl>
              <c:idx val="10"/>
              <c:layout>
                <c:manualLayout>
                  <c:x val="-2.5540566250614846E-3"/>
                  <c:y val="1.9980897289606295E-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2B3E-495A-82E8-C1E62CC5FF13}"/>
                </c:ext>
                <c:ext xmlns:c15="http://schemas.microsoft.com/office/drawing/2012/chart" uri="{CE6537A1-D6FC-4f65-9D91-7224C49458BB}">
                  <c15:layout>
                    <c:manualLayout>
                      <c:w val="4.681770115395615E-2"/>
                      <c:h val="3.6092909313043299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1 (2)'!$A$7:$A$16</c:f>
              <c:strCache>
                <c:ptCount val="10"/>
                <c:pt idx="0">
                  <c:v>Total</c:v>
                </c:pt>
                <c:pt idx="2">
                  <c:v>Improved sources</c:v>
                </c:pt>
                <c:pt idx="3">
                  <c:v>Unimproved sources</c:v>
                </c:pt>
                <c:pt idx="5">
                  <c:v>Piped water</c:v>
                </c:pt>
                <c:pt idx="6">
                  <c:v>Borehole</c:v>
                </c:pt>
                <c:pt idx="7">
                  <c:v>Protected well or spring</c:v>
                </c:pt>
                <c:pt idx="8">
                  <c:v>Unprotected well or spring</c:v>
                </c:pt>
                <c:pt idx="9">
                  <c:v>Surface water or Other</c:v>
                </c:pt>
              </c:strCache>
            </c:strRef>
          </c:cat>
          <c:val>
            <c:numRef>
              <c:f>'chart 1 (2)'!$B$7:$B$16</c:f>
              <c:numCache>
                <c:formatCode>General</c:formatCode>
                <c:ptCount val="10"/>
                <c:pt idx="0" formatCode="0.0">
                  <c:v>24.903917520200011</c:v>
                </c:pt>
                <c:pt idx="2" formatCode="0.0">
                  <c:v>23.972639225029646</c:v>
                </c:pt>
                <c:pt idx="3" formatCode="0.0">
                  <c:v>46.288907490033807</c:v>
                </c:pt>
                <c:pt idx="5" formatCode="0.0">
                  <c:v>20.741101282355</c:v>
                </c:pt>
                <c:pt idx="6" formatCode="0.0">
                  <c:v>28.7</c:v>
                </c:pt>
                <c:pt idx="7" formatCode="0.0">
                  <c:v>59.516730711575363</c:v>
                </c:pt>
                <c:pt idx="8" formatCode="0.0">
                  <c:v>81.143318272811797</c:v>
                </c:pt>
                <c:pt idx="9" formatCode="0.0">
                  <c:v>6.4</c:v>
                </c:pt>
              </c:numCache>
            </c:numRef>
          </c:val>
          <c:extLst xmlns:c16r2="http://schemas.microsoft.com/office/drawing/2015/06/chart">
            <c:ext xmlns:c16="http://schemas.microsoft.com/office/drawing/2014/chart" uri="{C3380CC4-5D6E-409C-BE32-E72D297353CC}">
              <c16:uniqueId val="{00000002-C9A7-42DB-A6C5-C1CF037BDA74}"/>
            </c:ext>
          </c:extLst>
        </c:ser>
        <c:dLbls>
          <c:showLegendKey val="0"/>
          <c:showVal val="0"/>
          <c:showCatName val="0"/>
          <c:showSerName val="0"/>
          <c:showPercent val="0"/>
          <c:showBubbleSize val="0"/>
        </c:dLbls>
        <c:gapWidth val="8"/>
        <c:axId val="111459488"/>
        <c:axId val="111460048"/>
      </c:barChart>
      <c:catAx>
        <c:axId val="11145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60048"/>
        <c:crosses val="autoZero"/>
        <c:auto val="1"/>
        <c:lblAlgn val="ctr"/>
        <c:lblOffset val="100"/>
        <c:noMultiLvlLbl val="0"/>
      </c:catAx>
      <c:valAx>
        <c:axId val="111460048"/>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59488"/>
        <c:crosses val="autoZero"/>
        <c:crossBetween val="between"/>
        <c:majorUnit val="20"/>
      </c:valAx>
      <c:spPr>
        <a:noFill/>
        <a:ln w="3175">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3175">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436288695751235E-2"/>
          <c:y val="4.4334442276207066E-2"/>
          <c:w val="0.89612256395968282"/>
          <c:h val="0.86039750093228495"/>
        </c:manualLayout>
      </c:layout>
      <c:barChart>
        <c:barDir val="col"/>
        <c:grouping val="clustered"/>
        <c:varyColors val="0"/>
        <c:ser>
          <c:idx val="0"/>
          <c:order val="0"/>
          <c:tx>
            <c:strRef>
              <c:f>Sheet1!$B$5</c:f>
              <c:strCache>
                <c:ptCount val="1"/>
                <c:pt idx="0">
                  <c:v>Column2</c:v>
                </c:pt>
              </c:strCache>
            </c:strRef>
          </c:tx>
          <c:spPr>
            <a:solidFill>
              <a:schemeClr val="accent6"/>
            </a:solidFill>
            <a:ln>
              <a:noFill/>
            </a:ln>
            <a:effectLst/>
          </c:spPr>
          <c:invertIfNegative val="0"/>
          <c:dPt>
            <c:idx val="0"/>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1-7905-4910-BFA7-6C076152248A}"/>
              </c:ext>
            </c:extLst>
          </c:dPt>
          <c:dPt>
            <c:idx val="1"/>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3-7905-4910-BFA7-6C076152248A}"/>
              </c:ext>
            </c:extLst>
          </c:dPt>
          <c:dPt>
            <c:idx val="2"/>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5-7905-4910-BFA7-6C076152248A}"/>
              </c:ext>
            </c:extLst>
          </c:dPt>
          <c:dPt>
            <c:idx val="3"/>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7-7905-4910-BFA7-6C076152248A}"/>
              </c:ext>
            </c:extLst>
          </c:dPt>
          <c:dPt>
            <c:idx val="4"/>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9-7905-4910-BFA7-6C076152248A}"/>
              </c:ext>
            </c:extLst>
          </c:dPt>
          <c:dLbls>
            <c:dLbl>
              <c:idx val="6"/>
              <c:layout/>
              <c:tx>
                <c:rich>
                  <a:bodyPr/>
                  <a:lstStyle/>
                  <a:p>
                    <a:r>
                      <a:rPr lang="en-US"/>
                      <a:t>&lt;1</a:t>
                    </a:r>
                    <a:endParaRPr lang="en-US" dirty="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7AF0-48F1-A42D-EC82D6AB3C3B}"/>
                </c:ext>
                <c:ext xmlns:c15="http://schemas.microsoft.com/office/drawing/2012/chart" uri="{CE6537A1-D6FC-4f65-9D91-7224C49458BB}">
                  <c15:layout/>
                </c:ext>
              </c:extLst>
            </c:dLbl>
            <c:dLbl>
              <c:idx val="7"/>
              <c:layout/>
              <c:tx>
                <c:rich>
                  <a:bodyPr/>
                  <a:lstStyle/>
                  <a:p>
                    <a:r>
                      <a:rPr lang="en-US"/>
                      <a:t>&lt;1</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7AF0-48F1-A42D-EC82D6AB3C3B}"/>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Sheet1!$A$6:$A$13</c:f>
              <c:strCache>
                <c:ptCount val="8"/>
                <c:pt idx="0">
                  <c:v>Safely disposed 
in situ</c:v>
                </c:pt>
                <c:pt idx="1">
                  <c:v>Unsafe disposal 
of excreta</c:v>
                </c:pt>
                <c:pt idx="2">
                  <c:v>Removal 
for treatment</c:v>
                </c:pt>
                <c:pt idx="4">
                  <c:v>Connected to sewer</c:v>
                </c:pt>
                <c:pt idx="5">
                  <c:v>Using unimproved sanitation facilities</c:v>
                </c:pt>
                <c:pt idx="6">
                  <c:v>Practising open defecation</c:v>
                </c:pt>
                <c:pt idx="7">
                  <c:v>Missing</c:v>
                </c:pt>
              </c:strCache>
            </c:strRef>
          </c:cat>
          <c:val>
            <c:numRef>
              <c:f>Sheet1!$B$6:$B$13</c:f>
              <c:numCache>
                <c:formatCode>0.0</c:formatCode>
                <c:ptCount val="8"/>
                <c:pt idx="0">
                  <c:v>21.829352102157326</c:v>
                </c:pt>
                <c:pt idx="1">
                  <c:v>2.439761472860333</c:v>
                </c:pt>
                <c:pt idx="2">
                  <c:v>9.712955204526212</c:v>
                </c:pt>
                <c:pt idx="4">
                  <c:v>59.58887212354707</c:v>
                </c:pt>
                <c:pt idx="5">
                  <c:v>6.2453431433459432</c:v>
                </c:pt>
                <c:pt idx="6">
                  <c:v>5.165410770235581E-2</c:v>
                </c:pt>
                <c:pt idx="7">
                  <c:v>0.13206184586082143</c:v>
                </c:pt>
              </c:numCache>
            </c:numRef>
          </c:val>
          <c:extLst xmlns:c16r2="http://schemas.microsoft.com/office/drawing/2015/06/chart">
            <c:ext xmlns:c16="http://schemas.microsoft.com/office/drawing/2014/chart" uri="{C3380CC4-5D6E-409C-BE32-E72D297353CC}">
              <c16:uniqueId val="{0000000A-7905-4910-BFA7-6C076152248A}"/>
            </c:ext>
          </c:extLst>
        </c:ser>
        <c:dLbls>
          <c:showLegendKey val="0"/>
          <c:showVal val="0"/>
          <c:showCatName val="0"/>
          <c:showSerName val="0"/>
          <c:showPercent val="0"/>
          <c:showBubbleSize val="0"/>
        </c:dLbls>
        <c:gapWidth val="40"/>
        <c:axId val="111462288"/>
        <c:axId val="111462848"/>
      </c:barChart>
      <c:catAx>
        <c:axId val="111462288"/>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62848"/>
        <c:crossesAt val="0"/>
        <c:auto val="1"/>
        <c:lblAlgn val="ctr"/>
        <c:lblOffset val="100"/>
        <c:noMultiLvlLbl val="0"/>
      </c:catAx>
      <c:valAx>
        <c:axId val="111462848"/>
        <c:scaling>
          <c:orientation val="minMax"/>
          <c:max val="7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6228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600"/>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586815089386471"/>
          <c:y val="0.10615551532233662"/>
          <c:w val="0.67022749309954199"/>
          <c:h val="0.74914574065622497"/>
        </c:manualLayout>
      </c:layout>
      <c:barChart>
        <c:barDir val="bar"/>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FFB300"/>
              </a:solidFill>
              <a:ln>
                <a:noFill/>
              </a:ln>
              <a:effectLst/>
            </c:spPr>
            <c:extLst xmlns:c16r2="http://schemas.microsoft.com/office/drawing/2015/06/chart">
              <c:ext xmlns:c16="http://schemas.microsoft.com/office/drawing/2014/chart" uri="{C3380CC4-5D6E-409C-BE32-E72D297353CC}">
                <c16:uniqueId val="{00000001-2331-4039-9EE5-ACB726FAFAB8}"/>
              </c:ext>
            </c:extLst>
          </c:dPt>
          <c:dPt>
            <c:idx val="1"/>
            <c:invertIfNegative val="0"/>
            <c:bubble3D val="0"/>
            <c:spPr>
              <a:solidFill>
                <a:srgbClr val="FFD54F"/>
              </a:solidFill>
              <a:ln>
                <a:noFill/>
              </a:ln>
              <a:effectLst/>
            </c:spPr>
            <c:extLst xmlns:c16r2="http://schemas.microsoft.com/office/drawing/2015/06/chart">
              <c:ext xmlns:c16="http://schemas.microsoft.com/office/drawing/2014/chart" uri="{C3380CC4-5D6E-409C-BE32-E72D297353CC}">
                <c16:uniqueId val="{00000003-2331-4039-9EE5-ACB726FAFAB8}"/>
              </c:ext>
            </c:extLst>
          </c:dPt>
          <c:dPt>
            <c:idx val="2"/>
            <c:invertIfNegative val="0"/>
            <c:bubble3D val="0"/>
            <c:spPr>
              <a:solidFill>
                <a:srgbClr val="D2E7C3"/>
              </a:solidFill>
              <a:ln>
                <a:noFill/>
              </a:ln>
              <a:effectLst/>
            </c:spPr>
            <c:extLst xmlns:c16r2="http://schemas.microsoft.com/office/drawing/2015/06/chart">
              <c:ext xmlns:c16="http://schemas.microsoft.com/office/drawing/2014/chart" uri="{C3380CC4-5D6E-409C-BE32-E72D297353CC}">
                <c16:uniqueId val="{00000005-2331-4039-9EE5-ACB726FAFAB8}"/>
              </c:ext>
            </c:extLst>
          </c:dPt>
          <c:dPt>
            <c:idx val="3"/>
            <c:invertIfNegative val="0"/>
            <c:bubble3D val="0"/>
            <c:spPr>
              <a:solidFill>
                <a:srgbClr val="8DC369"/>
              </a:solidFill>
              <a:ln>
                <a:noFill/>
              </a:ln>
              <a:effectLst/>
            </c:spPr>
            <c:extLst xmlns:c16r2="http://schemas.microsoft.com/office/drawing/2015/06/chart">
              <c:ext xmlns:c16="http://schemas.microsoft.com/office/drawing/2014/chart" uri="{C3380CC4-5D6E-409C-BE32-E72D297353CC}">
                <c16:uniqueId val="{00000007-BE0D-2D49-B691-BB16204C1CC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Sheet1!$A$6:$A$9</c:f>
              <c:strCache>
                <c:ptCount val="4"/>
                <c:pt idx="0">
                  <c:v>No sanitation facility</c:v>
                </c:pt>
                <c:pt idx="1">
                  <c:v>Unimproved</c:v>
                </c:pt>
                <c:pt idx="2">
                  <c:v>Onsite sanitation</c:v>
                </c:pt>
                <c:pt idx="3">
                  <c:v>Sewer connection</c:v>
                </c:pt>
              </c:strCache>
            </c:strRef>
          </c:cat>
          <c:val>
            <c:numRef>
              <c:f>Sheet1!$B$6:$B$9</c:f>
              <c:numCache>
                <c:formatCode>0.0</c:formatCode>
                <c:ptCount val="4"/>
                <c:pt idx="0">
                  <c:v>5.16541077023559E-2</c:v>
                </c:pt>
                <c:pt idx="1">
                  <c:v>6.3774049892067799</c:v>
                </c:pt>
                <c:pt idx="2">
                  <c:v>34.243900511575902</c:v>
                </c:pt>
                <c:pt idx="3">
                  <c:v>59.327040391515602</c:v>
                </c:pt>
              </c:numCache>
            </c:numRef>
          </c:val>
          <c:extLst xmlns:c16r2="http://schemas.microsoft.com/office/drawing/2015/06/chart">
            <c:ext xmlns:c16="http://schemas.microsoft.com/office/drawing/2014/chart" uri="{C3380CC4-5D6E-409C-BE32-E72D297353CC}">
              <c16:uniqueId val="{00000008-2331-4039-9EE5-ACB726FAFAB8}"/>
            </c:ext>
          </c:extLst>
        </c:ser>
        <c:dLbls>
          <c:showLegendKey val="0"/>
          <c:showVal val="0"/>
          <c:showCatName val="0"/>
          <c:showSerName val="0"/>
          <c:showPercent val="0"/>
          <c:showBubbleSize val="0"/>
        </c:dLbls>
        <c:gapWidth val="40"/>
        <c:axId val="111465088"/>
        <c:axId val="111465648"/>
      </c:barChart>
      <c:catAx>
        <c:axId val="111465088"/>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11465648"/>
        <c:crossesAt val="0"/>
        <c:auto val="1"/>
        <c:lblAlgn val="ctr"/>
        <c:lblOffset val="100"/>
        <c:noMultiLvlLbl val="0"/>
      </c:catAx>
      <c:valAx>
        <c:axId val="111465648"/>
        <c:scaling>
          <c:orientation val="minMax"/>
          <c:max val="7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7548514845915522"/>
              <c:y val="0.93709784930578099"/>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11465088"/>
        <c:crosses val="autoZero"/>
        <c:crossBetween val="between"/>
        <c:majorUnit val="10"/>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sz="1200" b="1" i="0" u="none" strike="noStrike" kern="1200" spc="0" baseline="0" dirty="0">
                <a:solidFill>
                  <a:srgbClr val="4C545A"/>
                </a:solidFill>
                <a:latin typeface="+mj-lt"/>
                <a:ea typeface="+mn-ea"/>
                <a:cs typeface="+mn-cs"/>
              </a:defRPr>
            </a:pPr>
            <a:r>
              <a:rPr lang="en-US" sz="1200" b="1" kern="1200" dirty="0">
                <a:solidFill>
                  <a:srgbClr val="4C545A"/>
                </a:solidFill>
                <a:latin typeface="+mj-lt"/>
                <a:ea typeface="+mn-ea"/>
                <a:cs typeface="+mn-cs"/>
              </a:rPr>
              <a:t>Basic drinking water</a:t>
            </a:r>
          </a:p>
        </c:rich>
      </c:tx>
      <c:layout>
        <c:manualLayout>
          <c:xMode val="edge"/>
          <c:yMode val="edge"/>
          <c:x val="0.23929961089494164"/>
          <c:y val="0"/>
        </c:manualLayout>
      </c:layout>
      <c:overlay val="0"/>
      <c:spPr>
        <a:noFill/>
        <a:ln>
          <a:noFill/>
        </a:ln>
        <a:effectLst/>
      </c:spPr>
      <c:txPr>
        <a:bodyPr rot="0" spcFirstLastPara="1" vertOverflow="ellipsis" vert="horz" wrap="square" anchor="ctr" anchorCtr="1"/>
        <a:lstStyle/>
        <a:p>
          <a:pPr>
            <a:defRPr lang="en-US" sz="1200" b="1" i="0" u="none" strike="noStrike" kern="1200" spc="0" baseline="0" dirty="0">
              <a:solidFill>
                <a:srgbClr val="4C545A"/>
              </a:solidFill>
              <a:latin typeface="+mj-lt"/>
              <a:ea typeface="+mn-ea"/>
              <a:cs typeface="+mn-cs"/>
            </a:defRPr>
          </a:pPr>
          <a:endParaRPr lang="en-US"/>
        </a:p>
      </c:txPr>
    </c:title>
    <c:autoTitleDeleted val="0"/>
    <c:plotArea>
      <c:layout>
        <c:manualLayout>
          <c:layoutTarget val="inner"/>
          <c:xMode val="edge"/>
          <c:yMode val="edge"/>
          <c:x val="0.18071973350748013"/>
          <c:y val="9.6914413086004694E-2"/>
          <c:w val="0.76696882732506932"/>
          <c:h val="0.715651633784541"/>
        </c:manualLayout>
      </c:layout>
      <c:barChart>
        <c:barDir val="col"/>
        <c:grouping val="stacked"/>
        <c:varyColors val="0"/>
        <c:ser>
          <c:idx val="0"/>
          <c:order val="0"/>
          <c:tx>
            <c:strRef>
              <c:f>Sheet1!$B$5</c:f>
              <c:strCache>
                <c:ptCount val="1"/>
                <c:pt idx="0">
                  <c:v>At least basic</c:v>
                </c:pt>
              </c:strCache>
            </c:strRef>
          </c:tx>
          <c:spPr>
            <a:solidFill>
              <a:srgbClr val="4FC3F7"/>
            </a:solidFill>
            <a:ln>
              <a:noFill/>
            </a:ln>
            <a:effectLst/>
          </c:spPr>
          <c:invertIfNegative val="0"/>
          <c:dPt>
            <c:idx val="0"/>
            <c:invertIfNegative val="0"/>
            <c:bubble3D val="0"/>
            <c:spPr>
              <a:solidFill>
                <a:srgbClr val="4FC3F7"/>
              </a:solidFill>
              <a:ln>
                <a:noFill/>
              </a:ln>
              <a:effectLst/>
            </c:spPr>
            <c:extLst xmlns:c16r2="http://schemas.microsoft.com/office/drawing/2015/06/chart">
              <c:ext xmlns:c16="http://schemas.microsoft.com/office/drawing/2014/chart" uri="{C3380CC4-5D6E-409C-BE32-E72D297353CC}">
                <c16:uniqueId val="{00000001-14E8-4F47-AC39-89FEB21A0D13}"/>
              </c:ext>
            </c:extLst>
          </c:dPt>
          <c:dPt>
            <c:idx val="1"/>
            <c:invertIfNegative val="0"/>
            <c:bubble3D val="0"/>
            <c:spPr>
              <a:solidFill>
                <a:srgbClr val="4FC3F7"/>
              </a:solidFill>
              <a:ln>
                <a:noFill/>
              </a:ln>
              <a:effectLst/>
            </c:spPr>
            <c:extLst xmlns:c16r2="http://schemas.microsoft.com/office/drawing/2015/06/chart">
              <c:ext xmlns:c16="http://schemas.microsoft.com/office/drawing/2014/chart" uri="{C3380CC4-5D6E-409C-BE32-E72D297353CC}">
                <c16:uniqueId val="{00000003-14E8-4F47-AC39-89FEB21A0D13}"/>
              </c:ext>
            </c:extLst>
          </c:dPt>
          <c:dPt>
            <c:idx val="2"/>
            <c:invertIfNegative val="0"/>
            <c:bubble3D val="0"/>
            <c:spPr>
              <a:solidFill>
                <a:srgbClr val="4FC3F7"/>
              </a:solidFill>
              <a:ln>
                <a:noFill/>
              </a:ln>
              <a:effectLst/>
            </c:spPr>
            <c:extLst xmlns:c16r2="http://schemas.microsoft.com/office/drawing/2015/06/chart">
              <c:ext xmlns:c16="http://schemas.microsoft.com/office/drawing/2014/chart" uri="{C3380CC4-5D6E-409C-BE32-E72D297353CC}">
                <c16:uniqueId val="{00000005-14E8-4F47-AC39-89FEB21A0D13}"/>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Sheet1!$B$6:$B$8</c:f>
              <c:numCache>
                <c:formatCode>###0.0</c:formatCode>
                <c:ptCount val="3"/>
                <c:pt idx="0">
                  <c:v>96.5</c:v>
                </c:pt>
                <c:pt idx="1">
                  <c:v>98.9</c:v>
                </c:pt>
                <c:pt idx="2">
                  <c:v>93</c:v>
                </c:pt>
              </c:numCache>
            </c:numRef>
          </c:val>
          <c:extLst xmlns:c16r2="http://schemas.microsoft.com/office/drawing/2015/06/chart">
            <c:ext xmlns:c16="http://schemas.microsoft.com/office/drawing/2014/chart" uri="{C3380CC4-5D6E-409C-BE32-E72D297353CC}">
              <c16:uniqueId val="{00000006-14E8-4F47-AC39-89FEB21A0D13}"/>
            </c:ext>
          </c:extLst>
        </c:ser>
        <c:ser>
          <c:idx val="1"/>
          <c:order val="1"/>
          <c:tx>
            <c:strRef>
              <c:f>Sheet1!$C$5</c:f>
              <c:strCache>
                <c:ptCount val="1"/>
                <c:pt idx="0">
                  <c:v>Limited</c:v>
                </c:pt>
              </c:strCache>
            </c:strRef>
          </c:tx>
          <c:spPr>
            <a:solidFill>
              <a:srgbClr val="FFF176"/>
            </a:solidFill>
            <a:ln>
              <a:noFill/>
            </a:ln>
            <a:effectLst/>
          </c:spPr>
          <c:invertIfNegative val="0"/>
          <c:dLbls>
            <c:dLbl>
              <c:idx val="0"/>
              <c:layout>
                <c:manualLayout>
                  <c:x val="0"/>
                  <c:y val="-3.9129045586516649E-3"/>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1468-4E84-99E5-F2E6CB801D46}"/>
                </c:ext>
                <c:ext xmlns:c15="http://schemas.microsoft.com/office/drawing/2012/chart" uri="{CE6537A1-D6FC-4f65-9D91-7224C49458BB}">
                  <c15:layout>
                    <c:manualLayout>
                      <c:w val="4.3299417646741639E-2"/>
                      <c:h val="3.4963332792078236E-2"/>
                    </c:manualLayout>
                  </c15:layout>
                </c:ext>
              </c:extLst>
            </c:dLbl>
            <c:dLbl>
              <c:idx val="1"/>
              <c:layout>
                <c:manualLayout>
                  <c:x val="0"/>
                  <c:y val="1.1739175848232484E-2"/>
                </c:manualLayout>
              </c:layout>
              <c:tx>
                <c:rich>
                  <a:bodyPr/>
                  <a:lstStyle/>
                  <a:p>
                    <a:r>
                      <a:rPr lang="en-US" dirty="0"/>
                      <a:t>&lt;1</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1468-4E84-99E5-F2E6CB801D46}"/>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Sheet1!$C$6:$C$8</c:f>
              <c:numCache>
                <c:formatCode>###0.0</c:formatCode>
                <c:ptCount val="3"/>
                <c:pt idx="0">
                  <c:v>1</c:v>
                </c:pt>
                <c:pt idx="1">
                  <c:v>0.3</c:v>
                </c:pt>
                <c:pt idx="2">
                  <c:v>2</c:v>
                </c:pt>
              </c:numCache>
            </c:numRef>
          </c:val>
          <c:extLst xmlns:c16r2="http://schemas.microsoft.com/office/drawing/2015/06/chart">
            <c:ext xmlns:c16="http://schemas.microsoft.com/office/drawing/2014/chart" uri="{C3380CC4-5D6E-409C-BE32-E72D297353CC}">
              <c16:uniqueId val="{00000007-14E8-4F47-AC39-89FEB21A0D13}"/>
            </c:ext>
          </c:extLst>
        </c:ser>
        <c:ser>
          <c:idx val="2"/>
          <c:order val="2"/>
          <c:tx>
            <c:strRef>
              <c:f>Sheet1!$D$5</c:f>
              <c:strCache>
                <c:ptCount val="1"/>
                <c:pt idx="0">
                  <c:v>Unimproved</c:v>
                </c:pt>
              </c:strCache>
            </c:strRef>
          </c:tx>
          <c:spPr>
            <a:solidFill>
              <a:schemeClr val="accent2">
                <a:lumMod val="40000"/>
                <a:lumOff val="60000"/>
              </a:schemeClr>
            </a:solidFill>
            <a:ln>
              <a:noFill/>
            </a:ln>
            <a:effectLst/>
          </c:spPr>
          <c:invertIfNegative val="0"/>
          <c:dLbls>
            <c:dLbl>
              <c:idx val="0"/>
              <c:layout>
                <c:manualLayout>
                  <c:x val="0"/>
                  <c:y val="-1.5652234464309977E-2"/>
                </c:manualLayout>
              </c:layout>
              <c:tx>
                <c:rich>
                  <a:bodyPr/>
                  <a:lstStyle/>
                  <a:p>
                    <a:r>
                      <a:rPr lang="en-US" dirty="0"/>
                      <a:t>2</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1468-4E84-99E5-F2E6CB801D46}"/>
                </c:ext>
                <c:ext xmlns:c15="http://schemas.microsoft.com/office/drawing/2012/chart" uri="{CE6537A1-D6FC-4f65-9D91-7224C49458BB}">
                  <c15:layout/>
                </c:ext>
              </c:extLst>
            </c:dLbl>
            <c:dLbl>
              <c:idx val="1"/>
              <c:layout>
                <c:manualLayout>
                  <c:x val="0"/>
                  <c:y val="-7.8261172321549884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1468-4E84-99E5-F2E6CB801D46}"/>
                </c:ext>
                <c:ext xmlns:c15="http://schemas.microsoft.com/office/drawing/2012/chart" uri="{CE6537A1-D6FC-4f65-9D91-7224C49458BB}">
                  <c15:layout>
                    <c:manualLayout>
                      <c:w val="4.8055003025600777E-2"/>
                      <c:h val="4.2789450024233233E-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Sheet1!$D$6:$D$8</c:f>
              <c:numCache>
                <c:formatCode>###0.0</c:formatCode>
                <c:ptCount val="3"/>
                <c:pt idx="0">
                  <c:v>2.5</c:v>
                </c:pt>
                <c:pt idx="1">
                  <c:v>0.7</c:v>
                </c:pt>
                <c:pt idx="2">
                  <c:v>5</c:v>
                </c:pt>
              </c:numCache>
            </c:numRef>
          </c:val>
          <c:extLst xmlns:c16r2="http://schemas.microsoft.com/office/drawing/2015/06/chart">
            <c:ext xmlns:c16="http://schemas.microsoft.com/office/drawing/2014/chart" uri="{C3380CC4-5D6E-409C-BE32-E72D297353CC}">
              <c16:uniqueId val="{00000008-14E8-4F47-AC39-89FEB21A0D13}"/>
            </c:ext>
          </c:extLst>
        </c:ser>
        <c:ser>
          <c:idx val="3"/>
          <c:order val="3"/>
          <c:tx>
            <c:strRef>
              <c:f>Sheet1!$E$5</c:f>
              <c:strCache>
                <c:ptCount val="1"/>
                <c:pt idx="0">
                  <c:v>No service</c:v>
                </c:pt>
              </c:strCache>
            </c:strRef>
          </c:tx>
          <c:spPr>
            <a:solidFill>
              <a:schemeClr val="accent4"/>
            </a:solidFill>
            <a:ln>
              <a:noFill/>
            </a:ln>
            <a:effectLst/>
          </c:spPr>
          <c:invertIfNegative val="0"/>
          <c:cat>
            <c:strRef>
              <c:f>Sheet1!$A$6:$A$8</c:f>
              <c:strCache>
                <c:ptCount val="3"/>
                <c:pt idx="0">
                  <c:v>National</c:v>
                </c:pt>
                <c:pt idx="1">
                  <c:v>Urban</c:v>
                </c:pt>
                <c:pt idx="2">
                  <c:v>Rural</c:v>
                </c:pt>
              </c:strCache>
            </c:strRef>
          </c:cat>
          <c:val>
            <c:numRef>
              <c:f>Sheet1!$E$6:$E$8</c:f>
              <c:numCache>
                <c:formatCode>General</c:formatCode>
                <c:ptCount val="3"/>
              </c:numCache>
            </c:numRef>
          </c:val>
          <c:extLst xmlns:c16r2="http://schemas.microsoft.com/office/drawing/2015/06/chart">
            <c:ext xmlns:c16="http://schemas.microsoft.com/office/drawing/2014/chart" uri="{C3380CC4-5D6E-409C-BE32-E72D297353CC}">
              <c16:uniqueId val="{0000000A-1468-4E84-99E5-F2E6CB801D46}"/>
            </c:ext>
          </c:extLst>
        </c:ser>
        <c:dLbls>
          <c:showLegendKey val="0"/>
          <c:showVal val="0"/>
          <c:showCatName val="0"/>
          <c:showSerName val="0"/>
          <c:showPercent val="0"/>
          <c:showBubbleSize val="0"/>
        </c:dLbls>
        <c:gapWidth val="50"/>
        <c:overlap val="100"/>
        <c:axId val="169089632"/>
        <c:axId val="169087392"/>
      </c:barChart>
      <c:catAx>
        <c:axId val="169089632"/>
        <c:scaling>
          <c:orientation val="minMax"/>
        </c:scaling>
        <c:delete val="0"/>
        <c:axPos val="b"/>
        <c:numFmt formatCode="General" sourceLinked="1"/>
        <c:majorTickMark val="out"/>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9087392"/>
        <c:crossesAt val="0"/>
        <c:auto val="1"/>
        <c:lblAlgn val="ctr"/>
        <c:lblOffset val="100"/>
        <c:noMultiLvlLbl val="0"/>
      </c:catAx>
      <c:valAx>
        <c:axId val="169087392"/>
        <c:scaling>
          <c:orientation val="minMax"/>
          <c:max val="100"/>
          <c:min val="0"/>
        </c:scaling>
        <c:delete val="0"/>
        <c:axPos val="l"/>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9089632"/>
        <c:crosses val="autoZero"/>
        <c:crossBetween val="between"/>
        <c:majorUnit val="20"/>
      </c:valAx>
      <c:spPr>
        <a:noFill/>
        <a:ln w="3175">
          <a:noFill/>
        </a:ln>
        <a:effectLst/>
      </c:spPr>
    </c:plotArea>
    <c:legend>
      <c:legendPos val="b"/>
      <c:layout>
        <c:manualLayout>
          <c:xMode val="edge"/>
          <c:yMode val="edge"/>
          <c:x val="0.29982961760130172"/>
          <c:y val="0.86822973497694811"/>
          <c:w val="0.56750298685782552"/>
          <c:h val="0.12437887897341061"/>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200" b="1" i="0" u="none" strike="noStrike" kern="1200" spc="0" baseline="0" dirty="0">
                <a:solidFill>
                  <a:srgbClr val="4C545A"/>
                </a:solidFill>
                <a:latin typeface="+mj-lt"/>
                <a:ea typeface="+mn-ea"/>
                <a:cs typeface="+mn-cs"/>
              </a:defRPr>
            </a:pPr>
            <a:r>
              <a:rPr lang="en-US" sz="1200" b="1" i="0" u="none" strike="noStrike" kern="1200" spc="0" baseline="0" dirty="0">
                <a:solidFill>
                  <a:srgbClr val="4C545A"/>
                </a:solidFill>
                <a:latin typeface="+mj-lt"/>
                <a:ea typeface="+mn-ea"/>
                <a:cs typeface="+mn-cs"/>
              </a:rPr>
              <a:t>Basic sanitation</a:t>
            </a:r>
          </a:p>
        </c:rich>
      </c:tx>
      <c:layout>
        <c:manualLayout>
          <c:xMode val="edge"/>
          <c:yMode val="edge"/>
          <c:x val="0.31029766707177164"/>
          <c:y val="0"/>
        </c:manualLayout>
      </c:layout>
      <c:overlay val="0"/>
      <c:spPr>
        <a:noFill/>
        <a:ln>
          <a:noFill/>
        </a:ln>
        <a:effectLst/>
      </c:spPr>
      <c:txPr>
        <a:bodyPr rot="0" spcFirstLastPara="1" vertOverflow="ellipsis" vert="horz" wrap="square" anchor="ctr" anchorCtr="1"/>
        <a:lstStyle/>
        <a:p>
          <a:pPr algn="ctr" rtl="0">
            <a:defRPr lang="en-US" sz="1200" b="1" i="0" u="none" strike="noStrike" kern="1200" spc="0" baseline="0" dirty="0">
              <a:solidFill>
                <a:srgbClr val="4C545A"/>
              </a:solidFill>
              <a:latin typeface="+mj-lt"/>
              <a:ea typeface="+mn-ea"/>
              <a:cs typeface="+mn-cs"/>
            </a:defRPr>
          </a:pPr>
          <a:endParaRPr lang="en-US"/>
        </a:p>
      </c:txPr>
    </c:title>
    <c:autoTitleDeleted val="0"/>
    <c:plotArea>
      <c:layout>
        <c:manualLayout>
          <c:layoutTarget val="inner"/>
          <c:xMode val="edge"/>
          <c:yMode val="edge"/>
          <c:x val="0.17570706142276965"/>
          <c:y val="9.691441308600468E-2"/>
          <c:w val="0.77198120176612162"/>
          <c:h val="0.71546946729973349"/>
        </c:manualLayout>
      </c:layout>
      <c:barChart>
        <c:barDir val="col"/>
        <c:grouping val="stacked"/>
        <c:varyColors val="0"/>
        <c:ser>
          <c:idx val="0"/>
          <c:order val="0"/>
          <c:tx>
            <c:strRef>
              <c:f>Sheet1!$B$5</c:f>
              <c:strCache>
                <c:ptCount val="1"/>
                <c:pt idx="0">
                  <c:v>At least basic</c:v>
                </c:pt>
              </c:strCache>
            </c:strRef>
          </c:tx>
          <c:spPr>
            <a:solidFill>
              <a:srgbClr val="81C784"/>
            </a:solidFill>
            <a:ln>
              <a:noFill/>
            </a:ln>
            <a:effectLst/>
          </c:spPr>
          <c:invertIfNegative val="0"/>
          <c:dPt>
            <c:idx val="0"/>
            <c:invertIfNegative val="0"/>
            <c:bubble3D val="0"/>
            <c:spPr>
              <a:solidFill>
                <a:srgbClr val="81C784"/>
              </a:solidFill>
              <a:ln>
                <a:noFill/>
              </a:ln>
              <a:effectLst/>
            </c:spPr>
            <c:extLst xmlns:c16r2="http://schemas.microsoft.com/office/drawing/2015/06/chart">
              <c:ext xmlns:c16="http://schemas.microsoft.com/office/drawing/2014/chart" uri="{C3380CC4-5D6E-409C-BE32-E72D297353CC}">
                <c16:uniqueId val="{00000001-953E-4FAB-825E-E55C501F097B}"/>
              </c:ext>
            </c:extLst>
          </c:dPt>
          <c:dPt>
            <c:idx val="1"/>
            <c:invertIfNegative val="0"/>
            <c:bubble3D val="0"/>
            <c:spPr>
              <a:solidFill>
                <a:srgbClr val="81C784"/>
              </a:solidFill>
              <a:ln>
                <a:noFill/>
              </a:ln>
              <a:effectLst/>
            </c:spPr>
            <c:extLst xmlns:c16r2="http://schemas.microsoft.com/office/drawing/2015/06/chart">
              <c:ext xmlns:c16="http://schemas.microsoft.com/office/drawing/2014/chart" uri="{C3380CC4-5D6E-409C-BE32-E72D297353CC}">
                <c16:uniqueId val="{00000003-953E-4FAB-825E-E55C501F097B}"/>
              </c:ext>
            </c:extLst>
          </c:dPt>
          <c:dPt>
            <c:idx val="2"/>
            <c:invertIfNegative val="0"/>
            <c:bubble3D val="0"/>
            <c:spPr>
              <a:solidFill>
                <a:srgbClr val="81C784"/>
              </a:solidFill>
              <a:ln>
                <a:noFill/>
              </a:ln>
              <a:effectLst/>
            </c:spPr>
            <c:extLst xmlns:c16r2="http://schemas.microsoft.com/office/drawing/2015/06/chart">
              <c:ext xmlns:c16="http://schemas.microsoft.com/office/drawing/2014/chart" uri="{C3380CC4-5D6E-409C-BE32-E72D297353CC}">
                <c16:uniqueId val="{00000005-953E-4FAB-825E-E55C501F097B}"/>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Sheet1!$B$6:$B$8</c:f>
              <c:numCache>
                <c:formatCode>###0.0</c:formatCode>
                <c:ptCount val="3"/>
                <c:pt idx="0">
                  <c:v>92</c:v>
                </c:pt>
                <c:pt idx="1">
                  <c:v>96.5</c:v>
                </c:pt>
                <c:pt idx="2">
                  <c:v>85.2</c:v>
                </c:pt>
              </c:numCache>
            </c:numRef>
          </c:val>
          <c:extLst xmlns:c16r2="http://schemas.microsoft.com/office/drawing/2015/06/chart">
            <c:ext xmlns:c16="http://schemas.microsoft.com/office/drawing/2014/chart" uri="{C3380CC4-5D6E-409C-BE32-E72D297353CC}">
              <c16:uniqueId val="{00000006-953E-4FAB-825E-E55C501F097B}"/>
            </c:ext>
          </c:extLst>
        </c:ser>
        <c:ser>
          <c:idx val="1"/>
          <c:order val="1"/>
          <c:tx>
            <c:strRef>
              <c:f>Sheet1!$C$5</c:f>
              <c:strCache>
                <c:ptCount val="1"/>
                <c:pt idx="0">
                  <c:v>Limited</c:v>
                </c:pt>
              </c:strCache>
            </c:strRef>
          </c:tx>
          <c:spPr>
            <a:solidFill>
              <a:srgbClr val="FFF176"/>
            </a:solidFill>
            <a:ln>
              <a:noFill/>
            </a:ln>
            <a:effectLst/>
          </c:spPr>
          <c:invertIfNegative val="0"/>
          <c:dLbls>
            <c:dLbl>
              <c:idx val="1"/>
              <c:layout>
                <c:manualLayout>
                  <c:x val="1.105448468257526E-2"/>
                  <c:y val="7.7975342600324002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8E7C-43B9-AA88-AF45E844FE0E}"/>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Sheet1!$C$6:$C$8</c:f>
              <c:numCache>
                <c:formatCode>###0.0</c:formatCode>
                <c:ptCount val="3"/>
                <c:pt idx="0">
                  <c:v>1.6</c:v>
                </c:pt>
                <c:pt idx="1">
                  <c:v>2.1</c:v>
                </c:pt>
                <c:pt idx="2">
                  <c:v>1</c:v>
                </c:pt>
              </c:numCache>
            </c:numRef>
          </c:val>
          <c:extLst xmlns:c16r2="http://schemas.microsoft.com/office/drawing/2015/06/chart">
            <c:ext xmlns:c16="http://schemas.microsoft.com/office/drawing/2014/chart" uri="{C3380CC4-5D6E-409C-BE32-E72D297353CC}">
              <c16:uniqueId val="{00000007-953E-4FAB-825E-E55C501F097B}"/>
            </c:ext>
          </c:extLst>
        </c:ser>
        <c:ser>
          <c:idx val="2"/>
          <c:order val="2"/>
          <c:tx>
            <c:strRef>
              <c:f>Sheet1!$D$5</c:f>
              <c:strCache>
                <c:ptCount val="1"/>
                <c:pt idx="0">
                  <c:v>Unimproved</c:v>
                </c:pt>
              </c:strCache>
            </c:strRef>
          </c:tx>
          <c:spPr>
            <a:solidFill>
              <a:schemeClr val="accent2">
                <a:lumMod val="40000"/>
                <a:lumOff val="60000"/>
              </a:schemeClr>
            </a:solidFill>
            <a:ln>
              <a:noFill/>
            </a:ln>
            <a:effectLst/>
          </c:spPr>
          <c:invertIfNegative val="0"/>
          <c:dLbls>
            <c:dLbl>
              <c:idx val="0"/>
              <c:layout>
                <c:manualLayout>
                  <c:x val="-2.5332901416396069E-17"/>
                  <c:y val="-3.8987671300162092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8E7C-43B9-AA88-AF45E844FE0E}"/>
                </c:ext>
                <c:ext xmlns:c15="http://schemas.microsoft.com/office/drawing/2012/chart" uri="{CE6537A1-D6FC-4f65-9D91-7224C49458BB}">
                  <c15:layout/>
                </c:ext>
              </c:extLst>
            </c:dLbl>
            <c:dLbl>
              <c:idx val="1"/>
              <c:layout>
                <c:manualLayout>
                  <c:x val="1.105448468257526E-2"/>
                  <c:y val="-3.8987671300162092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8E7C-43B9-AA88-AF45E844FE0E}"/>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Sheet1!$D$6:$D$8</c:f>
              <c:numCache>
                <c:formatCode>###0.0</c:formatCode>
                <c:ptCount val="3"/>
                <c:pt idx="0">
                  <c:v>6.4</c:v>
                </c:pt>
                <c:pt idx="1">
                  <c:v>1.4</c:v>
                </c:pt>
                <c:pt idx="2">
                  <c:v>13.7</c:v>
                </c:pt>
              </c:numCache>
            </c:numRef>
          </c:val>
          <c:extLst xmlns:c16r2="http://schemas.microsoft.com/office/drawing/2015/06/chart">
            <c:ext xmlns:c16="http://schemas.microsoft.com/office/drawing/2014/chart" uri="{C3380CC4-5D6E-409C-BE32-E72D297353CC}">
              <c16:uniqueId val="{00000008-953E-4FAB-825E-E55C501F097B}"/>
            </c:ext>
          </c:extLst>
        </c:ser>
        <c:ser>
          <c:idx val="3"/>
          <c:order val="3"/>
          <c:tx>
            <c:strRef>
              <c:f>Sheet1!$E$5</c:f>
              <c:strCache>
                <c:ptCount val="1"/>
                <c:pt idx="0">
                  <c:v>No service</c:v>
                </c:pt>
              </c:strCache>
            </c:strRef>
          </c:tx>
          <c:spPr>
            <a:solidFill>
              <a:schemeClr val="accent4"/>
            </a:solidFill>
            <a:ln>
              <a:noFill/>
            </a:ln>
            <a:effectLst/>
          </c:spPr>
          <c:invertIfNegative val="0"/>
          <c:cat>
            <c:strRef>
              <c:f>Sheet1!$A$6:$A$8</c:f>
              <c:strCache>
                <c:ptCount val="3"/>
                <c:pt idx="0">
                  <c:v>National</c:v>
                </c:pt>
                <c:pt idx="1">
                  <c:v>Urban</c:v>
                </c:pt>
                <c:pt idx="2">
                  <c:v>Rural</c:v>
                </c:pt>
              </c:strCache>
            </c:strRef>
          </c:cat>
          <c:val>
            <c:numRef>
              <c:f>Sheet1!$E$6:$E$8</c:f>
              <c:numCache>
                <c:formatCode>###0.0</c:formatCode>
                <c:ptCount val="3"/>
                <c:pt idx="0">
                  <c:v>0.1</c:v>
                </c:pt>
                <c:pt idx="1">
                  <c:v>0</c:v>
                </c:pt>
                <c:pt idx="2">
                  <c:v>0.1</c:v>
                </c:pt>
              </c:numCache>
            </c:numRef>
          </c:val>
          <c:extLst xmlns:c16r2="http://schemas.microsoft.com/office/drawing/2015/06/chart">
            <c:ext xmlns:c16="http://schemas.microsoft.com/office/drawing/2014/chart" uri="{C3380CC4-5D6E-409C-BE32-E72D297353CC}">
              <c16:uniqueId val="{00000009-8E7C-43B9-AA88-AF45E844FE0E}"/>
            </c:ext>
          </c:extLst>
        </c:ser>
        <c:dLbls>
          <c:showLegendKey val="0"/>
          <c:showVal val="0"/>
          <c:showCatName val="0"/>
          <c:showSerName val="0"/>
          <c:showPercent val="0"/>
          <c:showBubbleSize val="0"/>
        </c:dLbls>
        <c:gapWidth val="50"/>
        <c:overlap val="100"/>
        <c:axId val="128635536"/>
        <c:axId val="128637776"/>
      </c:barChart>
      <c:catAx>
        <c:axId val="128635536"/>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28637776"/>
        <c:crossesAt val="0"/>
        <c:auto val="1"/>
        <c:lblAlgn val="ctr"/>
        <c:lblOffset val="100"/>
        <c:noMultiLvlLbl val="0"/>
      </c:catAx>
      <c:valAx>
        <c:axId val="128637776"/>
        <c:scaling>
          <c:orientation val="minMax"/>
          <c:max val="100"/>
          <c:min val="0"/>
        </c:scaling>
        <c:delete val="1"/>
        <c:axPos val="l"/>
        <c:numFmt formatCode="###0.0" sourceLinked="1"/>
        <c:majorTickMark val="out"/>
        <c:minorTickMark val="none"/>
        <c:tickLblPos val="nextTo"/>
        <c:crossAx val="128635536"/>
        <c:crosses val="autoZero"/>
        <c:crossBetween val="between"/>
        <c:majorUnit val="20"/>
      </c:valAx>
      <c:spPr>
        <a:noFill/>
        <a:ln w="3175">
          <a:noFill/>
        </a:ln>
        <a:effectLst/>
      </c:spPr>
    </c:plotArea>
    <c:legend>
      <c:legendPos val="b"/>
      <c:layout>
        <c:manualLayout>
          <c:xMode val="edge"/>
          <c:yMode val="edge"/>
          <c:x val="0.20106366773874859"/>
          <c:y val="0.87520213414334447"/>
          <c:w val="0.65770754822962307"/>
          <c:h val="0.12479786585665556"/>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28362814422E-2"/>
          <c:y val="0.1554743886029035"/>
          <c:w val="0.87086853694317401"/>
          <c:h val="0.72226809560177607"/>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81C784"/>
                </a:solidFill>
                <a:round/>
              </a:ln>
              <a:effectLst/>
            </c:spPr>
          </c:marker>
          <c:dLbls>
            <c:dLbl>
              <c:idx val="0"/>
              <c:tx>
                <c:rich>
                  <a:bodyPr/>
                  <a:lstStyle/>
                  <a:p>
                    <a:fld id="{39442947-D562-468C-A6F8-A6FC0DB9E7F7}" type="CELLRANGE">
                      <a:rPr lang="en-US" baseline="0"/>
                      <a:pPr/>
                      <a:t>[CELLRANGE]</a:t>
                    </a:fld>
                    <a:r>
                      <a:rPr lang="en-US" baseline="0"/>
                      <a:t>, </a:t>
                    </a:r>
                    <a:fld id="{84704FDA-92CE-403C-A8EA-58AD7136C4DA}"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C712-485E-801B-5DC76EF10483}"/>
                </c:ext>
                <c:ext xmlns:c15="http://schemas.microsoft.com/office/drawing/2012/chart" uri="{CE6537A1-D6FC-4f65-9D91-7224C49458BB}">
                  <c15:dlblFieldTable/>
                  <c15:showDataLabelsRange val="1"/>
                </c:ext>
              </c:extLst>
            </c:dLbl>
            <c:dLbl>
              <c:idx val="1"/>
              <c:tx>
                <c:rich>
                  <a:bodyPr/>
                  <a:lstStyle/>
                  <a:p>
                    <a:fld id="{E73F8657-E967-4DC6-B399-2B709A1B3DE1}" type="CELLRANGE">
                      <a:rPr lang="en-US"/>
                      <a:pPr/>
                      <a:t>[CELLRANGE]</a:t>
                    </a:fld>
                    <a:r>
                      <a:rPr lang="en-US" baseline="0"/>
                      <a:t>, </a:t>
                    </a:r>
                    <a:fld id="{1B4C7F2D-739F-429D-97A2-93F0208A1C5F}"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layout>
                <c:manualLayout>
                  <c:x val="-0.13149181865722875"/>
                  <c:y val="9.1594054479390868E-2"/>
                </c:manualLayout>
              </c:layout>
              <c:tx>
                <c:rich>
                  <a:bodyPr rot="0" spcFirstLastPara="1" vertOverflow="clip" horzOverflow="clip" vert="horz" wrap="square" lIns="38100" tIns="19050" rIns="38100" bIns="19050" anchor="ctr" anchorCtr="0">
                    <a:spAutoFit/>
                  </a:bodyPr>
                  <a:lstStyle/>
                  <a:p>
                    <a:pPr algn="ctr">
                      <a:defRPr lang="en-US" sz="600" b="0" i="0" u="none" strike="noStrike" kern="1200" baseline="0" dirty="0" smtClean="0">
                        <a:solidFill>
                          <a:schemeClr val="tx1"/>
                        </a:solidFill>
                        <a:latin typeface="+mn-lt"/>
                        <a:ea typeface="+mn-ea"/>
                        <a:cs typeface="+mn-cs"/>
                      </a:defRPr>
                    </a:pPr>
                    <a:r>
                      <a:rPr lang="en-US" sz="600" b="0" i="0" u="none" strike="noStrike" kern="1200" baseline="0" dirty="0">
                        <a:solidFill>
                          <a:schemeClr val="tx1"/>
                        </a:solidFill>
                        <a:latin typeface="+mn-lt"/>
                        <a:ea typeface="+mn-ea"/>
                        <a:cs typeface="+mn-cs"/>
                      </a:rPr>
                      <a:t>Poorest, 89</a:t>
                    </a:r>
                  </a:p>
                </c:rich>
              </c:tx>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dirty="0" smtClean="0">
                      <a:solidFill>
                        <a:schemeClr val="tx1"/>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4FA-49AC-9C93-CDE0DE51C88A}"/>
                </c:ext>
                <c:ext xmlns:c15="http://schemas.microsoft.com/office/drawing/2012/chart" uri="{CE6537A1-D6FC-4f65-9D91-7224C49458BB}">
                  <c15:spPr xmlns:c15="http://schemas.microsoft.com/office/drawing/2012/chart">
                    <a:prstGeom prst="rect">
                      <a:avLst/>
                    </a:prstGeom>
                    <a:noFill/>
                    <a:ln>
                      <a:noFill/>
                    </a:ln>
                  </c15:spPr>
                  <c15:layout>
                    <c:manualLayout>
                      <c:w val="0.20068051868870496"/>
                      <c:h val="8.8202523945077563E-2"/>
                    </c:manualLayout>
                  </c15:layout>
                </c:ext>
              </c:extLst>
            </c:dLbl>
            <c:dLbl>
              <c:idx val="3"/>
              <c:tx>
                <c:rich>
                  <a:bodyPr/>
                  <a:lstStyle/>
                  <a:p>
                    <a:fld id="{0B901F78-1C50-4ECE-A1BC-9725B7D94F12}" type="CELLRANGE">
                      <a:rPr lang="en-US"/>
                      <a:pPr/>
                      <a:t>[CELLRANGE]</a:t>
                    </a:fld>
                    <a:r>
                      <a:rPr lang="en-US" baseline="0"/>
                      <a:t>, </a:t>
                    </a:r>
                    <a:fld id="{82CED9FC-931B-4814-B924-720FC4CEFB0D}"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0"/>
              </c:ext>
            </c:extLst>
          </c:dLbls>
          <c:cat>
            <c:strRef>
              <c:f>Sheet1!$A$6:$A$9</c:f>
              <c:strCache>
                <c:ptCount val="4"/>
                <c:pt idx="0">
                  <c:v>Area</c:v>
                </c:pt>
                <c:pt idx="1">
                  <c:v>Region</c:v>
                </c:pt>
                <c:pt idx="2">
                  <c:v>Wealth Quintile</c:v>
                </c:pt>
                <c:pt idx="3">
                  <c:v>Education of Household Head</c:v>
                </c:pt>
              </c:strCache>
            </c:strRef>
          </c:cat>
          <c:val>
            <c:numRef>
              <c:f>Sheet1!$B$6:$B$9</c:f>
              <c:numCache>
                <c:formatCode>0.0</c:formatCode>
                <c:ptCount val="4"/>
                <c:pt idx="0">
                  <c:v>93</c:v>
                </c:pt>
                <c:pt idx="1">
                  <c:v>85.6</c:v>
                </c:pt>
                <c:pt idx="2">
                  <c:v>88.6</c:v>
                </c:pt>
                <c:pt idx="3">
                  <c:v>93.4</c:v>
                </c:pt>
              </c:numCache>
            </c:numRef>
          </c:val>
          <c:smooth val="0"/>
          <c:extLst xmlns:c16r2="http://schemas.microsoft.com/office/drawing/2015/06/chart">
            <c:ext xmlns:c16="http://schemas.microsoft.com/office/drawing/2014/chart" uri="{C3380CC4-5D6E-409C-BE32-E72D297353CC}">
              <c16:uniqueId val="{00000005-1D51-4147-9E4C-E5F849D2F65A}"/>
            </c:ext>
            <c:ext xmlns:c15="http://schemas.microsoft.com/office/drawing/2012/chart" uri="{02D57815-91ED-43cb-92C2-25804820EDAC}">
              <c15:datalabelsRange>
                <c15:f>Sheet1!$F$6:$F$9</c15:f>
                <c15:dlblRangeCache>
                  <c:ptCount val="4"/>
                  <c:pt idx="0">
                    <c:v>Rural</c:v>
                  </c:pt>
                  <c:pt idx="1">
                    <c:v>Samegrelo-Zemo Svaneti</c:v>
                  </c:pt>
                  <c:pt idx="2">
                    <c:v>Poorest</c:v>
                  </c:pt>
                  <c:pt idx="3">
                    <c:v>Kindergarten or None</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81C784"/>
              </a:solidFill>
              <a:ln w="22225">
                <a:solidFill>
                  <a:srgbClr val="81C784"/>
                </a:solidFill>
                <a:round/>
              </a:ln>
              <a:effectLst/>
            </c:spPr>
          </c:marker>
          <c:dLbls>
            <c:dLbl>
              <c:idx val="0"/>
              <c:tx>
                <c:rich>
                  <a:bodyPr/>
                  <a:lstStyle/>
                  <a:p>
                    <a:fld id="{00BADE9D-5CAC-40A9-A5C8-CCB16E2589F3}" type="CELLRANGE">
                      <a:rPr lang="en-US" baseline="0"/>
                      <a:pPr/>
                      <a:t>[CELLRANGE]</a:t>
                    </a:fld>
                    <a:r>
                      <a:rPr lang="en-US" baseline="0"/>
                      <a:t>, </a:t>
                    </a:r>
                    <a:fld id="{5557B534-9A6E-4E90-9641-7385A2049C77}" type="VALUE">
                      <a:rPr lang="en-US" baseline="0"/>
                      <a:pPr/>
                      <a:t>[VALUE]</a:t>
                    </a:fld>
                    <a:endParaRPr lang="en-US" baseline="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712-485E-801B-5DC76EF10483}"/>
                </c:ext>
                <c:ext xmlns:c15="http://schemas.microsoft.com/office/drawing/2012/chart" uri="{CE6537A1-D6FC-4f65-9D91-7224C49458BB}">
                  <c15:dlblFieldTable/>
                  <c15:showDataLabelsRange val="1"/>
                </c:ext>
              </c:extLst>
            </c:dLbl>
            <c:dLbl>
              <c:idx val="1"/>
              <c:tx>
                <c:rich>
                  <a:bodyPr/>
                  <a:lstStyle/>
                  <a:p>
                    <a:fld id="{8FA06FAA-9EDF-4123-8F79-52A7D2BD180A}" type="CELLRANGE">
                      <a:rPr lang="en-US"/>
                      <a:pPr/>
                      <a:t>[CELLRANGE]</a:t>
                    </a:fld>
                    <a:r>
                      <a:rPr lang="en-US" baseline="0"/>
                      <a:t>, </a:t>
                    </a:r>
                    <a:fld id="{14B70D50-E5F2-40B0-85F6-414D3A3A0C0C}"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r>
                      <a:rPr lang="en-US" dirty="0"/>
                      <a:t>Richest, 100</a:t>
                    </a:r>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B62F-4D4F-99AD-2E1B29754650}"/>
                </c:ext>
                <c:ext xmlns:c15="http://schemas.microsoft.com/office/drawing/2012/chart" uri="{CE6537A1-D6FC-4f65-9D91-7224C49458BB}"/>
              </c:extLst>
            </c:dLbl>
            <c:dLbl>
              <c:idx val="3"/>
              <c:tx>
                <c:rich>
                  <a:bodyPr/>
                  <a:lstStyle/>
                  <a:p>
                    <a:fld id="{51078560-9A04-4AFE-B1B5-88F53616A75B}" type="CELLRANGE">
                      <a:rPr lang="en-US"/>
                      <a:pPr/>
                      <a:t>[CELLRANGE]</a:t>
                    </a:fld>
                    <a:r>
                      <a:rPr lang="en-US" baseline="0"/>
                      <a:t>, </a:t>
                    </a:r>
                    <a:fld id="{C0E64CB9-1905-478E-AE90-9CFEA9D433B0}"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Sheet1!$A$6:$A$9</c:f>
              <c:strCache>
                <c:ptCount val="4"/>
                <c:pt idx="0">
                  <c:v>Area</c:v>
                </c:pt>
                <c:pt idx="1">
                  <c:v>Region</c:v>
                </c:pt>
                <c:pt idx="2">
                  <c:v>Wealth Quintile</c:v>
                </c:pt>
                <c:pt idx="3">
                  <c:v>Education of Household Head</c:v>
                </c:pt>
              </c:strCache>
            </c:strRef>
          </c:cat>
          <c:val>
            <c:numRef>
              <c:f>Sheet1!$C$6:$C$9</c:f>
              <c:numCache>
                <c:formatCode>0.0</c:formatCode>
                <c:ptCount val="4"/>
                <c:pt idx="0">
                  <c:v>98.9</c:v>
                </c:pt>
                <c:pt idx="1">
                  <c:v>99.8</c:v>
                </c:pt>
                <c:pt idx="2">
                  <c:v>100</c:v>
                </c:pt>
                <c:pt idx="3">
                  <c:v>98.2</c:v>
                </c:pt>
              </c:numCache>
            </c:numRef>
          </c:val>
          <c:smooth val="0"/>
          <c:extLst xmlns:c16r2="http://schemas.microsoft.com/office/drawing/2015/06/chart">
            <c:ext xmlns:c16="http://schemas.microsoft.com/office/drawing/2014/chart" uri="{C3380CC4-5D6E-409C-BE32-E72D297353CC}">
              <c16:uniqueId val="{0000000B-1D51-4147-9E4C-E5F849D2F65A}"/>
            </c:ext>
            <c:ext xmlns:c15="http://schemas.microsoft.com/office/drawing/2012/chart" uri="{02D57815-91ED-43cb-92C2-25804820EDAC}">
              <c15:datalabelsRange>
                <c15:f>Sheet1!$G$6:$G$9</c15:f>
                <c15:dlblRangeCache>
                  <c:ptCount val="4"/>
                  <c:pt idx="0">
                    <c:v>Urban</c:v>
                  </c:pt>
                  <c:pt idx="1">
                    <c:v>Tbilisi</c:v>
                  </c:pt>
                  <c:pt idx="2">
                    <c:v>Richest</c:v>
                  </c:pt>
                  <c:pt idx="3">
                    <c:v>Higher</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Region</c:v>
                </c:pt>
                <c:pt idx="2">
                  <c:v>Wealth Quintile</c:v>
                </c:pt>
                <c:pt idx="3">
                  <c:v>Education of Household Head</c:v>
                </c:pt>
              </c:strCache>
            </c:strRef>
          </c:cat>
          <c:val>
            <c:numRef>
              <c:f>Sheet1!$D$6:$D$9</c:f>
              <c:numCache>
                <c:formatCode>0.0</c:formatCode>
                <c:ptCount val="4"/>
                <c:pt idx="0">
                  <c:v>96.5</c:v>
                </c:pt>
                <c:pt idx="1">
                  <c:v>96.5</c:v>
                </c:pt>
                <c:pt idx="2">
                  <c:v>96.5</c:v>
                </c:pt>
                <c:pt idx="3">
                  <c:v>96.5</c:v>
                </c:pt>
              </c:numCache>
            </c:numRef>
          </c:val>
          <c:smooth val="0"/>
          <c:extLst xmlns:c16r2="http://schemas.microsoft.com/office/drawing/2015/06/chart">
            <c:ext xmlns:c16="http://schemas.microsoft.com/office/drawing/2014/chart" uri="{C3380CC4-5D6E-409C-BE32-E72D297353CC}">
              <c16:uniqueId val="{0000000C-1D51-4147-9E4C-E5F849D2F65A}"/>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166942032"/>
        <c:axId val="166942592"/>
      </c:stockChart>
      <c:catAx>
        <c:axId val="166942032"/>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166942592"/>
        <c:crosses val="autoZero"/>
        <c:auto val="1"/>
        <c:lblAlgn val="ctr"/>
        <c:lblOffset val="250"/>
        <c:noMultiLvlLbl val="0"/>
      </c:catAx>
      <c:valAx>
        <c:axId val="166942592"/>
        <c:scaling>
          <c:orientation val="minMax"/>
          <c:max val="100"/>
          <c:min val="8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7579183238941627"/>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66942032"/>
        <c:crosses val="autoZero"/>
        <c:crossBetween val="between"/>
        <c:majorUnit val="5"/>
      </c:valAx>
      <c:spPr>
        <a:noFill/>
        <a:ln w="3175">
          <a:noFill/>
        </a:ln>
        <a:effectLst/>
      </c:spPr>
    </c:plotArea>
    <c:legend>
      <c:legendPos val="t"/>
      <c:legendEntry>
        <c:idx val="0"/>
        <c:delete val="1"/>
      </c:legendEntry>
      <c:legendEntry>
        <c:idx val="1"/>
        <c:delete val="1"/>
      </c:legendEntry>
      <c:layout>
        <c:manualLayout>
          <c:xMode val="edge"/>
          <c:yMode val="edge"/>
          <c:x val="0.86815051093117612"/>
          <c:y val="0"/>
          <c:w val="0.12929514299381131"/>
          <c:h val="6.685073876804766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28362814422E-2"/>
          <c:y val="0.1554743886029035"/>
          <c:w val="0.87086853694317401"/>
          <c:h val="0.72524041806094997"/>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81C784"/>
                </a:solidFill>
                <a:round/>
              </a:ln>
              <a:effectLst/>
            </c:spPr>
          </c:marker>
          <c:dLbls>
            <c:dLbl>
              <c:idx val="0"/>
              <c:tx>
                <c:rich>
                  <a:bodyPr/>
                  <a:lstStyle/>
                  <a:p>
                    <a:fld id="{7444CD45-A3F6-4176-8BF5-C36DC63FDA81}" type="CELLRANGE">
                      <a:rPr lang="en-US" baseline="0"/>
                      <a:pPr/>
                      <a:t>[CELLRANGE]</a:t>
                    </a:fld>
                    <a:r>
                      <a:rPr lang="en-US" baseline="0"/>
                      <a:t>, </a:t>
                    </a:r>
                    <a:fld id="{9098024B-20D8-448F-951D-C1B93E06BC7D}"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3098-44FE-BE4F-26C8BAAC6338}"/>
                </c:ext>
                <c:ext xmlns:c15="http://schemas.microsoft.com/office/drawing/2012/chart" uri="{CE6537A1-D6FC-4f65-9D91-7224C49458BB}">
                  <c15:dlblFieldTable/>
                  <c15:showDataLabelsRange val="1"/>
                </c:ext>
              </c:extLst>
            </c:dLbl>
            <c:dLbl>
              <c:idx val="1"/>
              <c:tx>
                <c:rich>
                  <a:bodyPr/>
                  <a:lstStyle/>
                  <a:p>
                    <a:fld id="{A8EB51B9-80BF-4C52-AB18-67A71F9A7E76}" type="CELLRANGE">
                      <a:rPr lang="en-US"/>
                      <a:pPr/>
                      <a:t>[CELLRANGE]</a:t>
                    </a:fld>
                    <a:r>
                      <a:rPr lang="en-US" baseline="0"/>
                      <a:t>, </a:t>
                    </a:r>
                    <a:fld id="{B1458BBD-0074-4A66-A077-C3ECFF9AE6DF}"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layout>
                <c:manualLayout>
                  <c:x val="-0.13149181865722875"/>
                  <c:y val="9.1594054479390868E-2"/>
                </c:manualLayout>
              </c:layout>
              <c:tx>
                <c:rich>
                  <a:bodyPr rot="0" spcFirstLastPara="1" vertOverflow="clip" horzOverflow="clip" vert="horz" wrap="square" lIns="38100" tIns="19050" rIns="38100" bIns="19050" anchor="ctr" anchorCtr="0">
                    <a:spAutoFit/>
                  </a:bodyPr>
                  <a:lstStyle/>
                  <a:p>
                    <a:pPr algn="ctr">
                      <a:defRPr lang="en-US" sz="600" b="0" i="0" u="none" strike="noStrike" kern="1200" baseline="0" dirty="0" smtClean="0">
                        <a:solidFill>
                          <a:schemeClr val="tx1"/>
                        </a:solidFill>
                        <a:latin typeface="+mn-lt"/>
                        <a:ea typeface="+mn-ea"/>
                        <a:cs typeface="+mn-cs"/>
                      </a:defRPr>
                    </a:pPr>
                    <a:r>
                      <a:rPr lang="en-US" sz="600" b="0" i="0" u="none" strike="noStrike" kern="1200" baseline="0" dirty="0">
                        <a:solidFill>
                          <a:schemeClr val="tx1"/>
                        </a:solidFill>
                        <a:latin typeface="+mn-lt"/>
                        <a:ea typeface="+mn-ea"/>
                        <a:cs typeface="+mn-cs"/>
                      </a:rPr>
                      <a:t>Poorest, 79</a:t>
                    </a:r>
                  </a:p>
                </c:rich>
              </c:tx>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dirty="0" smtClean="0">
                      <a:solidFill>
                        <a:schemeClr val="tx1"/>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4FA-49AC-9C93-CDE0DE51C88A}"/>
                </c:ext>
                <c:ext xmlns:c15="http://schemas.microsoft.com/office/drawing/2012/chart" uri="{CE6537A1-D6FC-4f65-9D91-7224C49458BB}">
                  <c15:spPr xmlns:c15="http://schemas.microsoft.com/office/drawing/2012/chart">
                    <a:prstGeom prst="rect">
                      <a:avLst/>
                    </a:prstGeom>
                    <a:noFill/>
                    <a:ln>
                      <a:noFill/>
                    </a:ln>
                  </c15:spPr>
                  <c15:layout>
                    <c:manualLayout>
                      <c:w val="0.20068051868870496"/>
                      <c:h val="8.8202523945077563E-2"/>
                    </c:manualLayout>
                  </c15:layout>
                </c:ext>
              </c:extLst>
            </c:dLbl>
            <c:dLbl>
              <c:idx val="3"/>
              <c:tx>
                <c:rich>
                  <a:bodyPr/>
                  <a:lstStyle/>
                  <a:p>
                    <a:fld id="{253EFC76-A0A2-4153-917E-0B8EACC8372B}" type="CELLRANGE">
                      <a:rPr lang="en-US"/>
                      <a:pPr/>
                      <a:t>[CELLRANGE]</a:t>
                    </a:fld>
                    <a:r>
                      <a:rPr lang="en-US" baseline="0"/>
                      <a:t>, </a:t>
                    </a:r>
                    <a:fld id="{837229F1-A4A2-4B01-8898-3A26B710493F}"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0"/>
              </c:ext>
            </c:extLst>
          </c:dLbls>
          <c:cat>
            <c:strRef>
              <c:f>Sheet1!$A$6:$A$9</c:f>
              <c:strCache>
                <c:ptCount val="4"/>
                <c:pt idx="0">
                  <c:v>Area</c:v>
                </c:pt>
                <c:pt idx="1">
                  <c:v>Region</c:v>
                </c:pt>
                <c:pt idx="2">
                  <c:v>Wealth Quintile</c:v>
                </c:pt>
                <c:pt idx="3">
                  <c:v>Education of Household Head</c:v>
                </c:pt>
              </c:strCache>
            </c:strRef>
          </c:cat>
          <c:val>
            <c:numRef>
              <c:f>Sheet1!$B$6:$B$9</c:f>
              <c:numCache>
                <c:formatCode>0.0</c:formatCode>
                <c:ptCount val="4"/>
                <c:pt idx="0">
                  <c:v>85.2</c:v>
                </c:pt>
                <c:pt idx="1">
                  <c:v>75.5</c:v>
                </c:pt>
                <c:pt idx="2">
                  <c:v>79.5</c:v>
                </c:pt>
                <c:pt idx="3">
                  <c:v>85.4</c:v>
                </c:pt>
              </c:numCache>
            </c:numRef>
          </c:val>
          <c:smooth val="0"/>
          <c:extLst xmlns:c16r2="http://schemas.microsoft.com/office/drawing/2015/06/chart">
            <c:ext xmlns:c16="http://schemas.microsoft.com/office/drawing/2014/chart" uri="{C3380CC4-5D6E-409C-BE32-E72D297353CC}">
              <c16:uniqueId val="{00000005-1D51-4147-9E4C-E5F849D2F65A}"/>
            </c:ext>
            <c:ext xmlns:c15="http://schemas.microsoft.com/office/drawing/2012/chart" uri="{02D57815-91ED-43cb-92C2-25804820EDAC}">
              <c15:datalabelsRange>
                <c15:f>Sheet1!$F$6:$F$9</c15:f>
                <c15:dlblRangeCache>
                  <c:ptCount val="4"/>
                  <c:pt idx="0">
                    <c:v>Rural</c:v>
                  </c:pt>
                  <c:pt idx="1">
                    <c:v>Kakheti</c:v>
                  </c:pt>
                  <c:pt idx="2">
                    <c:v>Poorest</c:v>
                  </c:pt>
                  <c:pt idx="3">
                    <c:v>Primary or Lower Secondary</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81C784"/>
              </a:solidFill>
              <a:ln w="22225">
                <a:solidFill>
                  <a:srgbClr val="81C784"/>
                </a:solidFill>
                <a:round/>
              </a:ln>
              <a:effectLst/>
            </c:spPr>
          </c:marker>
          <c:dLbls>
            <c:dLbl>
              <c:idx val="0"/>
              <c:tx>
                <c:rich>
                  <a:bodyPr/>
                  <a:lstStyle/>
                  <a:p>
                    <a:fld id="{25F6D4F3-E8A4-4165-8F70-A0554E3BC60A}" type="CELLRANGE">
                      <a:rPr lang="en-US" baseline="0"/>
                      <a:pPr/>
                      <a:t>[CELLRANGE]</a:t>
                    </a:fld>
                    <a:r>
                      <a:rPr lang="en-US" baseline="0"/>
                      <a:t>, </a:t>
                    </a:r>
                    <a:fld id="{89C59D9C-85FB-4D87-BC6B-3500089CF60D}" type="VALUE">
                      <a:rPr lang="en-US" baseline="0"/>
                      <a:pPr/>
                      <a:t>[VALUE]</a:t>
                    </a:fld>
                    <a:endParaRPr lang="en-US" baseline="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3098-44FE-BE4F-26C8BAAC6338}"/>
                </c:ext>
                <c:ext xmlns:c15="http://schemas.microsoft.com/office/drawing/2012/chart" uri="{CE6537A1-D6FC-4f65-9D91-7224C49458BB}">
                  <c15:dlblFieldTable/>
                  <c15:showDataLabelsRange val="1"/>
                </c:ext>
              </c:extLst>
            </c:dLbl>
            <c:dLbl>
              <c:idx val="1"/>
              <c:tx>
                <c:rich>
                  <a:bodyPr/>
                  <a:lstStyle/>
                  <a:p>
                    <a:fld id="{4E92D1B9-6E76-426D-AA69-989C74942604}" type="CELLRANGE">
                      <a:rPr lang="en-US"/>
                      <a:pPr/>
                      <a:t>[CELLRANGE]</a:t>
                    </a:fld>
                    <a:r>
                      <a:rPr lang="en-US" baseline="0"/>
                      <a:t>, </a:t>
                    </a:r>
                    <a:fld id="{D02BAD9A-66CE-4310-BE02-842E4B99C27D}"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r>
                      <a:rPr lang="en-US" dirty="0"/>
                      <a:t>Richest, 100</a:t>
                    </a:r>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B62F-4D4F-99AD-2E1B29754650}"/>
                </c:ext>
                <c:ext xmlns:c15="http://schemas.microsoft.com/office/drawing/2012/chart" uri="{CE6537A1-D6FC-4f65-9D91-7224C49458BB}"/>
              </c:extLst>
            </c:dLbl>
            <c:dLbl>
              <c:idx val="3"/>
              <c:tx>
                <c:rich>
                  <a:bodyPr/>
                  <a:lstStyle/>
                  <a:p>
                    <a:fld id="{D96D3CCE-37BC-4322-A659-40ECBFCA3C8D}" type="CELLRANGE">
                      <a:rPr lang="en-US"/>
                      <a:pPr/>
                      <a:t>[CELLRANGE]</a:t>
                    </a:fld>
                    <a:r>
                      <a:rPr lang="en-US" baseline="0"/>
                      <a:t>, </a:t>
                    </a:r>
                    <a:fld id="{6DC8657D-CA9B-4C3F-B6E4-9F891D08029F}"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Sheet1!$A$6:$A$9</c:f>
              <c:strCache>
                <c:ptCount val="4"/>
                <c:pt idx="0">
                  <c:v>Area</c:v>
                </c:pt>
                <c:pt idx="1">
                  <c:v>Region</c:v>
                </c:pt>
                <c:pt idx="2">
                  <c:v>Wealth Quintile</c:v>
                </c:pt>
                <c:pt idx="3">
                  <c:v>Education of Household Head</c:v>
                </c:pt>
              </c:strCache>
            </c:strRef>
          </c:cat>
          <c:val>
            <c:numRef>
              <c:f>Sheet1!$C$6:$C$9</c:f>
              <c:numCache>
                <c:formatCode>0.0</c:formatCode>
                <c:ptCount val="4"/>
                <c:pt idx="0">
                  <c:v>96.5</c:v>
                </c:pt>
                <c:pt idx="1">
                  <c:v>97.3</c:v>
                </c:pt>
                <c:pt idx="2">
                  <c:v>100</c:v>
                </c:pt>
                <c:pt idx="3">
                  <c:v>97</c:v>
                </c:pt>
              </c:numCache>
            </c:numRef>
          </c:val>
          <c:smooth val="0"/>
          <c:extLst xmlns:c16r2="http://schemas.microsoft.com/office/drawing/2015/06/chart">
            <c:ext xmlns:c16="http://schemas.microsoft.com/office/drawing/2014/chart" uri="{C3380CC4-5D6E-409C-BE32-E72D297353CC}">
              <c16:uniqueId val="{0000000B-1D51-4147-9E4C-E5F849D2F65A}"/>
            </c:ext>
            <c:ext xmlns:c15="http://schemas.microsoft.com/office/drawing/2012/chart" uri="{02D57815-91ED-43cb-92C2-25804820EDAC}">
              <c15:datalabelsRange>
                <c15:f>Sheet1!$G$6:$G$9</c15:f>
                <c15:dlblRangeCache>
                  <c:ptCount val="4"/>
                  <c:pt idx="0">
                    <c:v>Urban</c:v>
                  </c:pt>
                  <c:pt idx="1">
                    <c:v>Kvemo Kartli</c:v>
                  </c:pt>
                  <c:pt idx="2">
                    <c:v>Richest</c:v>
                  </c:pt>
                  <c:pt idx="3">
                    <c:v>Higher</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Region</c:v>
                </c:pt>
                <c:pt idx="2">
                  <c:v>Wealth Quintile</c:v>
                </c:pt>
                <c:pt idx="3">
                  <c:v>Education of Household Head</c:v>
                </c:pt>
              </c:strCache>
            </c:strRef>
          </c:cat>
          <c:val>
            <c:numRef>
              <c:f>Sheet1!$D$6:$D$9</c:f>
              <c:numCache>
                <c:formatCode>0.0</c:formatCode>
                <c:ptCount val="4"/>
                <c:pt idx="0">
                  <c:v>92</c:v>
                </c:pt>
                <c:pt idx="1">
                  <c:v>92</c:v>
                </c:pt>
                <c:pt idx="2">
                  <c:v>92</c:v>
                </c:pt>
                <c:pt idx="3">
                  <c:v>92</c:v>
                </c:pt>
              </c:numCache>
            </c:numRef>
          </c:val>
          <c:smooth val="0"/>
          <c:extLst xmlns:c16r2="http://schemas.microsoft.com/office/drawing/2015/06/chart">
            <c:ext xmlns:c16="http://schemas.microsoft.com/office/drawing/2014/chart" uri="{C3380CC4-5D6E-409C-BE32-E72D297353CC}">
              <c16:uniqueId val="{0000000C-1D51-4147-9E4C-E5F849D2F65A}"/>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85516320"/>
        <c:axId val="285516880"/>
      </c:stockChart>
      <c:catAx>
        <c:axId val="28551632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85516880"/>
        <c:crosses val="autoZero"/>
        <c:auto val="1"/>
        <c:lblAlgn val="ctr"/>
        <c:lblOffset val="250"/>
        <c:noMultiLvlLbl val="0"/>
      </c:catAx>
      <c:valAx>
        <c:axId val="285516880"/>
        <c:scaling>
          <c:orientation val="minMax"/>
          <c:max val="100"/>
          <c:min val="7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7579183238941627"/>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85516320"/>
        <c:crosses val="autoZero"/>
        <c:crossBetween val="between"/>
        <c:majorUnit val="5"/>
      </c:valAx>
      <c:spPr>
        <a:noFill/>
        <a:ln w="3175">
          <a:noFill/>
        </a:ln>
        <a:effectLst/>
      </c:spPr>
    </c:plotArea>
    <c:legend>
      <c:legendPos val="t"/>
      <c:legendEntry>
        <c:idx val="0"/>
        <c:delete val="1"/>
      </c:legendEntry>
      <c:legendEntry>
        <c:idx val="1"/>
        <c:delete val="1"/>
      </c:legendEntry>
      <c:layout>
        <c:manualLayout>
          <c:xMode val="edge"/>
          <c:yMode val="edge"/>
          <c:x val="0.8679098374006442"/>
          <c:y val="3.7436358191075174E-3"/>
          <c:w val="0.12929504988738111"/>
          <c:h val="6.09057122576659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28362814422E-2"/>
          <c:y val="0.1554743886029035"/>
          <c:w val="0.87086853694317401"/>
          <c:h val="0.72601184285926512"/>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81C784"/>
                </a:solidFill>
                <a:round/>
              </a:ln>
              <a:effectLst/>
            </c:spPr>
          </c:marker>
          <c:dLbls>
            <c:dLbl>
              <c:idx val="0"/>
              <c:tx>
                <c:rich>
                  <a:bodyPr/>
                  <a:lstStyle/>
                  <a:p>
                    <a:fld id="{5301521C-3CB8-47F6-A796-93C3D00B05B6}" type="CELLRANGE">
                      <a:rPr lang="en-US" baseline="0"/>
                      <a:pPr/>
                      <a:t>[CELLRANGE]</a:t>
                    </a:fld>
                    <a:r>
                      <a:rPr lang="en-US" baseline="0"/>
                      <a:t>, </a:t>
                    </a:r>
                    <a:fld id="{DAD96E8E-7E53-41A5-ACBB-73325517CE4A}"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C712-485E-801B-5DC76EF10483}"/>
                </c:ext>
                <c:ext xmlns:c15="http://schemas.microsoft.com/office/drawing/2012/chart" uri="{CE6537A1-D6FC-4f65-9D91-7224C49458BB}">
                  <c15:dlblFieldTable/>
                  <c15:showDataLabelsRange val="1"/>
                </c:ext>
              </c:extLst>
            </c:dLbl>
            <c:dLbl>
              <c:idx val="1"/>
              <c:tx>
                <c:rich>
                  <a:bodyPr/>
                  <a:lstStyle/>
                  <a:p>
                    <a:fld id="{F64A1744-56BB-43CA-847B-9DBE1ED27188}" type="CELLRANGE">
                      <a:rPr lang="en-US"/>
                      <a:pPr/>
                      <a:t>[CELLRANGE]</a:t>
                    </a:fld>
                    <a:r>
                      <a:rPr lang="en-US" baseline="0"/>
                      <a:t>, </a:t>
                    </a:r>
                    <a:fld id="{0A567726-016D-430A-85E4-E8165DF63C1C}"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layout>
                <c:manualLayout>
                  <c:x val="-0.13149181865722875"/>
                  <c:y val="9.1594054479390868E-2"/>
                </c:manualLayout>
              </c:layout>
              <c:tx>
                <c:rich>
                  <a:bodyPr rot="0" spcFirstLastPara="1" vertOverflow="clip" horzOverflow="clip" vert="horz" wrap="square" lIns="38100" tIns="19050" rIns="38100" bIns="19050" anchor="ctr" anchorCtr="0">
                    <a:spAutoFit/>
                  </a:bodyPr>
                  <a:lstStyle/>
                  <a:p>
                    <a:pPr algn="ctr">
                      <a:defRPr lang="en-US" sz="600" b="0" i="0" u="none" strike="noStrike" kern="1200" baseline="0" dirty="0" smtClean="0">
                        <a:solidFill>
                          <a:schemeClr val="tx1"/>
                        </a:solidFill>
                        <a:latin typeface="+mn-lt"/>
                        <a:ea typeface="+mn-ea"/>
                        <a:cs typeface="+mn-cs"/>
                      </a:defRPr>
                    </a:pPr>
                    <a:r>
                      <a:rPr lang="en-US" sz="600" b="0" i="0" u="none" strike="noStrike" kern="1200" baseline="0" dirty="0">
                        <a:solidFill>
                          <a:schemeClr val="tx1"/>
                        </a:solidFill>
                        <a:latin typeface="+mn-lt"/>
                        <a:ea typeface="+mn-ea"/>
                        <a:cs typeface="+mn-cs"/>
                      </a:rPr>
                      <a:t>Poorest, 84</a:t>
                    </a:r>
                  </a:p>
                </c:rich>
              </c:tx>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dirty="0" smtClean="0">
                      <a:solidFill>
                        <a:schemeClr val="tx1"/>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4FA-49AC-9C93-CDE0DE51C88A}"/>
                </c:ext>
                <c:ext xmlns:c15="http://schemas.microsoft.com/office/drawing/2012/chart" uri="{CE6537A1-D6FC-4f65-9D91-7224C49458BB}">
                  <c15:spPr xmlns:c15="http://schemas.microsoft.com/office/drawing/2012/chart">
                    <a:prstGeom prst="rect">
                      <a:avLst/>
                    </a:prstGeom>
                    <a:noFill/>
                    <a:ln>
                      <a:noFill/>
                    </a:ln>
                  </c15:spPr>
                  <c15:layout>
                    <c:manualLayout>
                      <c:w val="0.20068051868870496"/>
                      <c:h val="8.8202523945077563E-2"/>
                    </c:manualLayout>
                  </c15:layout>
                </c:ext>
              </c:extLst>
            </c:dLbl>
            <c:dLbl>
              <c:idx val="3"/>
              <c:tx>
                <c:rich>
                  <a:bodyPr/>
                  <a:lstStyle/>
                  <a:p>
                    <a:fld id="{B9A4C5A6-A3B1-4AB1-AAC5-14883E9EDE92}" type="CELLRANGE">
                      <a:rPr lang="en-US"/>
                      <a:pPr/>
                      <a:t>[CELLRANGE]</a:t>
                    </a:fld>
                    <a:r>
                      <a:rPr lang="en-US" baseline="0"/>
                      <a:t>, </a:t>
                    </a:r>
                    <a:fld id="{35672100-FE98-47FB-A854-3DF7D2F96DD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0">
                <a:spAutoFit/>
              </a:bodyPr>
              <a:lstStyle/>
              <a:p>
                <a:pPr algn="ctr">
                  <a:defRPr lang="en-US"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0"/>
              </c:ext>
            </c:extLst>
          </c:dLbls>
          <c:cat>
            <c:strRef>
              <c:f>Sheet1!$A$6:$A$9</c:f>
              <c:strCache>
                <c:ptCount val="4"/>
                <c:pt idx="0">
                  <c:v>Area</c:v>
                </c:pt>
                <c:pt idx="1">
                  <c:v>Region</c:v>
                </c:pt>
                <c:pt idx="2">
                  <c:v>Wealth Quintile</c:v>
                </c:pt>
                <c:pt idx="3">
                  <c:v>Education of Household Head</c:v>
                </c:pt>
              </c:strCache>
            </c:strRef>
          </c:cat>
          <c:val>
            <c:numRef>
              <c:f>Sheet1!$B$6:$B$9</c:f>
              <c:numCache>
                <c:formatCode>0.0</c:formatCode>
                <c:ptCount val="4"/>
                <c:pt idx="0">
                  <c:v>90</c:v>
                </c:pt>
                <c:pt idx="1">
                  <c:v>82.2</c:v>
                </c:pt>
                <c:pt idx="2">
                  <c:v>84.3</c:v>
                </c:pt>
                <c:pt idx="3">
                  <c:v>89.6</c:v>
                </c:pt>
              </c:numCache>
            </c:numRef>
          </c:val>
          <c:smooth val="0"/>
          <c:extLst xmlns:c16r2="http://schemas.microsoft.com/office/drawing/2015/06/chart">
            <c:ext xmlns:c16="http://schemas.microsoft.com/office/drawing/2014/chart" uri="{C3380CC4-5D6E-409C-BE32-E72D297353CC}">
              <c16:uniqueId val="{00000005-1D51-4147-9E4C-E5F849D2F65A}"/>
            </c:ext>
            <c:ext xmlns:c15="http://schemas.microsoft.com/office/drawing/2012/chart" uri="{02D57815-91ED-43cb-92C2-25804820EDAC}">
              <c15:datalabelsRange>
                <c15:f>Sheet1!$F$6:$F$9</c15:f>
                <c15:dlblRangeCache>
                  <c:ptCount val="4"/>
                  <c:pt idx="0">
                    <c:v>Rural</c:v>
                  </c:pt>
                  <c:pt idx="1">
                    <c:v>Mtskheta-Mtianeti</c:v>
                  </c:pt>
                  <c:pt idx="2">
                    <c:v>Poorest</c:v>
                  </c:pt>
                  <c:pt idx="3">
                    <c:v>Primary or Lower Secondary</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81C784"/>
              </a:solidFill>
              <a:ln w="22225">
                <a:solidFill>
                  <a:srgbClr val="81C784"/>
                </a:solidFill>
                <a:round/>
              </a:ln>
              <a:effectLst/>
            </c:spPr>
          </c:marker>
          <c:dLbls>
            <c:dLbl>
              <c:idx val="0"/>
              <c:tx>
                <c:rich>
                  <a:bodyPr/>
                  <a:lstStyle/>
                  <a:p>
                    <a:fld id="{626AED3C-2746-4F53-8A96-5708DEFA1E16}" type="CELLRANGE">
                      <a:rPr lang="en-US" baseline="0"/>
                      <a:pPr/>
                      <a:t>[CELLRANGE]</a:t>
                    </a:fld>
                    <a:r>
                      <a:rPr lang="en-US" baseline="0"/>
                      <a:t>, </a:t>
                    </a:r>
                    <a:fld id="{C7CDC9C0-E548-4B93-845E-88E047E8CFCC}" type="VALUE">
                      <a:rPr lang="en-US" baseline="0"/>
                      <a:pPr/>
                      <a:t>[VALUE]</a:t>
                    </a:fld>
                    <a:endParaRPr lang="en-US" baseline="0"/>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712-485E-801B-5DC76EF10483}"/>
                </c:ext>
                <c:ext xmlns:c15="http://schemas.microsoft.com/office/drawing/2012/chart" uri="{CE6537A1-D6FC-4f65-9D91-7224C49458BB}">
                  <c15:dlblFieldTable/>
                  <c15:showDataLabelsRange val="1"/>
                </c:ext>
              </c:extLst>
            </c:dLbl>
            <c:dLbl>
              <c:idx val="1"/>
              <c:tx>
                <c:rich>
                  <a:bodyPr/>
                  <a:lstStyle/>
                  <a:p>
                    <a:fld id="{D5F55A36-C5DA-473C-AAFB-F77055736F06}" type="CELLRANGE">
                      <a:rPr lang="en-US"/>
                      <a:pPr/>
                      <a:t>[CELLRANGE]</a:t>
                    </a:fld>
                    <a:r>
                      <a:rPr lang="en-US" baseline="0"/>
                      <a:t>, </a:t>
                    </a:r>
                    <a:fld id="{4A670183-0260-41AA-8682-72CC938DCE56}"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2"/>
              <c:tx>
                <c:rich>
                  <a:bodyPr/>
                  <a:lstStyle/>
                  <a:p>
                    <a:r>
                      <a:rPr lang="en-US" dirty="0"/>
                      <a:t>Richest, 98</a:t>
                    </a:r>
                  </a:p>
                </c:rich>
              </c:tx>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B62F-4D4F-99AD-2E1B29754650}"/>
                </c:ext>
                <c:ext xmlns:c15="http://schemas.microsoft.com/office/drawing/2012/chart" uri="{CE6537A1-D6FC-4f65-9D91-7224C49458BB}"/>
              </c:extLst>
            </c:dLbl>
            <c:dLbl>
              <c:idx val="3"/>
              <c:tx>
                <c:rich>
                  <a:bodyPr/>
                  <a:lstStyle/>
                  <a:p>
                    <a:fld id="{8FFD9D6E-F5FA-4382-93C2-3905C5D6CFEE}" type="CELLRANGE">
                      <a:rPr lang="en-US"/>
                      <a:pPr/>
                      <a:t>[CELLRANGE]</a:t>
                    </a:fld>
                    <a:r>
                      <a:rPr lang="en-US" baseline="0"/>
                      <a:t>, </a:t>
                    </a:r>
                    <a:fld id="{CAC30638-7654-4D2B-83AD-00A6C7F09F53}"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rtl="0">
                  <a:defRPr lang="en-US"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Sheet1!$A$6:$A$9</c:f>
              <c:strCache>
                <c:ptCount val="4"/>
                <c:pt idx="0">
                  <c:v>Area</c:v>
                </c:pt>
                <c:pt idx="1">
                  <c:v>Region</c:v>
                </c:pt>
                <c:pt idx="2">
                  <c:v>Wealth Quintile</c:v>
                </c:pt>
                <c:pt idx="3">
                  <c:v>Education of Household Head</c:v>
                </c:pt>
              </c:strCache>
            </c:strRef>
          </c:cat>
          <c:val>
            <c:numRef>
              <c:f>Sheet1!$C$6:$C$9</c:f>
              <c:numCache>
                <c:formatCode>0.0</c:formatCode>
                <c:ptCount val="4"/>
                <c:pt idx="0">
                  <c:v>93.1</c:v>
                </c:pt>
                <c:pt idx="1">
                  <c:v>95.7</c:v>
                </c:pt>
                <c:pt idx="2">
                  <c:v>97.5</c:v>
                </c:pt>
                <c:pt idx="3">
                  <c:v>94.3</c:v>
                </c:pt>
              </c:numCache>
            </c:numRef>
          </c:val>
          <c:smooth val="0"/>
          <c:extLst xmlns:c16r2="http://schemas.microsoft.com/office/drawing/2015/06/chart">
            <c:ext xmlns:c16="http://schemas.microsoft.com/office/drawing/2014/chart" uri="{C3380CC4-5D6E-409C-BE32-E72D297353CC}">
              <c16:uniqueId val="{0000000B-1D51-4147-9E4C-E5F849D2F65A}"/>
            </c:ext>
            <c:ext xmlns:c15="http://schemas.microsoft.com/office/drawing/2012/chart" uri="{02D57815-91ED-43cb-92C2-25804820EDAC}">
              <c15:datalabelsRange>
                <c15:f>Sheet1!$G$6:$G$9</c15:f>
                <c15:dlblRangeCache>
                  <c:ptCount val="4"/>
                  <c:pt idx="0">
                    <c:v>Urban</c:v>
                  </c:pt>
                  <c:pt idx="1">
                    <c:v>Adjara A.R</c:v>
                  </c:pt>
                  <c:pt idx="2">
                    <c:v>Richest</c:v>
                  </c:pt>
                  <c:pt idx="3">
                    <c:v>Higher</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Area</c:v>
                </c:pt>
                <c:pt idx="1">
                  <c:v>Region</c:v>
                </c:pt>
                <c:pt idx="2">
                  <c:v>Wealth Quintile</c:v>
                </c:pt>
                <c:pt idx="3">
                  <c:v>Education of Household Head</c:v>
                </c:pt>
              </c:strCache>
            </c:strRef>
          </c:cat>
          <c:val>
            <c:numRef>
              <c:f>Sheet1!$D$6:$D$9</c:f>
              <c:numCache>
                <c:formatCode>0.0</c:formatCode>
                <c:ptCount val="4"/>
                <c:pt idx="0">
                  <c:v>91.8</c:v>
                </c:pt>
                <c:pt idx="1">
                  <c:v>91.8</c:v>
                </c:pt>
                <c:pt idx="2">
                  <c:v>91.8</c:v>
                </c:pt>
                <c:pt idx="3">
                  <c:v>91.8</c:v>
                </c:pt>
              </c:numCache>
            </c:numRef>
          </c:val>
          <c:smooth val="0"/>
          <c:extLst xmlns:c16r2="http://schemas.microsoft.com/office/drawing/2015/06/chart">
            <c:ext xmlns:c16="http://schemas.microsoft.com/office/drawing/2014/chart" uri="{C3380CC4-5D6E-409C-BE32-E72D297353CC}">
              <c16:uniqueId val="{0000000C-1D51-4147-9E4C-E5F849D2F65A}"/>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85520240"/>
        <c:axId val="285520800"/>
      </c:stockChart>
      <c:catAx>
        <c:axId val="28552024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85520800"/>
        <c:crosses val="autoZero"/>
        <c:auto val="1"/>
        <c:lblAlgn val="ctr"/>
        <c:lblOffset val="250"/>
        <c:noMultiLvlLbl val="0"/>
      </c:catAx>
      <c:valAx>
        <c:axId val="285520800"/>
        <c:scaling>
          <c:orientation val="minMax"/>
          <c:max val="100"/>
          <c:min val="7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7579183238941627"/>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85520240"/>
        <c:crosses val="autoZero"/>
        <c:crossBetween val="between"/>
        <c:majorUnit val="5"/>
      </c:valAx>
      <c:spPr>
        <a:noFill/>
        <a:ln w="3175">
          <a:noFill/>
        </a:ln>
        <a:effectLst/>
      </c:spPr>
    </c:plotArea>
    <c:legend>
      <c:legendPos val="t"/>
      <c:legendEntry>
        <c:idx val="0"/>
        <c:delete val="1"/>
      </c:legendEntry>
      <c:legendEntry>
        <c:idx val="1"/>
        <c:delete val="1"/>
      </c:legendEntry>
      <c:layout>
        <c:manualLayout>
          <c:xMode val="edge"/>
          <c:yMode val="edge"/>
          <c:x val="0.86815051093117612"/>
          <c:y val="0"/>
          <c:w val="0.12929514299381131"/>
          <c:h val="6.685073876804766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33454959447147"/>
          <c:y val="5.2557909075298392E-2"/>
          <c:w val="0.60285650906273125"/>
          <c:h val="0.82531989885159829"/>
        </c:manualLayout>
      </c:layout>
      <c:barChart>
        <c:barDir val="col"/>
        <c:grouping val="stacked"/>
        <c:varyColors val="0"/>
        <c:ser>
          <c:idx val="0"/>
          <c:order val="0"/>
          <c:tx>
            <c:strRef>
              <c:f>Sheet1!$B$5</c:f>
              <c:strCache>
                <c:ptCount val="1"/>
                <c:pt idx="0">
                  <c:v>Up to 30 minutes</c:v>
                </c:pt>
              </c:strCache>
            </c:strRef>
          </c:tx>
          <c:spPr>
            <a:solidFill>
              <a:srgbClr val="1BB2F5"/>
            </a:solidFill>
            <a:ln>
              <a:noFill/>
            </a:ln>
            <a:effectLst/>
          </c:spPr>
          <c:invertIfNegative val="0"/>
          <c:dLbls>
            <c:numFmt formatCode="#,##0" sourceLinked="0"/>
            <c:spPr>
              <a:noFill/>
              <a:ln>
                <a:noFill/>
              </a:ln>
              <a:effectLst/>
            </c:spPr>
            <c:txPr>
              <a:bodyPr rot="0" spcFirstLastPara="1" vertOverflow="ellipsis" vert="horz" wrap="square" anchor="ctr" anchorCtr="1"/>
              <a:lstStyle/>
              <a:p>
                <a:pPr algn="ct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Sheet1!$B$6:$B$8</c:f>
              <c:numCache>
                <c:formatCode>###0.0</c:formatCode>
                <c:ptCount val="3"/>
                <c:pt idx="0">
                  <c:v>83.846724737865003</c:v>
                </c:pt>
                <c:pt idx="1">
                  <c:v>86.165941196853097</c:v>
                </c:pt>
                <c:pt idx="2">
                  <c:v>83.391009497809264</c:v>
                </c:pt>
              </c:numCache>
            </c:numRef>
          </c:val>
          <c:extLst xmlns:c16r2="http://schemas.microsoft.com/office/drawing/2015/06/chart">
            <c:ext xmlns:c16="http://schemas.microsoft.com/office/drawing/2014/chart" uri="{C3380CC4-5D6E-409C-BE32-E72D297353CC}">
              <c16:uniqueId val="{00000000-9729-45C8-8D35-9149A394BE6B}"/>
            </c:ext>
          </c:extLst>
        </c:ser>
        <c:ser>
          <c:idx val="1"/>
          <c:order val="1"/>
          <c:tx>
            <c:strRef>
              <c:f>Sheet1!$C$5</c:f>
              <c:strCache>
                <c:ptCount val="1"/>
                <c:pt idx="0">
                  <c:v>31 mins to 1 hour</c:v>
                </c:pt>
              </c:strCache>
            </c:strRef>
          </c:tx>
          <c:spPr>
            <a:solidFill>
              <a:srgbClr val="97DCFB"/>
            </a:solidFill>
            <a:ln>
              <a:noFill/>
            </a:ln>
            <a:effectLst/>
          </c:spPr>
          <c:invertIfNegative val="0"/>
          <c:dLbls>
            <c:numFmt formatCode="#,##0" sourceLinked="0"/>
            <c:spPr>
              <a:noFill/>
              <a:ln>
                <a:noFill/>
              </a:ln>
              <a:effectLst/>
            </c:spPr>
            <c:txPr>
              <a:bodyPr rot="0" spcFirstLastPara="1" vertOverflow="ellipsis" vert="horz" wrap="square" anchor="ctr" anchorCtr="1"/>
              <a:lstStyle/>
              <a:p>
                <a:pPr algn="ct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Sheet1!$C$6:$C$8</c:f>
              <c:numCache>
                <c:formatCode>###0.0</c:formatCode>
                <c:ptCount val="3"/>
                <c:pt idx="0">
                  <c:v>7.0660350463495725</c:v>
                </c:pt>
                <c:pt idx="1">
                  <c:v>5.9991866480951463</c:v>
                </c:pt>
                <c:pt idx="2">
                  <c:v>7.2756657912631484</c:v>
                </c:pt>
              </c:numCache>
            </c:numRef>
          </c:val>
          <c:extLst xmlns:c16r2="http://schemas.microsoft.com/office/drawing/2015/06/chart">
            <c:ext xmlns:c16="http://schemas.microsoft.com/office/drawing/2014/chart" uri="{C3380CC4-5D6E-409C-BE32-E72D297353CC}">
              <c16:uniqueId val="{00000001-9729-45C8-8D35-9149A394BE6B}"/>
            </c:ext>
          </c:extLst>
        </c:ser>
        <c:ser>
          <c:idx val="2"/>
          <c:order val="2"/>
          <c:tx>
            <c:strRef>
              <c:f>Sheet1!$D$5</c:f>
              <c:strCache>
                <c:ptCount val="1"/>
                <c:pt idx="0">
                  <c:v>Over 1 hour to 3 hours</c:v>
                </c:pt>
              </c:strCache>
            </c:strRef>
          </c:tx>
          <c:spPr>
            <a:solidFill>
              <a:srgbClr val="FFF176"/>
            </a:solidFill>
            <a:ln>
              <a:noFill/>
            </a:ln>
            <a:effectLst/>
          </c:spPr>
          <c:invertIfNegative val="0"/>
          <c:dLbls>
            <c:dLbl>
              <c:idx val="0"/>
              <c:layout>
                <c:manualLayout>
                  <c:x val="0"/>
                  <c:y val="7.5669962182893704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DEE-4DE1-8001-E410E55D4495}"/>
                </c:ext>
                <c:ext xmlns:c15="http://schemas.microsoft.com/office/drawing/2012/chart" uri="{CE6537A1-D6FC-4f65-9D91-7224C49458BB}"/>
              </c:extLst>
            </c:dLbl>
            <c:dLbl>
              <c:idx val="1"/>
              <c:tx>
                <c:rich>
                  <a:bodyPr/>
                  <a:lstStyle/>
                  <a:p>
                    <a:r>
                      <a:rPr lang="en-US"/>
                      <a:t>&lt;</a:t>
                    </a:r>
                    <a:fld id="{B9B22CA5-BAA4-4881-96BC-909E9B942F7E}" type="VALUE">
                      <a:rPr lang="en-US" smtClean="0"/>
                      <a:pPr/>
                      <a:t>[VALUE]</a:t>
                    </a:fld>
                    <a:endParaRPr lang="en-US"/>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DEE-4DE1-8001-E410E55D4495}"/>
                </c:ext>
                <c:ext xmlns:c15="http://schemas.microsoft.com/office/drawing/2012/chart" uri="{CE6537A1-D6FC-4f65-9D91-7224C49458BB}">
                  <c15:dlblFieldTable/>
                  <c15:showDataLabelsRange val="0"/>
                </c:ext>
              </c:extLst>
            </c:dLbl>
            <c:numFmt formatCode="#,##0" sourceLinked="0"/>
            <c:spPr>
              <a:noFill/>
              <a:ln>
                <a:noFill/>
              </a:ln>
              <a:effectLst/>
            </c:spPr>
            <c:txPr>
              <a:bodyPr rot="0" spcFirstLastPara="1" vertOverflow="ellipsis" vert="horz" wrap="square" anchor="ctr" anchorCtr="1"/>
              <a:lstStyle/>
              <a:p>
                <a:pPr algn="ct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Sheet1!$D$6:$D$8</c:f>
              <c:numCache>
                <c:formatCode>###0.0</c:formatCode>
                <c:ptCount val="3"/>
                <c:pt idx="0">
                  <c:v>2.867361896084696</c:v>
                </c:pt>
                <c:pt idx="1">
                  <c:v>0.56107807005133481</c:v>
                </c:pt>
                <c:pt idx="2">
                  <c:v>3.3205359339560139</c:v>
                </c:pt>
              </c:numCache>
            </c:numRef>
          </c:val>
          <c:extLst xmlns:c16r2="http://schemas.microsoft.com/office/drawing/2015/06/chart">
            <c:ext xmlns:c16="http://schemas.microsoft.com/office/drawing/2014/chart" uri="{C3380CC4-5D6E-409C-BE32-E72D297353CC}">
              <c16:uniqueId val="{00000002-9729-45C8-8D35-9149A394BE6B}"/>
            </c:ext>
          </c:extLst>
        </c:ser>
        <c:ser>
          <c:idx val="3"/>
          <c:order val="3"/>
          <c:tx>
            <c:strRef>
              <c:f>Sheet1!$E$5</c:f>
              <c:strCache>
                <c:ptCount val="1"/>
                <c:pt idx="0">
                  <c:v>Over 3 hours</c:v>
                </c:pt>
              </c:strCache>
            </c:strRef>
          </c:tx>
          <c:spPr>
            <a:solidFill>
              <a:schemeClr val="accent4"/>
            </a:solidFill>
            <a:ln>
              <a:noFill/>
            </a:ln>
            <a:effectLst/>
          </c:spPr>
          <c:invertIfNegative val="0"/>
          <c:dLbls>
            <c:dLbl>
              <c:idx val="0"/>
              <c:tx>
                <c:rich>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r>
                      <a:rPr lang="en-US" dirty="0"/>
                      <a:t>&lt;1</a:t>
                    </a:r>
                  </a:p>
                </c:rich>
              </c:tx>
              <c:numFmt formatCode="#,##0.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A9D7-4D1D-AAF9-9CAA691CEFA3}"/>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1-951A-436A-92E3-2725FBCD2E76}"/>
                </c:ext>
                <c:ext xmlns:c15="http://schemas.microsoft.com/office/drawing/2012/chart" uri="{CE6537A1-D6FC-4f65-9D91-7224C49458BB}"/>
              </c:extLst>
            </c:dLbl>
            <c:dLbl>
              <c:idx val="2"/>
              <c:tx>
                <c:rich>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r>
                      <a:rPr lang="en-US" dirty="0"/>
                      <a:t>&lt;</a:t>
                    </a:r>
                    <a:fld id="{951AEE8A-3936-4ADC-BC4B-6E9305229C80}" type="VALUE">
                      <a:rPr lang="en-US" smtClean="0"/>
                      <a:pPr>
                        <a:defRPr/>
                      </a:pPr>
                      <a:t>[VALUE]</a:t>
                    </a:fld>
                    <a:endParaRPr lang="en-US" dirty="0"/>
                  </a:p>
                </c:rich>
              </c:tx>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DDEE-4DE1-8001-E410E55D4495}"/>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Sheet1!$E$6:$E$8</c:f>
              <c:numCache>
                <c:formatCode>###0.0</c:formatCode>
                <c:ptCount val="3"/>
                <c:pt idx="0">
                  <c:v>0.46647948346916457</c:v>
                </c:pt>
                <c:pt idx="1">
                  <c:v>0</c:v>
                </c:pt>
                <c:pt idx="2">
                  <c:v>0.55814053087434645</c:v>
                </c:pt>
              </c:numCache>
            </c:numRef>
          </c:val>
          <c:extLst xmlns:c16r2="http://schemas.microsoft.com/office/drawing/2015/06/chart">
            <c:ext xmlns:c16="http://schemas.microsoft.com/office/drawing/2014/chart" uri="{C3380CC4-5D6E-409C-BE32-E72D297353CC}">
              <c16:uniqueId val="{00000003-951A-436A-92E3-2725FBCD2E76}"/>
            </c:ext>
          </c:extLst>
        </c:ser>
        <c:ser>
          <c:idx val="4"/>
          <c:order val="4"/>
          <c:tx>
            <c:strRef>
              <c:f>Sheet1!$F$5</c:f>
              <c:strCache>
                <c:ptCount val="1"/>
                <c:pt idx="0">
                  <c:v>DK/Missing</c:v>
                </c:pt>
              </c:strCache>
            </c:strRef>
          </c:tx>
          <c:spPr>
            <a:solidFill>
              <a:schemeClr val="accent3">
                <a:lumMod val="40000"/>
                <a:lumOff val="60000"/>
              </a:schemeClr>
            </a:solidFill>
            <a:ln>
              <a:noFill/>
            </a:ln>
            <a:effectLst/>
          </c:spPr>
          <c:invertIfNegative val="0"/>
          <c:dLbls>
            <c:dLbl>
              <c:idx val="2"/>
              <c:tx>
                <c:rich>
                  <a:bodyPr/>
                  <a:lstStyle/>
                  <a:p>
                    <a:r>
                      <a:rPr lang="en-US"/>
                      <a:t>6</a:t>
                    </a:r>
                    <a:endParaRPr lang="en-US" dirty="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891-4B92-A7DF-C802730006C1}"/>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National</c:v>
                </c:pt>
                <c:pt idx="1">
                  <c:v>Urban</c:v>
                </c:pt>
                <c:pt idx="2">
                  <c:v>Rural</c:v>
                </c:pt>
              </c:strCache>
            </c:strRef>
          </c:cat>
          <c:val>
            <c:numRef>
              <c:f>Sheet1!$F$6:$F$8</c:f>
              <c:numCache>
                <c:formatCode>###0.0</c:formatCode>
                <c:ptCount val="3"/>
                <c:pt idx="0">
                  <c:v>5.7533988362315363</c:v>
                </c:pt>
                <c:pt idx="1">
                  <c:v>7.2737940850003984</c:v>
                </c:pt>
                <c:pt idx="2">
                  <c:v>5.4546482460971077</c:v>
                </c:pt>
              </c:numCache>
            </c:numRef>
          </c:val>
          <c:extLst xmlns:c16r2="http://schemas.microsoft.com/office/drawing/2015/06/chart">
            <c:ext xmlns:c16="http://schemas.microsoft.com/office/drawing/2014/chart" uri="{C3380CC4-5D6E-409C-BE32-E72D297353CC}">
              <c16:uniqueId val="{00000004-951A-436A-92E3-2725FBCD2E76}"/>
            </c:ext>
          </c:extLst>
        </c:ser>
        <c:dLbls>
          <c:showLegendKey val="0"/>
          <c:showVal val="0"/>
          <c:showCatName val="0"/>
          <c:showSerName val="0"/>
          <c:showPercent val="0"/>
          <c:showBubbleSize val="0"/>
        </c:dLbls>
        <c:gapWidth val="50"/>
        <c:overlap val="100"/>
        <c:axId val="285525280"/>
        <c:axId val="285525840"/>
      </c:barChart>
      <c:catAx>
        <c:axId val="28552528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85525840"/>
        <c:crosses val="autoZero"/>
        <c:auto val="1"/>
        <c:lblAlgn val="ctr"/>
        <c:lblOffset val="100"/>
        <c:noMultiLvlLbl val="0"/>
      </c:catAx>
      <c:valAx>
        <c:axId val="285525840"/>
        <c:scaling>
          <c:orientation val="minMax"/>
          <c:max val="10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85525280"/>
        <c:crosses val="autoZero"/>
        <c:crossBetween val="between"/>
        <c:majorUnit val="20"/>
      </c:valAx>
      <c:spPr>
        <a:noFill/>
        <a:ln w="3175">
          <a:noFill/>
        </a:ln>
        <a:effectLst/>
      </c:spPr>
    </c:plotArea>
    <c:legend>
      <c:legendPos val="r"/>
      <c:layout>
        <c:manualLayout>
          <c:xMode val="edge"/>
          <c:yMode val="edge"/>
          <c:x val="0.73170871482592803"/>
          <c:y val="0.44448408661455202"/>
          <c:w val="0.2408729002083648"/>
          <c:h val="0.24095073647131304"/>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Sheet1!$B$5</c:f>
              <c:strCache>
                <c:ptCount val="1"/>
                <c:pt idx="0">
                  <c:v>Column2</c:v>
                </c:pt>
              </c:strCache>
            </c:strRef>
          </c:tx>
          <c:spPr>
            <a:solidFill>
              <a:srgbClr val="4FC3F7"/>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1-40F5-4E73-B87B-0594F88523C8}"/>
              </c:ext>
            </c:extLst>
          </c:dPt>
          <c:dPt>
            <c:idx val="1"/>
            <c:invertIfNegative val="0"/>
            <c:bubble3D val="0"/>
            <c:extLst xmlns:c16r2="http://schemas.microsoft.com/office/drawing/2015/06/chart">
              <c:ext xmlns:c16="http://schemas.microsoft.com/office/drawing/2014/chart" uri="{C3380CC4-5D6E-409C-BE32-E72D297353CC}">
                <c16:uniqueId val="{00000003-40F5-4E73-B87B-0594F88523C8}"/>
              </c:ext>
            </c:extLst>
          </c:dPt>
          <c:dPt>
            <c:idx val="2"/>
            <c:invertIfNegative val="0"/>
            <c:bubble3D val="0"/>
            <c:extLst xmlns:c16r2="http://schemas.microsoft.com/office/drawing/2015/06/chart">
              <c:ext xmlns:c16="http://schemas.microsoft.com/office/drawing/2014/chart" uri="{C3380CC4-5D6E-409C-BE32-E72D297353CC}">
                <c16:uniqueId val="{00000005-40F5-4E73-B87B-0594F88523C8}"/>
              </c:ext>
            </c:extLst>
          </c:dPt>
          <c:dPt>
            <c:idx val="3"/>
            <c:invertIfNegative val="0"/>
            <c:bubble3D val="0"/>
            <c:extLst xmlns:c16r2="http://schemas.microsoft.com/office/drawing/2015/06/chart">
              <c:ext xmlns:c16="http://schemas.microsoft.com/office/drawing/2014/chart" uri="{C3380CC4-5D6E-409C-BE32-E72D297353CC}">
                <c16:uniqueId val="{00000009-40F5-4E73-B87B-0594F88523C8}"/>
              </c:ext>
            </c:extLst>
          </c:dPt>
          <c:dPt>
            <c:idx val="4"/>
            <c:invertIfNegative val="0"/>
            <c:bubble3D val="0"/>
            <c:extLst xmlns:c16r2="http://schemas.microsoft.com/office/drawing/2015/06/chart">
              <c:ext xmlns:c16="http://schemas.microsoft.com/office/drawing/2014/chart" uri="{C3380CC4-5D6E-409C-BE32-E72D297353CC}">
                <c16:uniqueId val="{00000007-40F5-4E73-B87B-0594F88523C8}"/>
              </c:ext>
            </c:extLst>
          </c:dPt>
          <c:dLbls>
            <c:numFmt formatCode="#,##0" sourceLinked="0"/>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Sheet1!$A$6:$A$10</c:f>
              <c:strCache>
                <c:ptCount val="5"/>
                <c:pt idx="0">
                  <c:v>Women 15+ years</c:v>
                </c:pt>
                <c:pt idx="1">
                  <c:v>Men 15+ years</c:v>
                </c:pt>
                <c:pt idx="2">
                  <c:v>Girls &lt;15 years</c:v>
                </c:pt>
                <c:pt idx="3">
                  <c:v>Boys &lt;15 years</c:v>
                </c:pt>
                <c:pt idx="4">
                  <c:v>DK/Missing/
Members do not collect</c:v>
                </c:pt>
              </c:strCache>
            </c:strRef>
          </c:cat>
          <c:val>
            <c:numRef>
              <c:f>Sheet1!$B$6:$B$10</c:f>
              <c:numCache>
                <c:formatCode>###0.0</c:formatCode>
                <c:ptCount val="5"/>
                <c:pt idx="0">
                  <c:v>42.7</c:v>
                </c:pt>
                <c:pt idx="1">
                  <c:v>51.8</c:v>
                </c:pt>
                <c:pt idx="2">
                  <c:v>1.1000000000000001</c:v>
                </c:pt>
                <c:pt idx="3">
                  <c:v>1.8</c:v>
                </c:pt>
                <c:pt idx="4">
                  <c:v>2.6</c:v>
                </c:pt>
              </c:numCache>
            </c:numRef>
          </c:val>
          <c:extLst xmlns:c16r2="http://schemas.microsoft.com/office/drawing/2015/06/chart">
            <c:ext xmlns:c16="http://schemas.microsoft.com/office/drawing/2014/chart" uri="{C3380CC4-5D6E-409C-BE32-E72D297353CC}">
              <c16:uniqueId val="{00000008-40F5-4E73-B87B-0594F88523C8}"/>
            </c:ext>
          </c:extLst>
        </c:ser>
        <c:dLbls>
          <c:showLegendKey val="0"/>
          <c:showVal val="0"/>
          <c:showCatName val="0"/>
          <c:showSerName val="0"/>
          <c:showPercent val="0"/>
          <c:showBubbleSize val="0"/>
        </c:dLbls>
        <c:gapWidth val="40"/>
        <c:axId val="285528080"/>
        <c:axId val="285528640"/>
      </c:barChart>
      <c:catAx>
        <c:axId val="285528080"/>
        <c:scaling>
          <c:orientation val="minMax"/>
        </c:scaling>
        <c:delete val="0"/>
        <c:axPos val="b"/>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85528640"/>
        <c:crossesAt val="0"/>
        <c:auto val="1"/>
        <c:lblAlgn val="ctr"/>
        <c:lblOffset val="100"/>
        <c:noMultiLvlLbl val="0"/>
      </c:catAx>
      <c:valAx>
        <c:axId val="285528640"/>
        <c:scaling>
          <c:orientation val="minMax"/>
          <c:max val="60"/>
          <c:min val="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r>
                  <a:rPr lang="en-US" sz="600" b="0" i="0" u="none" strike="noStrike" kern="1200" baseline="0">
                    <a:solidFill>
                      <a:schemeClr val="bg2">
                        <a:lumMod val="75000"/>
                      </a:schemeClr>
                    </a:solidFill>
                    <a:latin typeface="+mn-lt"/>
                    <a:ea typeface="+mn-ea"/>
                    <a:cs typeface="+mn-cs"/>
                  </a:rPr>
                  <a:t>Percent</a:t>
                </a:r>
              </a:p>
            </c:rich>
          </c:tx>
          <c:overlay val="0"/>
          <c:spPr>
            <a:noFill/>
            <a:ln>
              <a:noFill/>
            </a:ln>
            <a:effectLst/>
          </c:spPr>
          <c:txPr>
            <a:bodyPr rot="-5400000" spcFirstLastPara="1" vertOverflow="ellipsis" vert="horz" wrap="square" anchor="ctr" anchorCtr="1"/>
            <a:lstStyle/>
            <a:p>
              <a:pPr algn="ctr" rtl="0">
                <a:defRPr lang="en-US"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85528080"/>
        <c:crosses val="autoZero"/>
        <c:crossBetween val="between"/>
        <c:majorUnit val="10"/>
      </c:valAx>
      <c:spPr>
        <a:noFill/>
        <a:ln w="3175">
          <a:noFill/>
        </a:ln>
        <a:effectLst/>
      </c:spPr>
    </c:plotArea>
    <c:plotVisOnly val="1"/>
    <c:dispBlanksAs val="gap"/>
    <c:showDLblsOverMax val="0"/>
  </c:chart>
  <c:spPr>
    <a:noFill/>
    <a:ln w="3175">
      <a:noFill/>
    </a:ln>
    <a:effectLst/>
  </c:spPr>
  <c:txPr>
    <a:bodyPr/>
    <a:lstStyle/>
    <a:p>
      <a:pPr>
        <a:defRPr sz="60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3201889763779522E-2"/>
          <c:y val="0.11342820428696412"/>
          <c:w val="0.88666484689413827"/>
          <c:h val="0.81890392607174101"/>
        </c:manualLayout>
      </c:layout>
      <c:barChart>
        <c:barDir val="bar"/>
        <c:grouping val="stacked"/>
        <c:varyColors val="0"/>
        <c:ser>
          <c:idx val="0"/>
          <c:order val="0"/>
          <c:tx>
            <c:strRef>
              <c:f>Chart!$B$5</c:f>
              <c:strCache>
                <c:ptCount val="1"/>
                <c:pt idx="0">
                  <c:v>Improved</c:v>
                </c:pt>
              </c:strCache>
            </c:strRef>
          </c:tx>
          <c:spPr>
            <a:solidFill>
              <a:srgbClr val="3AB9C6"/>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Chart!$A$6:$A$13</c:f>
              <c:strCache>
                <c:ptCount val="8"/>
                <c:pt idx="0">
                  <c:v>National</c:v>
                </c:pt>
                <c:pt idx="2">
                  <c:v>Urban</c:v>
                </c:pt>
                <c:pt idx="3">
                  <c:v>Rural</c:v>
                </c:pt>
                <c:pt idx="5">
                  <c:v>In dwelling</c:v>
                </c:pt>
                <c:pt idx="6">
                  <c:v>In plot/yard</c:v>
                </c:pt>
                <c:pt idx="7">
                  <c:v>Elsewhere</c:v>
                </c:pt>
              </c:strCache>
            </c:strRef>
          </c:cat>
          <c:val>
            <c:numRef>
              <c:f>Chart!$B$6:$B$13</c:f>
              <c:numCache>
                <c:formatCode>General</c:formatCode>
                <c:ptCount val="8"/>
                <c:pt idx="0" formatCode="0">
                  <c:v>93.6</c:v>
                </c:pt>
                <c:pt idx="2" formatCode="0">
                  <c:v>98.6</c:v>
                </c:pt>
                <c:pt idx="3" formatCode="0">
                  <c:v>86.2</c:v>
                </c:pt>
                <c:pt idx="5" formatCode="0">
                  <c:v>98.8</c:v>
                </c:pt>
                <c:pt idx="6" formatCode="0">
                  <c:v>86.3</c:v>
                </c:pt>
                <c:pt idx="7" formatCode="0">
                  <c:v>87.1</c:v>
                </c:pt>
              </c:numCache>
            </c:numRef>
          </c:val>
          <c:extLst xmlns:c16r2="http://schemas.microsoft.com/office/drawing/2015/06/chart">
            <c:ext xmlns:c16="http://schemas.microsoft.com/office/drawing/2014/chart" uri="{C3380CC4-5D6E-409C-BE32-E72D297353CC}">
              <c16:uniqueId val="{00000000-BEF1-4E66-B9A8-7E2D128849D7}"/>
            </c:ext>
          </c:extLst>
        </c:ser>
        <c:ser>
          <c:idx val="1"/>
          <c:order val="1"/>
          <c:tx>
            <c:strRef>
              <c:f>Chart!$C$5</c:f>
              <c:strCache>
                <c:ptCount val="1"/>
                <c:pt idx="0">
                  <c:v>Unimproved</c:v>
                </c:pt>
              </c:strCache>
            </c:strRef>
          </c:tx>
          <c:spPr>
            <a:solidFill>
              <a:srgbClr val="FCB04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Chart!$A$6:$A$13</c:f>
              <c:strCache>
                <c:ptCount val="8"/>
                <c:pt idx="0">
                  <c:v>National</c:v>
                </c:pt>
                <c:pt idx="2">
                  <c:v>Urban</c:v>
                </c:pt>
                <c:pt idx="3">
                  <c:v>Rural</c:v>
                </c:pt>
                <c:pt idx="5">
                  <c:v>In dwelling</c:v>
                </c:pt>
                <c:pt idx="6">
                  <c:v>In plot/yard</c:v>
                </c:pt>
                <c:pt idx="7">
                  <c:v>Elsewhere</c:v>
                </c:pt>
              </c:strCache>
            </c:strRef>
          </c:cat>
          <c:val>
            <c:numRef>
              <c:f>Chart!$C$6:$C$13</c:f>
              <c:numCache>
                <c:formatCode>General</c:formatCode>
                <c:ptCount val="8"/>
                <c:pt idx="0" formatCode="0">
                  <c:v>6.4</c:v>
                </c:pt>
                <c:pt idx="2" formatCode="0">
                  <c:v>1.4</c:v>
                </c:pt>
                <c:pt idx="3" formatCode="0">
                  <c:v>13.8</c:v>
                </c:pt>
                <c:pt idx="5" formatCode="0">
                  <c:v>1.2</c:v>
                </c:pt>
                <c:pt idx="6" formatCode="0">
                  <c:v>13.7</c:v>
                </c:pt>
                <c:pt idx="7" formatCode="0">
                  <c:v>12.9</c:v>
                </c:pt>
              </c:numCache>
            </c:numRef>
          </c:val>
          <c:extLst xmlns:c16r2="http://schemas.microsoft.com/office/drawing/2015/06/chart">
            <c:ext xmlns:c16="http://schemas.microsoft.com/office/drawing/2014/chart" uri="{C3380CC4-5D6E-409C-BE32-E72D297353CC}">
              <c16:uniqueId val="{00000001-BEF1-4E66-B9A8-7E2D128849D7}"/>
            </c:ext>
          </c:extLst>
        </c:ser>
        <c:dLbls>
          <c:showLegendKey val="0"/>
          <c:showVal val="0"/>
          <c:showCatName val="0"/>
          <c:showSerName val="0"/>
          <c:showPercent val="0"/>
          <c:showBubbleSize val="0"/>
        </c:dLbls>
        <c:gapWidth val="27"/>
        <c:overlap val="100"/>
        <c:axId val="285531440"/>
        <c:axId val="285532000"/>
      </c:barChart>
      <c:catAx>
        <c:axId val="285531440"/>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285532000"/>
        <c:crosses val="autoZero"/>
        <c:auto val="1"/>
        <c:lblAlgn val="ctr"/>
        <c:lblOffset val="100"/>
        <c:noMultiLvlLbl val="0"/>
      </c:catAx>
      <c:valAx>
        <c:axId val="285532000"/>
        <c:scaling>
          <c:orientation val="minMax"/>
          <c:max val="100"/>
          <c:min val="0"/>
        </c:scaling>
        <c:delete val="0"/>
        <c:axPos val="b"/>
        <c:majorGridlines>
          <c:spPr>
            <a:ln w="6350"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85531440"/>
        <c:crosses val="autoZero"/>
        <c:crossBetween val="between"/>
        <c:majorUnit val="20"/>
      </c:valAx>
      <c:spPr>
        <a:noFill/>
        <a:ln w="3175">
          <a:noFill/>
        </a:ln>
        <a:effectLst/>
      </c:spPr>
    </c:plotArea>
    <c:legend>
      <c:legendPos val="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0.76287</cdr:x>
      <cdr:y>0.04155</cdr:y>
    </cdr:from>
    <cdr:to>
      <cdr:x>0.89311</cdr:x>
      <cdr:y>0.10296</cdr:y>
    </cdr:to>
    <cdr:sp macro="" textlink="">
      <cdr:nvSpPr>
        <cdr:cNvPr id="2" name="TextBox 2"/>
        <cdr:cNvSpPr txBox="1"/>
      </cdr:nvSpPr>
      <cdr:spPr>
        <a:xfrm xmlns:a="http://schemas.openxmlformats.org/drawingml/2006/main">
          <a:off x="1953199" y="135249"/>
          <a:ext cx="333456" cy="19990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700" dirty="0"/>
            <a:t>&lt;1</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png"/><Relationship Id="rId7"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8.xml"/><Relationship Id="rId4" Type="http://schemas.openxmlformats.org/officeDocument/2006/relationships/chart" Target="../charts/chart6.xml"/></Relationships>
</file>

<file path=ppt/slides/_rels/slide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8.xml"/><Relationship Id="rId4" Type="http://schemas.openxmlformats.org/officeDocument/2006/relationships/chart" Target="../charts/chart9.xml"/></Relationships>
</file>

<file path=ppt/slides/_rels/slide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8.xml"/><Relationship Id="rId4" Type="http://schemas.openxmlformats.org/officeDocument/2006/relationships/chart" Target="../charts/chart12.xml"/></Relationships>
</file>

<file path=ppt/slides/_rels/slide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1.png"/><Relationship Id="rId1" Type="http://schemas.openxmlformats.org/officeDocument/2006/relationships/slideLayout" Target="../slideLayouts/slideLayout8.xml"/><Relationship Id="rId4" Type="http://schemas.openxmlformats.org/officeDocument/2006/relationships/chart" Target="../charts/char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32" name="Picture 31"/>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33" name="TextBox 32"/>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1" name="Picture 40"/>
          <p:cNvPicPr>
            <a:picLocks noChangeAspect="1"/>
          </p:cNvPicPr>
          <p:nvPr/>
        </p:nvPicPr>
        <p:blipFill>
          <a:blip r:embed="rId4"/>
          <a:stretch>
            <a:fillRect/>
          </a:stretch>
        </p:blipFill>
        <p:spPr>
          <a:xfrm>
            <a:off x="5628401" y="1391082"/>
            <a:ext cx="1719262" cy="379456"/>
          </a:xfrm>
          <a:prstGeom prst="rect">
            <a:avLst/>
          </a:prstGeom>
        </p:spPr>
      </p:pic>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12" name="Rectangle 11"/>
          <p:cNvSpPr/>
          <p:nvPr/>
        </p:nvSpPr>
        <p:spPr>
          <a:xfrm>
            <a:off x="308760" y="7756262"/>
            <a:ext cx="7050024" cy="203543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226695" y="1849714"/>
            <a:ext cx="5437535" cy="276999"/>
          </a:xfrm>
          <a:prstGeom prst="rect">
            <a:avLst/>
          </a:prstGeom>
          <a:noFill/>
          <a:ln w="3175">
            <a:noFill/>
          </a:ln>
        </p:spPr>
        <p:txBody>
          <a:bodyPr wrap="square" rtlCol="0">
            <a:spAutoFit/>
          </a:bodyPr>
          <a:lstStyle/>
          <a:p>
            <a:r>
              <a:rPr lang="en-US" sz="1200" b="1" dirty="0">
                <a:solidFill>
                  <a:srgbClr val="4C545A"/>
                </a:solidFill>
                <a:latin typeface="+mj-lt"/>
              </a:rPr>
              <a:t>Basic Drinking Water, Sanitation &amp; Hygiene Services</a:t>
            </a:r>
          </a:p>
        </p:txBody>
      </p:sp>
      <p:sp>
        <p:nvSpPr>
          <p:cNvPr id="34" name="TextBox 33"/>
          <p:cNvSpPr txBox="1"/>
          <p:nvPr/>
        </p:nvSpPr>
        <p:spPr>
          <a:xfrm>
            <a:off x="314276" y="1382875"/>
            <a:ext cx="5278589" cy="400110"/>
          </a:xfrm>
          <a:prstGeom prst="rect">
            <a:avLst/>
          </a:prstGeom>
          <a:noFill/>
        </p:spPr>
        <p:txBody>
          <a:bodyPr wrap="square" rtlCol="0">
            <a:spAutoFit/>
          </a:bodyPr>
          <a:lstStyle/>
          <a:p>
            <a:r>
              <a:rPr lang="en-US" sz="2000" b="1" dirty="0">
                <a:solidFill>
                  <a:schemeClr val="bg1"/>
                </a:solidFill>
                <a:latin typeface="+mj-lt"/>
              </a:rPr>
              <a:t>Drinking Water, Sanitation &amp; Hygiene - WASH</a:t>
            </a:r>
            <a:endParaRPr lang="en-US" sz="2000" dirty="0">
              <a:solidFill>
                <a:schemeClr val="bg1"/>
              </a:solidFill>
            </a:endParaRPr>
          </a:p>
        </p:txBody>
      </p:sp>
      <p:sp>
        <p:nvSpPr>
          <p:cNvPr id="18" name="TextBox 17"/>
          <p:cNvSpPr txBox="1"/>
          <p:nvPr/>
        </p:nvSpPr>
        <p:spPr>
          <a:xfrm>
            <a:off x="306628" y="5615811"/>
            <a:ext cx="3749216" cy="200055"/>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by drinking water, sanitation and hygiene coverage</a:t>
            </a:r>
          </a:p>
        </p:txBody>
      </p:sp>
      <p:sp>
        <p:nvSpPr>
          <p:cNvPr id="22" name="TextBox 21"/>
          <p:cNvSpPr txBox="1"/>
          <p:nvPr/>
        </p:nvSpPr>
        <p:spPr>
          <a:xfrm>
            <a:off x="306876" y="6095121"/>
            <a:ext cx="7050024" cy="1708160"/>
          </a:xfrm>
          <a:prstGeom prst="rect">
            <a:avLst/>
          </a:prstGeom>
          <a:noFill/>
          <a:ln w="3175">
            <a:noFill/>
          </a:ln>
        </p:spPr>
        <p:txBody>
          <a:bodyPr wrap="square" rtlCol="0">
            <a:spAutoFit/>
          </a:bodyPr>
          <a:lstStyle/>
          <a:p>
            <a:pPr algn="just"/>
            <a:r>
              <a:rPr lang="en-US" sz="700" b="1" i="1" dirty="0"/>
              <a:t>Drinking water ladder</a:t>
            </a:r>
            <a:r>
              <a:rPr lang="en-US" sz="700" dirty="0"/>
              <a:t>: </a:t>
            </a:r>
            <a:r>
              <a:rPr lang="en-US" sz="700" b="1" dirty="0"/>
              <a:t>At least basic </a:t>
            </a:r>
            <a:r>
              <a:rPr lang="en-US" sz="700" dirty="0"/>
              <a:t>drinking water services (SDG 1.4.1) refer to an improved source, provided collection time is not more than 30 minutes for a roundtrip including queuing. Improved drinking water sources are those that have the potential to deliver safe water by nature of their design and construction, and include: piped water, boreholes, protected dug wells, protected springs, and packaged or delivered water. </a:t>
            </a:r>
            <a:r>
              <a:rPr lang="en-US" sz="700" b="1" dirty="0"/>
              <a:t>Limited</a:t>
            </a:r>
            <a:r>
              <a:rPr lang="en-US" sz="700" dirty="0"/>
              <a:t> refers to an improved source more than 30 minutes roundtrip. </a:t>
            </a:r>
            <a:r>
              <a:rPr lang="en-US" sz="700" b="1" dirty="0"/>
              <a:t>Unimproved</a:t>
            </a:r>
            <a:r>
              <a:rPr lang="en-US" sz="700" dirty="0"/>
              <a:t> sources include unprotected dug wells and unprotected springs. </a:t>
            </a:r>
            <a:r>
              <a:rPr lang="en-US" sz="700" b="1" dirty="0"/>
              <a:t>No service </a:t>
            </a:r>
            <a:r>
              <a:rPr lang="en-US" sz="700" dirty="0"/>
              <a:t>refers to the direct collection of water from surface waters such as rivers, lakes or irrigation channels.</a:t>
            </a:r>
          </a:p>
          <a:p>
            <a:endParaRPr lang="en-US" sz="700" i="1" dirty="0"/>
          </a:p>
          <a:p>
            <a:pPr algn="just"/>
            <a:r>
              <a:rPr lang="en-US" sz="700" b="1" i="1" dirty="0"/>
              <a:t>Sanitation ladder: </a:t>
            </a:r>
            <a:r>
              <a:rPr lang="en-US" sz="700" b="1" dirty="0"/>
              <a:t>At least basic </a:t>
            </a:r>
            <a:r>
              <a:rPr lang="en-US" sz="700" dirty="0"/>
              <a:t>sanitation services (SDG 1.4.1) refer to the use of improved facilities which are not shared with other households. Improved sanitation facilities are those designed to hygienically separate excreta from human contact, and include: flush/pour flush to piped sewer system, septic tanks or pit latrines; pit latrines with slabs. </a:t>
            </a:r>
            <a:r>
              <a:rPr lang="en-US" sz="700" b="1" dirty="0"/>
              <a:t>Limited</a:t>
            </a:r>
            <a:r>
              <a:rPr lang="en-US" sz="700" dirty="0"/>
              <a:t> sanitation service refers to an improved facility shared with other households. </a:t>
            </a:r>
            <a:r>
              <a:rPr lang="en-US" sz="700" b="1" dirty="0"/>
              <a:t>Unimproved</a:t>
            </a:r>
            <a:r>
              <a:rPr lang="en-US" sz="700" dirty="0"/>
              <a:t> sanitation facilities include flush/pour flush to an open drain, pit latrines without a slab, hanging latrines and bucket latrines. </a:t>
            </a:r>
            <a:r>
              <a:rPr lang="en-US" sz="700" b="1" dirty="0"/>
              <a:t>No service</a:t>
            </a:r>
            <a:r>
              <a:rPr lang="en-US" sz="700" dirty="0"/>
              <a:t> refers to the practice of open defecation. </a:t>
            </a:r>
          </a:p>
          <a:p>
            <a:endParaRPr lang="en-US" sz="700" dirty="0"/>
          </a:p>
          <a:p>
            <a:pPr algn="just"/>
            <a:r>
              <a:rPr lang="en-US" sz="700" b="1" i="1" dirty="0"/>
              <a:t>Hygiene ladder:</a:t>
            </a:r>
            <a:r>
              <a:rPr lang="en-US" sz="700" b="1" dirty="0"/>
              <a:t> </a:t>
            </a:r>
            <a:r>
              <a:rPr lang="en-US" sz="700" dirty="0"/>
              <a:t>A </a:t>
            </a:r>
            <a:r>
              <a:rPr lang="en-US" sz="700" b="1" dirty="0"/>
              <a:t>basic</a:t>
            </a:r>
            <a:r>
              <a:rPr lang="en-US" sz="700" dirty="0"/>
              <a:t> hygiene service (SDG 1.4.1 &amp; SDG 6.2.1) refers to the availability of a handwashing facility on premises with soap and water. Handwashing facilities may be fixed or mobile and include a sink with tap water, buckets with taps, tippy-taps, and jugs or basins designated for handwashing. Soap includes bar soap, liquid soap, powder detergent, and soapy water but does not other handwashing agents. </a:t>
            </a:r>
            <a:r>
              <a:rPr lang="en-US" sz="700" b="1" dirty="0"/>
              <a:t>Limited</a:t>
            </a:r>
            <a:r>
              <a:rPr lang="en-US" sz="700" dirty="0"/>
              <a:t> hygiene service refers to a facility lacking water and/or soap. </a:t>
            </a:r>
            <a:r>
              <a:rPr lang="en-US" sz="700" b="1" dirty="0"/>
              <a:t>No facility </a:t>
            </a:r>
            <a:r>
              <a:rPr lang="en-US" sz="700" dirty="0"/>
              <a:t>means there is no handwashing facility on the household’s premises. </a:t>
            </a:r>
          </a:p>
          <a:p>
            <a:endParaRPr lang="en-US" sz="700" dirty="0"/>
          </a:p>
        </p:txBody>
      </p:sp>
      <p:sp>
        <p:nvSpPr>
          <p:cNvPr id="23" name="TextBox 22">
            <a:extLst>
              <a:ext uri="{FF2B5EF4-FFF2-40B4-BE49-F238E27FC236}">
                <a16:creationId xmlns:a16="http://schemas.microsoft.com/office/drawing/2014/main" xmlns="" id="{4C7A9077-6DAD-D046-92D5-6BDC27CCC13C}"/>
              </a:ext>
            </a:extLst>
          </p:cNvPr>
          <p:cNvSpPr txBox="1"/>
          <p:nvPr/>
        </p:nvSpPr>
        <p:spPr>
          <a:xfrm>
            <a:off x="300278" y="7752397"/>
            <a:ext cx="227462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25" name="TextBox 24">
            <a:extLst>
              <a:ext uri="{FF2B5EF4-FFF2-40B4-BE49-F238E27FC236}">
                <a16:creationId xmlns:a16="http://schemas.microsoft.com/office/drawing/2014/main" xmlns="" id="{D5F89D40-4EEF-EF41-942A-5D8625C0C6B4}"/>
              </a:ext>
            </a:extLst>
          </p:cNvPr>
          <p:cNvSpPr txBox="1"/>
          <p:nvPr/>
        </p:nvSpPr>
        <p:spPr>
          <a:xfrm>
            <a:off x="355065" y="8124552"/>
            <a:ext cx="6985536" cy="1641748"/>
          </a:xfrm>
          <a:prstGeom prst="rect">
            <a:avLst/>
          </a:prstGeom>
          <a:noFill/>
        </p:spPr>
        <p:txBody>
          <a:bodyPr wrap="square" numCol="3" spcCol="137160" rtlCol="0">
            <a:noAutofit/>
          </a:bodyPr>
          <a:lstStyle/>
          <a:p>
            <a:pPr marL="171450" indent="-171450" algn="just">
              <a:spcBef>
                <a:spcPts val="100"/>
              </a:spcBef>
              <a:spcAft>
                <a:spcPts val="100"/>
              </a:spcAft>
              <a:buFont typeface="Arial" panose="020B0604020202020204" pitchFamily="34" charset="0"/>
              <a:buChar char="•"/>
            </a:pPr>
            <a:r>
              <a:rPr lang="en-US" sz="1000" dirty="0">
                <a:solidFill>
                  <a:schemeClr val="bg1"/>
                </a:solidFill>
              </a:rPr>
              <a:t>3% of household members lack improved drinking water services that is either inside their dwelling, yard or plot or within a 30-minute round trip to collect water.</a:t>
            </a:r>
          </a:p>
          <a:p>
            <a:pPr marL="171450" indent="-171450" algn="just">
              <a:spcBef>
                <a:spcPts val="100"/>
              </a:spcBef>
              <a:spcAft>
                <a:spcPts val="100"/>
              </a:spcAft>
              <a:buFont typeface="Arial" panose="020B0604020202020204" pitchFamily="34" charset="0"/>
              <a:buChar char="•"/>
            </a:pPr>
            <a:r>
              <a:rPr lang="en-US" sz="1000" dirty="0">
                <a:solidFill>
                  <a:schemeClr val="bg1"/>
                </a:solidFill>
              </a:rPr>
              <a:t>Share of household population with E. coli in source water is 25%, while share of household population with E. coli in glass of drinking water is 31%.</a:t>
            </a:r>
          </a:p>
          <a:p>
            <a:pPr marL="171450" indent="-171450" algn="just">
              <a:spcBef>
                <a:spcPts val="100"/>
              </a:spcBef>
              <a:spcAft>
                <a:spcPts val="100"/>
              </a:spcAft>
              <a:buFont typeface="Arial" panose="020B0604020202020204" pitchFamily="34" charset="0"/>
              <a:buChar char="•"/>
            </a:pPr>
            <a:r>
              <a:rPr lang="en-US" sz="1000" dirty="0">
                <a:solidFill>
                  <a:schemeClr val="bg1"/>
                </a:solidFill>
              </a:rPr>
              <a:t>The highest share of household population with E.coli in source water as well as in glass of drinking water has </a:t>
            </a:r>
            <a:r>
              <a:rPr lang="en-US" sz="1000" dirty="0" err="1">
                <a:solidFill>
                  <a:schemeClr val="bg1"/>
                </a:solidFill>
              </a:rPr>
              <a:t>Guria</a:t>
            </a:r>
            <a:r>
              <a:rPr lang="en-US" sz="1000" dirty="0">
                <a:solidFill>
                  <a:schemeClr val="bg1"/>
                </a:solidFill>
              </a:rPr>
              <a:t> region (69% and 77% respectively), while Tbilisi Region has the lowest shares (no contamination in source and 4% in glass). </a:t>
            </a:r>
          </a:p>
          <a:p>
            <a:pPr marL="171450" indent="-171450" algn="just">
              <a:spcBef>
                <a:spcPts val="100"/>
              </a:spcBef>
              <a:spcAft>
                <a:spcPts val="100"/>
              </a:spcAft>
              <a:buFont typeface="Arial" panose="020B0604020202020204" pitchFamily="34" charset="0"/>
              <a:buChar char="•"/>
            </a:pPr>
            <a:endParaRPr lang="en-US" sz="1000" dirty="0" smtClean="0">
              <a:solidFill>
                <a:schemeClr val="bg1"/>
              </a:solidFill>
            </a:endParaRPr>
          </a:p>
          <a:p>
            <a:pPr marL="171450" indent="-171450" algn="just">
              <a:spcBef>
                <a:spcPts val="100"/>
              </a:spcBef>
              <a:spcAft>
                <a:spcPts val="100"/>
              </a:spcAft>
              <a:buFont typeface="Arial" panose="020B0604020202020204" pitchFamily="34" charset="0"/>
              <a:buChar char="•"/>
            </a:pPr>
            <a:endParaRPr lang="en-US" sz="1000" dirty="0">
              <a:solidFill>
                <a:schemeClr val="bg1"/>
              </a:solidFill>
            </a:endParaRPr>
          </a:p>
          <a:p>
            <a:pPr marL="171450" indent="-171450" algn="just">
              <a:spcBef>
                <a:spcPts val="100"/>
              </a:spcBef>
              <a:spcAft>
                <a:spcPts val="100"/>
              </a:spcAft>
              <a:buFont typeface="Arial" panose="020B0604020202020204" pitchFamily="34" charset="0"/>
              <a:buChar char="•"/>
            </a:pPr>
            <a:r>
              <a:rPr lang="en-US" sz="1000" dirty="0" smtClean="0">
                <a:solidFill>
                  <a:schemeClr val="bg1"/>
                </a:solidFill>
              </a:rPr>
              <a:t>6</a:t>
            </a:r>
            <a:r>
              <a:rPr lang="en-US" sz="1000" dirty="0">
                <a:solidFill>
                  <a:schemeClr val="bg1"/>
                </a:solidFill>
              </a:rPr>
              <a:t>% of households do not have adequate means to wash their hands because of unavailability of water, soap or detergent.</a:t>
            </a:r>
          </a:p>
          <a:p>
            <a:pPr marL="171450" indent="-171450" algn="just">
              <a:spcBef>
                <a:spcPts val="100"/>
              </a:spcBef>
              <a:spcAft>
                <a:spcPts val="100"/>
              </a:spcAft>
              <a:buFont typeface="Arial" panose="020B0604020202020204" pitchFamily="34" charset="0"/>
              <a:buChar char="•"/>
            </a:pPr>
            <a:r>
              <a:rPr lang="en-US" sz="1000" dirty="0">
                <a:solidFill>
                  <a:schemeClr val="bg1"/>
                </a:solidFill>
              </a:rPr>
              <a:t>92% of household population use improved sanitation facilities that are not shared with other households.</a:t>
            </a:r>
          </a:p>
        </p:txBody>
      </p:sp>
      <p:sp>
        <p:nvSpPr>
          <p:cNvPr id="2" name="TextBox 1"/>
          <p:cNvSpPr txBox="1"/>
          <p:nvPr/>
        </p:nvSpPr>
        <p:spPr>
          <a:xfrm>
            <a:off x="306628" y="5815866"/>
            <a:ext cx="3922297" cy="200055"/>
          </a:xfrm>
          <a:prstGeom prst="rect">
            <a:avLst/>
          </a:prstGeom>
          <a:noFill/>
          <a:ln w="3175">
            <a:noFill/>
          </a:ln>
        </p:spPr>
        <p:txBody>
          <a:bodyPr wrap="square" rtlCol="0">
            <a:spAutoFit/>
          </a:bodyPr>
          <a:lstStyle/>
          <a:p>
            <a:r>
              <a:rPr lang="en-US" sz="700" dirty="0"/>
              <a:t>Note: Some figures in this snapshot do not add up to 100 percent because of rounding.</a:t>
            </a:r>
          </a:p>
        </p:txBody>
      </p:sp>
      <p:grpSp>
        <p:nvGrpSpPr>
          <p:cNvPr id="27" name="Group 26"/>
          <p:cNvGrpSpPr/>
          <p:nvPr/>
        </p:nvGrpSpPr>
        <p:grpSpPr>
          <a:xfrm>
            <a:off x="301625" y="2364198"/>
            <a:ext cx="7048881" cy="3255264"/>
            <a:chOff x="301625" y="2553619"/>
            <a:chExt cx="7048881" cy="3255264"/>
          </a:xfrm>
        </p:grpSpPr>
        <p:graphicFrame>
          <p:nvGraphicFramePr>
            <p:cNvPr id="28" name="Chart 27"/>
            <p:cNvGraphicFramePr/>
            <p:nvPr>
              <p:extLst>
                <p:ext uri="{D42A27DB-BD31-4B8C-83A1-F6EECF244321}">
                  <p14:modId xmlns:p14="http://schemas.microsoft.com/office/powerpoint/2010/main" val="258604811"/>
                </p:ext>
              </p:extLst>
            </p:nvPr>
          </p:nvGraphicFramePr>
          <p:xfrm>
            <a:off x="4799330" y="2553619"/>
            <a:ext cx="2551176" cy="325526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6" name="Chart 35"/>
            <p:cNvGraphicFramePr/>
            <p:nvPr>
              <p:extLst>
                <p:ext uri="{D42A27DB-BD31-4B8C-83A1-F6EECF244321}">
                  <p14:modId xmlns:p14="http://schemas.microsoft.com/office/powerpoint/2010/main" val="1782250702"/>
                </p:ext>
              </p:extLst>
            </p:nvPr>
          </p:nvGraphicFramePr>
          <p:xfrm>
            <a:off x="301625" y="2553619"/>
            <a:ext cx="2551176" cy="325526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7" name="Chart 36"/>
            <p:cNvGraphicFramePr/>
            <p:nvPr>
              <p:extLst>
                <p:ext uri="{D42A27DB-BD31-4B8C-83A1-F6EECF244321}">
                  <p14:modId xmlns:p14="http://schemas.microsoft.com/office/powerpoint/2010/main" val="1567135313"/>
                </p:ext>
              </p:extLst>
            </p:nvPr>
          </p:nvGraphicFramePr>
          <p:xfrm>
            <a:off x="2523000" y="2553619"/>
            <a:ext cx="2560320" cy="3255264"/>
          </p:xfrm>
          <a:graphic>
            <a:graphicData uri="http://schemas.openxmlformats.org/drawingml/2006/chart">
              <c:chart xmlns:c="http://schemas.openxmlformats.org/drawingml/2006/chart" xmlns:r="http://schemas.openxmlformats.org/officeDocument/2006/relationships" r:id="rId8"/>
            </a:graphicData>
          </a:graphic>
        </p:graphicFrame>
        <p:sp>
          <p:nvSpPr>
            <p:cNvPr id="38" name="TextBox 37"/>
            <p:cNvSpPr txBox="1"/>
            <p:nvPr/>
          </p:nvSpPr>
          <p:spPr>
            <a:xfrm>
              <a:off x="3138851" y="2700557"/>
              <a:ext cx="299247" cy="200055"/>
            </a:xfrm>
            <a:prstGeom prst="rect">
              <a:avLst/>
            </a:prstGeom>
            <a:noFill/>
            <a:ln>
              <a:noFill/>
            </a:ln>
          </p:spPr>
          <p:txBody>
            <a:bodyPr wrap="square" rtlCol="0">
              <a:spAutoFit/>
            </a:bodyPr>
            <a:lstStyle/>
            <a:p>
              <a:r>
                <a:rPr lang="en-US" sz="700" dirty="0"/>
                <a:t>&lt;1</a:t>
              </a:r>
            </a:p>
          </p:txBody>
        </p:sp>
        <p:sp>
          <p:nvSpPr>
            <p:cNvPr id="39" name="TextBox 38"/>
            <p:cNvSpPr txBox="1"/>
            <p:nvPr/>
          </p:nvSpPr>
          <p:spPr>
            <a:xfrm>
              <a:off x="3864226" y="2684936"/>
              <a:ext cx="225915" cy="200055"/>
            </a:xfrm>
            <a:prstGeom prst="rect">
              <a:avLst/>
            </a:prstGeom>
            <a:noFill/>
            <a:ln>
              <a:noFill/>
            </a:ln>
          </p:spPr>
          <p:txBody>
            <a:bodyPr wrap="square" rtlCol="0">
              <a:spAutoFit/>
            </a:bodyPr>
            <a:lstStyle/>
            <a:p>
              <a:r>
                <a:rPr lang="en-US" sz="700" dirty="0"/>
                <a:t>0</a:t>
              </a:r>
            </a:p>
          </p:txBody>
        </p:sp>
      </p:grpSp>
    </p:spTree>
    <p:extLst>
      <p:ext uri="{BB962C8B-B14F-4D97-AF65-F5344CB8AC3E}">
        <p14:creationId xmlns:p14="http://schemas.microsoft.com/office/powerpoint/2010/main" val="1554034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6"/>
          <p:cNvGraphicFramePr>
            <a:graphicFrameLocks/>
          </p:cNvGraphicFramePr>
          <p:nvPr>
            <p:extLst>
              <p:ext uri="{D42A27DB-BD31-4B8C-83A1-F6EECF244321}">
                <p14:modId xmlns:p14="http://schemas.microsoft.com/office/powerpoint/2010/main" val="3384827849"/>
              </p:ext>
            </p:extLst>
          </p:nvPr>
        </p:nvGraphicFramePr>
        <p:xfrm>
          <a:off x="302903" y="1107239"/>
          <a:ext cx="3438144" cy="3395510"/>
        </p:xfrm>
        <a:graphic>
          <a:graphicData uri="http://schemas.openxmlformats.org/drawingml/2006/chart">
            <c:chart xmlns:c="http://schemas.openxmlformats.org/drawingml/2006/chart" xmlns:r="http://schemas.openxmlformats.org/officeDocument/2006/relationships" r:id="rId2"/>
          </a:graphicData>
        </a:graphic>
      </p:graphicFrame>
      <p:sp>
        <p:nvSpPr>
          <p:cNvPr id="43" name="TextBox 42"/>
          <p:cNvSpPr txBox="1"/>
          <p:nvPr/>
        </p:nvSpPr>
        <p:spPr>
          <a:xfrm>
            <a:off x="3883682" y="673419"/>
            <a:ext cx="3438144" cy="261610"/>
          </a:xfrm>
          <a:prstGeom prst="rect">
            <a:avLst/>
          </a:prstGeom>
          <a:noFill/>
          <a:ln w="3175">
            <a:noFill/>
          </a:ln>
        </p:spPr>
        <p:txBody>
          <a:bodyPr wrap="square" rtlCol="0">
            <a:spAutoFit/>
          </a:bodyPr>
          <a:lstStyle/>
          <a:p>
            <a:r>
              <a:rPr lang="en-US" sz="1100" b="1" dirty="0">
                <a:solidFill>
                  <a:srgbClr val="4C545A"/>
                </a:solidFill>
                <a:latin typeface="+mj-lt"/>
              </a:rPr>
              <a:t>Regional Data on Basic </a:t>
            </a:r>
            <a:r>
              <a:rPr lang="en-US" sz="1100" b="1" dirty="0" smtClean="0">
                <a:solidFill>
                  <a:srgbClr val="4C545A"/>
                </a:solidFill>
                <a:latin typeface="+mj-lt"/>
              </a:rPr>
              <a:t>Services</a:t>
            </a:r>
            <a:endParaRPr lang="en-US" sz="1100" b="1" dirty="0">
              <a:solidFill>
                <a:srgbClr val="4C545A"/>
              </a:solidFill>
              <a:latin typeface="+mj-lt"/>
            </a:endParaRPr>
          </a:p>
        </p:txBody>
      </p:sp>
      <p:sp>
        <p:nvSpPr>
          <p:cNvPr id="45" name="TextBox 44"/>
          <p:cNvSpPr txBox="1"/>
          <p:nvPr/>
        </p:nvSpPr>
        <p:spPr>
          <a:xfrm>
            <a:off x="302903" y="673173"/>
            <a:ext cx="3438144" cy="261610"/>
          </a:xfrm>
          <a:prstGeom prst="rect">
            <a:avLst/>
          </a:prstGeom>
          <a:noFill/>
          <a:ln w="3175">
            <a:noFill/>
          </a:ln>
        </p:spPr>
        <p:txBody>
          <a:bodyPr wrap="square" rtlCol="0">
            <a:spAutoFit/>
          </a:bodyPr>
          <a:lstStyle/>
          <a:p>
            <a:r>
              <a:rPr lang="en-US" sz="1100" b="1" dirty="0">
                <a:solidFill>
                  <a:srgbClr val="4C545A"/>
                </a:solidFill>
                <a:latin typeface="+mj-lt"/>
              </a:rPr>
              <a:t>Basic Drinking Water</a:t>
            </a:r>
          </a:p>
        </p:txBody>
      </p:sp>
      <p:sp>
        <p:nvSpPr>
          <p:cNvPr id="46" name="TextBox 45"/>
          <p:cNvSpPr txBox="1"/>
          <p:nvPr/>
        </p:nvSpPr>
        <p:spPr>
          <a:xfrm>
            <a:off x="225821" y="180010"/>
            <a:ext cx="4209409" cy="276999"/>
          </a:xfrm>
          <a:prstGeom prst="rect">
            <a:avLst/>
          </a:prstGeom>
          <a:noFill/>
          <a:ln w="3175">
            <a:noFill/>
          </a:ln>
        </p:spPr>
        <p:txBody>
          <a:bodyPr wrap="square" rtlCol="0">
            <a:spAutoFit/>
          </a:bodyPr>
          <a:lstStyle/>
          <a:p>
            <a:r>
              <a:rPr lang="en-US" sz="1200" b="1" dirty="0">
                <a:solidFill>
                  <a:srgbClr val="4C545A"/>
                </a:solidFill>
                <a:latin typeface="+mj-lt"/>
              </a:rPr>
              <a:t>WASH: Inequalities in Basic Services</a:t>
            </a:r>
          </a:p>
        </p:txBody>
      </p:sp>
      <p:cxnSp>
        <p:nvCxnSpPr>
          <p:cNvPr id="48" name="Straight Connector 47"/>
          <p:cNvCxnSpPr/>
          <p:nvPr/>
        </p:nvCxnSpPr>
        <p:spPr>
          <a:xfrm>
            <a:off x="295535" y="454404"/>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306329" y="5287387"/>
            <a:ext cx="3438144" cy="253916"/>
          </a:xfrm>
          <a:prstGeom prst="rect">
            <a:avLst/>
          </a:prstGeom>
          <a:noFill/>
          <a:ln w="3175">
            <a:noFill/>
          </a:ln>
        </p:spPr>
        <p:txBody>
          <a:bodyPr wrap="square" rtlCol="0">
            <a:spAutoFit/>
          </a:bodyPr>
          <a:lstStyle/>
          <a:p>
            <a:r>
              <a:rPr lang="en-US" sz="1050" b="1" dirty="0">
                <a:solidFill>
                  <a:srgbClr val="4C545A"/>
                </a:solidFill>
                <a:latin typeface="+mj-lt"/>
              </a:rPr>
              <a:t>Basic Sanitation</a:t>
            </a:r>
          </a:p>
        </p:txBody>
      </p:sp>
      <p:graphicFrame>
        <p:nvGraphicFramePr>
          <p:cNvPr id="59" name="Table 58"/>
          <p:cNvGraphicFramePr>
            <a:graphicFrameLocks noGrp="1"/>
          </p:cNvGraphicFramePr>
          <p:nvPr>
            <p:extLst>
              <p:ext uri="{D42A27DB-BD31-4B8C-83A1-F6EECF244321}">
                <p14:modId xmlns:p14="http://schemas.microsoft.com/office/powerpoint/2010/main" val="1702834982"/>
              </p:ext>
            </p:extLst>
          </p:nvPr>
        </p:nvGraphicFramePr>
        <p:xfrm>
          <a:off x="3886200" y="1109144"/>
          <a:ext cx="3438144" cy="3395940"/>
        </p:xfrm>
        <a:graphic>
          <a:graphicData uri="http://schemas.openxmlformats.org/drawingml/2006/table">
            <a:tbl>
              <a:tblPr firstRow="1" bandRow="1">
                <a:tableStyleId>{5C22544A-7EE6-4342-B048-85BDC9FD1C3A}</a:tableStyleId>
              </a:tblPr>
              <a:tblGrid>
                <a:gridCol w="998283">
                  <a:extLst>
                    <a:ext uri="{9D8B030D-6E8A-4147-A177-3AD203B41FA5}">
                      <a16:colId xmlns:a16="http://schemas.microsoft.com/office/drawing/2014/main" xmlns="" val="20000"/>
                    </a:ext>
                  </a:extLst>
                </a:gridCol>
                <a:gridCol w="813287">
                  <a:extLst>
                    <a:ext uri="{9D8B030D-6E8A-4147-A177-3AD203B41FA5}">
                      <a16:colId xmlns:a16="http://schemas.microsoft.com/office/drawing/2014/main" xmlns="" val="20001"/>
                    </a:ext>
                  </a:extLst>
                </a:gridCol>
                <a:gridCol w="813287">
                  <a:extLst>
                    <a:ext uri="{9D8B030D-6E8A-4147-A177-3AD203B41FA5}">
                      <a16:colId xmlns:a16="http://schemas.microsoft.com/office/drawing/2014/main" xmlns="" val="20002"/>
                    </a:ext>
                  </a:extLst>
                </a:gridCol>
                <a:gridCol w="813287">
                  <a:extLst>
                    <a:ext uri="{9D8B030D-6E8A-4147-A177-3AD203B41FA5}">
                      <a16:colId xmlns:a16="http://schemas.microsoft.com/office/drawing/2014/main" xmlns="" val="20003"/>
                    </a:ext>
                  </a:extLst>
                </a:gridCol>
              </a:tblGrid>
              <a:tr h="687266">
                <a:tc>
                  <a:txBody>
                    <a:bodyPr/>
                    <a:lstStyle/>
                    <a:p>
                      <a:r>
                        <a:rPr lang="en-US" sz="900" dirty="0">
                          <a:latin typeface="+mj-lt"/>
                        </a:rPr>
                        <a:t>Region </a:t>
                      </a:r>
                    </a:p>
                  </a:txBody>
                  <a:tcPr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solidFill>
                      <a:schemeClr val="bg1">
                        <a:lumMod val="75000"/>
                      </a:schemeClr>
                    </a:solidFill>
                  </a:tcPr>
                </a:tc>
                <a:tc>
                  <a:txBody>
                    <a:bodyPr/>
                    <a:lstStyle/>
                    <a:p>
                      <a:pPr algn="ctr"/>
                      <a:r>
                        <a:rPr lang="en-US" sz="900" b="1" kern="1200" dirty="0">
                          <a:solidFill>
                            <a:schemeClr val="lt1"/>
                          </a:solidFill>
                          <a:latin typeface="+mn-lt"/>
                          <a:ea typeface="+mn-ea"/>
                          <a:cs typeface="+mn-cs"/>
                        </a:rPr>
                        <a:t>Basic Drinking Water</a:t>
                      </a:r>
                    </a:p>
                  </a:txBody>
                  <a:tcPr marR="182880" anchor="ctr">
                    <a:lnT w="12700" cap="flat" cmpd="sng" algn="ctr">
                      <a:noFill/>
                      <a:prstDash val="solid"/>
                      <a:round/>
                      <a:headEnd type="none" w="med" len="med"/>
                      <a:tailEnd type="none" w="med" len="med"/>
                    </a:lnT>
                    <a:solidFill>
                      <a:srgbClr val="4FC3F7"/>
                    </a:solidFill>
                  </a:tcPr>
                </a:tc>
                <a:tc>
                  <a:txBody>
                    <a:bodyPr/>
                    <a:lstStyle/>
                    <a:p>
                      <a:pPr algn="ctr"/>
                      <a:r>
                        <a:rPr lang="en-US" sz="900" b="1" dirty="0">
                          <a:latin typeface="+mj-lt"/>
                        </a:rPr>
                        <a:t>Basic Sanitation</a:t>
                      </a:r>
                    </a:p>
                  </a:txBody>
                  <a:tcPr marR="182880" anchor="ctr">
                    <a:lnT w="12700" cap="flat" cmpd="sng" algn="ctr">
                      <a:noFill/>
                      <a:prstDash val="solid"/>
                      <a:round/>
                      <a:headEnd type="none" w="med" len="med"/>
                      <a:tailEnd type="none" w="med" len="med"/>
                    </a:lnT>
                    <a:solidFill>
                      <a:srgbClr val="81C784"/>
                    </a:solidFill>
                  </a:tcPr>
                </a:tc>
                <a:tc>
                  <a:txBody>
                    <a:bodyPr/>
                    <a:lstStyle/>
                    <a:p>
                      <a:pPr algn="ctr"/>
                      <a:r>
                        <a:rPr lang="en-US" sz="900" b="1" dirty="0">
                          <a:latin typeface="+mj-lt"/>
                        </a:rPr>
                        <a:t>Basic Hygiene</a:t>
                      </a:r>
                    </a:p>
                  </a:txBody>
                  <a:tcPr marR="182880" anchor="ctr">
                    <a:lnR w="12700" cap="flat" cmpd="sng" algn="ctr">
                      <a:noFill/>
                      <a:prstDash val="solid"/>
                      <a:round/>
                      <a:headEnd type="none" w="med" len="med"/>
                      <a:tailEnd type="none" w="med" len="med"/>
                    </a:lnR>
                    <a:lnT w="12700" cap="flat" cmpd="sng" algn="ctr">
                      <a:noFill/>
                      <a:prstDash val="solid"/>
                      <a:round/>
                      <a:headEnd type="none" w="med" len="med"/>
                      <a:tailEnd type="none" w="med" len="med"/>
                    </a:lnT>
                    <a:solidFill>
                      <a:srgbClr val="AB47BC"/>
                    </a:solidFill>
                  </a:tcPr>
                </a:tc>
                <a:extLst>
                  <a:ext uri="{0D108BD9-81ED-4DB2-BD59-A6C34878D82A}">
                    <a16:rowId xmlns:a16="http://schemas.microsoft.com/office/drawing/2014/main" xmlns="" val="10000"/>
                  </a:ext>
                </a:extLst>
              </a:tr>
              <a:tr h="240478">
                <a:tc>
                  <a:txBody>
                    <a:bodyPr/>
                    <a:lstStyle/>
                    <a:p>
                      <a:r>
                        <a:rPr lang="en-US" sz="900" b="1" dirty="0"/>
                        <a:t>National</a:t>
                      </a:r>
                    </a:p>
                  </a:txBody>
                  <a:tcPr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900" b="1" i="0" u="none" strike="noStrike" dirty="0">
                          <a:solidFill>
                            <a:srgbClr val="000000"/>
                          </a:solidFill>
                          <a:effectLst/>
                          <a:latin typeface="Arial" panose="020B0604020202020204" pitchFamily="34" charset="0"/>
                        </a:rPr>
                        <a:t>97</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900" b="1" i="0" u="none" strike="noStrike" dirty="0">
                          <a:solidFill>
                            <a:srgbClr val="000000"/>
                          </a:solidFill>
                          <a:effectLst/>
                          <a:latin typeface="Arial" panose="020B0604020202020204" pitchFamily="34" charset="0"/>
                        </a:rPr>
                        <a:t>92</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900" b="1" i="0" u="none" strike="noStrike" dirty="0">
                          <a:solidFill>
                            <a:srgbClr val="000000"/>
                          </a:solidFill>
                          <a:effectLst/>
                          <a:latin typeface="Arial" panose="020B0604020202020204" pitchFamily="34" charset="0"/>
                        </a:rPr>
                        <a:t>92</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200453">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Tbilisi</a:t>
                      </a:r>
                    </a:p>
                  </a:txBody>
                  <a:tcPr marL="114300" marR="0" marT="0" marB="0" anchor="ctr">
                    <a:lnL w="12700" cap="flat" cmpd="sng" algn="ctr">
                      <a:no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94</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200453">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err="1">
                          <a:ln>
                            <a:noFill/>
                          </a:ln>
                          <a:solidFill>
                            <a:srgbClr val="000000"/>
                          </a:solidFill>
                          <a:effectLst/>
                          <a:uLnTx/>
                          <a:uFillTx/>
                          <a:latin typeface="Franklin Gothic Book" panose="020B0503020102020204"/>
                          <a:ea typeface="+mn-ea"/>
                          <a:cs typeface="+mn-cs"/>
                        </a:rPr>
                        <a:t>Adjara</a:t>
                      </a: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 A.R</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89</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3439070217"/>
                  </a:ext>
                </a:extLst>
              </a:tr>
              <a:tr h="200453">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Guria</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94</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78</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92</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499830">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it-IT" sz="800" b="0" i="0" u="none" strike="noStrike" kern="1200" cap="none" spc="0" normalizeH="0" baseline="0" dirty="0">
                          <a:ln>
                            <a:noFill/>
                          </a:ln>
                          <a:solidFill>
                            <a:srgbClr val="000000"/>
                          </a:solidFill>
                          <a:effectLst/>
                          <a:uLnTx/>
                          <a:uFillTx/>
                          <a:latin typeface="Franklin Gothic Book" panose="020B0503020102020204"/>
                          <a:ea typeface="+mn-ea"/>
                          <a:cs typeface="+mn-cs"/>
                        </a:rPr>
                        <a:t>Imereti, Racha-Lechkhumi and Kvemo Svaneti</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89</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r h="200453">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Kakheti</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94</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76</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88</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6"/>
                  </a:ext>
                </a:extLst>
              </a:tr>
              <a:tr h="200453">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Mtskheta-Mtianeti</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94</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86</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82</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333219">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Samegrelo-Zemo </a:t>
                      </a:r>
                      <a:r>
                        <a:rPr kumimoji="0" lang="en-US" sz="800" b="0" i="0" u="none" strike="noStrike" kern="1200" cap="none" spc="0" normalizeH="0" baseline="0" dirty="0" err="1">
                          <a:ln>
                            <a:noFill/>
                          </a:ln>
                          <a:solidFill>
                            <a:srgbClr val="000000"/>
                          </a:solidFill>
                          <a:effectLst/>
                          <a:uLnTx/>
                          <a:uFillTx/>
                          <a:latin typeface="Franklin Gothic Book" panose="020B0503020102020204"/>
                          <a:ea typeface="+mn-ea"/>
                          <a:cs typeface="+mn-cs"/>
                        </a:rPr>
                        <a:t>Svaneti</a:t>
                      </a:r>
                      <a:endPar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86</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91</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r h="200453">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Samtskhe-Javakheti</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81</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90</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9"/>
                  </a:ext>
                </a:extLst>
              </a:tr>
              <a:tr h="200453">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Kvemo Kartli</a:t>
                      </a: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93</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282831098"/>
                  </a:ext>
                </a:extLst>
              </a:tr>
              <a:tr h="231976">
                <a:tc>
                  <a:txBody>
                    <a:bodyPr/>
                    <a:lstStyle/>
                    <a:p>
                      <a:pPr marL="0" marR="0" lvl="0" indent="0" algn="l" defTabSz="77724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dirty="0" err="1">
                          <a:ln>
                            <a:noFill/>
                          </a:ln>
                          <a:solidFill>
                            <a:srgbClr val="000000"/>
                          </a:solidFill>
                          <a:effectLst/>
                          <a:uLnTx/>
                          <a:uFillTx/>
                          <a:latin typeface="Franklin Gothic Book" panose="020B0503020102020204"/>
                          <a:ea typeface="+mn-ea"/>
                          <a:cs typeface="+mn-cs"/>
                        </a:rPr>
                        <a:t>Shida</a:t>
                      </a: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 </a:t>
                      </a:r>
                      <a:r>
                        <a:rPr kumimoji="0" lang="en-US" sz="800" b="0" i="0" u="none" strike="noStrike" kern="1200" cap="none" spc="0" normalizeH="0" baseline="0" dirty="0" err="1">
                          <a:ln>
                            <a:noFill/>
                          </a:ln>
                          <a:solidFill>
                            <a:srgbClr val="000000"/>
                          </a:solidFill>
                          <a:effectLst/>
                          <a:uLnTx/>
                          <a:uFillTx/>
                          <a:latin typeface="Franklin Gothic Book" panose="020B0503020102020204"/>
                          <a:ea typeface="+mn-ea"/>
                          <a:cs typeface="+mn-cs"/>
                        </a:rPr>
                        <a:t>Kartli</a:t>
                      </a:r>
                      <a:endPar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endParaRPr>
                    </a:p>
                  </a:txBody>
                  <a:tcPr marL="114300" marR="0" marT="0" marB="0" anchor="ctr">
                    <a:lnL w="1270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87</a:t>
                      </a:r>
                    </a:p>
                  </a:txBody>
                  <a:tcPr marL="9525" marR="9525" marT="9525" marB="0"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88</a:t>
                      </a:r>
                    </a:p>
                  </a:txBody>
                  <a:tcPr marL="9525" marR="9525" marT="9525" marB="0" anchor="ctr">
                    <a:lnL w="635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2554430635"/>
                  </a:ext>
                </a:extLst>
              </a:tr>
            </a:tbl>
          </a:graphicData>
        </a:graphic>
      </p:graphicFrame>
      <p:sp>
        <p:nvSpPr>
          <p:cNvPr id="72" name="TextBox 71"/>
          <p:cNvSpPr txBox="1"/>
          <p:nvPr/>
        </p:nvSpPr>
        <p:spPr>
          <a:xfrm>
            <a:off x="302903" y="4664151"/>
            <a:ext cx="3438144" cy="274320"/>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using basic drinking water services by background characteristics </a:t>
            </a:r>
            <a:endParaRPr lang="en-US" sz="700" dirty="0">
              <a:solidFill>
                <a:srgbClr val="FF0000"/>
              </a:solidFill>
            </a:endParaRPr>
          </a:p>
        </p:txBody>
      </p:sp>
      <p:sp>
        <p:nvSpPr>
          <p:cNvPr id="73" name="TextBox 72"/>
          <p:cNvSpPr txBox="1"/>
          <p:nvPr/>
        </p:nvSpPr>
        <p:spPr>
          <a:xfrm>
            <a:off x="303154" y="9227724"/>
            <a:ext cx="3438144" cy="200055"/>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using basic sanitation services by background characteristics </a:t>
            </a:r>
            <a:endParaRPr lang="en-US" sz="700" dirty="0">
              <a:solidFill>
                <a:srgbClr val="FF0000"/>
              </a:solidFill>
            </a:endParaRPr>
          </a:p>
        </p:txBody>
      </p:sp>
      <p:sp>
        <p:nvSpPr>
          <p:cNvPr id="75" name="TextBox 74"/>
          <p:cNvSpPr txBox="1"/>
          <p:nvPr/>
        </p:nvSpPr>
        <p:spPr>
          <a:xfrm>
            <a:off x="3888444" y="4670016"/>
            <a:ext cx="3438144" cy="274320"/>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using basic drinking water, sanitation and hygiene services by region</a:t>
            </a:r>
          </a:p>
        </p:txBody>
      </p:sp>
      <p:graphicFrame>
        <p:nvGraphicFramePr>
          <p:cNvPr id="83" name="Content Placeholder 6"/>
          <p:cNvGraphicFramePr>
            <a:graphicFrameLocks/>
          </p:cNvGraphicFramePr>
          <p:nvPr>
            <p:extLst>
              <p:ext uri="{D42A27DB-BD31-4B8C-83A1-F6EECF244321}">
                <p14:modId xmlns:p14="http://schemas.microsoft.com/office/powerpoint/2010/main" val="4069115218"/>
              </p:ext>
            </p:extLst>
          </p:nvPr>
        </p:nvGraphicFramePr>
        <p:xfrm>
          <a:off x="302903" y="5631082"/>
          <a:ext cx="3438144" cy="33924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ontent Placeholder 6"/>
          <p:cNvGraphicFramePr>
            <a:graphicFrameLocks/>
          </p:cNvGraphicFramePr>
          <p:nvPr>
            <p:extLst>
              <p:ext uri="{D42A27DB-BD31-4B8C-83A1-F6EECF244321}">
                <p14:modId xmlns:p14="http://schemas.microsoft.com/office/powerpoint/2010/main" val="724703227"/>
              </p:ext>
            </p:extLst>
          </p:nvPr>
        </p:nvGraphicFramePr>
        <p:xfrm>
          <a:off x="3884303" y="5620605"/>
          <a:ext cx="3438144" cy="3392424"/>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p:cNvSpPr txBox="1"/>
          <p:nvPr/>
        </p:nvSpPr>
        <p:spPr>
          <a:xfrm>
            <a:off x="3888339" y="5286280"/>
            <a:ext cx="3438144" cy="253916"/>
          </a:xfrm>
          <a:prstGeom prst="rect">
            <a:avLst/>
          </a:prstGeom>
          <a:noFill/>
          <a:ln w="3175">
            <a:noFill/>
          </a:ln>
        </p:spPr>
        <p:txBody>
          <a:bodyPr wrap="square" rtlCol="0">
            <a:spAutoFit/>
          </a:bodyPr>
          <a:lstStyle/>
          <a:p>
            <a:pPr>
              <a:defRPr sz="1400" b="0" i="0" u="none" strike="noStrike" kern="1200" spc="0" baseline="0">
                <a:solidFill>
                  <a:sysClr val="windowText" lastClr="000000">
                    <a:lumMod val="65000"/>
                    <a:lumOff val="35000"/>
                  </a:sysClr>
                </a:solidFill>
                <a:latin typeface="+mn-lt"/>
                <a:ea typeface="+mn-ea"/>
                <a:cs typeface="+mn-cs"/>
              </a:defRPr>
            </a:pPr>
            <a:r>
              <a:rPr lang="en-US" sz="1050" b="1" dirty="0">
                <a:solidFill>
                  <a:srgbClr val="4C545A"/>
                </a:solidFill>
                <a:latin typeface="+mj-lt"/>
              </a:rPr>
              <a:t>Basic Hygiene</a:t>
            </a:r>
          </a:p>
        </p:txBody>
      </p:sp>
      <p:sp>
        <p:nvSpPr>
          <p:cNvPr id="18" name="TextBox 17"/>
          <p:cNvSpPr txBox="1"/>
          <p:nvPr/>
        </p:nvSpPr>
        <p:spPr>
          <a:xfrm>
            <a:off x="3888444" y="9224866"/>
            <a:ext cx="3438144" cy="200055"/>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using basic hygiene services by background characteristics </a:t>
            </a:r>
            <a:endParaRPr lang="en-US" sz="700" dirty="0">
              <a:solidFill>
                <a:srgbClr val="FF0000"/>
              </a:solidFill>
            </a:endParaRPr>
          </a:p>
        </p:txBody>
      </p:sp>
    </p:spTree>
    <p:extLst>
      <p:ext uri="{BB962C8B-B14F-4D97-AF65-F5344CB8AC3E}">
        <p14:creationId xmlns:p14="http://schemas.microsoft.com/office/powerpoint/2010/main" val="1271146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234664" y="179792"/>
            <a:ext cx="4681353" cy="276999"/>
          </a:xfrm>
          <a:prstGeom prst="rect">
            <a:avLst/>
          </a:prstGeom>
          <a:noFill/>
          <a:ln w="3175">
            <a:noFill/>
          </a:ln>
        </p:spPr>
        <p:txBody>
          <a:bodyPr wrap="square" rtlCol="0">
            <a:spAutoFit/>
          </a:bodyPr>
          <a:lstStyle/>
          <a:p>
            <a:r>
              <a:rPr lang="en-US" sz="1200" b="1" dirty="0">
                <a:solidFill>
                  <a:srgbClr val="4C545A"/>
                </a:solidFill>
                <a:latin typeface="+mj-lt"/>
              </a:rPr>
              <a:t>Accessibility of Water &amp; Sanitation Facilities</a:t>
            </a:r>
          </a:p>
        </p:txBody>
      </p:sp>
      <p:cxnSp>
        <p:nvCxnSpPr>
          <p:cNvPr id="76" name="Straight Connector 75"/>
          <p:cNvCxnSpPr/>
          <p:nvPr/>
        </p:nvCxnSpPr>
        <p:spPr>
          <a:xfrm>
            <a:off x="298972" y="459267"/>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07679" y="673467"/>
            <a:ext cx="2723933" cy="261610"/>
          </a:xfrm>
          <a:prstGeom prst="rect">
            <a:avLst/>
          </a:prstGeom>
          <a:noFill/>
          <a:ln w="3175">
            <a:noFill/>
          </a:ln>
        </p:spPr>
        <p:txBody>
          <a:bodyPr wrap="square" rtlCol="0">
            <a:spAutoFit/>
          </a:bodyPr>
          <a:lstStyle/>
          <a:p>
            <a:r>
              <a:rPr lang="en-US" sz="1100" b="1" dirty="0">
                <a:solidFill>
                  <a:srgbClr val="4C545A"/>
                </a:solidFill>
                <a:latin typeface="+mj-lt"/>
              </a:rPr>
              <a:t>Time Spent Each Day Collecting Water</a:t>
            </a:r>
          </a:p>
        </p:txBody>
      </p:sp>
      <p:sp>
        <p:nvSpPr>
          <p:cNvPr id="81" name="TextBox 80"/>
          <p:cNvSpPr txBox="1"/>
          <p:nvPr/>
        </p:nvSpPr>
        <p:spPr>
          <a:xfrm>
            <a:off x="307679" y="5029493"/>
            <a:ext cx="3615721" cy="261610"/>
          </a:xfrm>
          <a:prstGeom prst="rect">
            <a:avLst/>
          </a:prstGeom>
          <a:noFill/>
          <a:ln w="3175">
            <a:noFill/>
          </a:ln>
        </p:spPr>
        <p:txBody>
          <a:bodyPr wrap="square" rtlCol="0">
            <a:spAutoFit/>
          </a:bodyPr>
          <a:lstStyle/>
          <a:p>
            <a:r>
              <a:rPr lang="en-US" sz="1100" b="1" dirty="0">
                <a:solidFill>
                  <a:srgbClr val="4C545A"/>
                </a:solidFill>
                <a:latin typeface="+mj-lt"/>
              </a:rPr>
              <a:t>Sanitation Accessibility</a:t>
            </a:r>
          </a:p>
        </p:txBody>
      </p:sp>
      <p:graphicFrame>
        <p:nvGraphicFramePr>
          <p:cNvPr id="19" name="Chart 18"/>
          <p:cNvGraphicFramePr/>
          <p:nvPr>
            <p:extLst>
              <p:ext uri="{D42A27DB-BD31-4B8C-83A1-F6EECF244321}">
                <p14:modId xmlns:p14="http://schemas.microsoft.com/office/powerpoint/2010/main" val="2729329792"/>
              </p:ext>
            </p:extLst>
          </p:nvPr>
        </p:nvGraphicFramePr>
        <p:xfrm>
          <a:off x="304069" y="1039298"/>
          <a:ext cx="3646969" cy="3356682"/>
        </p:xfrm>
        <a:graphic>
          <a:graphicData uri="http://schemas.openxmlformats.org/drawingml/2006/chart">
            <c:chart xmlns:c="http://schemas.openxmlformats.org/drawingml/2006/chart" xmlns:r="http://schemas.openxmlformats.org/officeDocument/2006/relationships" r:id="rId2"/>
          </a:graphicData>
        </a:graphic>
      </p:graphicFrame>
      <p:sp>
        <p:nvSpPr>
          <p:cNvPr id="20" name="TextBox 19"/>
          <p:cNvSpPr txBox="1"/>
          <p:nvPr/>
        </p:nvSpPr>
        <p:spPr>
          <a:xfrm>
            <a:off x="3961772" y="674171"/>
            <a:ext cx="3070218" cy="261610"/>
          </a:xfrm>
          <a:prstGeom prst="rect">
            <a:avLst/>
          </a:prstGeom>
          <a:noFill/>
          <a:ln w="3175">
            <a:noFill/>
          </a:ln>
        </p:spPr>
        <p:txBody>
          <a:bodyPr wrap="square" rtlCol="0">
            <a:spAutoFit/>
          </a:bodyPr>
          <a:lstStyle/>
          <a:p>
            <a:r>
              <a:rPr lang="en-US" sz="1100" b="1" dirty="0">
                <a:solidFill>
                  <a:srgbClr val="4C545A"/>
                </a:solidFill>
                <a:latin typeface="+mj-lt"/>
              </a:rPr>
              <a:t>Who Primarily Collects Water for the Household</a:t>
            </a:r>
          </a:p>
        </p:txBody>
      </p:sp>
      <p:graphicFrame>
        <p:nvGraphicFramePr>
          <p:cNvPr id="26" name="Chart 25"/>
          <p:cNvGraphicFramePr/>
          <p:nvPr>
            <p:extLst>
              <p:ext uri="{D42A27DB-BD31-4B8C-83A1-F6EECF244321}">
                <p14:modId xmlns:p14="http://schemas.microsoft.com/office/powerpoint/2010/main" val="934329456"/>
              </p:ext>
            </p:extLst>
          </p:nvPr>
        </p:nvGraphicFramePr>
        <p:xfrm>
          <a:off x="3961772" y="1039298"/>
          <a:ext cx="3293103" cy="3355848"/>
        </p:xfrm>
        <a:graphic>
          <a:graphicData uri="http://schemas.openxmlformats.org/drawingml/2006/chart">
            <c:chart xmlns:c="http://schemas.openxmlformats.org/drawingml/2006/chart" xmlns:r="http://schemas.openxmlformats.org/officeDocument/2006/relationships" r:id="rId3"/>
          </a:graphicData>
        </a:graphic>
      </p:graphicFrame>
      <p:sp>
        <p:nvSpPr>
          <p:cNvPr id="18" name="TextBox 17"/>
          <p:cNvSpPr txBox="1"/>
          <p:nvPr/>
        </p:nvSpPr>
        <p:spPr>
          <a:xfrm>
            <a:off x="304800" y="9133609"/>
            <a:ext cx="7002275" cy="184666"/>
          </a:xfrm>
          <a:prstGeom prst="rect">
            <a:avLst/>
          </a:prstGeom>
          <a:noFill/>
          <a:ln w="3175">
            <a:noFill/>
          </a:ln>
        </p:spPr>
        <p:txBody>
          <a:bodyPr wrap="square" rtlCol="0">
            <a:spAutoFit/>
          </a:bodyPr>
          <a:lstStyle/>
          <a:p>
            <a:r>
              <a:rPr lang="en-US" sz="600" dirty="0">
                <a:solidFill>
                  <a:schemeClr val="tx1">
                    <a:lumMod val="85000"/>
                    <a:lumOff val="15000"/>
                  </a:schemeClr>
                </a:solidFill>
              </a:rPr>
              <a:t>Percent of the population using improved or unimproved sanitation facilities, by location of sanitation facility and area.</a:t>
            </a:r>
          </a:p>
        </p:txBody>
      </p:sp>
      <p:sp>
        <p:nvSpPr>
          <p:cNvPr id="22" name="TextBox 21"/>
          <p:cNvSpPr txBox="1"/>
          <p:nvPr/>
        </p:nvSpPr>
        <p:spPr>
          <a:xfrm>
            <a:off x="301625" y="4483870"/>
            <a:ext cx="3222625" cy="276999"/>
          </a:xfrm>
          <a:prstGeom prst="rect">
            <a:avLst/>
          </a:prstGeom>
          <a:noFill/>
          <a:ln w="3175">
            <a:noFill/>
          </a:ln>
        </p:spPr>
        <p:txBody>
          <a:bodyPr wrap="square" rtlCol="0">
            <a:spAutoFit/>
          </a:bodyPr>
          <a:lstStyle/>
          <a:p>
            <a:r>
              <a:rPr lang="en-US" sz="600" dirty="0">
                <a:solidFill>
                  <a:schemeClr val="tx1">
                    <a:lumMod val="85000"/>
                    <a:lumOff val="15000"/>
                  </a:schemeClr>
                </a:solidFill>
              </a:rPr>
              <a:t>Percent of population by mean time person primarily responsible for water collection spends collecting water each day in households without water on premises </a:t>
            </a:r>
            <a:endParaRPr lang="en-US" sz="600" dirty="0">
              <a:solidFill>
                <a:srgbClr val="FF0000"/>
              </a:solidFill>
            </a:endParaRPr>
          </a:p>
        </p:txBody>
      </p:sp>
      <p:sp>
        <p:nvSpPr>
          <p:cNvPr id="23" name="TextBox 22"/>
          <p:cNvSpPr txBox="1"/>
          <p:nvPr/>
        </p:nvSpPr>
        <p:spPr>
          <a:xfrm>
            <a:off x="3963759" y="4483870"/>
            <a:ext cx="3145167" cy="276999"/>
          </a:xfrm>
          <a:prstGeom prst="rect">
            <a:avLst/>
          </a:prstGeom>
          <a:noFill/>
          <a:ln w="3175">
            <a:noFill/>
          </a:ln>
        </p:spPr>
        <p:txBody>
          <a:bodyPr wrap="square" rtlCol="0">
            <a:spAutoFit/>
          </a:bodyPr>
          <a:lstStyle/>
          <a:p>
            <a:r>
              <a:rPr lang="en-US" sz="600" dirty="0">
                <a:solidFill>
                  <a:schemeClr val="tx1">
                    <a:lumMod val="85000"/>
                    <a:lumOff val="15000"/>
                  </a:schemeClr>
                </a:solidFill>
              </a:rPr>
              <a:t>Percent of population by gender and age of person primarily responsible for collecting drinking water in households without water on premises </a:t>
            </a:r>
            <a:endParaRPr lang="en-US" sz="600" dirty="0">
              <a:solidFill>
                <a:srgbClr val="FF0000"/>
              </a:solidFill>
            </a:endParaRPr>
          </a:p>
        </p:txBody>
      </p:sp>
      <p:graphicFrame>
        <p:nvGraphicFramePr>
          <p:cNvPr id="16" name="Chart 15">
            <a:extLst>
              <a:ext uri="{FF2B5EF4-FFF2-40B4-BE49-F238E27FC236}">
                <a16:creationId xmlns:a16="http://schemas.microsoft.com/office/drawing/2014/main" xmlns="" id="{00000000-0008-0000-0800-000003000000}"/>
              </a:ext>
            </a:extLst>
          </p:cNvPr>
          <p:cNvGraphicFramePr>
            <a:graphicFrameLocks/>
          </p:cNvGraphicFramePr>
          <p:nvPr>
            <p:extLst>
              <p:ext uri="{D42A27DB-BD31-4B8C-83A1-F6EECF244321}">
                <p14:modId xmlns:p14="http://schemas.microsoft.com/office/powerpoint/2010/main" val="1461415536"/>
              </p:ext>
            </p:extLst>
          </p:nvPr>
        </p:nvGraphicFramePr>
        <p:xfrm>
          <a:off x="257175" y="5359400"/>
          <a:ext cx="7134226" cy="36576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95994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232750" y="175408"/>
            <a:ext cx="4681353" cy="276999"/>
          </a:xfrm>
          <a:prstGeom prst="rect">
            <a:avLst/>
          </a:prstGeom>
          <a:noFill/>
          <a:ln w="3175">
            <a:noFill/>
          </a:ln>
        </p:spPr>
        <p:txBody>
          <a:bodyPr wrap="square" rtlCol="0">
            <a:spAutoFit/>
          </a:bodyPr>
          <a:lstStyle/>
          <a:p>
            <a:r>
              <a:rPr lang="en-US" sz="1200" b="1" dirty="0">
                <a:solidFill>
                  <a:srgbClr val="4C545A"/>
                </a:solidFill>
                <a:latin typeface="+mj-lt"/>
              </a:rPr>
              <a:t>Safely Managed Drinking Water Services: SDG 6.1.1</a:t>
            </a:r>
          </a:p>
        </p:txBody>
      </p:sp>
      <p:cxnSp>
        <p:nvCxnSpPr>
          <p:cNvPr id="76" name="Straight Connector 75"/>
          <p:cNvCxnSpPr/>
          <p:nvPr/>
        </p:nvCxnSpPr>
        <p:spPr>
          <a:xfrm>
            <a:off x="297702" y="456153"/>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53" name="Chart 52"/>
          <p:cNvGraphicFramePr/>
          <p:nvPr>
            <p:extLst>
              <p:ext uri="{D42A27DB-BD31-4B8C-83A1-F6EECF244321}">
                <p14:modId xmlns:p14="http://schemas.microsoft.com/office/powerpoint/2010/main" val="2189100869"/>
              </p:ext>
            </p:extLst>
          </p:nvPr>
        </p:nvGraphicFramePr>
        <p:xfrm>
          <a:off x="307682" y="5344424"/>
          <a:ext cx="3438144" cy="3657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2189010784"/>
              </p:ext>
            </p:extLst>
          </p:nvPr>
        </p:nvGraphicFramePr>
        <p:xfrm>
          <a:off x="454025" y="995182"/>
          <a:ext cx="6791325" cy="3221073"/>
        </p:xfrm>
        <a:graphic>
          <a:graphicData uri="http://schemas.openxmlformats.org/drawingml/2006/chart">
            <c:chart xmlns:c="http://schemas.openxmlformats.org/drawingml/2006/chart" xmlns:r="http://schemas.openxmlformats.org/officeDocument/2006/relationships" r:id="rId3"/>
          </a:graphicData>
        </a:graphic>
      </p:graphicFrame>
      <p:sp>
        <p:nvSpPr>
          <p:cNvPr id="61" name="TextBox 60"/>
          <p:cNvSpPr txBox="1"/>
          <p:nvPr/>
        </p:nvSpPr>
        <p:spPr>
          <a:xfrm>
            <a:off x="3886123" y="9077186"/>
            <a:ext cx="3438144" cy="274320"/>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using drinking water sources with sufficient drinking water in the last month </a:t>
            </a:r>
          </a:p>
        </p:txBody>
      </p:sp>
      <p:sp>
        <p:nvSpPr>
          <p:cNvPr id="62" name="TextBox 61"/>
          <p:cNvSpPr txBox="1"/>
          <p:nvPr/>
        </p:nvSpPr>
        <p:spPr>
          <a:xfrm>
            <a:off x="302919" y="4270390"/>
            <a:ext cx="4276621" cy="200055"/>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using improved, basic and safely managed drinking water services</a:t>
            </a:r>
          </a:p>
        </p:txBody>
      </p:sp>
      <p:sp>
        <p:nvSpPr>
          <p:cNvPr id="36" name="TextBox 35"/>
          <p:cNvSpPr txBox="1"/>
          <p:nvPr/>
        </p:nvSpPr>
        <p:spPr>
          <a:xfrm>
            <a:off x="307682" y="9081950"/>
            <a:ext cx="3438144" cy="200055"/>
          </a:xfrm>
          <a:prstGeom prst="rect">
            <a:avLst/>
          </a:prstGeom>
          <a:noFill/>
          <a:ln w="3175">
            <a:noFill/>
          </a:ln>
        </p:spPr>
        <p:txBody>
          <a:bodyPr wrap="square" rtlCol="0">
            <a:spAutoFit/>
          </a:bodyPr>
          <a:lstStyle/>
          <a:p>
            <a:r>
              <a:rPr lang="en-US" sz="700" dirty="0">
                <a:solidFill>
                  <a:schemeClr val="tx1">
                    <a:lumMod val="85000"/>
                    <a:lumOff val="15000"/>
                  </a:schemeClr>
                </a:solidFill>
              </a:rPr>
              <a:t>Percent of population by drinking water coverage</a:t>
            </a:r>
          </a:p>
        </p:txBody>
      </p:sp>
      <p:sp>
        <p:nvSpPr>
          <p:cNvPr id="37" name="TextBox 36"/>
          <p:cNvSpPr txBox="1"/>
          <p:nvPr/>
        </p:nvSpPr>
        <p:spPr>
          <a:xfrm>
            <a:off x="3884150" y="5029623"/>
            <a:ext cx="3438144" cy="246221"/>
          </a:xfrm>
          <a:prstGeom prst="rect">
            <a:avLst/>
          </a:prstGeom>
          <a:noFill/>
          <a:ln w="3175">
            <a:noFill/>
          </a:ln>
        </p:spPr>
        <p:txBody>
          <a:bodyPr wrap="square" rtlCol="0">
            <a:spAutoFit/>
          </a:bodyPr>
          <a:lstStyle/>
          <a:p>
            <a:r>
              <a:rPr lang="en-US" sz="1000" b="1" dirty="0">
                <a:solidFill>
                  <a:srgbClr val="4C545A"/>
                </a:solidFill>
                <a:latin typeface="+mj-lt"/>
              </a:rPr>
              <a:t>Availability of Drinking Water</a:t>
            </a:r>
            <a:endParaRPr lang="en-US" sz="1000" b="1" dirty="0">
              <a:ln>
                <a:solidFill>
                  <a:srgbClr val="FFFF00"/>
                </a:solidFill>
              </a:ln>
              <a:solidFill>
                <a:srgbClr val="C00000"/>
              </a:solidFill>
              <a:latin typeface="+mj-lt"/>
            </a:endParaRPr>
          </a:p>
        </p:txBody>
      </p:sp>
      <p:sp>
        <p:nvSpPr>
          <p:cNvPr id="39" name="TextBox 38"/>
          <p:cNvSpPr txBox="1"/>
          <p:nvPr/>
        </p:nvSpPr>
        <p:spPr>
          <a:xfrm>
            <a:off x="305139" y="610384"/>
            <a:ext cx="3480894" cy="246221"/>
          </a:xfrm>
          <a:prstGeom prst="rect">
            <a:avLst/>
          </a:prstGeom>
          <a:noFill/>
          <a:ln w="3175">
            <a:noFill/>
          </a:ln>
        </p:spPr>
        <p:txBody>
          <a:bodyPr wrap="square" rtlCol="0">
            <a:spAutoFit/>
          </a:bodyPr>
          <a:lstStyle/>
          <a:p>
            <a:r>
              <a:rPr lang="en-US" sz="1000" b="1" dirty="0">
                <a:solidFill>
                  <a:srgbClr val="4C545A"/>
                </a:solidFill>
                <a:latin typeface="+mj-lt"/>
              </a:rPr>
              <a:t>Improved, basic &amp; safely managed drinking water </a:t>
            </a:r>
          </a:p>
        </p:txBody>
      </p:sp>
      <p:sp>
        <p:nvSpPr>
          <p:cNvPr id="40" name="TextBox 39"/>
          <p:cNvSpPr txBox="1"/>
          <p:nvPr/>
        </p:nvSpPr>
        <p:spPr>
          <a:xfrm>
            <a:off x="305839" y="5029623"/>
            <a:ext cx="3438144" cy="246221"/>
          </a:xfrm>
          <a:prstGeom prst="rect">
            <a:avLst/>
          </a:prstGeom>
          <a:noFill/>
          <a:ln w="3175">
            <a:noFill/>
          </a:ln>
        </p:spPr>
        <p:txBody>
          <a:bodyPr wrap="square" rtlCol="0">
            <a:spAutoFit/>
          </a:bodyPr>
          <a:lstStyle/>
          <a:p>
            <a:r>
              <a:rPr lang="en-US" sz="1000" b="1" dirty="0">
                <a:solidFill>
                  <a:srgbClr val="4C545A"/>
                </a:solidFill>
                <a:latin typeface="+mj-lt"/>
              </a:rPr>
              <a:t>Drinking water coverage: National, urban &amp; rural</a:t>
            </a:r>
          </a:p>
        </p:txBody>
      </p:sp>
      <p:sp>
        <p:nvSpPr>
          <p:cNvPr id="41" name="TextBox 40"/>
          <p:cNvSpPr txBox="1"/>
          <p:nvPr/>
        </p:nvSpPr>
        <p:spPr>
          <a:xfrm>
            <a:off x="302919" y="4524950"/>
            <a:ext cx="6172175" cy="200055"/>
          </a:xfrm>
          <a:prstGeom prst="rect">
            <a:avLst/>
          </a:prstGeom>
          <a:noFill/>
          <a:ln w="3175">
            <a:noFill/>
          </a:ln>
        </p:spPr>
        <p:txBody>
          <a:bodyPr wrap="square" rtlCol="0">
            <a:spAutoFit/>
          </a:bodyPr>
          <a:lstStyle/>
          <a:p>
            <a:r>
              <a:rPr lang="en-US" sz="700" b="1" dirty="0"/>
              <a:t>Safely managed </a:t>
            </a:r>
            <a:r>
              <a:rPr lang="en-US" sz="700" dirty="0"/>
              <a:t>(SDG 6.1) are improved sources: accessible on premises, available when needed, free from contamination</a:t>
            </a:r>
            <a:endParaRPr lang="en-US" sz="700" i="1" dirty="0"/>
          </a:p>
        </p:txBody>
      </p:sp>
      <p:graphicFrame>
        <p:nvGraphicFramePr>
          <p:cNvPr id="31" name="Content Placeholder 6"/>
          <p:cNvGraphicFramePr>
            <a:graphicFrameLocks/>
          </p:cNvGraphicFramePr>
          <p:nvPr>
            <p:extLst>
              <p:ext uri="{D42A27DB-BD31-4B8C-83A1-F6EECF244321}">
                <p14:modId xmlns:p14="http://schemas.microsoft.com/office/powerpoint/2010/main" val="2928450700"/>
              </p:ext>
            </p:extLst>
          </p:nvPr>
        </p:nvGraphicFramePr>
        <p:xfrm>
          <a:off x="3884150" y="5344424"/>
          <a:ext cx="3438144" cy="3657600"/>
        </p:xfrm>
        <a:graphic>
          <a:graphicData uri="http://schemas.openxmlformats.org/drawingml/2006/chart">
            <c:chart xmlns:c="http://schemas.openxmlformats.org/drawingml/2006/chart" xmlns:r="http://schemas.openxmlformats.org/officeDocument/2006/relationships" r:id="rId4"/>
          </a:graphicData>
        </a:graphic>
      </p:graphicFrame>
      <p:cxnSp>
        <p:nvCxnSpPr>
          <p:cNvPr id="14" name="Straight Connector 13"/>
          <p:cNvCxnSpPr/>
          <p:nvPr/>
        </p:nvCxnSpPr>
        <p:spPr>
          <a:xfrm>
            <a:off x="292396" y="5014876"/>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2113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8559" y="175269"/>
            <a:ext cx="3335046" cy="276999"/>
          </a:xfrm>
          <a:prstGeom prst="rect">
            <a:avLst/>
          </a:prstGeom>
          <a:noFill/>
          <a:ln w="3175">
            <a:noFill/>
          </a:ln>
        </p:spPr>
        <p:txBody>
          <a:bodyPr wrap="square" rtlCol="0">
            <a:spAutoFit/>
          </a:bodyPr>
          <a:lstStyle/>
          <a:p>
            <a:r>
              <a:rPr lang="en-US" sz="1200" b="1" dirty="0">
                <a:solidFill>
                  <a:srgbClr val="4C545A"/>
                </a:solidFill>
                <a:latin typeface="+mj-lt"/>
              </a:rPr>
              <a:t>Drinking Water Quality at Source &amp; Home</a:t>
            </a:r>
            <a:endParaRPr lang="en-US" sz="1200" b="1" dirty="0">
              <a:ln>
                <a:solidFill>
                  <a:srgbClr val="FFFF00"/>
                </a:solidFill>
              </a:ln>
              <a:solidFill>
                <a:srgbClr val="C00000"/>
              </a:solidFill>
              <a:latin typeface="+mj-lt"/>
            </a:endParaRPr>
          </a:p>
        </p:txBody>
      </p:sp>
      <p:graphicFrame>
        <p:nvGraphicFramePr>
          <p:cNvPr id="4" name="Chart 3">
            <a:extLst>
              <a:ext uri="{FF2B5EF4-FFF2-40B4-BE49-F238E27FC236}">
                <a16:creationId xmlns:a16="http://schemas.microsoft.com/office/drawing/2014/main" xmlns="" id="{AFA6602A-7AA6-427D-9E6D-478DD20499A1}"/>
              </a:ext>
            </a:extLst>
          </p:cNvPr>
          <p:cNvGraphicFramePr>
            <a:graphicFrameLocks/>
          </p:cNvGraphicFramePr>
          <p:nvPr>
            <p:extLst>
              <p:ext uri="{D42A27DB-BD31-4B8C-83A1-F6EECF244321}">
                <p14:modId xmlns:p14="http://schemas.microsoft.com/office/powerpoint/2010/main" val="3464774838"/>
              </p:ext>
            </p:extLst>
          </p:nvPr>
        </p:nvGraphicFramePr>
        <p:xfrm>
          <a:off x="302111" y="825044"/>
          <a:ext cx="7050024" cy="3495839"/>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p:cNvCxnSpPr/>
          <p:nvPr/>
        </p:nvCxnSpPr>
        <p:spPr>
          <a:xfrm>
            <a:off x="302138" y="454248"/>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xmlns="" id="{AFA6602A-7AA6-427D-9E6D-478DD20499A1}"/>
              </a:ext>
            </a:extLst>
          </p:cNvPr>
          <p:cNvGraphicFramePr>
            <a:graphicFrameLocks/>
          </p:cNvGraphicFramePr>
          <p:nvPr>
            <p:extLst>
              <p:ext uri="{D42A27DB-BD31-4B8C-83A1-F6EECF244321}">
                <p14:modId xmlns:p14="http://schemas.microsoft.com/office/powerpoint/2010/main" val="1461692534"/>
              </p:ext>
            </p:extLst>
          </p:nvPr>
        </p:nvGraphicFramePr>
        <p:xfrm>
          <a:off x="302111" y="5625895"/>
          <a:ext cx="7050024" cy="3495839"/>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p:cNvCxnSpPr/>
          <p:nvPr/>
        </p:nvCxnSpPr>
        <p:spPr>
          <a:xfrm flipV="1">
            <a:off x="310213" y="5236509"/>
            <a:ext cx="7050024" cy="1"/>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5752" y="4324092"/>
            <a:ext cx="5143500" cy="215444"/>
          </a:xfrm>
          <a:prstGeom prst="rect">
            <a:avLst/>
          </a:prstGeom>
          <a:noFill/>
          <a:ln w="3175">
            <a:noFill/>
          </a:ln>
        </p:spPr>
        <p:txBody>
          <a:bodyPr wrap="square" rtlCol="0">
            <a:spAutoFit/>
          </a:bodyPr>
          <a:lstStyle/>
          <a:p>
            <a:r>
              <a:rPr lang="en-US" sz="800" dirty="0"/>
              <a:t>Percentage of household population with  E. coli in source water, by area and region.</a:t>
            </a:r>
          </a:p>
        </p:txBody>
      </p:sp>
      <p:sp>
        <p:nvSpPr>
          <p:cNvPr id="10" name="TextBox 9"/>
          <p:cNvSpPr txBox="1"/>
          <p:nvPr/>
        </p:nvSpPr>
        <p:spPr>
          <a:xfrm>
            <a:off x="302111" y="9121734"/>
            <a:ext cx="5019675" cy="215444"/>
          </a:xfrm>
          <a:prstGeom prst="rect">
            <a:avLst/>
          </a:prstGeom>
          <a:noFill/>
          <a:ln w="3175">
            <a:noFill/>
          </a:ln>
        </p:spPr>
        <p:txBody>
          <a:bodyPr wrap="square" rtlCol="0">
            <a:spAutoFit/>
          </a:bodyPr>
          <a:lstStyle/>
          <a:p>
            <a:r>
              <a:rPr lang="en-US" sz="800" dirty="0"/>
              <a:t>Percentage of household population with  E. coli in </a:t>
            </a:r>
            <a:r>
              <a:rPr lang="en-US" sz="800" dirty="0">
                <a:solidFill>
                  <a:schemeClr val="tx1">
                    <a:lumMod val="85000"/>
                    <a:lumOff val="15000"/>
                  </a:schemeClr>
                </a:solidFill>
              </a:rPr>
              <a:t>glass of drinking water in household, by area and region. </a:t>
            </a:r>
            <a:endParaRPr lang="en-US" sz="800" dirty="0"/>
          </a:p>
        </p:txBody>
      </p:sp>
      <p:sp>
        <p:nvSpPr>
          <p:cNvPr id="11" name="TextBox 10"/>
          <p:cNvSpPr txBox="1"/>
          <p:nvPr/>
        </p:nvSpPr>
        <p:spPr>
          <a:xfrm>
            <a:off x="307139" y="523396"/>
            <a:ext cx="3164961" cy="246221"/>
          </a:xfrm>
          <a:prstGeom prst="rect">
            <a:avLst/>
          </a:prstGeom>
          <a:noFill/>
          <a:ln w="3175">
            <a:noFill/>
          </a:ln>
        </p:spPr>
        <p:txBody>
          <a:bodyPr wrap="square" rtlCol="0">
            <a:spAutoFit/>
          </a:bodyPr>
          <a:lstStyle/>
          <a:p>
            <a:r>
              <a:rPr lang="en-US" sz="1000" b="1" dirty="0">
                <a:solidFill>
                  <a:srgbClr val="4C545A"/>
                </a:solidFill>
                <a:latin typeface="+mj-lt"/>
              </a:rPr>
              <a:t>Quality of source drinking water</a:t>
            </a:r>
          </a:p>
        </p:txBody>
      </p:sp>
      <p:sp>
        <p:nvSpPr>
          <p:cNvPr id="12" name="TextBox 11"/>
          <p:cNvSpPr txBox="1"/>
          <p:nvPr/>
        </p:nvSpPr>
        <p:spPr>
          <a:xfrm>
            <a:off x="306504" y="5246296"/>
            <a:ext cx="3164961" cy="246221"/>
          </a:xfrm>
          <a:prstGeom prst="rect">
            <a:avLst/>
          </a:prstGeom>
          <a:noFill/>
          <a:ln w="3175">
            <a:noFill/>
          </a:ln>
        </p:spPr>
        <p:txBody>
          <a:bodyPr wrap="square" rtlCol="0">
            <a:spAutoFit/>
          </a:bodyPr>
          <a:lstStyle/>
          <a:p>
            <a:r>
              <a:rPr lang="en-US" sz="1000" b="1" dirty="0">
                <a:solidFill>
                  <a:srgbClr val="4C545A"/>
                </a:solidFill>
                <a:latin typeface="+mj-lt"/>
              </a:rPr>
              <a:t>Quality of household drinking water</a:t>
            </a:r>
          </a:p>
        </p:txBody>
      </p:sp>
      <p:sp>
        <p:nvSpPr>
          <p:cNvPr id="13" name="TextBox 12"/>
          <p:cNvSpPr txBox="1"/>
          <p:nvPr/>
        </p:nvSpPr>
        <p:spPr>
          <a:xfrm>
            <a:off x="305752" y="4538624"/>
            <a:ext cx="7046383" cy="338554"/>
          </a:xfrm>
          <a:prstGeom prst="rect">
            <a:avLst/>
          </a:prstGeom>
          <a:noFill/>
          <a:ln w="3175">
            <a:noFill/>
          </a:ln>
        </p:spPr>
        <p:txBody>
          <a:bodyPr wrap="square" rtlCol="0">
            <a:spAutoFit/>
          </a:bodyPr>
          <a:lstStyle/>
          <a:p>
            <a:pPr algn="just"/>
            <a:r>
              <a:rPr lang="en-US" sz="800" b="1" dirty="0" smtClean="0"/>
              <a:t>Water </a:t>
            </a:r>
            <a:r>
              <a:rPr lang="en-US" sz="800" b="1" dirty="0"/>
              <a:t>Sources: </a:t>
            </a:r>
            <a:r>
              <a:rPr lang="en-GB" sz="800" dirty="0"/>
              <a:t>Piped into dwelling, Piped to yard / plot, Piped to neighbour, Public tap/standpipe, Borehole, Protected well, Unprotected well, Protected spring, Unprotected spring, Tanker-truck, Cart with small tank, Surface water (river, dam, lake, pond, stream, canal, irrigation channel), Bottled water, Other.</a:t>
            </a:r>
            <a:endParaRPr lang="en-US" sz="800" dirty="0"/>
          </a:p>
        </p:txBody>
      </p:sp>
      <p:sp>
        <p:nvSpPr>
          <p:cNvPr id="14" name="TextBox 13"/>
          <p:cNvSpPr txBox="1"/>
          <p:nvPr/>
        </p:nvSpPr>
        <p:spPr>
          <a:xfrm>
            <a:off x="304800" y="9339864"/>
            <a:ext cx="6741629" cy="461665"/>
          </a:xfrm>
          <a:prstGeom prst="rect">
            <a:avLst/>
          </a:prstGeom>
          <a:noFill/>
          <a:ln w="3175">
            <a:noFill/>
          </a:ln>
        </p:spPr>
        <p:txBody>
          <a:bodyPr wrap="square" rtlCol="0">
            <a:spAutoFit/>
          </a:bodyPr>
          <a:lstStyle/>
          <a:p>
            <a:pPr algn="just"/>
            <a:r>
              <a:rPr lang="en-US" sz="800" b="1" dirty="0"/>
              <a:t>Water Sources: </a:t>
            </a:r>
            <a:r>
              <a:rPr lang="en-GB" sz="800" dirty="0"/>
              <a:t>Piped into dwelling, Piped to yard / plot, Piped to neighbour, Public tap/standpipe, Borehole, Protected well, Unprotected well, Protected spring, Unprotected spring, Tanker-truck, Cart with small tank, Surface water (river, dam, lake, pond, stream, canal, irrigation channel), Bottled water, Other.</a:t>
            </a:r>
            <a:endParaRPr lang="en-US" sz="800" dirty="0"/>
          </a:p>
        </p:txBody>
      </p:sp>
    </p:spTree>
    <p:extLst>
      <p:ext uri="{BB962C8B-B14F-4D97-AF65-F5344CB8AC3E}">
        <p14:creationId xmlns:p14="http://schemas.microsoft.com/office/powerpoint/2010/main" val="23701051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923" y="182889"/>
            <a:ext cx="5218748" cy="276999"/>
          </a:xfrm>
          <a:prstGeom prst="rect">
            <a:avLst/>
          </a:prstGeom>
          <a:noFill/>
          <a:ln w="3175">
            <a:noFill/>
          </a:ln>
        </p:spPr>
        <p:txBody>
          <a:bodyPr wrap="square" rtlCol="0">
            <a:spAutoFit/>
          </a:bodyPr>
          <a:lstStyle>
            <a:defPPr>
              <a:defRPr lang="en-US"/>
            </a:defPPr>
            <a:lvl1pPr>
              <a:defRPr sz="1000" b="1">
                <a:solidFill>
                  <a:srgbClr val="4C545A"/>
                </a:solidFill>
                <a:latin typeface="+mj-lt"/>
              </a:defRPr>
            </a:lvl1pPr>
          </a:lstStyle>
          <a:p>
            <a:r>
              <a:rPr lang="en-US" sz="1200" dirty="0"/>
              <a:t>Drinking Water Quality at Source &amp; Home by Main Source of Drinking Water</a:t>
            </a:r>
          </a:p>
        </p:txBody>
      </p:sp>
      <p:cxnSp>
        <p:nvCxnSpPr>
          <p:cNvPr id="5" name="Straight Connector 4"/>
          <p:cNvCxnSpPr/>
          <p:nvPr/>
        </p:nvCxnSpPr>
        <p:spPr>
          <a:xfrm>
            <a:off x="293248" y="459963"/>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graphicFrame>
        <p:nvGraphicFramePr>
          <p:cNvPr id="7" name="Chart 6">
            <a:extLst>
              <a:ext uri="{FF2B5EF4-FFF2-40B4-BE49-F238E27FC236}">
                <a16:creationId xmlns:a16="http://schemas.microsoft.com/office/drawing/2014/main" xmlns="" id="{AFA6602A-7AA6-427D-9E6D-478DD20499A1}"/>
              </a:ext>
            </a:extLst>
          </p:cNvPr>
          <p:cNvGraphicFramePr>
            <a:graphicFrameLocks/>
          </p:cNvGraphicFramePr>
          <p:nvPr>
            <p:extLst>
              <p:ext uri="{D42A27DB-BD31-4B8C-83A1-F6EECF244321}">
                <p14:modId xmlns:p14="http://schemas.microsoft.com/office/powerpoint/2010/main" val="4294380438"/>
              </p:ext>
            </p:extLst>
          </p:nvPr>
        </p:nvGraphicFramePr>
        <p:xfrm>
          <a:off x="294672" y="5497142"/>
          <a:ext cx="7050024" cy="3288904"/>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flipV="1">
            <a:off x="289893" y="5033309"/>
            <a:ext cx="7050024" cy="1"/>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5551" y="4740154"/>
            <a:ext cx="5143500" cy="215444"/>
          </a:xfrm>
          <a:prstGeom prst="rect">
            <a:avLst/>
          </a:prstGeom>
          <a:noFill/>
          <a:ln w="3175">
            <a:noFill/>
          </a:ln>
        </p:spPr>
        <p:txBody>
          <a:bodyPr wrap="square" rtlCol="0">
            <a:spAutoFit/>
          </a:bodyPr>
          <a:lstStyle/>
          <a:p>
            <a:r>
              <a:rPr lang="en-US" sz="800" dirty="0"/>
              <a:t>Percentage of household population with  E. coli in source water, by main source of drinking water.</a:t>
            </a:r>
          </a:p>
        </p:txBody>
      </p:sp>
      <p:sp>
        <p:nvSpPr>
          <p:cNvPr id="10" name="TextBox 9"/>
          <p:cNvSpPr txBox="1"/>
          <p:nvPr/>
        </p:nvSpPr>
        <p:spPr>
          <a:xfrm>
            <a:off x="303022" y="9309775"/>
            <a:ext cx="5555252" cy="215444"/>
          </a:xfrm>
          <a:prstGeom prst="rect">
            <a:avLst/>
          </a:prstGeom>
          <a:noFill/>
          <a:ln w="3175">
            <a:noFill/>
          </a:ln>
        </p:spPr>
        <p:txBody>
          <a:bodyPr wrap="square" rtlCol="0">
            <a:spAutoFit/>
          </a:bodyPr>
          <a:lstStyle/>
          <a:p>
            <a:r>
              <a:rPr lang="en-US" sz="800" dirty="0"/>
              <a:t>Percentage of household population with  E. coli in </a:t>
            </a:r>
            <a:r>
              <a:rPr lang="en-US" sz="800" dirty="0">
                <a:solidFill>
                  <a:schemeClr val="tx1">
                    <a:lumMod val="85000"/>
                    <a:lumOff val="15000"/>
                  </a:schemeClr>
                </a:solidFill>
              </a:rPr>
              <a:t>glass of drinking water in household, </a:t>
            </a:r>
            <a:r>
              <a:rPr lang="en-US" sz="800" dirty="0"/>
              <a:t>by main source of drinking water.</a:t>
            </a:r>
          </a:p>
        </p:txBody>
      </p:sp>
      <p:sp>
        <p:nvSpPr>
          <p:cNvPr id="11" name="TextBox 10"/>
          <p:cNvSpPr txBox="1"/>
          <p:nvPr/>
        </p:nvSpPr>
        <p:spPr>
          <a:xfrm>
            <a:off x="306504" y="465420"/>
            <a:ext cx="3164961" cy="246221"/>
          </a:xfrm>
          <a:prstGeom prst="rect">
            <a:avLst/>
          </a:prstGeom>
          <a:noFill/>
          <a:ln w="3175">
            <a:noFill/>
          </a:ln>
        </p:spPr>
        <p:txBody>
          <a:bodyPr wrap="square" rtlCol="0">
            <a:spAutoFit/>
          </a:bodyPr>
          <a:lstStyle/>
          <a:p>
            <a:r>
              <a:rPr lang="en-US" sz="1000" b="1" dirty="0">
                <a:solidFill>
                  <a:srgbClr val="4C545A"/>
                </a:solidFill>
                <a:latin typeface="+mj-lt"/>
              </a:rPr>
              <a:t>Quality of source drinking water</a:t>
            </a:r>
          </a:p>
        </p:txBody>
      </p:sp>
      <p:sp>
        <p:nvSpPr>
          <p:cNvPr id="12" name="TextBox 11"/>
          <p:cNvSpPr txBox="1"/>
          <p:nvPr/>
        </p:nvSpPr>
        <p:spPr>
          <a:xfrm>
            <a:off x="306705" y="5036587"/>
            <a:ext cx="3164961" cy="246221"/>
          </a:xfrm>
          <a:prstGeom prst="rect">
            <a:avLst/>
          </a:prstGeom>
          <a:noFill/>
          <a:ln w="3175">
            <a:noFill/>
          </a:ln>
        </p:spPr>
        <p:txBody>
          <a:bodyPr wrap="square" rtlCol="0">
            <a:spAutoFit/>
          </a:bodyPr>
          <a:lstStyle/>
          <a:p>
            <a:r>
              <a:rPr lang="en-US" sz="1000" b="1" dirty="0">
                <a:solidFill>
                  <a:srgbClr val="4C545A"/>
                </a:solidFill>
                <a:latin typeface="+mj-lt"/>
              </a:rPr>
              <a:t>Quality of household drinking water</a:t>
            </a:r>
          </a:p>
        </p:txBody>
      </p:sp>
      <p:sp>
        <p:nvSpPr>
          <p:cNvPr id="3" name="TextBox 2"/>
          <p:cNvSpPr txBox="1"/>
          <p:nvPr/>
        </p:nvSpPr>
        <p:spPr>
          <a:xfrm>
            <a:off x="306705" y="4526705"/>
            <a:ext cx="4293326" cy="215444"/>
          </a:xfrm>
          <a:prstGeom prst="rect">
            <a:avLst/>
          </a:prstGeom>
          <a:noFill/>
          <a:ln w="3175">
            <a:noFill/>
          </a:ln>
        </p:spPr>
        <p:txBody>
          <a:bodyPr wrap="square" rtlCol="0">
            <a:spAutoFit/>
          </a:bodyPr>
          <a:lstStyle/>
          <a:p>
            <a:r>
              <a:rPr lang="en-US" sz="800" dirty="0"/>
              <a:t>“Borehole” and “Surface water or Other” figures are based on 25-49 unweighted cases.</a:t>
            </a:r>
          </a:p>
        </p:txBody>
      </p:sp>
      <p:sp>
        <p:nvSpPr>
          <p:cNvPr id="6" name="TextBox 5"/>
          <p:cNvSpPr txBox="1"/>
          <p:nvPr/>
        </p:nvSpPr>
        <p:spPr>
          <a:xfrm>
            <a:off x="301039" y="4129806"/>
            <a:ext cx="6538844" cy="400110"/>
          </a:xfrm>
          <a:prstGeom prst="rect">
            <a:avLst/>
          </a:prstGeom>
          <a:noFill/>
          <a:ln w="3175">
            <a:noFill/>
          </a:ln>
        </p:spPr>
        <p:txBody>
          <a:bodyPr wrap="square" rtlCol="0">
            <a:spAutoFit/>
          </a:bodyPr>
          <a:lstStyle/>
          <a:p>
            <a:r>
              <a:rPr lang="en-US" sz="800" dirty="0"/>
              <a:t>Improved sources: piped water </a:t>
            </a:r>
            <a:r>
              <a:rPr lang="ka-GE" sz="800" dirty="0">
                <a:solidFill>
                  <a:prstClr val="black"/>
                </a:solidFill>
              </a:rPr>
              <a:t>(</a:t>
            </a:r>
            <a:r>
              <a:rPr lang="en-US" sz="800" dirty="0">
                <a:solidFill>
                  <a:prstClr val="black"/>
                </a:solidFill>
              </a:rPr>
              <a:t>piped</a:t>
            </a:r>
            <a:r>
              <a:rPr lang="en-GB" sz="800" dirty="0"/>
              <a:t> into dwelling, piped to yard/plot, piped to neighbour, public tap/standpipe</a:t>
            </a:r>
            <a:r>
              <a:rPr lang="ka-GE" sz="800" dirty="0"/>
              <a:t>)</a:t>
            </a:r>
            <a:r>
              <a:rPr lang="en-US" sz="800" dirty="0"/>
              <a:t>, borehole, protected well or spring.</a:t>
            </a:r>
          </a:p>
          <a:p>
            <a:endParaRPr lang="en-US" sz="400" dirty="0"/>
          </a:p>
          <a:p>
            <a:r>
              <a:rPr lang="en-US" sz="800" dirty="0"/>
              <a:t>Unimproved sources: unimproved well or spring, surface water or other.</a:t>
            </a:r>
          </a:p>
        </p:txBody>
      </p:sp>
      <p:sp>
        <p:nvSpPr>
          <p:cNvPr id="14" name="TextBox 13"/>
          <p:cNvSpPr txBox="1"/>
          <p:nvPr/>
        </p:nvSpPr>
        <p:spPr>
          <a:xfrm>
            <a:off x="303022" y="8786046"/>
            <a:ext cx="6538844" cy="523220"/>
          </a:xfrm>
          <a:prstGeom prst="rect">
            <a:avLst/>
          </a:prstGeom>
          <a:noFill/>
          <a:ln w="3175">
            <a:noFill/>
          </a:ln>
        </p:spPr>
        <p:txBody>
          <a:bodyPr wrap="square" rtlCol="0">
            <a:spAutoFit/>
          </a:bodyPr>
          <a:lstStyle/>
          <a:p>
            <a:r>
              <a:rPr lang="en-US" sz="800" dirty="0"/>
              <a:t>Improved sources: piped water </a:t>
            </a:r>
            <a:r>
              <a:rPr lang="ka-GE" sz="800" dirty="0"/>
              <a:t>(</a:t>
            </a:r>
            <a:r>
              <a:rPr lang="en-US" sz="800" dirty="0">
                <a:solidFill>
                  <a:prstClr val="black"/>
                </a:solidFill>
              </a:rPr>
              <a:t>piped</a:t>
            </a:r>
            <a:r>
              <a:rPr lang="en-GB" sz="800" dirty="0"/>
              <a:t> into dwelling, piped to yard/plot, piped to neighbour, public tap/standpipe</a:t>
            </a:r>
            <a:r>
              <a:rPr lang="ka-GE" sz="800" dirty="0"/>
              <a:t>)</a:t>
            </a:r>
            <a:r>
              <a:rPr lang="en-US" sz="800" dirty="0"/>
              <a:t>, borehole, protected well or spring, bottled water.</a:t>
            </a:r>
          </a:p>
          <a:p>
            <a:endParaRPr lang="en-US" sz="400" dirty="0"/>
          </a:p>
          <a:p>
            <a:r>
              <a:rPr lang="en-US" sz="800" dirty="0"/>
              <a:t>Unimproved sources: unimproved well or spring.</a:t>
            </a:r>
          </a:p>
        </p:txBody>
      </p:sp>
      <p:graphicFrame>
        <p:nvGraphicFramePr>
          <p:cNvPr id="4" name="Chart 3">
            <a:extLst>
              <a:ext uri="{FF2B5EF4-FFF2-40B4-BE49-F238E27FC236}">
                <a16:creationId xmlns:a16="http://schemas.microsoft.com/office/drawing/2014/main" xmlns="" id="{AFA6602A-7AA6-427D-9E6D-478DD20499A1}"/>
              </a:ext>
            </a:extLst>
          </p:cNvPr>
          <p:cNvGraphicFramePr>
            <a:graphicFrameLocks/>
          </p:cNvGraphicFramePr>
          <p:nvPr>
            <p:extLst>
              <p:ext uri="{D42A27DB-BD31-4B8C-83A1-F6EECF244321}">
                <p14:modId xmlns:p14="http://schemas.microsoft.com/office/powerpoint/2010/main" val="3246906946"/>
              </p:ext>
            </p:extLst>
          </p:nvPr>
        </p:nvGraphicFramePr>
        <p:xfrm>
          <a:off x="302165" y="834590"/>
          <a:ext cx="7050024" cy="32970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642411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3653" y="8207740"/>
            <a:ext cx="7047672" cy="1629680"/>
          </a:xfrm>
          <a:prstGeom prst="rect">
            <a:avLst/>
          </a:prstGeom>
        </p:spPr>
      </p:pic>
      <p:graphicFrame>
        <p:nvGraphicFramePr>
          <p:cNvPr id="25" name="Chart 24"/>
          <p:cNvGraphicFramePr/>
          <p:nvPr>
            <p:extLst>
              <p:ext uri="{D42A27DB-BD31-4B8C-83A1-F6EECF244321}">
                <p14:modId xmlns:p14="http://schemas.microsoft.com/office/powerpoint/2010/main" val="868526543"/>
              </p:ext>
            </p:extLst>
          </p:nvPr>
        </p:nvGraphicFramePr>
        <p:xfrm>
          <a:off x="310104" y="4289475"/>
          <a:ext cx="7050024" cy="3164208"/>
        </p:xfrm>
        <a:graphic>
          <a:graphicData uri="http://schemas.openxmlformats.org/drawingml/2006/chart">
            <c:chart xmlns:c="http://schemas.openxmlformats.org/drawingml/2006/chart" xmlns:r="http://schemas.openxmlformats.org/officeDocument/2006/relationships" r:id="rId3"/>
          </a:graphicData>
        </a:graphic>
      </p:graphicFrame>
      <p:sp>
        <p:nvSpPr>
          <p:cNvPr id="74" name="TextBox 73"/>
          <p:cNvSpPr txBox="1"/>
          <p:nvPr/>
        </p:nvSpPr>
        <p:spPr>
          <a:xfrm>
            <a:off x="228314" y="176634"/>
            <a:ext cx="4681353" cy="276999"/>
          </a:xfrm>
          <a:prstGeom prst="rect">
            <a:avLst/>
          </a:prstGeom>
          <a:noFill/>
          <a:ln w="3175">
            <a:noFill/>
          </a:ln>
        </p:spPr>
        <p:txBody>
          <a:bodyPr wrap="square" rtlCol="0">
            <a:spAutoFit/>
          </a:bodyPr>
          <a:lstStyle/>
          <a:p>
            <a:r>
              <a:rPr lang="en-US" sz="1200" b="1" dirty="0">
                <a:solidFill>
                  <a:srgbClr val="4C545A"/>
                </a:solidFill>
                <a:latin typeface="+mj-lt"/>
              </a:rPr>
              <a:t>Safely Managed Sanitation Services: SDG 6.2.1</a:t>
            </a:r>
          </a:p>
        </p:txBody>
      </p:sp>
      <p:cxnSp>
        <p:nvCxnSpPr>
          <p:cNvPr id="76" name="Straight Connector 75"/>
          <p:cNvCxnSpPr/>
          <p:nvPr/>
        </p:nvCxnSpPr>
        <p:spPr>
          <a:xfrm>
            <a:off x="293248" y="45520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04493" y="440521"/>
            <a:ext cx="2119636" cy="261610"/>
          </a:xfrm>
          <a:prstGeom prst="rect">
            <a:avLst/>
          </a:prstGeom>
          <a:noFill/>
          <a:ln w="3175">
            <a:noFill/>
          </a:ln>
        </p:spPr>
        <p:txBody>
          <a:bodyPr wrap="square" rtlCol="0">
            <a:spAutoFit/>
          </a:bodyPr>
          <a:lstStyle/>
          <a:p>
            <a:r>
              <a:rPr lang="en-US" sz="1100" b="1" dirty="0">
                <a:solidFill>
                  <a:srgbClr val="4C545A"/>
                </a:solidFill>
                <a:latin typeface="+mj-lt"/>
              </a:rPr>
              <a:t>Types of Sanitation Facility</a:t>
            </a:r>
          </a:p>
        </p:txBody>
      </p:sp>
      <p:sp>
        <p:nvSpPr>
          <p:cNvPr id="81" name="TextBox 80"/>
          <p:cNvSpPr txBox="1"/>
          <p:nvPr/>
        </p:nvSpPr>
        <p:spPr>
          <a:xfrm>
            <a:off x="227349" y="3801023"/>
            <a:ext cx="3531223" cy="261610"/>
          </a:xfrm>
          <a:prstGeom prst="rect">
            <a:avLst/>
          </a:prstGeom>
          <a:noFill/>
          <a:ln w="3175">
            <a:noFill/>
          </a:ln>
        </p:spPr>
        <p:txBody>
          <a:bodyPr wrap="square" rtlCol="0">
            <a:spAutoFit/>
          </a:bodyPr>
          <a:lstStyle/>
          <a:p>
            <a:r>
              <a:rPr lang="en-US" sz="1100" b="1" dirty="0">
                <a:solidFill>
                  <a:srgbClr val="4C545A"/>
                </a:solidFill>
                <a:latin typeface="+mj-lt"/>
              </a:rPr>
              <a:t>Management of Sanitation Services</a:t>
            </a:r>
          </a:p>
        </p:txBody>
      </p:sp>
      <p:sp>
        <p:nvSpPr>
          <p:cNvPr id="16" name="TextBox 15"/>
          <p:cNvSpPr txBox="1"/>
          <p:nvPr/>
        </p:nvSpPr>
        <p:spPr>
          <a:xfrm>
            <a:off x="304800" y="3628675"/>
            <a:ext cx="3491939" cy="184666"/>
          </a:xfrm>
          <a:prstGeom prst="rect">
            <a:avLst/>
          </a:prstGeom>
          <a:noFill/>
          <a:ln w="3175">
            <a:noFill/>
          </a:ln>
        </p:spPr>
        <p:txBody>
          <a:bodyPr wrap="square" rtlCol="0">
            <a:spAutoFit/>
          </a:bodyPr>
          <a:lstStyle/>
          <a:p>
            <a:r>
              <a:rPr lang="en-US" sz="600" dirty="0">
                <a:solidFill>
                  <a:schemeClr val="tx1">
                    <a:lumMod val="85000"/>
                    <a:lumOff val="15000"/>
                  </a:schemeClr>
                </a:solidFill>
              </a:rPr>
              <a:t>Percent of population by type of sanitation facility, grouped by type of disposal</a:t>
            </a:r>
          </a:p>
        </p:txBody>
      </p:sp>
      <p:sp>
        <p:nvSpPr>
          <p:cNvPr id="47" name="TextBox 46"/>
          <p:cNvSpPr txBox="1"/>
          <p:nvPr/>
        </p:nvSpPr>
        <p:spPr>
          <a:xfrm>
            <a:off x="302484" y="7507342"/>
            <a:ext cx="3599371" cy="184666"/>
          </a:xfrm>
          <a:prstGeom prst="rect">
            <a:avLst/>
          </a:prstGeom>
          <a:noFill/>
          <a:ln w="3175">
            <a:noFill/>
          </a:ln>
        </p:spPr>
        <p:txBody>
          <a:bodyPr wrap="square" rtlCol="0">
            <a:spAutoFit/>
          </a:bodyPr>
          <a:lstStyle/>
          <a:p>
            <a:r>
              <a:rPr lang="en-US" sz="600" dirty="0">
                <a:solidFill>
                  <a:schemeClr val="tx1">
                    <a:lumMod val="85000"/>
                    <a:lumOff val="15000"/>
                  </a:schemeClr>
                </a:solidFill>
              </a:rPr>
              <a:t>Percent of population using onsite improved sanitation facilities, by final disposal of excreta</a:t>
            </a:r>
          </a:p>
        </p:txBody>
      </p:sp>
      <p:sp>
        <p:nvSpPr>
          <p:cNvPr id="49" name="TextBox 48"/>
          <p:cNvSpPr txBox="1"/>
          <p:nvPr/>
        </p:nvSpPr>
        <p:spPr>
          <a:xfrm>
            <a:off x="3963478" y="440521"/>
            <a:ext cx="3203615" cy="261610"/>
          </a:xfrm>
          <a:prstGeom prst="rect">
            <a:avLst/>
          </a:prstGeom>
          <a:ln w="6350">
            <a:noFill/>
          </a:ln>
        </p:spPr>
        <p:style>
          <a:lnRef idx="1">
            <a:schemeClr val="accent1"/>
          </a:lnRef>
          <a:fillRef idx="0">
            <a:schemeClr val="accent1"/>
          </a:fillRef>
          <a:effectRef idx="0">
            <a:schemeClr val="accent1"/>
          </a:effectRef>
          <a:fontRef idx="minor">
            <a:schemeClr val="tx1"/>
          </a:fontRef>
        </p:style>
        <p:txBody>
          <a:bodyPr wrap="square" rtlCol="0">
            <a:spAutoFit/>
          </a:bodyPr>
          <a:lstStyle/>
          <a:p>
            <a:r>
              <a:rPr lang="en-US" sz="1100" b="1" dirty="0">
                <a:solidFill>
                  <a:srgbClr val="4C545A"/>
                </a:solidFill>
                <a:latin typeface="+mj-lt"/>
              </a:rPr>
              <a:t>Types of Sanitation Facility by Region</a:t>
            </a:r>
          </a:p>
        </p:txBody>
      </p:sp>
      <p:graphicFrame>
        <p:nvGraphicFramePr>
          <p:cNvPr id="50" name="Table 49"/>
          <p:cNvGraphicFramePr>
            <a:graphicFrameLocks noGrp="1"/>
          </p:cNvGraphicFramePr>
          <p:nvPr>
            <p:extLst>
              <p:ext uri="{D42A27DB-BD31-4B8C-83A1-F6EECF244321}">
                <p14:modId xmlns:p14="http://schemas.microsoft.com/office/powerpoint/2010/main" val="3390714306"/>
              </p:ext>
            </p:extLst>
          </p:nvPr>
        </p:nvGraphicFramePr>
        <p:xfrm>
          <a:off x="3966268" y="693960"/>
          <a:ext cx="3266383" cy="2911648"/>
        </p:xfrm>
        <a:graphic>
          <a:graphicData uri="http://schemas.openxmlformats.org/drawingml/2006/table">
            <a:tbl>
              <a:tblPr firstRow="1" bandRow="1">
                <a:tableStyleId>{5C22544A-7EE6-4342-B048-85BDC9FD1C3A}</a:tableStyleId>
              </a:tblPr>
              <a:tblGrid>
                <a:gridCol w="1559369">
                  <a:extLst>
                    <a:ext uri="{9D8B030D-6E8A-4147-A177-3AD203B41FA5}">
                      <a16:colId xmlns:a16="http://schemas.microsoft.com/office/drawing/2014/main" xmlns="" val="20000"/>
                    </a:ext>
                  </a:extLst>
                </a:gridCol>
                <a:gridCol w="853507">
                  <a:extLst>
                    <a:ext uri="{9D8B030D-6E8A-4147-A177-3AD203B41FA5}">
                      <a16:colId xmlns:a16="http://schemas.microsoft.com/office/drawing/2014/main" xmlns="" val="20001"/>
                    </a:ext>
                  </a:extLst>
                </a:gridCol>
                <a:gridCol w="853507">
                  <a:extLst>
                    <a:ext uri="{9D8B030D-6E8A-4147-A177-3AD203B41FA5}">
                      <a16:colId xmlns:a16="http://schemas.microsoft.com/office/drawing/2014/main" xmlns="" val="20002"/>
                    </a:ext>
                  </a:extLst>
                </a:gridCol>
              </a:tblGrid>
              <a:tr h="550774">
                <a:tc>
                  <a:txBody>
                    <a:bodyPr/>
                    <a:lstStyle/>
                    <a:p>
                      <a:r>
                        <a:rPr lang="en-US" sz="900" dirty="0">
                          <a:latin typeface="+mj-lt"/>
                        </a:rPr>
                        <a:t>Region</a:t>
                      </a:r>
                    </a:p>
                  </a:txBody>
                  <a:tcPr anchor="ctr">
                    <a:lnL w="6350" cap="flat" cmpd="sng" algn="ctr">
                      <a:noFill/>
                      <a:prstDash val="solid"/>
                      <a:round/>
                      <a:headEnd type="none" w="med" len="med"/>
                      <a:tailEnd type="none" w="med" len="med"/>
                    </a:lnL>
                    <a:lnT w="6350" cap="flat" cmpd="sng" algn="ctr">
                      <a:noFill/>
                      <a:prstDash val="solid"/>
                      <a:round/>
                      <a:headEnd type="none" w="med" len="med"/>
                      <a:tailEnd type="none" w="med" len="med"/>
                    </a:lnT>
                    <a:solidFill>
                      <a:schemeClr val="bg1">
                        <a:lumMod val="75000"/>
                      </a:schemeClr>
                    </a:solidFill>
                  </a:tcPr>
                </a:tc>
                <a:tc>
                  <a:txBody>
                    <a:bodyPr/>
                    <a:lstStyle/>
                    <a:p>
                      <a:pPr algn="ctr"/>
                      <a:r>
                        <a:rPr lang="en-US" sz="900" b="1" kern="1200" dirty="0">
                          <a:solidFill>
                            <a:schemeClr val="tx1"/>
                          </a:solidFill>
                          <a:latin typeface="+mj-lt"/>
                          <a:ea typeface="+mn-ea"/>
                          <a:cs typeface="+mn-cs"/>
                        </a:rPr>
                        <a:t>Sewer connection</a:t>
                      </a:r>
                    </a:p>
                  </a:txBody>
                  <a:tcPr anchor="ctr">
                    <a:lnT w="6350" cap="flat" cmpd="sng" algn="ctr">
                      <a:noFill/>
                      <a:prstDash val="solid"/>
                      <a:round/>
                      <a:headEnd type="none" w="med" len="med"/>
                      <a:tailEnd type="none" w="med" len="med"/>
                    </a:lnT>
                    <a:solidFill>
                      <a:srgbClr val="8DC369"/>
                    </a:solidFill>
                  </a:tcPr>
                </a:tc>
                <a:tc>
                  <a:txBody>
                    <a:bodyPr/>
                    <a:lstStyle/>
                    <a:p>
                      <a:pPr algn="ctr"/>
                      <a:r>
                        <a:rPr lang="en-US" sz="900" dirty="0">
                          <a:solidFill>
                            <a:schemeClr val="tx1"/>
                          </a:solidFill>
                          <a:latin typeface="+mj-lt"/>
                        </a:rPr>
                        <a:t>Onsite sanitation</a:t>
                      </a:r>
                    </a:p>
                  </a:txBody>
                  <a:tcPr anchor="ctr">
                    <a:lnR w="6350" cap="flat" cmpd="sng" algn="ctr">
                      <a:noFill/>
                      <a:prstDash val="solid"/>
                      <a:round/>
                      <a:headEnd type="none" w="med" len="med"/>
                      <a:tailEnd type="none" w="med" len="med"/>
                    </a:lnR>
                    <a:lnT w="6350" cap="flat" cmpd="sng" algn="ctr">
                      <a:noFill/>
                      <a:prstDash val="solid"/>
                      <a:round/>
                      <a:headEnd type="none" w="med" len="med"/>
                      <a:tailEnd type="none" w="med" len="med"/>
                    </a:lnT>
                    <a:solidFill>
                      <a:srgbClr val="D2E7C3"/>
                    </a:solidFill>
                  </a:tcPr>
                </a:tc>
                <a:extLst>
                  <a:ext uri="{0D108BD9-81ED-4DB2-BD59-A6C34878D82A}">
                    <a16:rowId xmlns:a16="http://schemas.microsoft.com/office/drawing/2014/main" xmlns="" val="10000"/>
                  </a:ext>
                </a:extLst>
              </a:tr>
              <a:tr h="378657">
                <a:tc>
                  <a:txBody>
                    <a:bodyPr/>
                    <a:lstStyle/>
                    <a:p>
                      <a:pPr marL="0" algn="l" defTabSz="777240" rtl="0" eaLnBrk="1" fontAlgn="ctr" latinLnBrk="0" hangingPunct="1"/>
                      <a:r>
                        <a:rPr lang="en-US" sz="1050" b="1" i="0" u="none" strike="noStrike" kern="1200" dirty="0">
                          <a:solidFill>
                            <a:schemeClr val="dk1"/>
                          </a:solidFill>
                          <a:effectLst/>
                          <a:latin typeface="Franklin Gothic Book" panose="020B0503020102020204" pitchFamily="34" charset="0"/>
                          <a:ea typeface="+mn-ea"/>
                          <a:cs typeface="+mn-cs"/>
                        </a:rPr>
                        <a:t>National</a:t>
                      </a:r>
                    </a:p>
                  </a:txBody>
                  <a:tcPr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900" b="1" dirty="0"/>
                        <a:t>59</a:t>
                      </a:r>
                    </a:p>
                  </a:txBody>
                  <a:tcPr marR="18288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900" b="1" dirty="0" smtClean="0"/>
                        <a:t>34</a:t>
                      </a:r>
                      <a:endParaRPr lang="en-US" sz="900" b="1" dirty="0"/>
                    </a:p>
                  </a:txBody>
                  <a:tcPr marR="18288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193153">
                <a:tc>
                  <a:txBody>
                    <a:bodyPr/>
                    <a:lstStyle/>
                    <a:p>
                      <a:pPr algn="l" fontAlgn="ct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Tbilisi</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97</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2</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2"/>
                  </a:ext>
                </a:extLst>
              </a:tr>
              <a:tr h="193153">
                <a:tc>
                  <a:txBody>
                    <a:bodyPr/>
                    <a:lstStyle/>
                    <a:p>
                      <a:pPr algn="l" fontAlgn="ctr"/>
                      <a:r>
                        <a:rPr kumimoji="0" lang="en-US" sz="800" b="0" i="0" u="none" strike="noStrike" kern="1200" cap="none" spc="0" normalizeH="0" baseline="0">
                          <a:ln>
                            <a:noFill/>
                          </a:ln>
                          <a:solidFill>
                            <a:srgbClr val="000000"/>
                          </a:solidFill>
                          <a:effectLst/>
                          <a:uLnTx/>
                          <a:uFillTx/>
                          <a:latin typeface="Franklin Gothic Book" panose="020B0503020102020204"/>
                          <a:ea typeface="+mn-ea"/>
                          <a:cs typeface="+mn-cs"/>
                        </a:rPr>
                        <a:t>Adjara A.R</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55</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36</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193153">
                <a:tc>
                  <a:txBody>
                    <a:bodyPr/>
                    <a:lstStyle/>
                    <a:p>
                      <a:pPr algn="l" fontAlgn="ctr"/>
                      <a:r>
                        <a:rPr kumimoji="0" lang="en-US" sz="800" b="0" i="0" u="none" strike="noStrike" kern="1200" cap="none" spc="0" normalizeH="0" baseline="0">
                          <a:ln>
                            <a:noFill/>
                          </a:ln>
                          <a:solidFill>
                            <a:srgbClr val="000000"/>
                          </a:solidFill>
                          <a:effectLst/>
                          <a:uLnTx/>
                          <a:uFillTx/>
                          <a:latin typeface="Franklin Gothic Book" panose="020B0503020102020204"/>
                          <a:ea typeface="+mn-ea"/>
                          <a:cs typeface="+mn-cs"/>
                        </a:rPr>
                        <a:t>Guria</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11</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68</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203756">
                <a:tc>
                  <a:txBody>
                    <a:bodyPr/>
                    <a:lstStyle/>
                    <a:p>
                      <a:pPr algn="l" fontAlgn="ctr"/>
                      <a:r>
                        <a:rPr kumimoji="0" lang="it-IT" sz="800" b="0" i="0" u="none" strike="noStrike" kern="1200" cap="none" spc="0" normalizeH="0" baseline="0">
                          <a:ln>
                            <a:noFill/>
                          </a:ln>
                          <a:solidFill>
                            <a:srgbClr val="000000"/>
                          </a:solidFill>
                          <a:effectLst/>
                          <a:uLnTx/>
                          <a:uFillTx/>
                          <a:latin typeface="Franklin Gothic Book" panose="020B0503020102020204"/>
                          <a:ea typeface="+mn-ea"/>
                          <a:cs typeface="+mn-cs"/>
                        </a:rPr>
                        <a:t>Imereti, Racha-Lechkhumi and Kvemo Svaneti</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49</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47</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r h="193153">
                <a:tc>
                  <a:txBody>
                    <a:bodyPr/>
                    <a:lstStyle/>
                    <a:p>
                      <a:pPr algn="l" fontAlgn="ctr"/>
                      <a:r>
                        <a:rPr kumimoji="0" lang="en-US" sz="800" b="0" i="0" u="none" strike="noStrike" kern="1200" cap="none" spc="0" normalizeH="0" baseline="0">
                          <a:ln>
                            <a:noFill/>
                          </a:ln>
                          <a:solidFill>
                            <a:srgbClr val="000000"/>
                          </a:solidFill>
                          <a:effectLst/>
                          <a:uLnTx/>
                          <a:uFillTx/>
                          <a:latin typeface="Franklin Gothic Book" panose="020B0503020102020204"/>
                          <a:ea typeface="+mn-ea"/>
                          <a:cs typeface="+mn-cs"/>
                        </a:rPr>
                        <a:t>Kakheti</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15</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61</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6"/>
                  </a:ext>
                </a:extLst>
              </a:tr>
              <a:tr h="193153">
                <a:tc>
                  <a:txBody>
                    <a:bodyPr/>
                    <a:lstStyle/>
                    <a:p>
                      <a:pPr algn="l" fontAlgn="ctr"/>
                      <a:r>
                        <a:rPr kumimoji="0" lang="en-US" sz="800" b="0" i="0" u="none" strike="noStrike" kern="1200" cap="none" spc="0" normalizeH="0" baseline="0">
                          <a:ln>
                            <a:noFill/>
                          </a:ln>
                          <a:solidFill>
                            <a:srgbClr val="000000"/>
                          </a:solidFill>
                          <a:effectLst/>
                          <a:uLnTx/>
                          <a:uFillTx/>
                          <a:latin typeface="Franklin Gothic Book" panose="020B0503020102020204"/>
                          <a:ea typeface="+mn-ea"/>
                          <a:cs typeface="+mn-cs"/>
                        </a:rPr>
                        <a:t>Mtskheta-Mtianeti</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47</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40</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193153">
                <a:tc>
                  <a:txBody>
                    <a:bodyPr/>
                    <a:lstStyle/>
                    <a:p>
                      <a:pPr algn="l" fontAlgn="ct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Samegrelo-Zemo </a:t>
                      </a:r>
                      <a:r>
                        <a:rPr kumimoji="0" lang="en-US" sz="800" b="0" i="0" u="none" strike="noStrike" kern="1200" cap="none" spc="0" normalizeH="0" baseline="0" dirty="0" err="1">
                          <a:ln>
                            <a:noFill/>
                          </a:ln>
                          <a:solidFill>
                            <a:srgbClr val="000000"/>
                          </a:solidFill>
                          <a:effectLst/>
                          <a:uLnTx/>
                          <a:uFillTx/>
                          <a:latin typeface="Franklin Gothic Book" panose="020B0503020102020204"/>
                          <a:ea typeface="+mn-ea"/>
                          <a:cs typeface="+mn-cs"/>
                        </a:rPr>
                        <a:t>Svaneti</a:t>
                      </a:r>
                      <a:endPar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endParaRP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26</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65</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r h="193153">
                <a:tc>
                  <a:txBody>
                    <a:bodyPr/>
                    <a:lstStyle/>
                    <a:p>
                      <a:pPr algn="l" fontAlgn="ctr"/>
                      <a:r>
                        <a:rPr kumimoji="0" lang="en-US" sz="800" b="0" i="0" u="none" strike="noStrike" kern="1200" cap="none" spc="0" normalizeH="0" baseline="0">
                          <a:ln>
                            <a:noFill/>
                          </a:ln>
                          <a:solidFill>
                            <a:srgbClr val="000000"/>
                          </a:solidFill>
                          <a:effectLst/>
                          <a:uLnTx/>
                          <a:uFillTx/>
                          <a:latin typeface="Franklin Gothic Book" panose="020B0503020102020204"/>
                          <a:ea typeface="+mn-ea"/>
                          <a:cs typeface="+mn-cs"/>
                        </a:rPr>
                        <a:t>Samtskhe-Javakheti</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39</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43</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9"/>
                  </a:ext>
                </a:extLst>
              </a:tr>
              <a:tr h="193153">
                <a:tc>
                  <a:txBody>
                    <a:bodyPr/>
                    <a:lstStyle/>
                    <a:p>
                      <a:pPr algn="l" fontAlgn="ctr"/>
                      <a:r>
                        <a:rPr kumimoji="0" lang="en-US" sz="800" b="0" i="0" u="none" strike="noStrike" kern="1200" cap="none" spc="0" normalizeH="0" baseline="0">
                          <a:ln>
                            <a:noFill/>
                          </a:ln>
                          <a:solidFill>
                            <a:srgbClr val="000000"/>
                          </a:solidFill>
                          <a:effectLst/>
                          <a:uLnTx/>
                          <a:uFillTx/>
                          <a:latin typeface="Franklin Gothic Book" panose="020B0503020102020204"/>
                          <a:ea typeface="+mn-ea"/>
                          <a:cs typeface="+mn-cs"/>
                        </a:rPr>
                        <a:t>Kvemo Kartli</a:t>
                      </a: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45</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53</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10"/>
                  </a:ext>
                </a:extLst>
              </a:tr>
              <a:tr h="193153">
                <a:tc>
                  <a:txBody>
                    <a:bodyPr/>
                    <a:lstStyle/>
                    <a:p>
                      <a:pPr algn="l" fontAlgn="ctr"/>
                      <a:r>
                        <a:rPr kumimoji="0" lang="en-US" sz="800" b="0" i="0" u="none" strike="noStrike" kern="1200" cap="none" spc="0" normalizeH="0" baseline="0" dirty="0" err="1">
                          <a:ln>
                            <a:noFill/>
                          </a:ln>
                          <a:solidFill>
                            <a:srgbClr val="000000"/>
                          </a:solidFill>
                          <a:effectLst/>
                          <a:uLnTx/>
                          <a:uFillTx/>
                          <a:latin typeface="Franklin Gothic Book" panose="020B0503020102020204"/>
                          <a:ea typeface="+mn-ea"/>
                          <a:cs typeface="+mn-cs"/>
                        </a:rPr>
                        <a:t>Shida</a:t>
                      </a:r>
                      <a:r>
                        <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rPr>
                        <a:t> </a:t>
                      </a:r>
                      <a:r>
                        <a:rPr kumimoji="0" lang="en-US" sz="800" b="0" i="0" u="none" strike="noStrike" kern="1200" cap="none" spc="0" normalizeH="0" baseline="0" dirty="0" err="1">
                          <a:ln>
                            <a:noFill/>
                          </a:ln>
                          <a:solidFill>
                            <a:srgbClr val="000000"/>
                          </a:solidFill>
                          <a:effectLst/>
                          <a:uLnTx/>
                          <a:uFillTx/>
                          <a:latin typeface="Franklin Gothic Book" panose="020B0503020102020204"/>
                          <a:ea typeface="+mn-ea"/>
                          <a:cs typeface="+mn-cs"/>
                        </a:rPr>
                        <a:t>Kartli</a:t>
                      </a:r>
                      <a:endParaRPr kumimoji="0" lang="en-US" sz="800" b="0" i="0" u="none" strike="noStrike" kern="1200" cap="none" spc="0" normalizeH="0" baseline="0" dirty="0">
                        <a:ln>
                          <a:noFill/>
                        </a:ln>
                        <a:solidFill>
                          <a:srgbClr val="000000"/>
                        </a:solidFill>
                        <a:effectLst/>
                        <a:uLnTx/>
                        <a:uFillTx/>
                        <a:latin typeface="Franklin Gothic Book" panose="020B0503020102020204"/>
                        <a:ea typeface="+mn-ea"/>
                        <a:cs typeface="+mn-cs"/>
                      </a:endParaRPr>
                    </a:p>
                  </a:txBody>
                  <a:tcPr marL="114300" marR="0" marT="0" marB="0" anchor="ctr">
                    <a:lnL w="6350" cap="flat" cmpd="sng" algn="ctr">
                      <a:no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42</a:t>
                      </a:r>
                    </a:p>
                  </a:txBody>
                  <a:tcPr marL="0" marR="0" marT="0"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50</a:t>
                      </a:r>
                    </a:p>
                  </a:txBody>
                  <a:tcPr marL="0" marR="0" marT="0" marB="0" anchor="ctr">
                    <a:lnL w="317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noFill/>
                  </a:tcPr>
                </a:tc>
                <a:extLst>
                  <a:ext uri="{0D108BD9-81ED-4DB2-BD59-A6C34878D82A}">
                    <a16:rowId xmlns:a16="http://schemas.microsoft.com/office/drawing/2014/main" xmlns="" val="10011"/>
                  </a:ext>
                </a:extLst>
              </a:tr>
            </a:tbl>
          </a:graphicData>
        </a:graphic>
      </p:graphicFrame>
      <p:sp>
        <p:nvSpPr>
          <p:cNvPr id="51" name="TextBox 50"/>
          <p:cNvSpPr txBox="1"/>
          <p:nvPr/>
        </p:nvSpPr>
        <p:spPr>
          <a:xfrm>
            <a:off x="3959919" y="3628850"/>
            <a:ext cx="3307605" cy="184666"/>
          </a:xfrm>
          <a:prstGeom prst="rect">
            <a:avLst/>
          </a:prstGeom>
          <a:noFill/>
          <a:ln w="3175">
            <a:noFill/>
          </a:ln>
        </p:spPr>
        <p:txBody>
          <a:bodyPr wrap="square" rtlCol="0">
            <a:spAutoFit/>
          </a:bodyPr>
          <a:lstStyle/>
          <a:p>
            <a:r>
              <a:rPr lang="en-US" sz="600" dirty="0"/>
              <a:t>Percent of population using sewer connections and onsite sanitation, by region</a:t>
            </a:r>
            <a:endParaRPr lang="en-US" sz="600" dirty="0">
              <a:solidFill>
                <a:srgbClr val="FF0000"/>
              </a:solidFill>
            </a:endParaRPr>
          </a:p>
        </p:txBody>
      </p:sp>
      <p:graphicFrame>
        <p:nvGraphicFramePr>
          <p:cNvPr id="20" name="Chart 19"/>
          <p:cNvGraphicFramePr/>
          <p:nvPr>
            <p:extLst>
              <p:ext uri="{D42A27DB-BD31-4B8C-83A1-F6EECF244321}">
                <p14:modId xmlns:p14="http://schemas.microsoft.com/office/powerpoint/2010/main" val="1013042542"/>
              </p:ext>
            </p:extLst>
          </p:nvPr>
        </p:nvGraphicFramePr>
        <p:xfrm>
          <a:off x="302484" y="699097"/>
          <a:ext cx="3555355" cy="2907792"/>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p:cNvSpPr txBox="1"/>
          <p:nvPr/>
        </p:nvSpPr>
        <p:spPr>
          <a:xfrm>
            <a:off x="309482" y="4078665"/>
            <a:ext cx="2760935" cy="261610"/>
          </a:xfrm>
          <a:prstGeom prst="rect">
            <a:avLst/>
          </a:prstGeom>
          <a:noFill/>
          <a:ln w="3175">
            <a:noFill/>
          </a:ln>
        </p:spPr>
        <p:txBody>
          <a:bodyPr wrap="square" rtlCol="0">
            <a:spAutoFit/>
          </a:bodyPr>
          <a:lstStyle/>
          <a:p>
            <a:r>
              <a:rPr lang="en-US" sz="1100" b="1" dirty="0">
                <a:solidFill>
                  <a:srgbClr val="4C545A"/>
                </a:solidFill>
                <a:latin typeface="+mj-lt"/>
              </a:rPr>
              <a:t>Disposal of excreta</a:t>
            </a:r>
          </a:p>
        </p:txBody>
      </p:sp>
      <p:sp>
        <p:nvSpPr>
          <p:cNvPr id="17" name="TextBox 16"/>
          <p:cNvSpPr txBox="1"/>
          <p:nvPr/>
        </p:nvSpPr>
        <p:spPr>
          <a:xfrm>
            <a:off x="302484" y="7692008"/>
            <a:ext cx="6829903" cy="523220"/>
          </a:xfrm>
          <a:prstGeom prst="rect">
            <a:avLst/>
          </a:prstGeom>
          <a:noFill/>
          <a:ln w="3175">
            <a:noFill/>
          </a:ln>
        </p:spPr>
        <p:txBody>
          <a:bodyPr wrap="square" rtlCol="0">
            <a:spAutoFit/>
          </a:bodyPr>
          <a:lstStyle/>
          <a:p>
            <a:pPr algn="just"/>
            <a:r>
              <a:rPr lang="en-US" sz="700" b="1" dirty="0"/>
              <a:t>Safely managed sanitation services </a:t>
            </a:r>
            <a:r>
              <a:rPr lang="en-US" sz="700" dirty="0"/>
              <a:t>represents an ambitious new level of service during the SDGs and is the indicator for target 6.2. Safely managed sanitation services are improved facilities that are not shared with other households and where excreta are safely disposed of in situ or transported and treated offsite. The MICS survey collected information on the management of excreta from onsite facilities. For households where excreta are transported offsite (sewer connection, removal for treatment), further information is needed on the transport and treatment of excreta to calculate the proportion that are safely managed.</a:t>
            </a:r>
            <a:endParaRPr lang="en-US" sz="700" i="1" dirty="0"/>
          </a:p>
        </p:txBody>
      </p:sp>
      <p:sp>
        <p:nvSpPr>
          <p:cNvPr id="2" name="TextBox 1"/>
          <p:cNvSpPr txBox="1"/>
          <p:nvPr/>
        </p:nvSpPr>
        <p:spPr>
          <a:xfrm>
            <a:off x="1383361" y="7349682"/>
            <a:ext cx="1206500" cy="200055"/>
          </a:xfrm>
          <a:prstGeom prst="rect">
            <a:avLst/>
          </a:prstGeom>
          <a:noFill/>
          <a:ln w="3175">
            <a:noFill/>
          </a:ln>
        </p:spPr>
        <p:txBody>
          <a:bodyPr wrap="square" rtlCol="0">
            <a:spAutoFit/>
          </a:bodyPr>
          <a:lstStyle/>
          <a:p>
            <a:pPr algn="ctr"/>
            <a:r>
              <a:rPr lang="en-US" sz="700" i="1" dirty="0"/>
              <a:t>Onsite facilities</a:t>
            </a:r>
          </a:p>
        </p:txBody>
      </p:sp>
      <p:sp>
        <p:nvSpPr>
          <p:cNvPr id="24" name="Text Box 2"/>
          <p:cNvSpPr txBox="1">
            <a:spLocks noChangeArrowheads="1"/>
          </p:cNvSpPr>
          <p:nvPr/>
        </p:nvSpPr>
        <p:spPr bwMode="auto">
          <a:xfrm>
            <a:off x="292100" y="8229600"/>
            <a:ext cx="7050024" cy="1498600"/>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18872"/>
            <a:endParaRPr lang="en-GB" sz="900" dirty="0" smtClean="0">
              <a:solidFill>
                <a:schemeClr val="bg1"/>
              </a:solidFill>
            </a:endParaRPr>
          </a:p>
          <a:p>
            <a:pPr marL="118872"/>
            <a:endParaRPr lang="en-GB" sz="900" dirty="0" smtClean="0">
              <a:solidFill>
                <a:schemeClr val="bg1"/>
              </a:solidFill>
            </a:endParaRPr>
          </a:p>
          <a:p>
            <a:pPr marL="118872"/>
            <a:r>
              <a:rPr lang="en-GB" sz="900" dirty="0" smtClean="0">
                <a:solidFill>
                  <a:schemeClr val="bg1"/>
                </a:solidFill>
              </a:rPr>
              <a:t>The </a:t>
            </a:r>
            <a:r>
              <a:rPr lang="en-GB" sz="900" dirty="0">
                <a:solidFill>
                  <a:schemeClr val="bg1"/>
                </a:solidFill>
              </a:rPr>
              <a:t>objective of this snapshot is to disseminate selected findings from the Georgia MICS 2018 related to </a:t>
            </a:r>
            <a:r>
              <a:rPr lang="en-US" sz="900" dirty="0">
                <a:solidFill>
                  <a:schemeClr val="bg1"/>
                </a:solidFill>
              </a:rPr>
              <a:t>Drinking Water, Sanitation &amp; Hygiene - WASH</a:t>
            </a:r>
            <a:r>
              <a:rPr lang="en-GB" sz="900" dirty="0">
                <a:solidFill>
                  <a:schemeClr val="bg1"/>
                </a:solidFill>
              </a:rPr>
              <a:t>. Data from this snapshot can be found in tables WS1.1, WS1.2, WS1.3, WS1.4, WS1.5, WS1.6, WS1.7, WS1.8, WS2.1, WS3.1, WS3.2, WS3.4, WS3.6. </a:t>
            </a:r>
          </a:p>
          <a:p>
            <a:pPr marL="118872"/>
            <a:endParaRPr lang="en-GB" sz="900" dirty="0" smtClean="0">
              <a:solidFill>
                <a:schemeClr val="bg1"/>
              </a:solidFill>
            </a:endParaRPr>
          </a:p>
          <a:p>
            <a:pPr marL="118872"/>
            <a:endParaRPr lang="en-GB" sz="900" dirty="0">
              <a:solidFill>
                <a:schemeClr val="bg1"/>
              </a:solidFill>
            </a:endParaRPr>
          </a:p>
          <a:p>
            <a:pPr marL="118872"/>
            <a:r>
              <a:rPr lang="en-GB" sz="900" dirty="0" smtClean="0">
                <a:solidFill>
                  <a:schemeClr val="bg1"/>
                </a:solidFill>
              </a:rPr>
              <a:t>Further </a:t>
            </a:r>
            <a:r>
              <a:rPr lang="en-GB" sz="900" dirty="0">
                <a:solidFill>
                  <a:schemeClr val="bg1"/>
                </a:solidFill>
              </a:rPr>
              <a:t>statistical snapshots and the Survey Findings Report for this and other surveys are available on mics.unicef.org/surveys.</a:t>
            </a:r>
          </a:p>
        </p:txBody>
      </p:sp>
      <p:cxnSp>
        <p:nvCxnSpPr>
          <p:cNvPr id="22" name="Straight Connector 21"/>
          <p:cNvCxnSpPr/>
          <p:nvPr/>
        </p:nvCxnSpPr>
        <p:spPr>
          <a:xfrm>
            <a:off x="293248" y="4063809"/>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55682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2.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customXsn xmlns="http://schemas.microsoft.com/office/2006/metadata/customXsn">
  <xsnLocation/>
  <cached>True</cached>
  <openByDefault>True</openByDefault>
  <xsnScope/>
</customXsn>
</file>

<file path=customXml/item5.xml><?xml version="1.0" encoding="utf-8"?>
<?mso-contentType ?>
<spe:Receivers xmlns:spe="http://schemas.microsoft.com/sharepoint/events"/>
</file>

<file path=customXml/item6.xml><?xml version="1.0" encoding="utf-8"?>
<?mso-contentType ?>
<SharedContentType xmlns="Microsoft.SharePoint.Taxonomy.ContentTypeSync" SourceId="73f51738-d318-4883-9d64-4f0bd0ccc55e" ContentTypeId="0x0101009BA85F8052A6DA4FA3E31FF9F74C6970" PreviousValue="false"/>
</file>

<file path=customXml/itemProps1.xml><?xml version="1.0" encoding="utf-8"?>
<ds:datastoreItem xmlns:ds="http://schemas.openxmlformats.org/officeDocument/2006/customXml" ds:itemID="{D20F2C62-4F38-46EF-9E50-4AEEA0B1AE72}">
  <ds:schemaRefs>
    <ds:schemaRef ds:uri="http://schemas.microsoft.com/sharepoint/v3"/>
    <ds:schemaRef ds:uri="http://schemas.microsoft.com/office/2006/metadata/properties"/>
    <ds:schemaRef ds:uri="http://schemas.microsoft.com/office/2006/documentManagement/types"/>
    <ds:schemaRef ds:uri="http://schemas.microsoft.com/office/infopath/2007/PartnerControls"/>
    <ds:schemaRef ds:uri="http://purl.org/dc/terms/"/>
    <ds:schemaRef ds:uri="http://purl.org/dc/dcmitype/"/>
    <ds:schemaRef ds:uri="http://schemas.microsoft.com/sharepoint.v3"/>
    <ds:schemaRef ds:uri="ca283e0b-db31-4043-a2ef-b80661bf084a"/>
    <ds:schemaRef ds:uri="http://purl.org/dc/elements/1.1/"/>
    <ds:schemaRef ds:uri="2aac1c47-a7bd-4382-bbe6-d59290c165d5"/>
    <ds:schemaRef ds:uri="http://schemas.openxmlformats.org/package/2006/metadata/core-properties"/>
    <ds:schemaRef ds:uri="http://schemas.microsoft.com/sharepoint/v4"/>
    <ds:schemaRef ds:uri="03aba595-bc08-4bc6-a067-44fa0d6fce4c"/>
    <ds:schemaRef ds:uri="http://www.w3.org/XML/1998/namespace"/>
  </ds:schemaRefs>
</ds:datastoreItem>
</file>

<file path=customXml/itemProps2.xml><?xml version="1.0" encoding="utf-8"?>
<ds:datastoreItem xmlns:ds="http://schemas.openxmlformats.org/officeDocument/2006/customXml" ds:itemID="{0567AE6A-5E11-4AA6-A7BE-24BEE3CA41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48550B3-E2D9-4F33-8277-E9E26A42464A}">
  <ds:schemaRefs>
    <ds:schemaRef ds:uri="http://schemas.microsoft.com/sharepoint/v3/contenttype/forms"/>
  </ds:schemaRefs>
</ds:datastoreItem>
</file>

<file path=customXml/itemProps4.xml><?xml version="1.0" encoding="utf-8"?>
<ds:datastoreItem xmlns:ds="http://schemas.openxmlformats.org/officeDocument/2006/customXml" ds:itemID="{4281E488-373F-44B4-936A-A2037BADFD3F}">
  <ds:schemaRefs>
    <ds:schemaRef ds:uri="http://schemas.microsoft.com/office/2006/metadata/customXsn"/>
  </ds:schemaRefs>
</ds:datastoreItem>
</file>

<file path=customXml/itemProps5.xml><?xml version="1.0" encoding="utf-8"?>
<ds:datastoreItem xmlns:ds="http://schemas.openxmlformats.org/officeDocument/2006/customXml" ds:itemID="{5680850A-CC95-4E8C-A9D2-DD2596F9B6C4}">
  <ds:schemaRefs>
    <ds:schemaRef ds:uri="http://schemas.microsoft.com/sharepoint/events"/>
  </ds:schemaRefs>
</ds:datastoreItem>
</file>

<file path=customXml/itemProps6.xml><?xml version="1.0" encoding="utf-8"?>
<ds:datastoreItem xmlns:ds="http://schemas.openxmlformats.org/officeDocument/2006/customXml" ds:itemID="{CC6C31D3-D628-4DF0-B85A-8DA28229A17A}">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Office Theme</Template>
  <TotalTime>8574</TotalTime>
  <Words>1637</Words>
  <Application>Microsoft Office PowerPoint</Application>
  <PresentationFormat>Custom</PresentationFormat>
  <Paragraphs>227</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Franklin Gothic Book</vt:lpstr>
      <vt:lpstr>Franklin Gothic Medium</vt:lpstr>
      <vt:lpstr>Sylfaen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giorgi mikeladze</dc:creator>
  <cp:lastModifiedBy>nestan pantsulaia</cp:lastModifiedBy>
  <cp:revision>584</cp:revision>
  <cp:lastPrinted>2019-11-18T09:13:36Z</cp:lastPrinted>
  <dcterms:created xsi:type="dcterms:W3CDTF">2017-11-02T14:57:07Z</dcterms:created>
  <dcterms:modified xsi:type="dcterms:W3CDTF">2019-11-18T10:05:24Z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