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drawings/drawing2.xml" ContentType="application/vnd.openxmlformats-officedocument.drawingml.chartshapes+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drawings/drawing3.xml" ContentType="application/vnd.openxmlformats-officedocument.drawingml.chartshapes+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drawings/drawing4.xml" ContentType="application/vnd.openxmlformats-officedocument.drawingml.chartshapes+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7"/>
  </p:sldMasterIdLst>
  <p:sldIdLst>
    <p:sldId id="256" r:id="rId8"/>
    <p:sldId id="257" r:id="rId9"/>
    <p:sldId id="258" r:id="rId10"/>
  </p:sldIdLst>
  <p:sldSz cx="7772400" cy="10058400"/>
  <p:notesSz cx="7099300" cy="1023461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944" userDrawn="1">
          <p15:clr>
            <a:srgbClr val="A4A3A4"/>
          </p15:clr>
        </p15:guide>
        <p15:guide id="2" pos="4632"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uthor" initials="A" lastIdx="13" clrIdx="0">
    <p:extLst>
      <p:ext uri="{19B8F6BF-5375-455C-9EA6-DF929625EA0E}">
        <p15:presenceInfo xmlns:p15="http://schemas.microsoft.com/office/powerpoint/2012/main" userId="Author" providerId="None"/>
      </p:ext>
    </p:extLst>
  </p:cmAuthor>
  <p:cmAuthor id="2" name="nestan pantsulaia" initials="np" lastIdx="1" clrIdx="1">
    <p:extLst>
      <p:ext uri="{19B8F6BF-5375-455C-9EA6-DF929625EA0E}">
        <p15:presenceInfo xmlns:p15="http://schemas.microsoft.com/office/powerpoint/2012/main" userId="S-1-5-21-2703388789-3765044650-341701313-2163" providerId="AD"/>
      </p:ext>
    </p:extLst>
  </p:cmAuthor>
  <p:cmAuthor id="3" name="Tijana Comic" initials="TC" lastIdx="19" clrIdx="2">
    <p:extLst>
      <p:ext uri="{19B8F6BF-5375-455C-9EA6-DF929625EA0E}">
        <p15:presenceInfo xmlns:p15="http://schemas.microsoft.com/office/powerpoint/2012/main" userId="b1e3c049de1787fc" providerId="Windows Live"/>
      </p:ext>
    </p:extLst>
  </p:cmAuthor>
  <p:cmAuthor id="4" name="ana varamashvili" initials="av" lastIdx="22" clrIdx="3">
    <p:extLst>
      <p:ext uri="{19B8F6BF-5375-455C-9EA6-DF929625EA0E}">
        <p15:presenceInfo xmlns:p15="http://schemas.microsoft.com/office/powerpoint/2012/main" userId="S-1-5-21-2703388789-3765044650-341701313-2151" providerId="AD"/>
      </p:ext>
    </p:extLst>
  </p:cmAuthor>
  <p:cmAuthor id="5" name="irma gvilava" initials="ig" lastIdx="14" clrIdx="4">
    <p:extLst>
      <p:ext uri="{19B8F6BF-5375-455C-9EA6-DF929625EA0E}">
        <p15:presenceInfo xmlns:p15="http://schemas.microsoft.com/office/powerpoint/2012/main" userId="S-1-5-21-2703388789-3765044650-341701313-2073" providerId="AD"/>
      </p:ext>
    </p:extLst>
  </p:cmAuthor>
  <p:cmAuthor id="6" name="Giorgi Kalakashvili" initials="GK" lastIdx="2" clrIdx="5">
    <p:extLst>
      <p:ext uri="{19B8F6BF-5375-455C-9EA6-DF929625EA0E}">
        <p15:presenceInfo xmlns:p15="http://schemas.microsoft.com/office/powerpoint/2012/main" userId="S-1-5-21-889838981-920820592-1903951286-82675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9D8D8"/>
    <a:srgbClr val="E3E2E2"/>
    <a:srgbClr val="E5E4E4"/>
    <a:srgbClr val="F2624A"/>
    <a:srgbClr val="F26A53"/>
    <a:srgbClr val="F3735C"/>
    <a:srgbClr val="FCB853"/>
    <a:srgbClr val="FCBC5C"/>
    <a:srgbClr val="FCB44A"/>
    <a:srgbClr val="FFDF7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56"/>
    <p:restoredTop sz="96433" autoAdjust="0"/>
  </p:normalViewPr>
  <p:slideViewPr>
    <p:cSldViewPr snapToGrid="0" snapToObjects="1" showGuides="1">
      <p:cViewPr varScale="1">
        <p:scale>
          <a:sx n="77" d="100"/>
          <a:sy n="77" d="100"/>
        </p:scale>
        <p:origin x="2064" y="120"/>
      </p:cViewPr>
      <p:guideLst>
        <p:guide orient="horz" pos="1944"/>
        <p:guide pos="4632"/>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Master" Target="slideMasters/slideMaster1.xml"/><Relationship Id="rId12"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customXml" Target="../customXml/item6.xml"/><Relationship Id="rId11" Type="http://schemas.openxmlformats.org/officeDocument/2006/relationships/commentAuthors" Target="commentAuthors.xml"/><Relationship Id="rId5" Type="http://schemas.openxmlformats.org/officeDocument/2006/relationships/customXml" Target="../customXml/item5.xml"/><Relationship Id="rId15" Type="http://schemas.openxmlformats.org/officeDocument/2006/relationships/tableStyles" Target="tableStyles.xml"/><Relationship Id="rId10" Type="http://schemas.openxmlformats.org/officeDocument/2006/relationships/slide" Target="slides/slide3.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0.xml"/><Relationship Id="rId1" Type="http://schemas.microsoft.com/office/2011/relationships/chartStyle" Target="style10.xml"/><Relationship Id="rId4" Type="http://schemas.openxmlformats.org/officeDocument/2006/relationships/chartUserShapes" Target="../drawings/drawing4.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3.xlsx"/><Relationship Id="rId2" Type="http://schemas.microsoft.com/office/2011/relationships/chartColorStyle" Target="colors13.xml"/><Relationship Id="rId1" Type="http://schemas.microsoft.com/office/2011/relationships/chartStyle" Target="style13.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chartUserShapes" Target="../drawings/drawing2.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6.xml"/><Relationship Id="rId1" Type="http://schemas.microsoft.com/office/2011/relationships/chartStyle" Target="style6.xml"/><Relationship Id="rId4" Type="http://schemas.openxmlformats.org/officeDocument/2006/relationships/chartUserShapes" Target="../drawings/drawing3.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2835474566266852"/>
          <c:y val="0.2790390053163776"/>
          <c:w val="0.7708078249174396"/>
          <c:h val="0.62174655824106628"/>
        </c:manualLayout>
      </c:layout>
      <c:doughnutChart>
        <c:varyColors val="1"/>
        <c:ser>
          <c:idx val="0"/>
          <c:order val="0"/>
          <c:tx>
            <c:strRef>
              <c:f>Sheet1!$B$5</c:f>
              <c:strCache>
                <c:ptCount val="1"/>
                <c:pt idx="0">
                  <c:v>Total</c:v>
                </c:pt>
              </c:strCache>
            </c:strRef>
          </c:tx>
          <c:spPr>
            <a:solidFill>
              <a:srgbClr val="FCB040"/>
            </a:solidFill>
            <a:ln>
              <a:noFill/>
            </a:ln>
          </c:spPr>
          <c:dPt>
            <c:idx val="0"/>
            <c:bubble3D val="0"/>
            <c:spPr>
              <a:solidFill>
                <a:srgbClr val="FCB040"/>
              </a:solidFill>
              <a:ln w="19050">
                <a:noFill/>
              </a:ln>
              <a:effectLst/>
            </c:spPr>
            <c:extLst xmlns:c16r2="http://schemas.microsoft.com/office/drawing/2015/06/chart">
              <c:ext xmlns:c16="http://schemas.microsoft.com/office/drawing/2014/chart" uri="{C3380CC4-5D6E-409C-BE32-E72D297353CC}">
                <c16:uniqueId val="{00000001-7844-48DE-A8D2-62ACAAD747E7}"/>
              </c:ext>
            </c:extLst>
          </c:dPt>
          <c:dPt>
            <c:idx val="1"/>
            <c:bubble3D val="0"/>
            <c:spPr>
              <a:solidFill>
                <a:srgbClr val="FFDD71"/>
              </a:solidFill>
              <a:ln w="19050">
                <a:noFill/>
              </a:ln>
              <a:effectLst/>
            </c:spPr>
            <c:extLst xmlns:c16r2="http://schemas.microsoft.com/office/drawing/2015/06/chart">
              <c:ext xmlns:c16="http://schemas.microsoft.com/office/drawing/2014/chart" uri="{C3380CC4-5D6E-409C-BE32-E72D297353CC}">
                <c16:uniqueId val="{00000003-7844-48DE-A8D2-62ACAAD747E7}"/>
              </c:ext>
            </c:extLst>
          </c:dPt>
          <c:dPt>
            <c:idx val="2"/>
            <c:bubble3D val="0"/>
            <c:spPr>
              <a:solidFill>
                <a:srgbClr val="D0CECE"/>
              </a:solidFill>
              <a:ln w="19050">
                <a:noFill/>
              </a:ln>
              <a:effectLst/>
            </c:spPr>
            <c:extLst xmlns:c16r2="http://schemas.microsoft.com/office/drawing/2015/06/chart">
              <c:ext xmlns:c16="http://schemas.microsoft.com/office/drawing/2014/chart" uri="{C3380CC4-5D6E-409C-BE32-E72D297353CC}">
                <c16:uniqueId val="{00000005-0B7B-4FE6-8F58-0767FB23EBE4}"/>
              </c:ext>
            </c:extLst>
          </c:dPt>
          <c:dLbls>
            <c:dLbl>
              <c:idx val="0"/>
              <c:layout>
                <c:manualLayout>
                  <c:x val="-0.43263583579491605"/>
                  <c:y val="-4.015104380067884E-2"/>
                </c:manualLayout>
              </c:layout>
              <c:showLegendKey val="0"/>
              <c:showVal val="1"/>
              <c:showCatName val="0"/>
              <c:showSerName val="1"/>
              <c:showPercent val="0"/>
              <c:showBubbleSize val="0"/>
              <c:extLst xmlns:c16r2="http://schemas.microsoft.com/office/drawing/2015/06/chart">
                <c:ext xmlns:c16="http://schemas.microsoft.com/office/drawing/2014/chart" uri="{C3380CC4-5D6E-409C-BE32-E72D297353CC}">
                  <c16:uniqueId val="{00000001-7844-48DE-A8D2-62ACAAD747E7}"/>
                </c:ext>
                <c:ext xmlns:c15="http://schemas.microsoft.com/office/drawing/2012/chart" uri="{CE6537A1-D6FC-4f65-9D91-7224C49458BB}">
                  <c15:layout/>
                </c:ext>
              </c:extLst>
            </c:dLbl>
            <c:dLbl>
              <c:idx val="1"/>
              <c:layout>
                <c:manualLayout>
                  <c:x val="0.26437962298625972"/>
                  <c:y val="-0.34128418845572128"/>
                </c:manualLayout>
              </c:layout>
              <c:numFmt formatCode="#,##0" sourceLinked="0"/>
              <c:spPr>
                <a:noFill/>
                <a:ln>
                  <a:noFill/>
                </a:ln>
                <a:effectLst/>
              </c:spPr>
              <c:txPr>
                <a:bodyPr rot="0" spcFirstLastPara="1" vertOverflow="ellipsis" vert="horz" wrap="square" lIns="38100" tIns="19050" rIns="38100" bIns="19050" anchor="ctr" anchorCtr="1">
                  <a:noAutofit/>
                </a:bodyPr>
                <a:lstStyle/>
                <a:p>
                  <a:pPr>
                    <a:defRPr sz="7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1"/>
              <c:showPercent val="0"/>
              <c:showBubbleSize val="0"/>
              <c:extLst xmlns:c16r2="http://schemas.microsoft.com/office/drawing/2015/06/chart">
                <c:ext xmlns:c16="http://schemas.microsoft.com/office/drawing/2014/chart" uri="{C3380CC4-5D6E-409C-BE32-E72D297353CC}">
                  <c16:uniqueId val="{00000003-7844-48DE-A8D2-62ACAAD747E7}"/>
                </c:ext>
                <c:ext xmlns:c15="http://schemas.microsoft.com/office/drawing/2012/chart" uri="{CE6537A1-D6FC-4f65-9D91-7224C49458BB}">
                  <c15:layout>
                    <c:manualLayout>
                      <c:w val="0.29313094258132166"/>
                      <c:h val="0.11137899550308307"/>
                    </c:manualLayout>
                  </c15:layout>
                </c:ext>
              </c:extLst>
            </c:dLbl>
            <c:dLbl>
              <c:idx val="2"/>
              <c:delete val="1"/>
              <c:extLst xmlns:c16r2="http://schemas.microsoft.com/office/drawing/2015/06/chart">
                <c:ext xmlns:c16="http://schemas.microsoft.com/office/drawing/2014/chart" uri="{C3380CC4-5D6E-409C-BE32-E72D297353CC}">
                  <c16:uniqueId val="{00000005-0B7B-4FE6-8F58-0767FB23EBE4}"/>
                </c:ext>
                <c:ext xmlns:c15="http://schemas.microsoft.com/office/drawing/2012/chart" uri="{CE6537A1-D6FC-4f65-9D91-7224C49458BB}"/>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1"/>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Sheet1!$A$6:$A$8</c:f>
              <c:strCache>
                <c:ptCount val="3"/>
                <c:pt idx="0">
                  <c:v>Severe</c:v>
                </c:pt>
                <c:pt idx="1">
                  <c:v>Other types</c:v>
                </c:pt>
                <c:pt idx="2">
                  <c:v>No</c:v>
                </c:pt>
              </c:strCache>
            </c:strRef>
          </c:cat>
          <c:val>
            <c:numRef>
              <c:f>Sheet1!$B$6:$B$8</c:f>
              <c:numCache>
                <c:formatCode>0.0</c:formatCode>
                <c:ptCount val="3"/>
                <c:pt idx="0">
                  <c:v>4.5860354392362845</c:v>
                </c:pt>
                <c:pt idx="1">
                  <c:v>26.061466695653611</c:v>
                </c:pt>
                <c:pt idx="2">
                  <c:v>69.352497865110109</c:v>
                </c:pt>
              </c:numCache>
            </c:numRef>
          </c:val>
          <c:extLst xmlns:c16r2="http://schemas.microsoft.com/office/drawing/2015/06/chart">
            <c:ext xmlns:c16="http://schemas.microsoft.com/office/drawing/2014/chart" uri="{C3380CC4-5D6E-409C-BE32-E72D297353CC}">
              <c16:uniqueId val="{00000004-7844-48DE-A8D2-62ACAAD747E7}"/>
            </c:ext>
          </c:extLst>
        </c:ser>
        <c:ser>
          <c:idx val="1"/>
          <c:order val="1"/>
          <c:tx>
            <c:strRef>
              <c:f>Sheet1!$C$5</c:f>
              <c:strCache>
                <c:ptCount val="1"/>
                <c:pt idx="0">
                  <c:v>Rural</c:v>
                </c:pt>
              </c:strCache>
            </c:strRef>
          </c:tx>
          <c:dPt>
            <c:idx val="0"/>
            <c:bubble3D val="0"/>
            <c:spPr>
              <a:solidFill>
                <a:srgbClr val="FCB44A"/>
              </a:solidFill>
              <a:ln w="19050">
                <a:solidFill>
                  <a:schemeClr val="lt1"/>
                </a:solidFill>
              </a:ln>
              <a:effectLst/>
            </c:spPr>
            <c:extLst xmlns:c16r2="http://schemas.microsoft.com/office/drawing/2015/06/chart">
              <c:ext xmlns:c16="http://schemas.microsoft.com/office/drawing/2014/chart" uri="{C3380CC4-5D6E-409C-BE32-E72D297353CC}">
                <c16:uniqueId val="{00000007-0B7B-4FE6-8F58-0767FB23EBE4}"/>
              </c:ext>
            </c:extLst>
          </c:dPt>
          <c:dPt>
            <c:idx val="1"/>
            <c:bubble3D val="0"/>
            <c:spPr>
              <a:solidFill>
                <a:srgbClr val="FFDF78"/>
              </a:solidFill>
              <a:ln w="19050">
                <a:solidFill>
                  <a:schemeClr val="lt1"/>
                </a:solidFill>
              </a:ln>
              <a:effectLst/>
            </c:spPr>
            <c:extLst xmlns:c16r2="http://schemas.microsoft.com/office/drawing/2015/06/chart">
              <c:ext xmlns:c16="http://schemas.microsoft.com/office/drawing/2014/chart" uri="{C3380CC4-5D6E-409C-BE32-E72D297353CC}">
                <c16:uniqueId val="{00000009-0B7B-4FE6-8F58-0767FB23EBE4}"/>
              </c:ext>
            </c:extLst>
          </c:dPt>
          <c:dPt>
            <c:idx val="2"/>
            <c:bubble3D val="0"/>
            <c:spPr>
              <a:solidFill>
                <a:srgbClr val="D9D8D8"/>
              </a:solidFill>
              <a:ln w="19050">
                <a:solidFill>
                  <a:schemeClr val="lt1"/>
                </a:solidFill>
              </a:ln>
              <a:effectLst/>
            </c:spPr>
            <c:extLst xmlns:c16r2="http://schemas.microsoft.com/office/drawing/2015/06/chart">
              <c:ext xmlns:c16="http://schemas.microsoft.com/office/drawing/2014/chart" uri="{C3380CC4-5D6E-409C-BE32-E72D297353CC}">
                <c16:uniqueId val="{0000000B-0B7B-4FE6-8F58-0767FB23EBE4}"/>
              </c:ext>
            </c:extLst>
          </c:dPt>
          <c:dLbls>
            <c:dLbl>
              <c:idx val="0"/>
              <c:layout>
                <c:manualLayout>
                  <c:x val="-0.37924062060051478"/>
                  <c:y val="-7.6286983221289822E-2"/>
                </c:manualLayout>
              </c:layout>
              <c:numFmt formatCode="#,##0" sourceLinked="0"/>
              <c:spPr>
                <a:noFill/>
                <a:ln>
                  <a:noFill/>
                </a:ln>
                <a:effectLst/>
              </c:spPr>
              <c:txPr>
                <a:bodyPr rot="0" spcFirstLastPara="1" vertOverflow="ellipsis" vert="horz" wrap="square" lIns="38100" tIns="19050" rIns="38100" bIns="19050" anchor="ctr" anchorCtr="0">
                  <a:noAutofit/>
                </a:bodyPr>
                <a:lstStyle/>
                <a:p>
                  <a:pPr algn="l">
                    <a:defRPr sz="7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1"/>
              <c:showPercent val="0"/>
              <c:showBubbleSize val="0"/>
              <c:extLst xmlns:c16r2="http://schemas.microsoft.com/office/drawing/2015/06/chart">
                <c:ext xmlns:c16="http://schemas.microsoft.com/office/drawing/2014/chart" uri="{C3380CC4-5D6E-409C-BE32-E72D297353CC}">
                  <c16:uniqueId val="{00000007-0B7B-4FE6-8F58-0767FB23EBE4}"/>
                </c:ext>
                <c:ext xmlns:c15="http://schemas.microsoft.com/office/drawing/2012/chart" uri="{CE6537A1-D6FC-4f65-9D91-7224C49458BB}">
                  <c15:layout>
                    <c:manualLayout>
                      <c:w val="0.32010924644454442"/>
                      <c:h val="7.9258160462540028E-2"/>
                    </c:manualLayout>
                  </c15:layout>
                </c:ext>
              </c:extLst>
            </c:dLbl>
            <c:dLbl>
              <c:idx val="1"/>
              <c:layout>
                <c:manualLayout>
                  <c:x val="0.24878697067944894"/>
                  <c:y val="-0.16863438396285116"/>
                </c:manualLayout>
              </c:layout>
              <c:numFmt formatCode="#,##0" sourceLinked="0"/>
              <c:spPr>
                <a:noFill/>
                <a:ln>
                  <a:noFill/>
                </a:ln>
                <a:effectLst/>
              </c:spPr>
              <c:txPr>
                <a:bodyPr rot="0" spcFirstLastPara="1" vertOverflow="ellipsis" vert="horz" wrap="square" lIns="38100" tIns="19050" rIns="38100" bIns="19050" anchor="ctr" anchorCtr="1">
                  <a:noAutofit/>
                </a:bodyPr>
                <a:lstStyle/>
                <a:p>
                  <a:pPr>
                    <a:defRPr sz="7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1"/>
              <c:showPercent val="0"/>
              <c:showBubbleSize val="0"/>
              <c:extLst xmlns:c16r2="http://schemas.microsoft.com/office/drawing/2015/06/chart">
                <c:ext xmlns:c16="http://schemas.microsoft.com/office/drawing/2014/chart" uri="{C3380CC4-5D6E-409C-BE32-E72D297353CC}">
                  <c16:uniqueId val="{00000009-0B7B-4FE6-8F58-0767FB23EBE4}"/>
                </c:ext>
                <c:ext xmlns:c15="http://schemas.microsoft.com/office/drawing/2012/chart" uri="{CE6537A1-D6FC-4f65-9D91-7224C49458BB}">
                  <c15:layout>
                    <c:manualLayout>
                      <c:w val="0.17717038893266335"/>
                      <c:h val="0.20300367745623221"/>
                    </c:manualLayout>
                  </c15:layout>
                </c:ext>
              </c:extLst>
            </c:dLbl>
            <c:dLbl>
              <c:idx val="2"/>
              <c:delete val="1"/>
              <c:extLst xmlns:c16r2="http://schemas.microsoft.com/office/drawing/2015/06/chart">
                <c:ext xmlns:c16="http://schemas.microsoft.com/office/drawing/2014/chart" uri="{C3380CC4-5D6E-409C-BE32-E72D297353CC}">
                  <c16:uniqueId val="{0000000B-0B7B-4FE6-8F58-0767FB23EBE4}"/>
                </c:ext>
                <c:ext xmlns:c15="http://schemas.microsoft.com/office/drawing/2012/chart" uri="{CE6537A1-D6FC-4f65-9D91-7224C49458BB}"/>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1"/>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Sheet1!$A$6:$A$8</c:f>
              <c:strCache>
                <c:ptCount val="3"/>
                <c:pt idx="0">
                  <c:v>Severe</c:v>
                </c:pt>
                <c:pt idx="1">
                  <c:v>Other types</c:v>
                </c:pt>
                <c:pt idx="2">
                  <c:v>No</c:v>
                </c:pt>
              </c:strCache>
            </c:strRef>
          </c:cat>
          <c:val>
            <c:numRef>
              <c:f>Sheet1!$C$6:$C$8</c:f>
              <c:numCache>
                <c:formatCode>0.0</c:formatCode>
                <c:ptCount val="3"/>
                <c:pt idx="0">
                  <c:v>5.4429965649791505</c:v>
                </c:pt>
                <c:pt idx="1">
                  <c:v>24.531957452560068</c:v>
                </c:pt>
                <c:pt idx="2">
                  <c:v>70.025045982460767</c:v>
                </c:pt>
              </c:numCache>
            </c:numRef>
          </c:val>
          <c:extLst xmlns:c16r2="http://schemas.microsoft.com/office/drawing/2015/06/chart">
            <c:ext xmlns:c16="http://schemas.microsoft.com/office/drawing/2014/chart" uri="{C3380CC4-5D6E-409C-BE32-E72D297353CC}">
              <c16:uniqueId val="{0000000C-0B7B-4FE6-8F58-0767FB23EBE4}"/>
            </c:ext>
          </c:extLst>
        </c:ser>
        <c:ser>
          <c:idx val="2"/>
          <c:order val="2"/>
          <c:tx>
            <c:strRef>
              <c:f>Sheet1!$D$5</c:f>
              <c:strCache>
                <c:ptCount val="1"/>
                <c:pt idx="0">
                  <c:v>Urban</c:v>
                </c:pt>
              </c:strCache>
            </c:strRef>
          </c:tx>
          <c:dPt>
            <c:idx val="0"/>
            <c:bubble3D val="0"/>
            <c:spPr>
              <a:solidFill>
                <a:srgbClr val="FCB853"/>
              </a:solidFill>
              <a:ln w="19050">
                <a:solidFill>
                  <a:schemeClr val="lt1"/>
                </a:solidFill>
              </a:ln>
              <a:effectLst/>
            </c:spPr>
            <c:extLst xmlns:c16r2="http://schemas.microsoft.com/office/drawing/2015/06/chart">
              <c:ext xmlns:c16="http://schemas.microsoft.com/office/drawing/2014/chart" uri="{C3380CC4-5D6E-409C-BE32-E72D297353CC}">
                <c16:uniqueId val="{0000000E-0B7B-4FE6-8F58-0767FB23EBE4}"/>
              </c:ext>
            </c:extLst>
          </c:dPt>
          <c:dPt>
            <c:idx val="1"/>
            <c:bubble3D val="0"/>
            <c:spPr>
              <a:solidFill>
                <a:srgbClr val="FFE07F"/>
              </a:solidFill>
              <a:ln w="19050">
                <a:solidFill>
                  <a:schemeClr val="lt1"/>
                </a:solidFill>
              </a:ln>
              <a:effectLst/>
            </c:spPr>
            <c:extLst xmlns:c16r2="http://schemas.microsoft.com/office/drawing/2015/06/chart">
              <c:ext xmlns:c16="http://schemas.microsoft.com/office/drawing/2014/chart" uri="{C3380CC4-5D6E-409C-BE32-E72D297353CC}">
                <c16:uniqueId val="{00000010-0B7B-4FE6-8F58-0767FB23EBE4}"/>
              </c:ext>
            </c:extLst>
          </c:dPt>
          <c:dPt>
            <c:idx val="2"/>
            <c:bubble3D val="0"/>
            <c:spPr>
              <a:solidFill>
                <a:srgbClr val="E3E2E2"/>
              </a:solidFill>
              <a:ln w="19050">
                <a:solidFill>
                  <a:schemeClr val="lt1"/>
                </a:solidFill>
              </a:ln>
              <a:effectLst/>
            </c:spPr>
            <c:extLst xmlns:c16r2="http://schemas.microsoft.com/office/drawing/2015/06/chart">
              <c:ext xmlns:c16="http://schemas.microsoft.com/office/drawing/2014/chart" uri="{C3380CC4-5D6E-409C-BE32-E72D297353CC}">
                <c16:uniqueId val="{00000012-0B7B-4FE6-8F58-0767FB23EBE4}"/>
              </c:ext>
            </c:extLst>
          </c:dPt>
          <c:dLbls>
            <c:dLbl>
              <c:idx val="0"/>
              <c:layout>
                <c:manualLayout>
                  <c:x val="-0.39103590864334875"/>
                  <c:y val="-8.8332612511444697E-2"/>
                </c:manualLayout>
              </c:layout>
              <c:numFmt formatCode="#,##0" sourceLinked="0"/>
              <c:spPr>
                <a:noFill/>
                <a:ln>
                  <a:noFill/>
                </a:ln>
                <a:effectLst/>
              </c:spPr>
              <c:txPr>
                <a:bodyPr rot="0" spcFirstLastPara="1" vertOverflow="ellipsis" vert="horz" wrap="square" lIns="38100" tIns="19050" rIns="38100" bIns="19050" anchor="ctr" anchorCtr="0">
                  <a:noAutofit/>
                </a:bodyPr>
                <a:lstStyle/>
                <a:p>
                  <a:pPr algn="l">
                    <a:defRPr sz="7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1"/>
              <c:showPercent val="0"/>
              <c:showBubbleSize val="0"/>
              <c:extLst xmlns:c16r2="http://schemas.microsoft.com/office/drawing/2015/06/chart">
                <c:ext xmlns:c16="http://schemas.microsoft.com/office/drawing/2014/chart" uri="{C3380CC4-5D6E-409C-BE32-E72D297353CC}">
                  <c16:uniqueId val="{0000000E-0B7B-4FE6-8F58-0767FB23EBE4}"/>
                </c:ext>
                <c:ext xmlns:c15="http://schemas.microsoft.com/office/drawing/2012/chart" uri="{CE6537A1-D6FC-4f65-9D91-7224C49458BB}">
                  <c15:layout>
                    <c:manualLayout>
                      <c:w val="0.31465937134160998"/>
                      <c:h val="7.1227951702404244E-2"/>
                    </c:manualLayout>
                  </c15:layout>
                </c:ext>
              </c:extLst>
            </c:dLbl>
            <c:dLbl>
              <c:idx val="1"/>
              <c:layout>
                <c:manualLayout>
                  <c:x val="0.16465375821847908"/>
                  <c:y val="4.4166148180746732E-2"/>
                </c:manualLayout>
              </c:layout>
              <c:numFmt formatCode="#,##0"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1"/>
              <c:showPercent val="0"/>
              <c:showBubbleSize val="0"/>
              <c:extLst xmlns:c16r2="http://schemas.microsoft.com/office/drawing/2015/06/chart">
                <c:ext xmlns:c16="http://schemas.microsoft.com/office/drawing/2014/chart" uri="{C3380CC4-5D6E-409C-BE32-E72D297353CC}">
                  <c16:uniqueId val="{00000010-0B7B-4FE6-8F58-0767FB23EBE4}"/>
                </c:ext>
                <c:ext xmlns:c15="http://schemas.microsoft.com/office/drawing/2012/chart" uri="{CE6537A1-D6FC-4f65-9D91-7224C49458BB}">
                  <c15:layout/>
                </c:ext>
              </c:extLst>
            </c:dLbl>
            <c:dLbl>
              <c:idx val="2"/>
              <c:delete val="1"/>
              <c:extLst xmlns:c16r2="http://schemas.microsoft.com/office/drawing/2015/06/chart">
                <c:ext xmlns:c16="http://schemas.microsoft.com/office/drawing/2014/chart" uri="{C3380CC4-5D6E-409C-BE32-E72D297353CC}">
                  <c16:uniqueId val="{00000012-0B7B-4FE6-8F58-0767FB23EBE4}"/>
                </c:ext>
                <c:ext xmlns:c15="http://schemas.microsoft.com/office/drawing/2012/chart" uri="{CE6537A1-D6FC-4f65-9D91-7224C49458BB}"/>
              </c:extLst>
            </c:dLbl>
            <c:numFmt formatCode="#,##0" sourceLinked="0"/>
            <c:spPr>
              <a:noFill/>
              <a:ln>
                <a:noFill/>
              </a:ln>
              <a:effectLst/>
            </c:spPr>
            <c:txPr>
              <a:bodyPr rot="0" spcFirstLastPara="1" vertOverflow="ellipsis" vert="horz" wrap="square" lIns="38100" tIns="19050" rIns="38100" bIns="19050" anchor="ctr" anchorCtr="0">
                <a:spAutoFit/>
              </a:bodyPr>
              <a:lstStyle/>
              <a:p>
                <a:pPr algn="l">
                  <a:defRPr sz="7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Sheet1!$A$6:$A$8</c:f>
              <c:strCache>
                <c:ptCount val="3"/>
                <c:pt idx="0">
                  <c:v>Severe</c:v>
                </c:pt>
                <c:pt idx="1">
                  <c:v>Other types</c:v>
                </c:pt>
                <c:pt idx="2">
                  <c:v>No</c:v>
                </c:pt>
              </c:strCache>
            </c:strRef>
          </c:cat>
          <c:val>
            <c:numRef>
              <c:f>Sheet1!$D$6:$D$8</c:f>
              <c:numCache>
                <c:formatCode>0.0</c:formatCode>
                <c:ptCount val="3"/>
                <c:pt idx="0">
                  <c:v>4.0534884344995552</c:v>
                </c:pt>
                <c:pt idx="1">
                  <c:v>28.522714155759992</c:v>
                </c:pt>
                <c:pt idx="2">
                  <c:v>67.423797409740445</c:v>
                </c:pt>
              </c:numCache>
            </c:numRef>
          </c:val>
          <c:extLst xmlns:c16r2="http://schemas.microsoft.com/office/drawing/2015/06/chart">
            <c:ext xmlns:c16="http://schemas.microsoft.com/office/drawing/2014/chart" uri="{C3380CC4-5D6E-409C-BE32-E72D297353CC}">
              <c16:uniqueId val="{00000013-0B7B-4FE6-8F58-0767FB23EBE4}"/>
            </c:ext>
          </c:extLst>
        </c:ser>
        <c:dLbls>
          <c:showLegendKey val="0"/>
          <c:showVal val="0"/>
          <c:showCatName val="0"/>
          <c:showSerName val="0"/>
          <c:showPercent val="0"/>
          <c:showBubbleSize val="0"/>
          <c:showLeaderLines val="1"/>
        </c:dLbls>
        <c:firstSliceAng val="0"/>
        <c:holeSize val="15"/>
      </c:doughnutChart>
      <c:spPr>
        <a:noFill/>
        <a:ln>
          <a:noFill/>
        </a:ln>
        <a:effectLst/>
      </c:spPr>
    </c:plotArea>
    <c:legend>
      <c:legendPos val="b"/>
      <c:layout>
        <c:manualLayout>
          <c:xMode val="edge"/>
          <c:yMode val="edge"/>
          <c:x val="0.10503272126042323"/>
          <c:y val="0.88873671537905119"/>
          <c:w val="0.74961865317342846"/>
          <c:h val="0.11126328462094888"/>
        </c:manualLayout>
      </c:layout>
      <c:overlay val="0"/>
      <c:spPr>
        <a:noFill/>
        <a:ln>
          <a:noFill/>
        </a:ln>
        <a:effectLst/>
      </c:spPr>
      <c:txPr>
        <a:bodyPr rot="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endParaRPr lang="en-US"/>
        </a:p>
      </c:txPr>
    </c:legend>
    <c:plotVisOnly val="1"/>
    <c:dispBlanksAs val="zero"/>
    <c:showDLblsOverMax val="0"/>
  </c:chart>
  <c:spPr>
    <a:noFill/>
    <a:ln>
      <a:noFill/>
    </a:ln>
    <a:effectLst/>
  </c:spPr>
  <c:txPr>
    <a:bodyPr/>
    <a:lstStyle/>
    <a:p>
      <a:pPr>
        <a:defRPr/>
      </a:pPr>
      <a:endParaRPr lang="en-US"/>
    </a:p>
  </c:txPr>
  <c:externalData r:id="rId3">
    <c:autoUpdate val="0"/>
  </c:externalData>
  <c:userShapes r:id="rId4"/>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3568474035682252"/>
          <c:y val="0.23257048723928098"/>
          <c:w val="0.52927145973841871"/>
          <c:h val="0.62174639880052163"/>
        </c:manualLayout>
      </c:layout>
      <c:doughnutChart>
        <c:varyColors val="1"/>
        <c:ser>
          <c:idx val="0"/>
          <c:order val="0"/>
          <c:tx>
            <c:strRef>
              <c:f>Sheet1!$B$5</c:f>
              <c:strCache>
                <c:ptCount val="1"/>
                <c:pt idx="0">
                  <c:v>Georgian</c:v>
                </c:pt>
              </c:strCache>
            </c:strRef>
          </c:tx>
          <c:spPr>
            <a:solidFill>
              <a:srgbClr val="FCB040"/>
            </a:solidFill>
            <a:ln>
              <a:noFill/>
            </a:ln>
          </c:spPr>
          <c:dPt>
            <c:idx val="0"/>
            <c:bubble3D val="0"/>
            <c:spPr>
              <a:solidFill>
                <a:srgbClr val="FCB040"/>
              </a:solidFill>
              <a:ln w="19050">
                <a:noFill/>
              </a:ln>
              <a:effectLst/>
            </c:spPr>
            <c:extLst xmlns:c16r2="http://schemas.microsoft.com/office/drawing/2015/06/chart">
              <c:ext xmlns:c16="http://schemas.microsoft.com/office/drawing/2014/chart" uri="{C3380CC4-5D6E-409C-BE32-E72D297353CC}">
                <c16:uniqueId val="{00000001-7844-48DE-A8D2-62ACAAD747E7}"/>
              </c:ext>
            </c:extLst>
          </c:dPt>
          <c:dPt>
            <c:idx val="1"/>
            <c:bubble3D val="0"/>
            <c:spPr>
              <a:solidFill>
                <a:srgbClr val="FFDD71"/>
              </a:solidFill>
              <a:ln w="19050">
                <a:noFill/>
              </a:ln>
              <a:effectLst/>
            </c:spPr>
            <c:extLst xmlns:c16r2="http://schemas.microsoft.com/office/drawing/2015/06/chart">
              <c:ext xmlns:c16="http://schemas.microsoft.com/office/drawing/2014/chart" uri="{C3380CC4-5D6E-409C-BE32-E72D297353CC}">
                <c16:uniqueId val="{00000003-7844-48DE-A8D2-62ACAAD747E7}"/>
              </c:ext>
            </c:extLst>
          </c:dPt>
          <c:dPt>
            <c:idx val="2"/>
            <c:bubble3D val="0"/>
            <c:spPr>
              <a:solidFill>
                <a:srgbClr val="D0CECE"/>
              </a:solidFill>
              <a:ln w="19050">
                <a:noFill/>
              </a:ln>
              <a:effectLst/>
            </c:spPr>
            <c:extLst xmlns:c16r2="http://schemas.microsoft.com/office/drawing/2015/06/chart">
              <c:ext xmlns:c16="http://schemas.microsoft.com/office/drawing/2014/chart" uri="{C3380CC4-5D6E-409C-BE32-E72D297353CC}">
                <c16:uniqueId val="{00000005-F93C-4E3D-8B3C-C5672AB45E79}"/>
              </c:ext>
            </c:extLst>
          </c:dPt>
          <c:dLbls>
            <c:dLbl>
              <c:idx val="0"/>
              <c:layout>
                <c:manualLayout>
                  <c:x val="-0.39096190903352268"/>
                  <c:y val="0.1206389628805692"/>
                </c:manualLayout>
              </c:layout>
              <c:showLegendKey val="0"/>
              <c:showVal val="1"/>
              <c:showCatName val="0"/>
              <c:showSerName val="1"/>
              <c:showPercent val="0"/>
              <c:showBubbleSize val="0"/>
              <c:extLst xmlns:c16r2="http://schemas.microsoft.com/office/drawing/2015/06/chart">
                <c:ext xmlns:c16="http://schemas.microsoft.com/office/drawing/2014/chart" uri="{C3380CC4-5D6E-409C-BE32-E72D297353CC}">
                  <c16:uniqueId val="{00000001-7844-48DE-A8D2-62ACAAD747E7}"/>
                </c:ext>
                <c:ext xmlns:c15="http://schemas.microsoft.com/office/drawing/2012/chart" uri="{CE6537A1-D6FC-4f65-9D91-7224C49458BB}">
                  <c15:layout/>
                </c:ext>
              </c:extLst>
            </c:dLbl>
            <c:dLbl>
              <c:idx val="1"/>
              <c:layout>
                <c:manualLayout>
                  <c:x val="0.31218813673854962"/>
                  <c:y val="0.11572398166411631"/>
                </c:manualLayout>
              </c:layout>
              <c:numFmt formatCode="#,##0" sourceLinked="0"/>
              <c:spPr>
                <a:noFill/>
                <a:ln>
                  <a:noFill/>
                </a:ln>
                <a:effectLst/>
              </c:spPr>
              <c:txPr>
                <a:bodyPr rot="0" spcFirstLastPara="1" vertOverflow="ellipsis" vert="horz" wrap="square" lIns="38100" tIns="19050" rIns="38100" bIns="19050" anchor="ctr" anchorCtr="1">
                  <a:noAutofit/>
                </a:bodyPr>
                <a:lstStyle/>
                <a:p>
                  <a:pPr>
                    <a:defRPr sz="7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1"/>
              <c:showPercent val="0"/>
              <c:showBubbleSize val="0"/>
              <c:extLst xmlns:c16r2="http://schemas.microsoft.com/office/drawing/2015/06/chart">
                <c:ext xmlns:c16="http://schemas.microsoft.com/office/drawing/2014/chart" uri="{C3380CC4-5D6E-409C-BE32-E72D297353CC}">
                  <c16:uniqueId val="{00000003-7844-48DE-A8D2-62ACAAD747E7}"/>
                </c:ext>
                <c:ext xmlns:c15="http://schemas.microsoft.com/office/drawing/2012/chart" uri="{CE6537A1-D6FC-4f65-9D91-7224C49458BB}">
                  <c15:layout>
                    <c:manualLayout>
                      <c:w val="0.2209086165541233"/>
                      <c:h val="8.5502744942069317E-2"/>
                    </c:manualLayout>
                  </c15:layout>
                </c:ext>
              </c:extLst>
            </c:dLbl>
            <c:dLbl>
              <c:idx val="2"/>
              <c:delete val="1"/>
              <c:extLst xmlns:c16r2="http://schemas.microsoft.com/office/drawing/2015/06/chart">
                <c:ext xmlns:c16="http://schemas.microsoft.com/office/drawing/2014/chart" uri="{C3380CC4-5D6E-409C-BE32-E72D297353CC}">
                  <c16:uniqueId val="{00000005-F93C-4E3D-8B3C-C5672AB45E79}"/>
                </c:ext>
                <c:ext xmlns:c15="http://schemas.microsoft.com/office/drawing/2012/chart" uri="{CE6537A1-D6FC-4f65-9D91-7224C49458BB}"/>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1"/>
            <c:showPercent val="0"/>
            <c:showBubbleSize val="0"/>
            <c:showLeaderLines val="1"/>
            <c:leaderLines>
              <c:spPr>
                <a:ln w="9525" cap="flat" cmpd="sng" algn="ctr">
                  <a:solidFill>
                    <a:schemeClr val="tx1">
                      <a:lumMod val="35000"/>
                      <a:lumOff val="65000"/>
                    </a:schemeClr>
                  </a:solidFill>
                  <a:round/>
                  <a:headEnd type="none"/>
                </a:ln>
                <a:effectLst/>
              </c:spPr>
            </c:leaderLines>
            <c:extLst xmlns:c16r2="http://schemas.microsoft.com/office/drawing/2015/06/chart">
              <c:ext xmlns:c15="http://schemas.microsoft.com/office/drawing/2012/chart" uri="{CE6537A1-D6FC-4f65-9D91-7224C49458BB}"/>
            </c:extLst>
          </c:dLbls>
          <c:cat>
            <c:strRef>
              <c:f>Sheet1!$A$6:$A$8</c:f>
              <c:strCache>
                <c:ptCount val="3"/>
                <c:pt idx="0">
                  <c:v>Severe</c:v>
                </c:pt>
                <c:pt idx="1">
                  <c:v>Other types</c:v>
                </c:pt>
                <c:pt idx="2">
                  <c:v>No</c:v>
                </c:pt>
              </c:strCache>
            </c:strRef>
          </c:cat>
          <c:val>
            <c:numRef>
              <c:f>Sheet1!$B$6:$B$8</c:f>
              <c:numCache>
                <c:formatCode>0.0</c:formatCode>
                <c:ptCount val="3"/>
                <c:pt idx="0">
                  <c:v>4.0668395345438233</c:v>
                </c:pt>
                <c:pt idx="1">
                  <c:v>24.418622855247378</c:v>
                </c:pt>
                <c:pt idx="2">
                  <c:v>71.514537610208791</c:v>
                </c:pt>
              </c:numCache>
            </c:numRef>
          </c:val>
          <c:extLst xmlns:c16r2="http://schemas.microsoft.com/office/drawing/2015/06/chart">
            <c:ext xmlns:c16="http://schemas.microsoft.com/office/drawing/2014/chart" uri="{C3380CC4-5D6E-409C-BE32-E72D297353CC}">
              <c16:uniqueId val="{00000004-7844-48DE-A8D2-62ACAAD747E7}"/>
            </c:ext>
          </c:extLst>
        </c:ser>
        <c:ser>
          <c:idx val="1"/>
          <c:order val="1"/>
          <c:tx>
            <c:strRef>
              <c:f>Sheet1!$C$5</c:f>
              <c:strCache>
                <c:ptCount val="1"/>
                <c:pt idx="0">
                  <c:v>Azerbaijani</c:v>
                </c:pt>
              </c:strCache>
            </c:strRef>
          </c:tx>
          <c:dPt>
            <c:idx val="0"/>
            <c:bubble3D val="0"/>
            <c:spPr>
              <a:solidFill>
                <a:srgbClr val="FCB44A"/>
              </a:solidFill>
              <a:ln w="19050">
                <a:solidFill>
                  <a:schemeClr val="lt1"/>
                </a:solidFill>
              </a:ln>
              <a:effectLst/>
            </c:spPr>
            <c:extLst xmlns:c16r2="http://schemas.microsoft.com/office/drawing/2015/06/chart">
              <c:ext xmlns:c16="http://schemas.microsoft.com/office/drawing/2014/chart" uri="{C3380CC4-5D6E-409C-BE32-E72D297353CC}">
                <c16:uniqueId val="{00000007-F93C-4E3D-8B3C-C5672AB45E79}"/>
              </c:ext>
            </c:extLst>
          </c:dPt>
          <c:dPt>
            <c:idx val="1"/>
            <c:bubble3D val="0"/>
            <c:spPr>
              <a:solidFill>
                <a:srgbClr val="FFDF78"/>
              </a:solidFill>
              <a:ln w="19050">
                <a:solidFill>
                  <a:schemeClr val="lt1"/>
                </a:solidFill>
              </a:ln>
              <a:effectLst/>
            </c:spPr>
            <c:extLst xmlns:c16r2="http://schemas.microsoft.com/office/drawing/2015/06/chart">
              <c:ext xmlns:c16="http://schemas.microsoft.com/office/drawing/2014/chart" uri="{C3380CC4-5D6E-409C-BE32-E72D297353CC}">
                <c16:uniqueId val="{00000009-F93C-4E3D-8B3C-C5672AB45E79}"/>
              </c:ext>
            </c:extLst>
          </c:dPt>
          <c:dPt>
            <c:idx val="2"/>
            <c:bubble3D val="0"/>
            <c:spPr>
              <a:solidFill>
                <a:srgbClr val="D9D8D8"/>
              </a:solidFill>
              <a:ln w="19050">
                <a:solidFill>
                  <a:schemeClr val="lt1"/>
                </a:solidFill>
              </a:ln>
              <a:effectLst/>
            </c:spPr>
            <c:extLst xmlns:c16r2="http://schemas.microsoft.com/office/drawing/2015/06/chart">
              <c:ext xmlns:c16="http://schemas.microsoft.com/office/drawing/2014/chart" uri="{C3380CC4-5D6E-409C-BE32-E72D297353CC}">
                <c16:uniqueId val="{0000000B-F93C-4E3D-8B3C-C5672AB45E79}"/>
              </c:ext>
            </c:extLst>
          </c:dPt>
          <c:dLbls>
            <c:dLbl>
              <c:idx val="0"/>
              <c:layout>
                <c:manualLayout>
                  <c:x val="-0.44449047310541878"/>
                  <c:y val="-3.1869273775721801E-3"/>
                </c:manualLayout>
              </c:layout>
              <c:numFmt formatCode="#,##0" sourceLinked="0"/>
              <c:spPr>
                <a:noFill/>
                <a:ln>
                  <a:noFill/>
                </a:ln>
                <a:effectLst/>
              </c:spPr>
              <c:txPr>
                <a:bodyPr rot="0" spcFirstLastPara="1" vertOverflow="ellipsis" vert="horz" wrap="square" lIns="38100" tIns="19050" rIns="38100" bIns="19050" anchor="ctr" anchorCtr="0">
                  <a:noAutofit/>
                </a:bodyPr>
                <a:lstStyle/>
                <a:p>
                  <a:pPr algn="ctr">
                    <a:defRPr sz="7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1"/>
              <c:showPercent val="0"/>
              <c:showBubbleSize val="0"/>
              <c:extLst xmlns:c16r2="http://schemas.microsoft.com/office/drawing/2015/06/chart">
                <c:ext xmlns:c16="http://schemas.microsoft.com/office/drawing/2014/chart" uri="{C3380CC4-5D6E-409C-BE32-E72D297353CC}">
                  <c16:uniqueId val="{00000007-F93C-4E3D-8B3C-C5672AB45E79}"/>
                </c:ext>
                <c:ext xmlns:c15="http://schemas.microsoft.com/office/drawing/2012/chart" uri="{CE6537A1-D6FC-4f65-9D91-7224C49458BB}">
                  <c15:layout>
                    <c:manualLayout>
                      <c:w val="0.20085177248413569"/>
                      <c:h val="0.14640351647493877"/>
                    </c:manualLayout>
                  </c15:layout>
                </c:ext>
              </c:extLst>
            </c:dLbl>
            <c:dLbl>
              <c:idx val="1"/>
              <c:layout>
                <c:manualLayout>
                  <c:x val="0.26338360162796504"/>
                  <c:y val="0.1782749512080222"/>
                </c:manualLayout>
              </c:layout>
              <c:numFmt formatCode="#,##0" sourceLinked="0"/>
              <c:spPr>
                <a:noFill/>
                <a:ln>
                  <a:noFill/>
                </a:ln>
                <a:effectLst/>
              </c:spPr>
              <c:txPr>
                <a:bodyPr rot="0" spcFirstLastPara="1" vertOverflow="ellipsis" vert="horz" wrap="square" lIns="38100" tIns="19050" rIns="38100" bIns="19050" anchor="ctr" anchorCtr="1">
                  <a:noAutofit/>
                </a:bodyPr>
                <a:lstStyle/>
                <a:p>
                  <a:pPr>
                    <a:defRPr sz="7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1"/>
              <c:showPercent val="0"/>
              <c:showBubbleSize val="0"/>
              <c:extLst xmlns:c16r2="http://schemas.microsoft.com/office/drawing/2015/06/chart">
                <c:ext xmlns:c16="http://schemas.microsoft.com/office/drawing/2014/chart" uri="{C3380CC4-5D6E-409C-BE32-E72D297353CC}">
                  <c16:uniqueId val="{00000009-F93C-4E3D-8B3C-C5672AB45E79}"/>
                </c:ext>
                <c:ext xmlns:c15="http://schemas.microsoft.com/office/drawing/2012/chart" uri="{CE6537A1-D6FC-4f65-9D91-7224C49458BB}">
                  <c15:layout>
                    <c:manualLayout>
                      <c:w val="0.20494838145231845"/>
                      <c:h val="0.12821732619960965"/>
                    </c:manualLayout>
                  </c15:layout>
                </c:ext>
              </c:extLst>
            </c:dLbl>
            <c:dLbl>
              <c:idx val="2"/>
              <c:delete val="1"/>
              <c:extLst xmlns:c16r2="http://schemas.microsoft.com/office/drawing/2015/06/chart">
                <c:ext xmlns:c16="http://schemas.microsoft.com/office/drawing/2014/chart" uri="{C3380CC4-5D6E-409C-BE32-E72D297353CC}">
                  <c16:uniqueId val="{0000000B-F93C-4E3D-8B3C-C5672AB45E79}"/>
                </c:ext>
                <c:ext xmlns:c15="http://schemas.microsoft.com/office/drawing/2012/chart" uri="{CE6537A1-D6FC-4f65-9D91-7224C49458BB}"/>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1"/>
            <c:showPercent val="0"/>
            <c:showBubbleSize val="0"/>
            <c:showLeaderLines val="1"/>
            <c:leaderLines>
              <c:spPr>
                <a:ln w="9525" cap="flat" cmpd="sng" algn="ctr">
                  <a:solidFill>
                    <a:schemeClr val="tx1">
                      <a:lumMod val="35000"/>
                      <a:lumOff val="65000"/>
                    </a:schemeClr>
                  </a:solidFill>
                  <a:round/>
                  <a:headEnd type="none"/>
                </a:ln>
                <a:effectLst/>
              </c:spPr>
            </c:leaderLines>
            <c:extLst xmlns:c16r2="http://schemas.microsoft.com/office/drawing/2015/06/chart">
              <c:ext xmlns:c15="http://schemas.microsoft.com/office/drawing/2012/chart" uri="{CE6537A1-D6FC-4f65-9D91-7224C49458BB}"/>
            </c:extLst>
          </c:dLbls>
          <c:cat>
            <c:strRef>
              <c:f>Sheet1!$A$6:$A$8</c:f>
              <c:strCache>
                <c:ptCount val="3"/>
                <c:pt idx="0">
                  <c:v>Severe</c:v>
                </c:pt>
                <c:pt idx="1">
                  <c:v>Other types</c:v>
                </c:pt>
                <c:pt idx="2">
                  <c:v>No</c:v>
                </c:pt>
              </c:strCache>
            </c:strRef>
          </c:cat>
          <c:val>
            <c:numRef>
              <c:f>Sheet1!$C$6:$C$8</c:f>
              <c:numCache>
                <c:formatCode>0.0</c:formatCode>
                <c:ptCount val="3"/>
                <c:pt idx="0">
                  <c:v>11.877271885748183</c:v>
                </c:pt>
                <c:pt idx="1">
                  <c:v>41.38014256600944</c:v>
                </c:pt>
                <c:pt idx="2">
                  <c:v>46.742585548242374</c:v>
                </c:pt>
              </c:numCache>
            </c:numRef>
          </c:val>
          <c:extLst xmlns:c16r2="http://schemas.microsoft.com/office/drawing/2015/06/chart">
            <c:ext xmlns:c16="http://schemas.microsoft.com/office/drawing/2014/chart" uri="{C3380CC4-5D6E-409C-BE32-E72D297353CC}">
              <c16:uniqueId val="{0000000C-F93C-4E3D-8B3C-C5672AB45E79}"/>
            </c:ext>
          </c:extLst>
        </c:ser>
        <c:ser>
          <c:idx val="2"/>
          <c:order val="2"/>
          <c:tx>
            <c:strRef>
              <c:f>Sheet1!$D$5</c:f>
              <c:strCache>
                <c:ptCount val="1"/>
                <c:pt idx="0">
                  <c:v>Armenian</c:v>
                </c:pt>
              </c:strCache>
            </c:strRef>
          </c:tx>
          <c:dPt>
            <c:idx val="0"/>
            <c:bubble3D val="0"/>
            <c:spPr>
              <a:solidFill>
                <a:srgbClr val="FCB853"/>
              </a:solidFill>
              <a:ln w="19050">
                <a:solidFill>
                  <a:schemeClr val="lt1"/>
                </a:solidFill>
              </a:ln>
              <a:effectLst/>
            </c:spPr>
            <c:extLst xmlns:c16r2="http://schemas.microsoft.com/office/drawing/2015/06/chart">
              <c:ext xmlns:c16="http://schemas.microsoft.com/office/drawing/2014/chart" uri="{C3380CC4-5D6E-409C-BE32-E72D297353CC}">
                <c16:uniqueId val="{0000000E-F93C-4E3D-8B3C-C5672AB45E79}"/>
              </c:ext>
            </c:extLst>
          </c:dPt>
          <c:dPt>
            <c:idx val="1"/>
            <c:bubble3D val="0"/>
            <c:spPr>
              <a:solidFill>
                <a:srgbClr val="FFE07F"/>
              </a:solidFill>
              <a:ln w="19050">
                <a:solidFill>
                  <a:schemeClr val="lt1"/>
                </a:solidFill>
              </a:ln>
              <a:effectLst/>
            </c:spPr>
            <c:extLst xmlns:c16r2="http://schemas.microsoft.com/office/drawing/2015/06/chart">
              <c:ext xmlns:c16="http://schemas.microsoft.com/office/drawing/2014/chart" uri="{C3380CC4-5D6E-409C-BE32-E72D297353CC}">
                <c16:uniqueId val="{00000010-F93C-4E3D-8B3C-C5672AB45E79}"/>
              </c:ext>
            </c:extLst>
          </c:dPt>
          <c:dPt>
            <c:idx val="2"/>
            <c:bubble3D val="0"/>
            <c:spPr>
              <a:solidFill>
                <a:srgbClr val="E3E2E2"/>
              </a:solidFill>
              <a:ln w="19050">
                <a:solidFill>
                  <a:schemeClr val="lt1"/>
                </a:solidFill>
              </a:ln>
              <a:effectLst/>
            </c:spPr>
            <c:extLst xmlns:c16r2="http://schemas.microsoft.com/office/drawing/2015/06/chart">
              <c:ext xmlns:c16="http://schemas.microsoft.com/office/drawing/2014/chart" uri="{C3380CC4-5D6E-409C-BE32-E72D297353CC}">
                <c16:uniqueId val="{00000012-F93C-4E3D-8B3C-C5672AB45E79}"/>
              </c:ext>
            </c:extLst>
          </c:dPt>
          <c:dLbls>
            <c:dLbl>
              <c:idx val="0"/>
              <c:layout>
                <c:manualLayout>
                  <c:x val="-0.40517213334883773"/>
                  <c:y val="-6.9226941427860553E-2"/>
                </c:manualLayout>
              </c:layout>
              <c:numFmt formatCode="#,##0" sourceLinked="0"/>
              <c:spPr>
                <a:noFill/>
                <a:ln>
                  <a:noFill/>
                </a:ln>
                <a:effectLst/>
              </c:spPr>
              <c:txPr>
                <a:bodyPr rot="0" spcFirstLastPara="1" vertOverflow="ellipsis" vert="horz" wrap="square" lIns="38100" tIns="19050" rIns="38100" bIns="19050" anchor="ctr" anchorCtr="0">
                  <a:noAutofit/>
                </a:bodyPr>
                <a:lstStyle/>
                <a:p>
                  <a:pPr algn="ctr">
                    <a:defRPr sz="7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1"/>
              <c:showPercent val="0"/>
              <c:showBubbleSize val="0"/>
              <c:extLst xmlns:c16r2="http://schemas.microsoft.com/office/drawing/2015/06/chart">
                <c:ext xmlns:c16="http://schemas.microsoft.com/office/drawing/2014/chart" uri="{C3380CC4-5D6E-409C-BE32-E72D297353CC}">
                  <c16:uniqueId val="{0000000E-F93C-4E3D-8B3C-C5672AB45E79}"/>
                </c:ext>
                <c:ext xmlns:c15="http://schemas.microsoft.com/office/drawing/2012/chart" uri="{CE6537A1-D6FC-4f65-9D91-7224C49458BB}">
                  <c15:layout>
                    <c:manualLayout>
                      <c:w val="0.16757512708063388"/>
                      <c:h val="0.10735786279503166"/>
                    </c:manualLayout>
                  </c15:layout>
                </c:ext>
              </c:extLst>
            </c:dLbl>
            <c:dLbl>
              <c:idx val="1"/>
              <c:layout>
                <c:manualLayout>
                  <c:x val="0.21957828184997694"/>
                  <c:y val="1.4768826973551379E-2"/>
                </c:manualLayout>
              </c:layout>
              <c:numFmt formatCode="#,##0"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1"/>
              <c:showPercent val="0"/>
              <c:showBubbleSize val="0"/>
              <c:extLst xmlns:c16r2="http://schemas.microsoft.com/office/drawing/2015/06/chart">
                <c:ext xmlns:c16="http://schemas.microsoft.com/office/drawing/2014/chart" uri="{C3380CC4-5D6E-409C-BE32-E72D297353CC}">
                  <c16:uniqueId val="{00000010-F93C-4E3D-8B3C-C5672AB45E79}"/>
                </c:ext>
                <c:ext xmlns:c15="http://schemas.microsoft.com/office/drawing/2012/chart" uri="{CE6537A1-D6FC-4f65-9D91-7224C49458BB}">
                  <c15:layout/>
                </c:ext>
              </c:extLst>
            </c:dLbl>
            <c:dLbl>
              <c:idx val="2"/>
              <c:delete val="1"/>
              <c:extLst xmlns:c16r2="http://schemas.microsoft.com/office/drawing/2015/06/chart">
                <c:ext xmlns:c16="http://schemas.microsoft.com/office/drawing/2014/chart" uri="{C3380CC4-5D6E-409C-BE32-E72D297353CC}">
                  <c16:uniqueId val="{00000012-F93C-4E3D-8B3C-C5672AB45E79}"/>
                </c:ext>
                <c:ext xmlns:c15="http://schemas.microsoft.com/office/drawing/2012/chart" uri="{CE6537A1-D6FC-4f65-9D91-7224C49458BB}"/>
              </c:extLst>
            </c:dLbl>
            <c:numFmt formatCode="#,##0" sourceLinked="0"/>
            <c:spPr>
              <a:noFill/>
              <a:ln>
                <a:noFill/>
              </a:ln>
              <a:effectLst/>
            </c:spPr>
            <c:txPr>
              <a:bodyPr rot="0" spcFirstLastPara="1" vertOverflow="ellipsis" vert="horz" wrap="square" lIns="38100" tIns="19050" rIns="38100" bIns="19050" anchor="ctr" anchorCtr="0">
                <a:spAutoFit/>
              </a:bodyPr>
              <a:lstStyle/>
              <a:p>
                <a:pPr algn="l">
                  <a:defRPr sz="7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headEnd type="none"/>
                </a:ln>
                <a:effectLst/>
              </c:spPr>
            </c:leaderLines>
            <c:extLst xmlns:c16r2="http://schemas.microsoft.com/office/drawing/2015/06/chart">
              <c:ext xmlns:c15="http://schemas.microsoft.com/office/drawing/2012/chart" uri="{CE6537A1-D6FC-4f65-9D91-7224C49458BB}"/>
            </c:extLst>
          </c:dLbls>
          <c:cat>
            <c:strRef>
              <c:f>Sheet1!$A$6:$A$8</c:f>
              <c:strCache>
                <c:ptCount val="3"/>
                <c:pt idx="0">
                  <c:v>Severe</c:v>
                </c:pt>
                <c:pt idx="1">
                  <c:v>Other types</c:v>
                </c:pt>
                <c:pt idx="2">
                  <c:v>No</c:v>
                </c:pt>
              </c:strCache>
            </c:strRef>
          </c:cat>
          <c:val>
            <c:numRef>
              <c:f>Sheet1!$D$6:$D$8</c:f>
              <c:numCache>
                <c:formatCode>0.0</c:formatCode>
                <c:ptCount val="3"/>
                <c:pt idx="0">
                  <c:v>2.6795335846506072</c:v>
                </c:pt>
                <c:pt idx="1">
                  <c:v>31.818809747963556</c:v>
                </c:pt>
                <c:pt idx="2">
                  <c:v>65.501656667385859</c:v>
                </c:pt>
              </c:numCache>
            </c:numRef>
          </c:val>
          <c:extLst xmlns:c16r2="http://schemas.microsoft.com/office/drawing/2015/06/chart">
            <c:ext xmlns:c16="http://schemas.microsoft.com/office/drawing/2014/chart" uri="{C3380CC4-5D6E-409C-BE32-E72D297353CC}">
              <c16:uniqueId val="{00000013-F93C-4E3D-8B3C-C5672AB45E79}"/>
            </c:ext>
          </c:extLst>
        </c:ser>
        <c:ser>
          <c:idx val="3"/>
          <c:order val="3"/>
          <c:tx>
            <c:strRef>
              <c:f>Sheet1!$E$5</c:f>
              <c:strCache>
                <c:ptCount val="1"/>
                <c:pt idx="0">
                  <c:v>Other</c:v>
                </c:pt>
              </c:strCache>
            </c:strRef>
          </c:tx>
          <c:dPt>
            <c:idx val="0"/>
            <c:bubble3D val="0"/>
            <c:spPr>
              <a:solidFill>
                <a:srgbClr val="FCBC5C"/>
              </a:solidFill>
              <a:ln w="19050">
                <a:solidFill>
                  <a:schemeClr val="lt1"/>
                </a:solidFill>
              </a:ln>
              <a:effectLst/>
            </c:spPr>
            <c:extLst xmlns:c16r2="http://schemas.microsoft.com/office/drawing/2015/06/chart">
              <c:ext xmlns:c16="http://schemas.microsoft.com/office/drawing/2014/chart" uri="{C3380CC4-5D6E-409C-BE32-E72D297353CC}">
                <c16:uniqueId val="{00000015-F93C-4E3D-8B3C-C5672AB45E79}"/>
              </c:ext>
            </c:extLst>
          </c:dPt>
          <c:dPt>
            <c:idx val="1"/>
            <c:bubble3D val="0"/>
            <c:spPr>
              <a:solidFill>
                <a:srgbClr val="FFE286"/>
              </a:solidFill>
              <a:ln w="19050">
                <a:solidFill>
                  <a:schemeClr val="lt1"/>
                </a:solidFill>
              </a:ln>
              <a:effectLst/>
            </c:spPr>
            <c:extLst xmlns:c16r2="http://schemas.microsoft.com/office/drawing/2015/06/chart">
              <c:ext xmlns:c16="http://schemas.microsoft.com/office/drawing/2014/chart" uri="{C3380CC4-5D6E-409C-BE32-E72D297353CC}">
                <c16:uniqueId val="{00000017-F93C-4E3D-8B3C-C5672AB45E79}"/>
              </c:ext>
            </c:extLst>
          </c:dPt>
          <c:dPt>
            <c:idx val="2"/>
            <c:bubble3D val="0"/>
            <c:spPr>
              <a:solidFill>
                <a:srgbClr val="E5E4E4"/>
              </a:solidFill>
              <a:ln w="19050">
                <a:solidFill>
                  <a:schemeClr val="lt1"/>
                </a:solidFill>
              </a:ln>
              <a:effectLst/>
            </c:spPr>
            <c:extLst xmlns:c16r2="http://schemas.microsoft.com/office/drawing/2015/06/chart">
              <c:ext xmlns:c16="http://schemas.microsoft.com/office/drawing/2014/chart" uri="{C3380CC4-5D6E-409C-BE32-E72D297353CC}">
                <c16:uniqueId val="{00000019-F93C-4E3D-8B3C-C5672AB45E79}"/>
              </c:ext>
            </c:extLst>
          </c:dPt>
          <c:dLbls>
            <c:dLbl>
              <c:idx val="0"/>
              <c:layout>
                <c:manualLayout>
                  <c:x val="-0.40804373345736844"/>
                  <c:y val="-0.11291902870877202"/>
                </c:manualLayout>
              </c:layout>
              <c:numFmt formatCode="#,##0" sourceLinked="0"/>
              <c:spPr>
                <a:noFill/>
                <a:ln>
                  <a:noFill/>
                </a:ln>
                <a:effectLst/>
              </c:spPr>
              <c:txPr>
                <a:bodyPr rot="0" spcFirstLastPara="1" vertOverflow="ellipsis" vert="horz" wrap="square" lIns="38100" tIns="19050" rIns="38100" bIns="19050" anchor="ctr" anchorCtr="0">
                  <a:noAutofit/>
                </a:bodyPr>
                <a:lstStyle/>
                <a:p>
                  <a:pPr algn="ctr" rtl="0">
                    <a:defRPr lang="en-US" sz="700" b="0" i="0" u="none" strike="noStrike" kern="1200" baseline="0">
                      <a:solidFill>
                        <a:prstClr val="black">
                          <a:lumMod val="75000"/>
                          <a:lumOff val="25000"/>
                        </a:prstClr>
                      </a:solidFill>
                      <a:latin typeface="+mn-lt"/>
                      <a:ea typeface="+mn-ea"/>
                      <a:cs typeface="+mn-cs"/>
                    </a:defRPr>
                  </a:pPr>
                  <a:endParaRPr lang="en-US"/>
                </a:p>
              </c:txPr>
              <c:showLegendKey val="0"/>
              <c:showVal val="1"/>
              <c:showCatName val="0"/>
              <c:showSerName val="1"/>
              <c:showPercent val="0"/>
              <c:showBubbleSize val="0"/>
              <c:extLst xmlns:c16r2="http://schemas.microsoft.com/office/drawing/2015/06/chart">
                <c:ext xmlns:c16="http://schemas.microsoft.com/office/drawing/2014/chart" uri="{C3380CC4-5D6E-409C-BE32-E72D297353CC}">
                  <c16:uniqueId val="{00000015-F93C-4E3D-8B3C-C5672AB45E79}"/>
                </c:ext>
                <c:ext xmlns:c15="http://schemas.microsoft.com/office/drawing/2012/chart" uri="{CE6537A1-D6FC-4f65-9D91-7224C49458BB}">
                  <c15:layout>
                    <c:manualLayout>
                      <c:w val="0.22397237484149871"/>
                      <c:h val="6.9749483285845612E-2"/>
                    </c:manualLayout>
                  </c15:layout>
                </c:ext>
              </c:extLst>
            </c:dLbl>
            <c:dLbl>
              <c:idx val="1"/>
              <c:layout>
                <c:manualLayout>
                  <c:x val="0.14306626125134098"/>
                  <c:y val="-0.14957264957264962"/>
                </c:manualLayout>
              </c:layout>
              <c:showLegendKey val="0"/>
              <c:showVal val="1"/>
              <c:showCatName val="0"/>
              <c:showSerName val="1"/>
              <c:showPercent val="0"/>
              <c:showBubbleSize val="0"/>
              <c:extLst xmlns:c16r2="http://schemas.microsoft.com/office/drawing/2015/06/chart">
                <c:ext xmlns:c16="http://schemas.microsoft.com/office/drawing/2014/chart" uri="{C3380CC4-5D6E-409C-BE32-E72D297353CC}">
                  <c16:uniqueId val="{00000017-F93C-4E3D-8B3C-C5672AB45E79}"/>
                </c:ext>
                <c:ext xmlns:c15="http://schemas.microsoft.com/office/drawing/2012/chart" uri="{CE6537A1-D6FC-4f65-9D91-7224C49458BB}">
                  <c15:layout/>
                </c:ext>
              </c:extLst>
            </c:dLbl>
            <c:dLbl>
              <c:idx val="2"/>
              <c:delete val="1"/>
              <c:extLst xmlns:c16r2="http://schemas.microsoft.com/office/drawing/2015/06/chart">
                <c:ext xmlns:c16="http://schemas.microsoft.com/office/drawing/2014/chart" uri="{C3380CC4-5D6E-409C-BE32-E72D297353CC}">
                  <c16:uniqueId val="{00000019-F93C-4E3D-8B3C-C5672AB45E79}"/>
                </c:ext>
                <c:ext xmlns:c15="http://schemas.microsoft.com/office/drawing/2012/chart" uri="{CE6537A1-D6FC-4f65-9D91-7224C49458BB}"/>
              </c:extLst>
            </c:dLbl>
            <c:numFmt formatCode="#,##0" sourceLinked="0"/>
            <c:spPr>
              <a:noFill/>
              <a:ln>
                <a:noFill/>
              </a:ln>
              <a:effectLst/>
            </c:spPr>
            <c:txPr>
              <a:bodyPr rot="0" spcFirstLastPara="1" vertOverflow="ellipsis" vert="horz" wrap="square" lIns="38100" tIns="19050" rIns="38100" bIns="19050" anchor="ctr" anchorCtr="0">
                <a:spAutoFit/>
              </a:bodyPr>
              <a:lstStyle/>
              <a:p>
                <a:pPr algn="ctr" rtl="0">
                  <a:defRPr lang="en-US" sz="700" b="0" i="0" u="none" strike="noStrike" kern="1200" baseline="0">
                    <a:solidFill>
                      <a:prstClr val="black">
                        <a:lumMod val="75000"/>
                        <a:lumOff val="25000"/>
                      </a:prstClr>
                    </a:solidFill>
                    <a:latin typeface="+mn-lt"/>
                    <a:ea typeface="+mn-ea"/>
                    <a:cs typeface="+mn-cs"/>
                  </a:defRPr>
                </a:pPr>
                <a:endParaRPr lang="en-US"/>
              </a:p>
            </c:txPr>
            <c:showLegendKey val="0"/>
            <c:showVal val="1"/>
            <c:showCatName val="0"/>
            <c:showSerName val="1"/>
            <c:showPercent val="0"/>
            <c:showBubbleSize val="0"/>
            <c:showLeaderLines val="1"/>
            <c:leaderLines>
              <c:spPr>
                <a:ln w="9525" cap="flat" cmpd="sng" algn="ctr">
                  <a:solidFill>
                    <a:schemeClr val="tx1">
                      <a:lumMod val="35000"/>
                      <a:lumOff val="65000"/>
                    </a:schemeClr>
                  </a:solidFill>
                  <a:round/>
                  <a:headEnd type="none"/>
                </a:ln>
                <a:effectLst/>
              </c:spPr>
            </c:leaderLines>
            <c:extLst xmlns:c16r2="http://schemas.microsoft.com/office/drawing/2015/06/chart">
              <c:ext xmlns:c15="http://schemas.microsoft.com/office/drawing/2012/chart" uri="{CE6537A1-D6FC-4f65-9D91-7224C49458BB}"/>
            </c:extLst>
          </c:dLbls>
          <c:cat>
            <c:strRef>
              <c:f>Sheet1!$A$6:$A$8</c:f>
              <c:strCache>
                <c:ptCount val="3"/>
                <c:pt idx="0">
                  <c:v>Severe</c:v>
                </c:pt>
                <c:pt idx="1">
                  <c:v>Other types</c:v>
                </c:pt>
                <c:pt idx="2">
                  <c:v>No</c:v>
                </c:pt>
              </c:strCache>
            </c:strRef>
          </c:cat>
          <c:val>
            <c:numRef>
              <c:f>Sheet1!$E$6:$E$8</c:f>
              <c:numCache>
                <c:formatCode>0.0</c:formatCode>
                <c:ptCount val="3"/>
                <c:pt idx="0">
                  <c:v>3.1174299626202648</c:v>
                </c:pt>
                <c:pt idx="1">
                  <c:v>29.263890960080591</c:v>
                </c:pt>
                <c:pt idx="2">
                  <c:v>67.618679077299149</c:v>
                </c:pt>
              </c:numCache>
            </c:numRef>
          </c:val>
          <c:extLst xmlns:c16r2="http://schemas.microsoft.com/office/drawing/2015/06/chart">
            <c:ext xmlns:c16="http://schemas.microsoft.com/office/drawing/2014/chart" uri="{C3380CC4-5D6E-409C-BE32-E72D297353CC}">
              <c16:uniqueId val="{0000001A-F93C-4E3D-8B3C-C5672AB45E79}"/>
            </c:ext>
          </c:extLst>
        </c:ser>
        <c:dLbls>
          <c:showLegendKey val="0"/>
          <c:showVal val="0"/>
          <c:showCatName val="0"/>
          <c:showSerName val="0"/>
          <c:showPercent val="0"/>
          <c:showBubbleSize val="0"/>
          <c:showLeaderLines val="1"/>
        </c:dLbls>
        <c:firstSliceAng val="0"/>
        <c:holeSize val="15"/>
      </c:doughnutChart>
      <c:spPr>
        <a:noFill/>
        <a:ln>
          <a:noFill/>
        </a:ln>
        <a:effectLst/>
      </c:spPr>
    </c:plotArea>
    <c:legend>
      <c:legendPos val="b"/>
      <c:layout>
        <c:manualLayout>
          <c:xMode val="edge"/>
          <c:yMode val="edge"/>
          <c:x val="0.2388888888888889"/>
          <c:y val="0.91010414563564157"/>
          <c:w val="0.5585"/>
          <c:h val="7.4014906790497367E-2"/>
        </c:manualLayout>
      </c:layout>
      <c:overlay val="0"/>
      <c:spPr>
        <a:noFill/>
        <a:ln>
          <a:noFill/>
        </a:ln>
        <a:effectLst/>
      </c:spPr>
      <c:txPr>
        <a:bodyPr rot="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endParaRPr lang="en-US"/>
        </a:p>
      </c:txPr>
    </c:legend>
    <c:plotVisOnly val="1"/>
    <c:dispBlanksAs val="zero"/>
    <c:showDLblsOverMax val="0"/>
  </c:chart>
  <c:spPr>
    <a:noFill/>
    <a:ln>
      <a:noFill/>
    </a:ln>
    <a:effectLst/>
  </c:spPr>
  <c:txPr>
    <a:bodyPr/>
    <a:lstStyle/>
    <a:p>
      <a:pPr>
        <a:defRPr/>
      </a:pPr>
      <a:endParaRPr lang="en-US"/>
    </a:p>
  </c:txPr>
  <c:externalData r:id="rId3">
    <c:autoUpdate val="0"/>
  </c:externalData>
  <c:userShapes r:id="rId4"/>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949954696931042"/>
          <c:y val="4.5691999942435307E-2"/>
          <c:w val="0.80994397283383579"/>
          <c:h val="0.72620025720965464"/>
        </c:manualLayout>
      </c:layout>
      <c:lineChart>
        <c:grouping val="standard"/>
        <c:varyColors val="0"/>
        <c:ser>
          <c:idx val="0"/>
          <c:order val="0"/>
          <c:tx>
            <c:strRef>
              <c:f>'chart 3'!$A$8</c:f>
              <c:strCache>
                <c:ptCount val="1"/>
                <c:pt idx="0">
                  <c:v>Psychological aggression</c:v>
                </c:pt>
              </c:strCache>
            </c:strRef>
          </c:tx>
          <c:spPr>
            <a:ln w="28575" cap="rnd">
              <a:solidFill>
                <a:srgbClr val="684FA1"/>
              </a:solidFill>
              <a:round/>
            </a:ln>
            <a:effectLst/>
          </c:spPr>
          <c:marker>
            <c:symbol val="circle"/>
            <c:size val="4"/>
            <c:spPr>
              <a:solidFill>
                <a:srgbClr val="684FA1"/>
              </a:solidFill>
              <a:ln w="9525">
                <a:solidFill>
                  <a:srgbClr val="684FA1"/>
                </a:solidFill>
              </a:ln>
              <a:effectLst/>
            </c:spPr>
          </c:marker>
          <c:dLbls>
            <c:dLbl>
              <c:idx val="0"/>
              <c:layout>
                <c:manualLayout>
                  <c:x val="-2.2121716471011389E-2"/>
                  <c:y val="8.3076363531700559E-3"/>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0-E017-464E-8906-14A3C2EC2F60}"/>
                </c:ext>
                <c:ext xmlns:c15="http://schemas.microsoft.com/office/drawing/2012/chart" uri="{CE6537A1-D6FC-4f65-9D91-7224C49458BB}">
                  <c15:layout/>
                </c:ext>
              </c:extLst>
            </c:dLbl>
            <c:dLbl>
              <c:idx val="1"/>
              <c:layout>
                <c:manualLayout>
                  <c:x val="-1.4747810980674339E-2"/>
                  <c:y val="3.7384363589265217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E017-464E-8906-14A3C2EC2F60}"/>
                </c:ext>
                <c:ext xmlns:c15="http://schemas.microsoft.com/office/drawing/2012/chart" uri="{CE6537A1-D6FC-4f65-9D91-7224C49458BB}">
                  <c15:layout/>
                </c:ext>
              </c:extLst>
            </c:dLbl>
            <c:dLbl>
              <c:idx val="2"/>
              <c:layout>
                <c:manualLayout>
                  <c:x val="-5.1617338432359945E-2"/>
                  <c:y val="4.984581811902028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2-E017-464E-8906-14A3C2EC2F60}"/>
                </c:ext>
                <c:ext xmlns:c15="http://schemas.microsoft.com/office/drawing/2012/chart" uri="{CE6537A1-D6FC-4f65-9D91-7224C49458BB}">
                  <c15:layout/>
                </c:ext>
              </c:extLst>
            </c:dLbl>
            <c:dLbl>
              <c:idx val="3"/>
              <c:layout>
                <c:manualLayout>
                  <c:x val="-3.6869527451685691E-3"/>
                  <c:y val="4.9845818119020301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3-E017-464E-8906-14A3C2EC2F60}"/>
                </c:ext>
                <c:ext xmlns:c15="http://schemas.microsoft.com/office/drawing/2012/chart" uri="{CE6537A1-D6FC-4f65-9D91-7224C49458BB}">
                  <c15:layout/>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700" b="1" i="0" u="none" strike="noStrike" kern="1200" baseline="0">
                    <a:solidFill>
                      <a:srgbClr val="7030A0"/>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'chart 3'!$B$7:$E$7</c:f>
              <c:strCache>
                <c:ptCount val="4"/>
                <c:pt idx="0">
                  <c:v>1-2</c:v>
                </c:pt>
                <c:pt idx="1">
                  <c:v>3-4</c:v>
                </c:pt>
                <c:pt idx="2">
                  <c:v>5-9</c:v>
                </c:pt>
                <c:pt idx="3">
                  <c:v>10-14</c:v>
                </c:pt>
              </c:strCache>
            </c:strRef>
          </c:cat>
          <c:val>
            <c:numRef>
              <c:f>'chart 3'!$B$8:$E$8</c:f>
              <c:numCache>
                <c:formatCode>0.0</c:formatCode>
                <c:ptCount val="4"/>
                <c:pt idx="0">
                  <c:v>47.593967471376239</c:v>
                </c:pt>
                <c:pt idx="1">
                  <c:v>67.362627365033887</c:v>
                </c:pt>
                <c:pt idx="2">
                  <c:v>72.036452605244648</c:v>
                </c:pt>
                <c:pt idx="3">
                  <c:v>66.94762138037278</c:v>
                </c:pt>
              </c:numCache>
            </c:numRef>
          </c:val>
          <c:smooth val="0"/>
          <c:extLst xmlns:c16r2="http://schemas.microsoft.com/office/drawing/2015/06/chart">
            <c:ext xmlns:c16="http://schemas.microsoft.com/office/drawing/2014/chart" uri="{C3380CC4-5D6E-409C-BE32-E72D297353CC}">
              <c16:uniqueId val="{00000000-BF0C-4426-8678-1FAC1A2DCF14}"/>
            </c:ext>
          </c:extLst>
        </c:ser>
        <c:ser>
          <c:idx val="1"/>
          <c:order val="1"/>
          <c:tx>
            <c:strRef>
              <c:f>'chart 3'!$A$9</c:f>
              <c:strCache>
                <c:ptCount val="1"/>
                <c:pt idx="0">
                  <c:v>Physical punishment</c:v>
                </c:pt>
              </c:strCache>
            </c:strRef>
          </c:tx>
          <c:spPr>
            <a:ln w="28575" cap="rnd">
              <a:solidFill>
                <a:schemeClr val="accent4">
                  <a:lumMod val="40000"/>
                  <a:lumOff val="60000"/>
                </a:schemeClr>
              </a:solidFill>
              <a:round/>
            </a:ln>
            <a:effectLst/>
          </c:spPr>
          <c:marker>
            <c:symbol val="circle"/>
            <c:size val="4"/>
            <c:spPr>
              <a:solidFill>
                <a:schemeClr val="accent4">
                  <a:lumMod val="40000"/>
                  <a:lumOff val="60000"/>
                </a:schemeClr>
              </a:solidFill>
              <a:ln w="9525">
                <a:solidFill>
                  <a:schemeClr val="accent4">
                    <a:lumMod val="40000"/>
                    <a:lumOff val="60000"/>
                  </a:schemeClr>
                </a:solidFill>
              </a:ln>
              <a:effectLst/>
            </c:spPr>
          </c:marker>
          <c:dLbls>
            <c:dLbl>
              <c:idx val="1"/>
              <c:layout>
                <c:manualLayout>
                  <c:x val="-6.7593352817244153E-17"/>
                  <c:y val="-2.0769090882925178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4-E017-464E-8906-14A3C2EC2F60}"/>
                </c:ext>
                <c:ext xmlns:c15="http://schemas.microsoft.com/office/drawing/2012/chart" uri="{CE6537A1-D6FC-4f65-9D91-7224C49458BB}">
                  <c15:layout/>
                </c:ext>
              </c:extLst>
            </c:dLbl>
            <c:dLbl>
              <c:idx val="2"/>
              <c:layout>
                <c:manualLayout>
                  <c:x val="-7.3739054903371399E-3"/>
                  <c:y val="-2.492290905951015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5-E017-464E-8906-14A3C2EC2F60}"/>
                </c:ext>
                <c:ext xmlns:c15="http://schemas.microsoft.com/office/drawing/2012/chart" uri="{CE6537A1-D6FC-4f65-9D91-7224C49458BB}">
                  <c15:layout/>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700" b="1" i="0" u="none" strike="noStrike" kern="1200" baseline="0">
                    <a:solidFill>
                      <a:srgbClr val="FFDD7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'chart 3'!$B$7:$E$7</c:f>
              <c:strCache>
                <c:ptCount val="4"/>
                <c:pt idx="0">
                  <c:v>1-2</c:v>
                </c:pt>
                <c:pt idx="1">
                  <c:v>3-4</c:v>
                </c:pt>
                <c:pt idx="2">
                  <c:v>5-9</c:v>
                </c:pt>
                <c:pt idx="3">
                  <c:v>10-14</c:v>
                </c:pt>
              </c:strCache>
            </c:strRef>
          </c:cat>
          <c:val>
            <c:numRef>
              <c:f>'chart 3'!$B$9:$E$9</c:f>
              <c:numCache>
                <c:formatCode>0.0</c:formatCode>
                <c:ptCount val="4"/>
                <c:pt idx="0">
                  <c:v>26.148545143972012</c:v>
                </c:pt>
                <c:pt idx="1">
                  <c:v>43.044405078673279</c:v>
                </c:pt>
                <c:pt idx="2">
                  <c:v>35.668181804809244</c:v>
                </c:pt>
                <c:pt idx="3">
                  <c:v>19.46943222251457</c:v>
                </c:pt>
              </c:numCache>
            </c:numRef>
          </c:val>
          <c:smooth val="0"/>
          <c:extLst xmlns:c16r2="http://schemas.microsoft.com/office/drawing/2015/06/chart">
            <c:ext xmlns:c16="http://schemas.microsoft.com/office/drawing/2014/chart" uri="{C3380CC4-5D6E-409C-BE32-E72D297353CC}">
              <c16:uniqueId val="{00000001-BF0C-4426-8678-1FAC1A2DCF14}"/>
            </c:ext>
          </c:extLst>
        </c:ser>
        <c:ser>
          <c:idx val="2"/>
          <c:order val="2"/>
          <c:tx>
            <c:strRef>
              <c:f>'chart 3'!$A$10</c:f>
              <c:strCache>
                <c:ptCount val="1"/>
                <c:pt idx="0">
                  <c:v>Severe physical punishment</c:v>
                </c:pt>
              </c:strCache>
            </c:strRef>
          </c:tx>
          <c:spPr>
            <a:ln w="28575" cap="rnd">
              <a:solidFill>
                <a:srgbClr val="FCB040"/>
              </a:solidFill>
              <a:round/>
            </a:ln>
            <a:effectLst/>
          </c:spPr>
          <c:marker>
            <c:symbol val="circle"/>
            <c:size val="4"/>
            <c:spPr>
              <a:solidFill>
                <a:srgbClr val="FCB040"/>
              </a:solidFill>
              <a:ln w="9525">
                <a:solidFill>
                  <a:srgbClr val="FCB040"/>
                </a:solidFill>
              </a:ln>
              <a:effectLst/>
            </c:spPr>
          </c:marker>
          <c:dLbls>
            <c:dLbl>
              <c:idx val="0"/>
              <c:layout>
                <c:manualLayout>
                  <c:x val="-4.7930385687191379E-2"/>
                  <c:y val="-4.5691999942435391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6-E017-464E-8906-14A3C2EC2F60}"/>
                </c:ext>
                <c:ext xmlns:c15="http://schemas.microsoft.com/office/drawing/2012/chart" uri="{CE6537A1-D6FC-4f65-9D91-7224C49458BB}">
                  <c15:layout/>
                </c:ext>
              </c:extLst>
            </c:dLbl>
            <c:dLbl>
              <c:idx val="1"/>
              <c:layout>
                <c:manualLayout>
                  <c:x val="-2.9495621961348601E-2"/>
                  <c:y val="-4.5691999942435391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7-E017-464E-8906-14A3C2EC2F60}"/>
                </c:ext>
                <c:ext xmlns:c15="http://schemas.microsoft.com/office/drawing/2012/chart" uri="{CE6537A1-D6FC-4f65-9D91-7224C49458BB}">
                  <c15:layout/>
                </c:ext>
              </c:extLst>
            </c:dLbl>
            <c:dLbl>
              <c:idx val="2"/>
              <c:layout>
                <c:manualLayout>
                  <c:x val="-6.0834720295281398E-2"/>
                  <c:y val="-4.1538181765850155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8-E017-464E-8906-14A3C2EC2F60}"/>
                </c:ext>
                <c:ext xmlns:c15="http://schemas.microsoft.com/office/drawing/2012/chart" uri="{CE6537A1-D6FC-4f65-9D91-7224C49458BB}">
                  <c15:layout>
                    <c:manualLayout>
                      <c:w val="9.2026340519407446E-2"/>
                      <c:h val="4.5422165297105931E-2"/>
                    </c:manualLayout>
                  </c15:layout>
                </c:ext>
              </c:extLst>
            </c:dLbl>
            <c:dLbl>
              <c:idx val="3"/>
              <c:layout>
                <c:manualLayout>
                  <c:x val="-1.4747810980674268E-2"/>
                  <c:y val="-2.9076563699946493E-2"/>
                </c:manualLayout>
              </c:layout>
              <c:numFmt formatCode="#,##0" sourceLinked="0"/>
              <c:spPr>
                <a:noFill/>
                <a:ln>
                  <a:noFill/>
                </a:ln>
                <a:effectLst/>
              </c:spPr>
              <c:txPr>
                <a:bodyPr rot="0" spcFirstLastPara="1" vertOverflow="ellipsis" vert="horz" wrap="square" lIns="38100" tIns="19050" rIns="38100" bIns="19050" anchor="ctr" anchorCtr="1">
                  <a:noAutofit/>
                </a:bodyPr>
                <a:lstStyle/>
                <a:p>
                  <a:pPr>
                    <a:defRPr sz="700" b="1" i="0" u="none" strike="noStrike" kern="1200" baseline="0">
                      <a:solidFill>
                        <a:srgbClr val="FCB040"/>
                      </a:solidFill>
                      <a:latin typeface="+mn-lt"/>
                      <a:ea typeface="+mn-ea"/>
                      <a:cs typeface="+mn-cs"/>
                    </a:defRPr>
                  </a:pPr>
                  <a:endParaRPr lang="en-US"/>
                </a:p>
              </c:txP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9-E017-464E-8906-14A3C2EC2F60}"/>
                </c:ext>
                <c:ext xmlns:c15="http://schemas.microsoft.com/office/drawing/2012/chart" uri="{CE6537A1-D6FC-4f65-9D91-7224C49458BB}">
                  <c15:layout>
                    <c:manualLayout>
                      <c:w val="5.8898924948447978E-2"/>
                      <c:h val="5.3729801650275973E-2"/>
                    </c:manualLayout>
                  </c15:layout>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700" b="1" i="0" u="none" strike="noStrike" kern="1200" baseline="0">
                    <a:solidFill>
                      <a:srgbClr val="FCB040"/>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'chart 3'!$B$7:$E$7</c:f>
              <c:strCache>
                <c:ptCount val="4"/>
                <c:pt idx="0">
                  <c:v>1-2</c:v>
                </c:pt>
                <c:pt idx="1">
                  <c:v>3-4</c:v>
                </c:pt>
                <c:pt idx="2">
                  <c:v>5-9</c:v>
                </c:pt>
                <c:pt idx="3">
                  <c:v>10-14</c:v>
                </c:pt>
              </c:strCache>
            </c:strRef>
          </c:cat>
          <c:val>
            <c:numRef>
              <c:f>'chart 3'!$B$10:$E$10</c:f>
              <c:numCache>
                <c:formatCode>0.0</c:formatCode>
                <c:ptCount val="4"/>
                <c:pt idx="0">
                  <c:v>2.9363498568919773</c:v>
                </c:pt>
                <c:pt idx="1">
                  <c:v>4.8045804269435441</c:v>
                </c:pt>
                <c:pt idx="2">
                  <c:v>6.1312477438902224</c:v>
                </c:pt>
                <c:pt idx="3">
                  <c:v>3.2048431388188394</c:v>
                </c:pt>
              </c:numCache>
            </c:numRef>
          </c:val>
          <c:smooth val="0"/>
          <c:extLst xmlns:c16r2="http://schemas.microsoft.com/office/drawing/2015/06/chart">
            <c:ext xmlns:c16="http://schemas.microsoft.com/office/drawing/2014/chart" uri="{C3380CC4-5D6E-409C-BE32-E72D297353CC}">
              <c16:uniqueId val="{00000002-BF0C-4426-8678-1FAC1A2DCF14}"/>
            </c:ext>
          </c:extLst>
        </c:ser>
        <c:ser>
          <c:idx val="3"/>
          <c:order val="3"/>
          <c:tx>
            <c:strRef>
              <c:f>'chart 3'!$A$11</c:f>
              <c:strCache>
                <c:ptCount val="1"/>
                <c:pt idx="0">
                  <c:v>Any violent discipline</c:v>
                </c:pt>
              </c:strCache>
            </c:strRef>
          </c:tx>
          <c:spPr>
            <a:ln w="28575" cap="rnd">
              <a:solidFill>
                <a:srgbClr val="F15A40"/>
              </a:solidFill>
              <a:round/>
            </a:ln>
            <a:effectLst/>
          </c:spPr>
          <c:marker>
            <c:symbol val="circle"/>
            <c:size val="4"/>
            <c:spPr>
              <a:solidFill>
                <a:srgbClr val="F15A40"/>
              </a:solidFill>
              <a:ln w="9525">
                <a:solidFill>
                  <a:srgbClr val="F15A40"/>
                </a:solidFill>
              </a:ln>
              <a:effectLst/>
            </c:spPr>
          </c:marker>
          <c:dLbls>
            <c:dLbl>
              <c:idx val="0"/>
              <c:layout>
                <c:manualLayout>
                  <c:x val="-8.4799913138877109E-2"/>
                  <c:y val="-4.5691999942435307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A-E017-464E-8906-14A3C2EC2F60}"/>
                </c:ext>
                <c:ext xmlns:c15="http://schemas.microsoft.com/office/drawing/2012/chart" uri="{CE6537A1-D6FC-4f65-9D91-7224C49458BB}">
                  <c15:layout/>
                </c:ext>
              </c:extLst>
            </c:dLbl>
            <c:dLbl>
              <c:idx val="1"/>
              <c:layout>
                <c:manualLayout>
                  <c:x val="-6.6365149413034286E-2"/>
                  <c:y val="-3.7384363589265251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B-E017-464E-8906-14A3C2EC2F60}"/>
                </c:ext>
                <c:ext xmlns:c15="http://schemas.microsoft.com/office/drawing/2012/chart" uri="{CE6537A1-D6FC-4f65-9D91-7224C49458BB}">
                  <c15:layout/>
                </c:ext>
              </c:extLst>
            </c:dLbl>
            <c:dLbl>
              <c:idx val="2"/>
              <c:layout>
                <c:manualLayout>
                  <c:x val="-4.4243432942022827E-2"/>
                  <c:y val="-5.3999636295605363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C-E017-464E-8906-14A3C2EC2F60}"/>
                </c:ext>
                <c:ext xmlns:c15="http://schemas.microsoft.com/office/drawing/2012/chart" uri="{CE6537A1-D6FC-4f65-9D91-7224C49458BB}">
                  <c15:layout/>
                </c:ext>
              </c:extLst>
            </c:dLbl>
            <c:dLbl>
              <c:idx val="3"/>
              <c:layout>
                <c:manualLayout>
                  <c:x val="-2.212171647101142E-2"/>
                  <c:y val="-4.1538181765850245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D-E017-464E-8906-14A3C2EC2F60}"/>
                </c:ext>
                <c:ext xmlns:c15="http://schemas.microsoft.com/office/drawing/2012/chart" uri="{CE6537A1-D6FC-4f65-9D91-7224C49458BB}">
                  <c15:layout/>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700" b="1" i="0" u="none" strike="noStrike" kern="1200" baseline="0">
                    <a:solidFill>
                      <a:srgbClr val="F15A40"/>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'chart 3'!$B$7:$E$7</c:f>
              <c:strCache>
                <c:ptCount val="4"/>
                <c:pt idx="0">
                  <c:v>1-2</c:v>
                </c:pt>
                <c:pt idx="1">
                  <c:v>3-4</c:v>
                </c:pt>
                <c:pt idx="2">
                  <c:v>5-9</c:v>
                </c:pt>
                <c:pt idx="3">
                  <c:v>10-14</c:v>
                </c:pt>
              </c:strCache>
            </c:strRef>
          </c:cat>
          <c:val>
            <c:numRef>
              <c:f>'chart 3'!$B$11:$E$11</c:f>
              <c:numCache>
                <c:formatCode>0.0</c:formatCode>
                <c:ptCount val="4"/>
                <c:pt idx="0">
                  <c:v>52.297003299623981</c:v>
                </c:pt>
                <c:pt idx="1">
                  <c:v>71.381639082577138</c:v>
                </c:pt>
                <c:pt idx="2">
                  <c:v>73.968851205940453</c:v>
                </c:pt>
                <c:pt idx="3">
                  <c:v>68.390943137178553</c:v>
                </c:pt>
              </c:numCache>
            </c:numRef>
          </c:val>
          <c:smooth val="0"/>
          <c:extLst xmlns:c16r2="http://schemas.microsoft.com/office/drawing/2015/06/chart">
            <c:ext xmlns:c16="http://schemas.microsoft.com/office/drawing/2014/chart" uri="{C3380CC4-5D6E-409C-BE32-E72D297353CC}">
              <c16:uniqueId val="{00000003-BF0C-4426-8678-1FAC1A2DCF14}"/>
            </c:ext>
          </c:extLst>
        </c:ser>
        <c:dLbls>
          <c:showLegendKey val="0"/>
          <c:showVal val="0"/>
          <c:showCatName val="0"/>
          <c:showSerName val="0"/>
          <c:showPercent val="0"/>
          <c:showBubbleSize val="0"/>
        </c:dLbls>
        <c:marker val="1"/>
        <c:smooth val="0"/>
        <c:axId val="171762160"/>
        <c:axId val="171762720"/>
      </c:lineChart>
      <c:catAx>
        <c:axId val="17176216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171762720"/>
        <c:crosses val="autoZero"/>
        <c:auto val="1"/>
        <c:lblAlgn val="ctr"/>
        <c:lblOffset val="100"/>
        <c:noMultiLvlLbl val="0"/>
      </c:catAx>
      <c:valAx>
        <c:axId val="171762720"/>
        <c:scaling>
          <c:orientation val="minMax"/>
          <c:max val="100"/>
          <c:min val="0"/>
        </c:scaling>
        <c:delete val="0"/>
        <c:axPos val="l"/>
        <c:title>
          <c:tx>
            <c:rich>
              <a:bodyPr rot="-5400000" spcFirstLastPara="1" vertOverflow="ellipsis" vert="horz" wrap="square" anchor="ctr" anchorCtr="1"/>
              <a:lstStyle/>
              <a:p>
                <a:pPr algn="ctr" rtl="0">
                  <a:defRPr sz="700" b="0" i="0" u="none" strike="noStrike" kern="1200" baseline="0">
                    <a:solidFill>
                      <a:schemeClr val="tx1">
                        <a:lumMod val="65000"/>
                        <a:lumOff val="35000"/>
                      </a:schemeClr>
                    </a:solidFill>
                    <a:latin typeface="+mn-lt"/>
                    <a:ea typeface="+mn-ea"/>
                    <a:cs typeface="+mn-cs"/>
                  </a:defRPr>
                </a:pPr>
                <a:r>
                  <a:rPr lang="en-US" sz="600" b="0" i="0" u="none" strike="noStrike" kern="1200" baseline="0" dirty="0">
                    <a:solidFill>
                      <a:schemeClr val="bg2">
                        <a:lumMod val="75000"/>
                      </a:schemeClr>
                    </a:solidFill>
                    <a:latin typeface="+mn-lt"/>
                    <a:ea typeface="+mn-ea"/>
                    <a:cs typeface="+mn-cs"/>
                  </a:rPr>
                  <a:t>Percent</a:t>
                </a:r>
              </a:p>
            </c:rich>
          </c:tx>
          <c:layout/>
          <c:overlay val="0"/>
          <c:spPr>
            <a:noFill/>
            <a:ln>
              <a:noFill/>
            </a:ln>
            <a:effectLst/>
          </c:spPr>
          <c:txPr>
            <a:bodyPr rot="-5400000" spcFirstLastPara="1" vertOverflow="ellipsis" vert="horz" wrap="square" anchor="ctr" anchorCtr="1"/>
            <a:lstStyle/>
            <a:p>
              <a:pPr algn="ctr" rtl="0">
                <a:defRPr sz="700" b="0" i="0" u="none" strike="noStrike" kern="1200" baseline="0">
                  <a:solidFill>
                    <a:schemeClr val="tx1">
                      <a:lumMod val="65000"/>
                      <a:lumOff val="35000"/>
                    </a:schemeClr>
                  </a:solidFill>
                  <a:latin typeface="+mn-lt"/>
                  <a:ea typeface="+mn-ea"/>
                  <a:cs typeface="+mn-cs"/>
                </a:defRPr>
              </a:pPr>
              <a:endParaRPr lang="en-US"/>
            </a:p>
          </c:txPr>
        </c:title>
        <c:numFmt formatCode="0" sourceLinked="0"/>
        <c:majorTickMark val="none"/>
        <c:minorTickMark val="none"/>
        <c:tickLblPos val="nextTo"/>
        <c:spPr>
          <a:noFill/>
          <a:ln w="6350">
            <a:solidFill>
              <a:srgbClr val="D9D9D9"/>
            </a:solidFill>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171762160"/>
        <c:crosses val="autoZero"/>
        <c:crossBetween val="between"/>
        <c:majorUnit val="20"/>
      </c:valAx>
      <c:spPr>
        <a:noFill/>
        <a:ln>
          <a:noFill/>
        </a:ln>
        <a:effectLst/>
      </c:spPr>
    </c:plotArea>
    <c:legend>
      <c:legendPos val="b"/>
      <c:layout>
        <c:manualLayout>
          <c:xMode val="edge"/>
          <c:yMode val="edge"/>
          <c:x val="1.9549676673452757E-2"/>
          <c:y val="0.85902170059278604"/>
          <c:w val="0.94950073785236455"/>
          <c:h val="0.11320037626397093"/>
        </c:manualLayout>
      </c:layout>
      <c:overlay val="0"/>
      <c:spPr>
        <a:noFill/>
        <a:ln>
          <a:noFill/>
        </a:ln>
        <a:effectLst/>
      </c:spPr>
      <c:txPr>
        <a:bodyPr rot="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700"/>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spPr>
            <a:solidFill>
              <a:schemeClr val="accent6"/>
            </a:solidFill>
            <a:ln>
              <a:noFill/>
            </a:ln>
            <a:effectLst/>
          </c:spPr>
          <c:invertIfNegative val="0"/>
          <c:dPt>
            <c:idx val="0"/>
            <c:invertIfNegative val="0"/>
            <c:bubble3D val="0"/>
            <c:spPr>
              <a:solidFill>
                <a:schemeClr val="accent4">
                  <a:lumMod val="60000"/>
                  <a:lumOff val="40000"/>
                </a:schemeClr>
              </a:solidFill>
              <a:ln>
                <a:noFill/>
              </a:ln>
              <a:effectLst/>
            </c:spPr>
            <c:extLst xmlns:c16r2="http://schemas.microsoft.com/office/drawing/2015/06/chart">
              <c:ext xmlns:c16="http://schemas.microsoft.com/office/drawing/2014/chart" uri="{C3380CC4-5D6E-409C-BE32-E72D297353CC}">
                <c16:uniqueId val="{00000000-0B2E-41CD-9D55-BDD122B86D91}"/>
              </c:ext>
            </c:extLst>
          </c:dPt>
          <c:dPt>
            <c:idx val="1"/>
            <c:invertIfNegative val="0"/>
            <c:bubble3D val="0"/>
            <c:spPr>
              <a:solidFill>
                <a:srgbClr val="A9D18E"/>
              </a:solidFill>
              <a:ln>
                <a:noFill/>
              </a:ln>
              <a:effectLst/>
            </c:spPr>
            <c:extLst xmlns:c16r2="http://schemas.microsoft.com/office/drawing/2015/06/chart">
              <c:ext xmlns:c16="http://schemas.microsoft.com/office/drawing/2014/chart" uri="{C3380CC4-5D6E-409C-BE32-E72D297353CC}">
                <c16:uniqueId val="{00000001-0B2E-41CD-9D55-BDD122B86D91}"/>
              </c:ext>
            </c:extLst>
          </c:dPt>
          <c:dLbls>
            <c:numFmt formatCode="#,##0" sourceLinked="0"/>
            <c:spPr>
              <a:noFill/>
              <a:ln>
                <a:noFill/>
              </a:ln>
              <a:effectLst/>
            </c:spPr>
            <c:txPr>
              <a:bodyPr rot="0" spcFirstLastPara="1" vertOverflow="ellipsis" vert="horz" wrap="square" lIns="38100" tIns="19050" rIns="38100" bIns="19050" anchor="ctr" anchorCtr="1">
                <a:spAutoFit/>
              </a:bodyPr>
              <a:lstStyle/>
              <a:p>
                <a:pPr>
                  <a:defRPr sz="7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chart!$A$5:$A$6</c:f>
              <c:strCache>
                <c:ptCount val="2"/>
                <c:pt idx="0">
                  <c:v>Percentage of children age 1-14 years who experienced any physical punishment</c:v>
                </c:pt>
                <c:pt idx="1">
                  <c:v>Percentage of mothers/caretakers who believe that physical punishment is necessary</c:v>
                </c:pt>
              </c:strCache>
            </c:strRef>
          </c:cat>
          <c:val>
            <c:numRef>
              <c:f>chart!$B$5:$B$6</c:f>
              <c:numCache>
                <c:formatCode>0.0</c:formatCode>
                <c:ptCount val="2"/>
                <c:pt idx="0">
                  <c:v>30.647502134889898</c:v>
                </c:pt>
                <c:pt idx="1">
                  <c:v>8.0943948610050516</c:v>
                </c:pt>
              </c:numCache>
            </c:numRef>
          </c:val>
          <c:extLst xmlns:c16r2="http://schemas.microsoft.com/office/drawing/2015/06/chart">
            <c:ext xmlns:c16="http://schemas.microsoft.com/office/drawing/2014/chart" uri="{C3380CC4-5D6E-409C-BE32-E72D297353CC}">
              <c16:uniqueId val="{00000000-D82A-4263-B7B7-34B6AB05374F}"/>
            </c:ext>
          </c:extLst>
        </c:ser>
        <c:dLbls>
          <c:showLegendKey val="0"/>
          <c:showVal val="0"/>
          <c:showCatName val="0"/>
          <c:showSerName val="0"/>
          <c:showPercent val="0"/>
          <c:showBubbleSize val="0"/>
        </c:dLbls>
        <c:gapWidth val="219"/>
        <c:axId val="228792016"/>
        <c:axId val="228792576"/>
      </c:barChart>
      <c:catAx>
        <c:axId val="228792016"/>
        <c:scaling>
          <c:orientation val="minMax"/>
        </c:scaling>
        <c:delete val="0"/>
        <c:axPos val="l"/>
        <c:numFmt formatCode="General" sourceLinked="1"/>
        <c:majorTickMark val="none"/>
        <c:minorTickMark val="none"/>
        <c:tickLblPos val="nextTo"/>
        <c:spPr>
          <a:noFill/>
          <a:ln w="6350" cap="flat" cmpd="sng" algn="ctr">
            <a:solidFill>
              <a:srgbClr val="D9D9D9"/>
            </a:solidFill>
            <a:round/>
          </a:ln>
          <a:effectLst/>
        </c:spPr>
        <c:txPr>
          <a:bodyPr rot="-6000000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endParaRPr lang="en-US"/>
          </a:p>
        </c:txPr>
        <c:crossAx val="228792576"/>
        <c:crosses val="autoZero"/>
        <c:auto val="1"/>
        <c:lblAlgn val="ctr"/>
        <c:lblOffset val="100"/>
        <c:noMultiLvlLbl val="0"/>
      </c:catAx>
      <c:valAx>
        <c:axId val="228792576"/>
        <c:scaling>
          <c:orientation val="minMax"/>
          <c:max val="50"/>
          <c:min val="0"/>
        </c:scaling>
        <c:delete val="0"/>
        <c:axPos val="b"/>
        <c:majorGridlines>
          <c:spPr>
            <a:ln w="9525" cap="flat" cmpd="sng" algn="ctr">
              <a:solidFill>
                <a:schemeClr val="tx1">
                  <a:lumMod val="15000"/>
                  <a:lumOff val="85000"/>
                </a:schemeClr>
              </a:solidFill>
              <a:round/>
            </a:ln>
            <a:effectLst/>
          </c:spPr>
        </c:majorGridlines>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endParaRPr lang="en-US"/>
          </a:p>
        </c:txPr>
        <c:crossAx val="228792016"/>
        <c:crosses val="autoZero"/>
        <c:crossBetween val="between"/>
        <c:majorUnit val="15"/>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7261417132695123E-2"/>
          <c:y val="5.4832135949157264E-2"/>
          <c:w val="0.92027460080785572"/>
          <c:h val="0.7927258911301468"/>
        </c:manualLayout>
      </c:layout>
      <c:barChart>
        <c:barDir val="col"/>
        <c:grouping val="clustered"/>
        <c:varyColors val="0"/>
        <c:ser>
          <c:idx val="0"/>
          <c:order val="0"/>
          <c:spPr>
            <a:solidFill>
              <a:srgbClr val="A9D18E"/>
            </a:solidFill>
            <a:ln>
              <a:noFill/>
            </a:ln>
            <a:effectLst/>
          </c:spPr>
          <c:invertIfNegative val="0"/>
          <c:dLbls>
            <c:numFmt formatCode="#,##0" sourceLinked="0"/>
            <c:spPr>
              <a:noFill/>
              <a:ln>
                <a:noFill/>
              </a:ln>
              <a:effectLst/>
            </c:spPr>
            <c:txPr>
              <a:bodyPr rot="0" spcFirstLastPara="1" vertOverflow="ellipsis" vert="horz" wrap="square" lIns="38100" tIns="19050" rIns="38100" bIns="19050" anchor="ctr" anchorCtr="1">
                <a:spAutoFit/>
              </a:bodyPr>
              <a:lstStyle/>
              <a:p>
                <a:pPr>
                  <a:defRPr sz="7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chart!$A$5:$A$22</c:f>
              <c:strCache>
                <c:ptCount val="18"/>
                <c:pt idx="0">
                  <c:v>Total</c:v>
                </c:pt>
                <c:pt idx="2">
                  <c:v>Female</c:v>
                </c:pt>
                <c:pt idx="3">
                  <c:v>Male</c:v>
                </c:pt>
                <c:pt idx="5">
                  <c:v>Urban</c:v>
                </c:pt>
                <c:pt idx="6">
                  <c:v>Rural</c:v>
                </c:pt>
                <c:pt idx="8">
                  <c:v>Below age 25 years</c:v>
                </c:pt>
                <c:pt idx="9">
                  <c:v>Age 25-39 years</c:v>
                </c:pt>
                <c:pt idx="10">
                  <c:v>Age 40-59 years</c:v>
                </c:pt>
                <c:pt idx="11">
                  <c:v>Age 60 years and above</c:v>
                </c:pt>
                <c:pt idx="13">
                  <c:v>Primary or Lower Secondery</c:v>
                </c:pt>
                <c:pt idx="14">
                  <c:v>Higher education</c:v>
                </c:pt>
                <c:pt idx="16">
                  <c:v>Fourth quintile</c:v>
                </c:pt>
                <c:pt idx="17">
                  <c:v>Poorest quintile</c:v>
                </c:pt>
              </c:strCache>
            </c:strRef>
          </c:cat>
          <c:val>
            <c:numRef>
              <c:f>chart!$B$5:$B$22</c:f>
              <c:numCache>
                <c:formatCode>General</c:formatCode>
                <c:ptCount val="18"/>
                <c:pt idx="0" formatCode="0.0">
                  <c:v>8.0943948610050516</c:v>
                </c:pt>
                <c:pt idx="2" formatCode="0.0">
                  <c:v>8.1804088191403999</c:v>
                </c:pt>
                <c:pt idx="3" formatCode="0.0">
                  <c:v>1.5999789156187043</c:v>
                </c:pt>
                <c:pt idx="5" formatCode="0.0">
                  <c:v>7.3940889352904087</c:v>
                </c:pt>
                <c:pt idx="6" formatCode="0.0">
                  <c:v>9.2864279097720726</c:v>
                </c:pt>
                <c:pt idx="8" formatCode="0.0">
                  <c:v>6.6689605916326347</c:v>
                </c:pt>
                <c:pt idx="9" formatCode="0.0">
                  <c:v>7.7303665814903733</c:v>
                </c:pt>
                <c:pt idx="10" formatCode="0.0">
                  <c:v>8.9901699409420264</c:v>
                </c:pt>
                <c:pt idx="11" formatCode="0.0">
                  <c:v>7.1046142239374062</c:v>
                </c:pt>
                <c:pt idx="13" formatCode="0.0">
                  <c:v>12.003763567232067</c:v>
                </c:pt>
                <c:pt idx="14" formatCode="0.0">
                  <c:v>6.2942363843760738</c:v>
                </c:pt>
                <c:pt idx="16" formatCode="0.0">
                  <c:v>6.9672261379678657</c:v>
                </c:pt>
                <c:pt idx="17" formatCode="0.0">
                  <c:v>10.413150953950456</c:v>
                </c:pt>
              </c:numCache>
            </c:numRef>
          </c:val>
          <c:extLst xmlns:c16r2="http://schemas.microsoft.com/office/drawing/2015/06/chart">
            <c:ext xmlns:c16="http://schemas.microsoft.com/office/drawing/2014/chart" uri="{C3380CC4-5D6E-409C-BE32-E72D297353CC}">
              <c16:uniqueId val="{00000002-7A24-4547-82E8-2DD11A5888EA}"/>
            </c:ext>
          </c:extLst>
        </c:ser>
        <c:dLbls>
          <c:showLegendKey val="0"/>
          <c:showVal val="0"/>
          <c:showCatName val="0"/>
          <c:showSerName val="0"/>
          <c:showPercent val="0"/>
          <c:showBubbleSize val="0"/>
        </c:dLbls>
        <c:gapWidth val="33"/>
        <c:overlap val="-27"/>
        <c:axId val="228794816"/>
        <c:axId val="228795376"/>
      </c:barChart>
      <c:catAx>
        <c:axId val="22879481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228795376"/>
        <c:crosses val="autoZero"/>
        <c:auto val="1"/>
        <c:lblAlgn val="ctr"/>
        <c:lblOffset val="100"/>
        <c:noMultiLvlLbl val="0"/>
      </c:catAx>
      <c:valAx>
        <c:axId val="228795376"/>
        <c:scaling>
          <c:orientation val="minMax"/>
          <c:max val="15"/>
          <c:min val="0"/>
        </c:scaling>
        <c:delete val="0"/>
        <c:axPos val="l"/>
        <c:majorGridlines>
          <c:spPr>
            <a:ln w="6350"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lgn="ctr" rtl="0">
                  <a:defRPr lang="en-US" sz="600" b="0" i="0" u="none" strike="noStrike" kern="1200" baseline="0" dirty="0" smtClean="0">
                    <a:solidFill>
                      <a:schemeClr val="bg2">
                        <a:lumMod val="75000"/>
                      </a:schemeClr>
                    </a:solidFill>
                    <a:latin typeface="+mn-lt"/>
                    <a:ea typeface="+mn-ea"/>
                    <a:cs typeface="+mn-cs"/>
                  </a:defRPr>
                </a:pPr>
                <a:r>
                  <a:rPr lang="en-US" sz="600" b="0" i="0" u="none" strike="noStrike" kern="1200" baseline="0" dirty="0">
                    <a:solidFill>
                      <a:schemeClr val="bg2">
                        <a:lumMod val="75000"/>
                      </a:schemeClr>
                    </a:solidFill>
                    <a:latin typeface="+mn-lt"/>
                    <a:ea typeface="+mn-ea"/>
                    <a:cs typeface="+mn-cs"/>
                  </a:rPr>
                  <a:t>Percent</a:t>
                </a:r>
              </a:p>
            </c:rich>
          </c:tx>
          <c:layout>
            <c:manualLayout>
              <c:xMode val="edge"/>
              <c:yMode val="edge"/>
              <c:x val="2.9462758346761268E-2"/>
              <c:y val="0.38770205857971818"/>
            </c:manualLayout>
          </c:layout>
          <c:overlay val="0"/>
          <c:spPr>
            <a:noFill/>
            <a:ln>
              <a:noFill/>
            </a:ln>
            <a:effectLst/>
          </c:spPr>
          <c:txPr>
            <a:bodyPr rot="-5400000" spcFirstLastPara="1" vertOverflow="ellipsis" vert="horz" wrap="square" anchor="ctr" anchorCtr="1"/>
            <a:lstStyle/>
            <a:p>
              <a:pPr algn="ctr" rtl="0">
                <a:defRPr lang="en-US" sz="600" b="0" i="0" u="none" strike="noStrike" kern="1200" baseline="0" dirty="0" smtClean="0">
                  <a:solidFill>
                    <a:schemeClr val="bg2">
                      <a:lumMod val="75000"/>
                    </a:schemeClr>
                  </a:solidFill>
                  <a:latin typeface="+mn-lt"/>
                  <a:ea typeface="+mn-ea"/>
                  <a:cs typeface="+mn-cs"/>
                </a:defRPr>
              </a:pPr>
              <a:endParaRPr lang="en-US"/>
            </a:p>
          </c:txPr>
        </c:title>
        <c:numFmt formatCode="0" sourceLinked="0"/>
        <c:majorTickMark val="none"/>
        <c:minorTickMark val="none"/>
        <c:tickLblPos val="nextTo"/>
        <c:spPr>
          <a:noFill/>
          <a:ln w="6350">
            <a:noFill/>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228794816"/>
        <c:crosses val="autoZero"/>
        <c:crossBetween val="between"/>
        <c:majorUnit val="5"/>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1713969588780958"/>
          <c:y val="7.67456230067666E-2"/>
          <c:w val="0.84360711126333232"/>
          <c:h val="0.75375935211385403"/>
        </c:manualLayout>
      </c:layout>
      <c:stockChart>
        <c:ser>
          <c:idx val="0"/>
          <c:order val="0"/>
          <c:tx>
            <c:strRef>
              <c:f>Sheet1!$B$5</c:f>
              <c:strCache>
                <c:ptCount val="1"/>
                <c:pt idx="0">
                  <c:v>Lowest</c:v>
                </c:pt>
              </c:strCache>
            </c:strRef>
          </c:tx>
          <c:spPr>
            <a:ln w="25400" cap="rnd">
              <a:noFill/>
              <a:round/>
            </a:ln>
            <a:effectLst/>
          </c:spPr>
          <c:marker>
            <c:symbol val="circle"/>
            <c:size val="6"/>
            <c:spPr>
              <a:noFill/>
              <a:ln w="22225">
                <a:solidFill>
                  <a:srgbClr val="3AB9C6"/>
                </a:solidFill>
                <a:round/>
              </a:ln>
              <a:effectLst/>
            </c:spPr>
          </c:marker>
          <c:dLbls>
            <c:dLbl>
              <c:idx val="0"/>
              <c:layout/>
              <c:tx>
                <c:rich>
                  <a:bodyPr rot="0" spcFirstLastPara="1" vertOverflow="clip" horzOverflow="clip" vert="horz" wrap="square" lIns="38100" tIns="19050" rIns="38100" bIns="19050" anchor="ctr" anchorCtr="1">
                    <a:spAutoFit/>
                  </a:bodyPr>
                  <a:lstStyle/>
                  <a:p>
                    <a:pPr>
                      <a:defRPr sz="600" b="0" i="0" u="none" strike="noStrike" kern="1200" baseline="0">
                        <a:solidFill>
                          <a:schemeClr val="tx1"/>
                        </a:solidFill>
                        <a:latin typeface="+mn-lt"/>
                        <a:ea typeface="+mn-ea"/>
                        <a:cs typeface="+mn-cs"/>
                      </a:defRPr>
                    </a:pPr>
                    <a:fld id="{C303D061-DD95-4F3B-81E2-9C88EFD71D85}" type="CELLRANGE">
                      <a:rPr lang="en-US" baseline="0"/>
                      <a:pPr>
                        <a:defRPr sz="600">
                          <a:solidFill>
                            <a:schemeClr val="tx1"/>
                          </a:solidFill>
                        </a:defRPr>
                      </a:pPr>
                      <a:t>[CELLRANGE]</a:t>
                    </a:fld>
                    <a:r>
                      <a:rPr lang="en-US" baseline="0"/>
                      <a:t>, </a:t>
                    </a:r>
                    <a:fld id="{7F333123-85BD-4977-BDF7-1466C62166F9}" type="VALUE">
                      <a:rPr lang="en-US" baseline="0"/>
                      <a:pPr>
                        <a:defRPr sz="600">
                          <a:solidFill>
                            <a:schemeClr val="tx1"/>
                          </a:solidFill>
                        </a:defRPr>
                      </a:pPr>
                      <a:t>[VALUE]</a:t>
                    </a:fld>
                    <a:endParaRPr lang="en-US" baseline="0"/>
                  </a:p>
                </c:rich>
              </c:tx>
              <c:numFmt formatCode="#,##0" sourceLinked="0"/>
              <c:spPr>
                <a:noFill/>
                <a:ln>
                  <a:noFill/>
                </a:ln>
                <a:effectLst/>
              </c:spPr>
              <c:txPr>
                <a:bodyPr rot="0" spcFirstLastPara="1" vertOverflow="clip" horzOverflow="clip" vert="horz" wrap="square" lIns="38100" tIns="19050" rIns="38100" bIns="19050" anchor="ctr" anchorCtr="1">
                  <a:spAutoFit/>
                </a:bodyPr>
                <a:lstStyle/>
                <a:p>
                  <a:pPr>
                    <a:defRPr sz="600" b="0" i="0" u="none" strike="noStrike" kern="1200" baseline="0">
                      <a:solidFill>
                        <a:schemeClr val="tx1"/>
                      </a:solidFill>
                      <a:latin typeface="+mn-lt"/>
                      <a:ea typeface="+mn-ea"/>
                      <a:cs typeface="+mn-cs"/>
                    </a:defRPr>
                  </a:pPr>
                  <a:endParaRPr lang="en-US"/>
                </a:p>
              </c:txPr>
              <c:dLblPos val="b"/>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a:noFill/>
                    <a:ln>
                      <a:noFill/>
                    </a:ln>
                  </c15:spPr>
                  <c15:layout/>
                  <c15:dlblFieldTable/>
                  <c15:showDataLabelsRange val="1"/>
                </c:ext>
              </c:extLst>
            </c:dLbl>
            <c:dLbl>
              <c:idx val="1"/>
              <c:layout/>
              <c:tx>
                <c:rich>
                  <a:bodyPr rot="0" spcFirstLastPara="1" vertOverflow="clip" horzOverflow="clip" vert="horz" wrap="square" lIns="38100" tIns="19050" rIns="38100" bIns="19050" anchor="ctr" anchorCtr="1">
                    <a:spAutoFit/>
                  </a:bodyPr>
                  <a:lstStyle/>
                  <a:p>
                    <a:pPr>
                      <a:defRPr sz="600" b="0" i="0" u="none" strike="noStrike" kern="1200" baseline="0">
                        <a:solidFill>
                          <a:schemeClr val="tx1"/>
                        </a:solidFill>
                        <a:latin typeface="+mn-lt"/>
                        <a:ea typeface="+mn-ea"/>
                        <a:cs typeface="+mn-cs"/>
                      </a:defRPr>
                    </a:pPr>
                    <a:fld id="{6DFCBF12-474E-4C8F-A5D1-5C381826508E}" type="CELLRANGE">
                      <a:rPr lang="en-US"/>
                      <a:pPr>
                        <a:defRPr sz="600">
                          <a:solidFill>
                            <a:schemeClr val="tx1"/>
                          </a:solidFill>
                        </a:defRPr>
                      </a:pPr>
                      <a:t>[CELLRANGE]</a:t>
                    </a:fld>
                    <a:r>
                      <a:rPr lang="en-US" baseline="0"/>
                      <a:t>, </a:t>
                    </a:r>
                    <a:fld id="{FE03E4D4-EDB3-4563-A40E-CD5D429AB640}" type="VALUE">
                      <a:rPr lang="en-US" baseline="0"/>
                      <a:pPr>
                        <a:defRPr sz="600">
                          <a:solidFill>
                            <a:schemeClr val="tx1"/>
                          </a:solidFill>
                        </a:defRPr>
                      </a:pPr>
                      <a:t>[VALUE]</a:t>
                    </a:fld>
                    <a:endParaRPr lang="en-US" baseline="0"/>
                  </a:p>
                </c:rich>
              </c:tx>
              <c:numFmt formatCode="#,##0" sourceLinked="0"/>
              <c:spPr>
                <a:noFill/>
                <a:ln>
                  <a:noFill/>
                </a:ln>
                <a:effectLst/>
              </c:spPr>
              <c:txPr>
                <a:bodyPr rot="0" spcFirstLastPara="1" vertOverflow="clip" horzOverflow="clip" vert="horz" wrap="square" lIns="38100" tIns="19050" rIns="38100" bIns="19050" anchor="ctr" anchorCtr="1">
                  <a:spAutoFit/>
                </a:bodyPr>
                <a:lstStyle/>
                <a:p>
                  <a:pPr>
                    <a:defRPr sz="600" b="0" i="0" u="none" strike="noStrike" kern="1200" baseline="0">
                      <a:solidFill>
                        <a:schemeClr val="tx1"/>
                      </a:solidFill>
                      <a:latin typeface="+mn-lt"/>
                      <a:ea typeface="+mn-ea"/>
                      <a:cs typeface="+mn-cs"/>
                    </a:defRPr>
                  </a:pPr>
                  <a:endParaRPr lang="en-US"/>
                </a:p>
              </c:txPr>
              <c:dLblPos val="b"/>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a:noFill/>
                    <a:ln>
                      <a:noFill/>
                    </a:ln>
                  </c15:spPr>
                  <c15:layout/>
                  <c15:dlblFieldTable/>
                  <c15:xForSave val="1"/>
                  <c15:showDataLabelsRange val="1"/>
                </c:ext>
              </c:extLst>
            </c:dLbl>
            <c:dLbl>
              <c:idx val="2"/>
              <c:layout/>
              <c:tx>
                <c:rich>
                  <a:bodyPr rot="0" spcFirstLastPara="1" vertOverflow="clip" horzOverflow="clip" vert="horz" wrap="square" lIns="38100" tIns="19050" rIns="38100" bIns="19050" anchor="ctr" anchorCtr="0">
                    <a:spAutoFit/>
                  </a:bodyPr>
                  <a:lstStyle/>
                  <a:p>
                    <a:pPr algn="ctr" rtl="0">
                      <a:defRPr lang="en-US" sz="600" b="0" i="0" u="none" strike="noStrike" kern="1200" baseline="0">
                        <a:solidFill>
                          <a:schemeClr val="tx1"/>
                        </a:solidFill>
                        <a:latin typeface="+mn-lt"/>
                        <a:ea typeface="+mn-ea"/>
                        <a:cs typeface="+mn-cs"/>
                      </a:defRPr>
                    </a:pPr>
                    <a:fld id="{E6A88A15-C6E1-43A8-9BA0-A163840DBE5E}" type="CELLRANGE">
                      <a:rPr lang="en-US"/>
                      <a:pPr algn="ctr" rtl="0">
                        <a:defRPr lang="en-US" sz="600">
                          <a:solidFill>
                            <a:schemeClr val="tx1"/>
                          </a:solidFill>
                        </a:defRPr>
                      </a:pPr>
                      <a:t>[CELLRANGE]</a:t>
                    </a:fld>
                    <a:r>
                      <a:rPr lang="en-US" baseline="0"/>
                      <a:t>, </a:t>
                    </a:r>
                    <a:fld id="{C85B73F9-E208-4926-A1EC-1E4E2220E9DC}" type="VALUE">
                      <a:rPr lang="en-US" baseline="0"/>
                      <a:pPr algn="ctr" rtl="0">
                        <a:defRPr lang="en-US" sz="600">
                          <a:solidFill>
                            <a:schemeClr val="tx1"/>
                          </a:solidFill>
                        </a:defRPr>
                      </a:pPr>
                      <a:t>[VALUE]</a:t>
                    </a:fld>
                    <a:endParaRPr lang="en-US" baseline="0"/>
                  </a:p>
                </c:rich>
              </c:tx>
              <c:numFmt formatCode="#,##0" sourceLinked="0"/>
              <c:spPr>
                <a:noFill/>
                <a:ln>
                  <a:noFill/>
                </a:ln>
                <a:effectLst/>
              </c:spPr>
              <c:txPr>
                <a:bodyPr rot="0" spcFirstLastPara="1" vertOverflow="clip" horzOverflow="clip" vert="horz" wrap="square" lIns="38100" tIns="19050" rIns="38100" bIns="19050" anchor="ctr" anchorCtr="0">
                  <a:spAutoFit/>
                </a:bodyPr>
                <a:lstStyle/>
                <a:p>
                  <a:pPr algn="ctr" rtl="0">
                    <a:defRPr lang="en-US" sz="600" b="0" i="0" u="none" strike="noStrike" kern="1200" baseline="0">
                      <a:solidFill>
                        <a:schemeClr val="tx1"/>
                      </a:solidFill>
                      <a:latin typeface="+mn-lt"/>
                      <a:ea typeface="+mn-ea"/>
                      <a:cs typeface="+mn-cs"/>
                    </a:defRPr>
                  </a:pPr>
                  <a:endParaRPr lang="en-US"/>
                </a:p>
              </c:txPr>
              <c:dLblPos val="b"/>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a:noFill/>
                    <a:ln>
                      <a:noFill/>
                    </a:ln>
                  </c15:spPr>
                  <c15:layout/>
                  <c15:dlblFieldTable/>
                  <c15:xForSave val="1"/>
                  <c15:showDataLabelsRange val="1"/>
                </c:ext>
              </c:extLst>
            </c:dLbl>
            <c:dLbl>
              <c:idx val="3"/>
              <c:layout/>
              <c:tx>
                <c:rich>
                  <a:bodyPr rot="0" spcFirstLastPara="1" vertOverflow="clip" horzOverflow="clip" vert="horz" wrap="square" lIns="38100" tIns="19050" rIns="38100" bIns="19050" anchor="ctr" anchorCtr="0">
                    <a:spAutoFit/>
                  </a:bodyPr>
                  <a:lstStyle/>
                  <a:p>
                    <a:pPr algn="ctr" rtl="0">
                      <a:defRPr lang="en-US" sz="600" b="0" i="0" u="none" strike="noStrike" kern="1200" baseline="0" dirty="0" smtClean="0">
                        <a:solidFill>
                          <a:schemeClr val="tx1"/>
                        </a:solidFill>
                        <a:latin typeface="+mn-lt"/>
                        <a:ea typeface="+mn-ea"/>
                        <a:cs typeface="+mn-cs"/>
                      </a:defRPr>
                    </a:pPr>
                    <a:fld id="{CA269C04-67B1-4677-BDA7-632E4225E2B1}" type="CELLRANGE">
                      <a:rPr lang="en-US"/>
                      <a:pPr algn="ctr" rtl="0">
                        <a:defRPr lang="en-US" sz="600" dirty="0" smtClean="0">
                          <a:solidFill>
                            <a:schemeClr val="tx1"/>
                          </a:solidFill>
                        </a:defRPr>
                      </a:pPr>
                      <a:t>[CELLRANGE]</a:t>
                    </a:fld>
                    <a:r>
                      <a:rPr lang="en-US" baseline="0"/>
                      <a:t>, </a:t>
                    </a:r>
                    <a:fld id="{5433A7CC-63ED-48CB-95F4-190F2A13E7B3}" type="VALUE">
                      <a:rPr lang="en-US" baseline="0"/>
                      <a:pPr algn="ctr" rtl="0">
                        <a:defRPr lang="en-US" sz="600" dirty="0" smtClean="0">
                          <a:solidFill>
                            <a:schemeClr val="tx1"/>
                          </a:solidFill>
                        </a:defRPr>
                      </a:pPr>
                      <a:t>[VALUE]</a:t>
                    </a:fld>
                    <a:endParaRPr lang="en-US" baseline="0"/>
                  </a:p>
                </c:rich>
              </c:tx>
              <c:numFmt formatCode="#,##0" sourceLinked="0"/>
              <c:spPr>
                <a:noFill/>
                <a:ln>
                  <a:noFill/>
                </a:ln>
                <a:effectLst/>
              </c:spPr>
              <c:txPr>
                <a:bodyPr rot="0" spcFirstLastPara="1" vertOverflow="clip" horzOverflow="clip" vert="horz" wrap="square" lIns="38100" tIns="19050" rIns="38100" bIns="19050" anchor="ctr" anchorCtr="0">
                  <a:spAutoFit/>
                </a:bodyPr>
                <a:lstStyle/>
                <a:p>
                  <a:pPr algn="ctr" rtl="0">
                    <a:defRPr lang="en-US" sz="600" b="0" i="0" u="none" strike="noStrike" kern="1200" baseline="0" dirty="0" smtClean="0">
                      <a:solidFill>
                        <a:schemeClr val="tx1"/>
                      </a:solidFill>
                      <a:latin typeface="+mn-lt"/>
                      <a:ea typeface="+mn-ea"/>
                      <a:cs typeface="+mn-cs"/>
                    </a:defRPr>
                  </a:pPr>
                  <a:endParaRPr lang="en-US"/>
                </a:p>
              </c:txPr>
              <c:dLblPos val="b"/>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a:noFill/>
                    <a:ln>
                      <a:noFill/>
                    </a:ln>
                  </c15:spPr>
                  <c15:layout/>
                  <c15:dlblFieldTable/>
                  <c15:xForSave val="1"/>
                  <c15:showDataLabelsRange val="1"/>
                </c:ext>
              </c:extLst>
            </c:dLbl>
            <c:numFmt formatCode="#,##0" sourceLinked="0"/>
            <c:spPr>
              <a:noFill/>
              <a:ln>
                <a:noFill/>
              </a:ln>
              <a:effectLst/>
            </c:spPr>
            <c:txPr>
              <a:bodyPr rot="0" spcFirstLastPara="1" vertOverflow="clip" horzOverflow="clip" vert="horz" wrap="square" lIns="38100" tIns="19050" rIns="38100" bIns="19050" anchor="ctr" anchorCtr="1">
                <a:spAutoFit/>
              </a:bodyPr>
              <a:lstStyle/>
              <a:p>
                <a:pPr>
                  <a:defRPr sz="600" b="0" i="0" u="none" strike="noStrike" kern="1200" baseline="0">
                    <a:solidFill>
                      <a:srgbClr val="66AE3D"/>
                    </a:solidFill>
                    <a:latin typeface="+mn-lt"/>
                    <a:ea typeface="+mn-ea"/>
                    <a:cs typeface="+mn-cs"/>
                  </a:defRPr>
                </a:pPr>
                <a:endParaRPr lang="en-US"/>
              </a:p>
            </c:txPr>
            <c:dLblPos val="b"/>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pPr xmlns:c15="http://schemas.microsoft.com/office/drawing/2012/chart">
                  <a:prstGeom prst="wedgeRectCallout">
                    <a:avLst/>
                  </a:prstGeom>
                  <a:noFill/>
                  <a:ln>
                    <a:noFill/>
                  </a:ln>
                </c15:spPr>
                <c15:layout/>
                <c15:showDataLabelsRange val="1"/>
                <c15:showLeaderLines val="0"/>
              </c:ext>
            </c:extLst>
          </c:dLbls>
          <c:cat>
            <c:strRef>
              <c:f>Sheet1!$A$6:$A$9</c:f>
              <c:strCache>
                <c:ptCount val="4"/>
                <c:pt idx="0">
                  <c:v>Area</c:v>
                </c:pt>
                <c:pt idx="1">
                  <c:v>Wealth Quintile</c:v>
                </c:pt>
                <c:pt idx="2">
                  <c:v>Mother's education</c:v>
                </c:pt>
                <c:pt idx="3">
                  <c:v>Sex of child</c:v>
                </c:pt>
              </c:strCache>
            </c:strRef>
          </c:cat>
          <c:val>
            <c:numRef>
              <c:f>Sheet1!$B$6:$B$9</c:f>
              <c:numCache>
                <c:formatCode>0.0</c:formatCode>
                <c:ptCount val="4"/>
                <c:pt idx="0">
                  <c:v>68.688654941399122</c:v>
                </c:pt>
                <c:pt idx="1">
                  <c:v>65.843431643098327</c:v>
                </c:pt>
                <c:pt idx="2">
                  <c:v>66.018238272524428</c:v>
                </c:pt>
                <c:pt idx="3">
                  <c:v>66.460163061052228</c:v>
                </c:pt>
              </c:numCache>
            </c:numRef>
          </c:val>
          <c:smooth val="0"/>
          <c:extLst xmlns:c16r2="http://schemas.microsoft.com/office/drawing/2015/06/chart">
            <c:ext xmlns:c16="http://schemas.microsoft.com/office/drawing/2014/chart" uri="{C3380CC4-5D6E-409C-BE32-E72D297353CC}">
              <c16:uniqueId val="{00000003-0D01-4C9C-9792-F5835CF0F41B}"/>
            </c:ext>
            <c:ext xmlns:c15="http://schemas.microsoft.com/office/drawing/2012/chart" uri="{02D57815-91ED-43cb-92C2-25804820EDAC}">
              <c15:datalabelsRange>
                <c15:f>Sheet1!$F$6:$F$9</c15:f>
                <c15:dlblRangeCache>
                  <c:ptCount val="4"/>
                  <c:pt idx="0">
                    <c:v>Rural</c:v>
                  </c:pt>
                  <c:pt idx="1">
                    <c:v>Richest</c:v>
                  </c:pt>
                  <c:pt idx="2">
                    <c:v>Vocational education</c:v>
                  </c:pt>
                  <c:pt idx="3">
                    <c:v>Female</c:v>
                  </c:pt>
                </c15:dlblRangeCache>
              </c15:datalabelsRange>
            </c:ext>
          </c:extLst>
        </c:ser>
        <c:ser>
          <c:idx val="1"/>
          <c:order val="1"/>
          <c:tx>
            <c:strRef>
              <c:f>Sheet1!$C$5</c:f>
              <c:strCache>
                <c:ptCount val="1"/>
                <c:pt idx="0">
                  <c:v>Highest</c:v>
                </c:pt>
              </c:strCache>
            </c:strRef>
          </c:tx>
          <c:spPr>
            <a:ln w="25400" cap="rnd">
              <a:solidFill>
                <a:srgbClr val="3AB9C6"/>
              </a:solidFill>
              <a:round/>
            </a:ln>
            <a:effectLst/>
          </c:spPr>
          <c:marker>
            <c:symbol val="circle"/>
            <c:size val="6"/>
            <c:spPr>
              <a:solidFill>
                <a:srgbClr val="3AB9C6"/>
              </a:solidFill>
              <a:ln w="22225">
                <a:solidFill>
                  <a:srgbClr val="3AB9C6"/>
                </a:solidFill>
                <a:round/>
              </a:ln>
              <a:effectLst/>
            </c:spPr>
          </c:marker>
          <c:dPt>
            <c:idx val="0"/>
            <c:marker>
              <c:symbol val="circle"/>
              <c:size val="6"/>
              <c:spPr>
                <a:solidFill>
                  <a:srgbClr val="3AB9C6"/>
                </a:solidFill>
                <a:ln w="22225">
                  <a:solidFill>
                    <a:srgbClr val="3AB9C6"/>
                  </a:solidFill>
                  <a:round/>
                </a:ln>
                <a:effectLst/>
              </c:spPr>
            </c:marker>
            <c:bubble3D val="0"/>
            <c:spPr>
              <a:ln w="25400" cap="rnd">
                <a:solidFill>
                  <a:srgbClr val="3AB9C6"/>
                </a:solidFill>
                <a:round/>
              </a:ln>
              <a:effectLst/>
            </c:spPr>
            <c:extLst xmlns:c16r2="http://schemas.microsoft.com/office/drawing/2015/06/chart">
              <c:ext xmlns:c16="http://schemas.microsoft.com/office/drawing/2014/chart" uri="{C3380CC4-5D6E-409C-BE32-E72D297353CC}">
                <c16:uniqueId val="{00000005-0D01-4C9C-9792-F5835CF0F41B}"/>
              </c:ext>
            </c:extLst>
          </c:dPt>
          <c:dPt>
            <c:idx val="1"/>
            <c:marker>
              <c:symbol val="circle"/>
              <c:size val="6"/>
              <c:spPr>
                <a:solidFill>
                  <a:srgbClr val="3AB9C6"/>
                </a:solidFill>
                <a:ln w="22225">
                  <a:solidFill>
                    <a:srgbClr val="3AB9C6"/>
                  </a:solidFill>
                  <a:round/>
                </a:ln>
                <a:effectLst/>
              </c:spPr>
            </c:marker>
            <c:bubble3D val="0"/>
            <c:spPr>
              <a:ln w="25400" cap="rnd">
                <a:noFill/>
                <a:round/>
              </a:ln>
              <a:effectLst/>
            </c:spPr>
            <c:extLst xmlns:c16r2="http://schemas.microsoft.com/office/drawing/2015/06/chart">
              <c:ext xmlns:c16="http://schemas.microsoft.com/office/drawing/2014/chart" uri="{C3380CC4-5D6E-409C-BE32-E72D297353CC}">
                <c16:uniqueId val="{00000007-0D01-4C9C-9792-F5835CF0F41B}"/>
              </c:ext>
            </c:extLst>
          </c:dPt>
          <c:dPt>
            <c:idx val="2"/>
            <c:marker>
              <c:symbol val="circle"/>
              <c:size val="6"/>
              <c:spPr>
                <a:solidFill>
                  <a:srgbClr val="3AB9C6"/>
                </a:solidFill>
                <a:ln w="22225">
                  <a:solidFill>
                    <a:srgbClr val="3AB9C6"/>
                  </a:solidFill>
                  <a:round/>
                </a:ln>
                <a:effectLst/>
              </c:spPr>
            </c:marker>
            <c:bubble3D val="0"/>
            <c:spPr>
              <a:ln w="25400" cap="rnd">
                <a:noFill/>
                <a:round/>
              </a:ln>
              <a:effectLst/>
            </c:spPr>
            <c:extLst xmlns:c16r2="http://schemas.microsoft.com/office/drawing/2015/06/chart">
              <c:ext xmlns:c16="http://schemas.microsoft.com/office/drawing/2014/chart" uri="{C3380CC4-5D6E-409C-BE32-E72D297353CC}">
                <c16:uniqueId val="{00000009-0D01-4C9C-9792-F5835CF0F41B}"/>
              </c:ext>
            </c:extLst>
          </c:dPt>
          <c:dPt>
            <c:idx val="3"/>
            <c:marker>
              <c:symbol val="circle"/>
              <c:size val="6"/>
              <c:spPr>
                <a:solidFill>
                  <a:srgbClr val="3AB9C6"/>
                </a:solidFill>
                <a:ln w="22225">
                  <a:solidFill>
                    <a:srgbClr val="3AB9C6"/>
                  </a:solidFill>
                  <a:round/>
                </a:ln>
                <a:effectLst/>
              </c:spPr>
            </c:marker>
            <c:bubble3D val="0"/>
            <c:spPr>
              <a:ln w="25400" cap="rnd">
                <a:noFill/>
                <a:round/>
              </a:ln>
              <a:effectLst/>
            </c:spPr>
            <c:extLst xmlns:c16r2="http://schemas.microsoft.com/office/drawing/2015/06/chart">
              <c:ext xmlns:c16="http://schemas.microsoft.com/office/drawing/2014/chart" uri="{C3380CC4-5D6E-409C-BE32-E72D297353CC}">
                <c16:uniqueId val="{0000000D-0D01-4C9C-9792-F5835CF0F41B}"/>
              </c:ext>
            </c:extLst>
          </c:dPt>
          <c:dLbls>
            <c:dLbl>
              <c:idx val="0"/>
              <c:layout/>
              <c:tx>
                <c:rich>
                  <a:bodyPr/>
                  <a:lstStyle/>
                  <a:p>
                    <a:fld id="{04E8B359-F60B-4853-874F-73DC7EDBD367}" type="CELLRANGE">
                      <a:rPr lang="en-US" baseline="0"/>
                      <a:pPr/>
                      <a:t>[CELLRANGE]</a:t>
                    </a:fld>
                    <a:r>
                      <a:rPr lang="en-US" baseline="0"/>
                      <a:t>, </a:t>
                    </a:r>
                    <a:fld id="{F9471685-DF6B-49A4-AA59-3C5FC6258E7A}" type="VALUE">
                      <a:rPr lang="en-US" baseline="0"/>
                      <a:pPr/>
                      <a:t>[VALUE]</a:t>
                    </a:fld>
                    <a:endParaRPr lang="en-US" baseline="0"/>
                  </a:p>
                </c:rich>
              </c:tx>
              <c:dLblPos val="t"/>
              <c:showLegendKey val="0"/>
              <c:showVal val="1"/>
              <c:showCatName val="0"/>
              <c:showSerName val="0"/>
              <c:showPercent val="0"/>
              <c:showBubbleSize val="0"/>
              <c:extLst>
                <c:ext xmlns:c15="http://schemas.microsoft.com/office/drawing/2012/chart" uri="{CE6537A1-D6FC-4f65-9D91-7224C49458BB}">
                  <c15:layout/>
                  <c15:dlblFieldTable/>
                  <c15:showDataLabelsRange val="1"/>
                </c:ext>
              </c:extLst>
            </c:dLbl>
            <c:dLbl>
              <c:idx val="1"/>
              <c:layout/>
              <c:tx>
                <c:rich>
                  <a:bodyPr/>
                  <a:lstStyle/>
                  <a:p>
                    <a:fld id="{A2AD10C2-2B48-4FC2-9DE4-6B3299BAB812}" type="CELLRANGE">
                      <a:rPr lang="en-US"/>
                      <a:pPr/>
                      <a:t>[CELLRANGE]</a:t>
                    </a:fld>
                    <a:r>
                      <a:rPr lang="en-US" baseline="0"/>
                      <a:t>, </a:t>
                    </a:r>
                    <a:fld id="{76C8FC16-67BD-4F9F-855B-605A7865FD73}" type="VALUE">
                      <a:rPr lang="en-US" baseline="0"/>
                      <a:pPr/>
                      <a:t>[VALUE]</a:t>
                    </a:fld>
                    <a:endParaRPr lang="en-US" baseline="0"/>
                  </a:p>
                </c:rich>
              </c:tx>
              <c:dLblPos val="t"/>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2"/>
              <c:layout/>
              <c:tx>
                <c:rich>
                  <a:bodyPr/>
                  <a:lstStyle/>
                  <a:p>
                    <a:fld id="{349BE208-7F76-4D7F-89D5-FF659BCB9DA1}" type="CELLRANGE">
                      <a:rPr lang="en-US"/>
                      <a:pPr/>
                      <a:t>[CELLRANGE]</a:t>
                    </a:fld>
                    <a:r>
                      <a:rPr lang="en-US" baseline="0"/>
                      <a:t>, </a:t>
                    </a:r>
                    <a:fld id="{B66D6D45-1C39-4EB7-99D0-54D3B0555B7B}" type="VALUE">
                      <a:rPr lang="en-US" baseline="0"/>
                      <a:pPr/>
                      <a:t>[VALUE]</a:t>
                    </a:fld>
                    <a:endParaRPr lang="en-US" baseline="0"/>
                  </a:p>
                </c:rich>
              </c:tx>
              <c:dLblPos val="t"/>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3"/>
              <c:layout/>
              <c:tx>
                <c:rich>
                  <a:bodyPr/>
                  <a:lstStyle/>
                  <a:p>
                    <a:fld id="{DB510788-0767-4569-94A5-FA509E75B51D}" type="CELLRANGE">
                      <a:rPr lang="en-US"/>
                      <a:pPr/>
                      <a:t>[CELLRANGE]</a:t>
                    </a:fld>
                    <a:r>
                      <a:rPr lang="en-US" baseline="0"/>
                      <a:t>, </a:t>
                    </a:r>
                    <a:fld id="{B6604B2A-16B9-465B-B8D6-7E09E8AAA4CC}" type="VALUE">
                      <a:rPr lang="en-US" baseline="0"/>
                      <a:pPr/>
                      <a:t>[VALUE]</a:t>
                    </a:fld>
                    <a:endParaRPr lang="en-US" baseline="0"/>
                  </a:p>
                </c:rich>
              </c:tx>
              <c:dLblPos val="t"/>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DataLabelsRange val="1"/>
                <c15:showLeaderLines val="0"/>
              </c:ext>
            </c:extLst>
          </c:dLbls>
          <c:cat>
            <c:strRef>
              <c:f>Sheet1!$A$6:$A$9</c:f>
              <c:strCache>
                <c:ptCount val="4"/>
                <c:pt idx="0">
                  <c:v>Area</c:v>
                </c:pt>
                <c:pt idx="1">
                  <c:v>Wealth Quintile</c:v>
                </c:pt>
                <c:pt idx="2">
                  <c:v>Mother's education</c:v>
                </c:pt>
                <c:pt idx="3">
                  <c:v>Sex of child</c:v>
                </c:pt>
              </c:strCache>
            </c:strRef>
          </c:cat>
          <c:val>
            <c:numRef>
              <c:f>Sheet1!$C$6:$C$9</c:f>
              <c:numCache>
                <c:formatCode>0.0</c:formatCode>
                <c:ptCount val="4"/>
                <c:pt idx="0">
                  <c:v>68.866991643705859</c:v>
                </c:pt>
                <c:pt idx="1">
                  <c:v>70.95079451817017</c:v>
                </c:pt>
                <c:pt idx="2">
                  <c:v>77.527133954049802</c:v>
                </c:pt>
                <c:pt idx="3">
                  <c:v>70.992292351627896</c:v>
                </c:pt>
              </c:numCache>
            </c:numRef>
          </c:val>
          <c:smooth val="0"/>
          <c:extLst xmlns:c16r2="http://schemas.microsoft.com/office/drawing/2015/06/chart">
            <c:ext xmlns:c16="http://schemas.microsoft.com/office/drawing/2014/chart" uri="{C3380CC4-5D6E-409C-BE32-E72D297353CC}">
              <c16:uniqueId val="{0000000A-0D01-4C9C-9792-F5835CF0F41B}"/>
            </c:ext>
            <c:ext xmlns:c15="http://schemas.microsoft.com/office/drawing/2012/chart" uri="{02D57815-91ED-43cb-92C2-25804820EDAC}">
              <c15:datalabelsRange>
                <c15:f>Sheet1!$G$6:$G$9</c15:f>
                <c15:dlblRangeCache>
                  <c:ptCount val="4"/>
                  <c:pt idx="0">
                    <c:v>Urban</c:v>
                  </c:pt>
                  <c:pt idx="1">
                    <c:v>Fourth</c:v>
                  </c:pt>
                  <c:pt idx="2">
                    <c:v>Primary or Lower Secondery</c:v>
                  </c:pt>
                  <c:pt idx="3">
                    <c:v>Male</c:v>
                  </c:pt>
                </c15:dlblRangeCache>
              </c15:datalabelsRange>
            </c:ext>
          </c:extLst>
        </c:ser>
        <c:ser>
          <c:idx val="2"/>
          <c:order val="2"/>
          <c:tx>
            <c:strRef>
              <c:f>Sheet1!$D$5</c:f>
              <c:strCache>
                <c:ptCount val="1"/>
                <c:pt idx="0">
                  <c:v>National</c:v>
                </c:pt>
              </c:strCache>
            </c:strRef>
          </c:tx>
          <c:spPr>
            <a:ln w="25400" cap="rnd">
              <a:noFill/>
              <a:round/>
            </a:ln>
            <a:effectLst/>
          </c:spPr>
          <c:marker>
            <c:symbol val="dash"/>
            <c:size val="6"/>
            <c:spPr>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w="9525">
                <a:solidFill>
                  <a:schemeClr val="bg1">
                    <a:lumMod val="65000"/>
                  </a:schemeClr>
                </a:solidFill>
                <a:round/>
              </a:ln>
              <a:effectLst/>
            </c:spPr>
          </c:marker>
          <c:cat>
            <c:strRef>
              <c:f>Sheet1!$A$6:$A$9</c:f>
              <c:strCache>
                <c:ptCount val="4"/>
                <c:pt idx="0">
                  <c:v>Area</c:v>
                </c:pt>
                <c:pt idx="1">
                  <c:v>Wealth Quintile</c:v>
                </c:pt>
                <c:pt idx="2">
                  <c:v>Mother's education</c:v>
                </c:pt>
                <c:pt idx="3">
                  <c:v>Sex of child</c:v>
                </c:pt>
              </c:strCache>
            </c:strRef>
          </c:cat>
          <c:val>
            <c:numRef>
              <c:f>Sheet1!$D$6:$D$9</c:f>
              <c:numCache>
                <c:formatCode>0.0</c:formatCode>
                <c:ptCount val="4"/>
                <c:pt idx="0">
                  <c:v>68.798641790570841</c:v>
                </c:pt>
                <c:pt idx="1">
                  <c:v>68.798641790570841</c:v>
                </c:pt>
                <c:pt idx="2">
                  <c:v>68.798641790570841</c:v>
                </c:pt>
                <c:pt idx="3">
                  <c:v>68.798641790570841</c:v>
                </c:pt>
              </c:numCache>
            </c:numRef>
          </c:val>
          <c:smooth val="0"/>
          <c:extLst xmlns:c16r2="http://schemas.microsoft.com/office/drawing/2015/06/chart">
            <c:ext xmlns:c16="http://schemas.microsoft.com/office/drawing/2014/chart" uri="{C3380CC4-5D6E-409C-BE32-E72D297353CC}">
              <c16:uniqueId val="{0000000B-0D01-4C9C-9792-F5835CF0F41B}"/>
            </c:ext>
          </c:extLst>
        </c:ser>
        <c:dLbls>
          <c:showLegendKey val="0"/>
          <c:showVal val="0"/>
          <c:showCatName val="0"/>
          <c:showSerName val="0"/>
          <c:showPercent val="0"/>
          <c:showBubbleSize val="0"/>
        </c:dLbls>
        <c:hiLowLines>
          <c:spPr>
            <a:ln w="3175" cap="flat" cmpd="sng" algn="ctr">
              <a:solidFill>
                <a:schemeClr val="bg1">
                  <a:lumMod val="65000"/>
                </a:schemeClr>
              </a:solidFill>
              <a:round/>
            </a:ln>
            <a:effectLst/>
          </c:spPr>
        </c:hiLowLines>
        <c:axId val="222866528"/>
        <c:axId val="222867088"/>
      </c:stockChart>
      <c:catAx>
        <c:axId val="222866528"/>
        <c:scaling>
          <c:orientation val="minMax"/>
        </c:scaling>
        <c:delete val="0"/>
        <c:axPos val="b"/>
        <c:numFmt formatCode="General" sourceLinked="1"/>
        <c:majorTickMark val="none"/>
        <c:minorTickMark val="none"/>
        <c:tickLblPos val="low"/>
        <c:spPr>
          <a:noFill/>
          <a:ln w="12700" cap="flat" cmpd="sng" algn="ctr">
            <a:solidFill>
              <a:schemeClr val="tx1">
                <a:lumMod val="15000"/>
                <a:lumOff val="85000"/>
              </a:schemeClr>
            </a:solidFill>
            <a:round/>
          </a:ln>
          <a:effectLst/>
        </c:spPr>
        <c:txPr>
          <a:bodyPr rot="0" spcFirstLastPara="1" vertOverflow="ellipsis" wrap="square" anchor="t" anchorCtr="0"/>
          <a:lstStyle/>
          <a:p>
            <a:pPr>
              <a:defRPr sz="600" b="0" i="0" u="none" strike="noStrike" kern="1200" baseline="0">
                <a:solidFill>
                  <a:schemeClr val="tx1">
                    <a:lumMod val="65000"/>
                    <a:lumOff val="35000"/>
                  </a:schemeClr>
                </a:solidFill>
                <a:latin typeface="+mn-lt"/>
                <a:ea typeface="+mn-ea"/>
                <a:cs typeface="+mn-cs"/>
              </a:defRPr>
            </a:pPr>
            <a:endParaRPr lang="en-US"/>
          </a:p>
        </c:txPr>
        <c:crossAx val="222867088"/>
        <c:crosses val="autoZero"/>
        <c:auto val="1"/>
        <c:lblAlgn val="ctr"/>
        <c:lblOffset val="250"/>
        <c:noMultiLvlLbl val="0"/>
      </c:catAx>
      <c:valAx>
        <c:axId val="222867088"/>
        <c:scaling>
          <c:orientation val="minMax"/>
          <c:max val="100"/>
          <c:min val="0"/>
        </c:scaling>
        <c:delete val="0"/>
        <c:axPos val="l"/>
        <c:majorGridlines>
          <c:spPr>
            <a:ln w="6350"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600" b="0" i="0" u="none" strike="noStrike" kern="1200" baseline="0">
                    <a:solidFill>
                      <a:schemeClr val="bg2">
                        <a:lumMod val="75000"/>
                      </a:schemeClr>
                    </a:solidFill>
                    <a:latin typeface="+mn-lt"/>
                    <a:ea typeface="+mn-ea"/>
                    <a:cs typeface="+mn-cs"/>
                  </a:defRPr>
                </a:pPr>
                <a:r>
                  <a:rPr lang="en-US" sz="600" dirty="0">
                    <a:solidFill>
                      <a:schemeClr val="bg2">
                        <a:lumMod val="75000"/>
                      </a:schemeClr>
                    </a:solidFill>
                  </a:rPr>
                  <a:t>Percent</a:t>
                </a:r>
              </a:p>
            </c:rich>
          </c:tx>
          <c:layout>
            <c:manualLayout>
              <c:xMode val="edge"/>
              <c:yMode val="edge"/>
              <c:x val="4.9062049062049064E-2"/>
              <c:y val="0.38123484326816565"/>
            </c:manualLayout>
          </c:layout>
          <c:overlay val="0"/>
          <c:spPr>
            <a:noFill/>
            <a:ln>
              <a:noFill/>
            </a:ln>
            <a:effectLst/>
          </c:spPr>
          <c:txPr>
            <a:bodyPr rot="-5400000" spcFirstLastPara="1" vertOverflow="ellipsis" vert="horz" wrap="square" anchor="ctr" anchorCtr="1"/>
            <a:lstStyle/>
            <a:p>
              <a:pPr>
                <a:defRPr sz="600" b="0" i="0" u="none" strike="noStrike" kern="1200" baseline="0">
                  <a:solidFill>
                    <a:schemeClr val="bg2">
                      <a:lumMod val="75000"/>
                    </a:schemeClr>
                  </a:solidFill>
                  <a:latin typeface="+mn-lt"/>
                  <a:ea typeface="+mn-ea"/>
                  <a:cs typeface="+mn-cs"/>
                </a:defRPr>
              </a:pPr>
              <a:endParaRPr lang="en-US"/>
            </a:p>
          </c:txPr>
        </c:title>
        <c:numFmt formatCode="0" sourceLinked="0"/>
        <c:majorTickMark val="none"/>
        <c:minorTickMark val="none"/>
        <c:tickLblPos val="nextTo"/>
        <c:spPr>
          <a:noFill/>
          <a:ln w="6350">
            <a:noFill/>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222866528"/>
        <c:crosses val="autoZero"/>
        <c:crossBetween val="between"/>
        <c:majorUnit val="20"/>
      </c:valAx>
      <c:spPr>
        <a:noFill/>
        <a:ln w="25400">
          <a:noFill/>
        </a:ln>
        <a:effectLst/>
      </c:spPr>
    </c:plotArea>
    <c:legend>
      <c:legendPos val="r"/>
      <c:legendEntry>
        <c:idx val="0"/>
        <c:delete val="1"/>
      </c:legendEntry>
      <c:legendEntry>
        <c:idx val="1"/>
        <c:delete val="1"/>
      </c:legendEntry>
      <c:layout>
        <c:manualLayout>
          <c:xMode val="edge"/>
          <c:yMode val="edge"/>
          <c:x val="0.85134744520571282"/>
          <c:y val="1.0050430958487603E-3"/>
          <c:w val="0.10949972162570588"/>
          <c:h val="7.317063028718368E-2"/>
        </c:manualLayout>
      </c:layout>
      <c:overlay val="0"/>
      <c:spPr>
        <a:noFill/>
        <a:ln>
          <a:noFill/>
        </a:ln>
        <a:effectLst/>
      </c:spPr>
      <c:txPr>
        <a:bodyPr rot="0" spcFirstLastPara="1" vertOverflow="ellipsis" vert="horz" wrap="square" anchor="ctr" anchorCtr="1"/>
        <a:lstStyle/>
        <a:p>
          <a:pPr algn="ctr" rtl="0">
            <a:defRPr lang="en-US" sz="700" b="0" i="0" u="none" strike="noStrike" kern="1200" baseline="0">
              <a:solidFill>
                <a:schemeClr val="bg2">
                  <a:lumMod val="7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5443930061506131"/>
          <c:y val="0.27998713702453853"/>
          <c:w val="0.52489151795724032"/>
          <c:h val="0.62174650043744528"/>
        </c:manualLayout>
      </c:layout>
      <c:doughnutChart>
        <c:varyColors val="1"/>
        <c:ser>
          <c:idx val="0"/>
          <c:order val="0"/>
          <c:tx>
            <c:strRef>
              <c:f>Sheet1!$B$5</c:f>
              <c:strCache>
                <c:ptCount val="1"/>
                <c:pt idx="0">
                  <c:v>Total</c:v>
                </c:pt>
              </c:strCache>
            </c:strRef>
          </c:tx>
          <c:spPr>
            <a:solidFill>
              <a:srgbClr val="FCB040"/>
            </a:solidFill>
            <a:ln>
              <a:noFill/>
            </a:ln>
          </c:spPr>
          <c:dPt>
            <c:idx val="0"/>
            <c:bubble3D val="0"/>
            <c:spPr>
              <a:solidFill>
                <a:srgbClr val="684FA1"/>
              </a:solidFill>
              <a:ln w="19050">
                <a:noFill/>
              </a:ln>
              <a:effectLst/>
            </c:spPr>
            <c:extLst xmlns:c16r2="http://schemas.microsoft.com/office/drawing/2015/06/chart">
              <c:ext xmlns:c16="http://schemas.microsoft.com/office/drawing/2014/chart" uri="{C3380CC4-5D6E-409C-BE32-E72D297353CC}">
                <c16:uniqueId val="{00000001-7844-48DE-A8D2-62ACAAD747E7}"/>
              </c:ext>
            </c:extLst>
          </c:dPt>
          <c:dPt>
            <c:idx val="1"/>
            <c:bubble3D val="0"/>
            <c:spPr>
              <a:solidFill>
                <a:srgbClr val="D0CECE"/>
              </a:solidFill>
              <a:ln w="19050">
                <a:noFill/>
              </a:ln>
              <a:effectLst/>
            </c:spPr>
            <c:extLst xmlns:c16r2="http://schemas.microsoft.com/office/drawing/2015/06/chart">
              <c:ext xmlns:c16="http://schemas.microsoft.com/office/drawing/2014/chart" uri="{C3380CC4-5D6E-409C-BE32-E72D297353CC}">
                <c16:uniqueId val="{00000003-7844-48DE-A8D2-62ACAAD747E7}"/>
              </c:ext>
            </c:extLst>
          </c:dPt>
          <c:dLbls>
            <c:dLbl>
              <c:idx val="0"/>
              <c:layout>
                <c:manualLayout>
                  <c:x val="-0.43425680458284421"/>
                  <c:y val="-0.34624708369787111"/>
                </c:manualLayout>
              </c:layout>
              <c:numFmt formatCode="#,##0"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1"/>
              <c:showPercent val="0"/>
              <c:showBubbleSize val="0"/>
              <c:extLst>
                <c:ext xmlns:c15="http://schemas.microsoft.com/office/drawing/2012/chart" uri="{CE6537A1-D6FC-4f65-9D91-7224C49458BB}">
                  <c15:layout/>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bg1"/>
                    </a:solidFill>
                    <a:latin typeface="+mn-lt"/>
                    <a:ea typeface="+mn-ea"/>
                    <a:cs typeface="+mn-cs"/>
                  </a:defRPr>
                </a:pPr>
                <a:endParaRPr lang="en-US"/>
              </a:p>
            </c:txPr>
            <c:showLegendKey val="0"/>
            <c:showVal val="0"/>
            <c:showCatName val="0"/>
            <c:showSerName val="0"/>
            <c:showPercent val="0"/>
            <c:showBubbleSize val="0"/>
            <c:extLst xmlns:c16r2="http://schemas.microsoft.com/office/drawing/2015/06/chart">
              <c:ext xmlns:c15="http://schemas.microsoft.com/office/drawing/2012/chart" uri="{CE6537A1-D6FC-4f65-9D91-7224C49458BB}"/>
            </c:extLst>
          </c:dLbls>
          <c:cat>
            <c:strRef>
              <c:f>Sheet1!$A$6:$A$7</c:f>
              <c:strCache>
                <c:ptCount val="2"/>
                <c:pt idx="0">
                  <c:v>Yes</c:v>
                </c:pt>
                <c:pt idx="1">
                  <c:v>No</c:v>
                </c:pt>
              </c:strCache>
            </c:strRef>
          </c:cat>
          <c:val>
            <c:numRef>
              <c:f>Sheet1!$B$6:$B$7</c:f>
              <c:numCache>
                <c:formatCode>0.0</c:formatCode>
                <c:ptCount val="2"/>
                <c:pt idx="0">
                  <c:v>66.282710342056944</c:v>
                </c:pt>
                <c:pt idx="1">
                  <c:v>33.717289657943027</c:v>
                </c:pt>
              </c:numCache>
            </c:numRef>
          </c:val>
          <c:extLst xmlns:c16r2="http://schemas.microsoft.com/office/drawing/2015/06/chart">
            <c:ext xmlns:c16="http://schemas.microsoft.com/office/drawing/2014/chart" uri="{C3380CC4-5D6E-409C-BE32-E72D297353CC}">
              <c16:uniqueId val="{00000004-7844-48DE-A8D2-62ACAAD747E7}"/>
            </c:ext>
          </c:extLst>
        </c:ser>
        <c:ser>
          <c:idx val="1"/>
          <c:order val="1"/>
          <c:tx>
            <c:strRef>
              <c:f>Sheet1!$C$5</c:f>
              <c:strCache>
                <c:ptCount val="1"/>
                <c:pt idx="0">
                  <c:v>Urban</c:v>
                </c:pt>
              </c:strCache>
            </c:strRef>
          </c:tx>
          <c:dPt>
            <c:idx val="0"/>
            <c:bubble3D val="0"/>
            <c:spPr>
              <a:solidFill>
                <a:srgbClr val="7058A6"/>
              </a:solidFill>
              <a:ln w="19050">
                <a:solidFill>
                  <a:schemeClr val="lt1"/>
                </a:solidFill>
              </a:ln>
              <a:effectLst/>
            </c:spPr>
            <c:extLst xmlns:c16r2="http://schemas.microsoft.com/office/drawing/2015/06/chart">
              <c:ext xmlns:c16="http://schemas.microsoft.com/office/drawing/2014/chart" uri="{C3380CC4-5D6E-409C-BE32-E72D297353CC}">
                <c16:uniqueId val="{00000005-32E5-4007-9495-F0FECBDA8AD2}"/>
              </c:ext>
            </c:extLst>
          </c:dPt>
          <c:dPt>
            <c:idx val="1"/>
            <c:bubble3D val="0"/>
            <c:spPr>
              <a:solidFill>
                <a:srgbClr val="D9D8D8"/>
              </a:solidFill>
              <a:ln w="19050">
                <a:solidFill>
                  <a:schemeClr val="lt1"/>
                </a:solidFill>
              </a:ln>
              <a:effectLst/>
            </c:spPr>
            <c:extLst xmlns:c16r2="http://schemas.microsoft.com/office/drawing/2015/06/chart">
              <c:ext xmlns:c16="http://schemas.microsoft.com/office/drawing/2014/chart" uri="{C3380CC4-5D6E-409C-BE32-E72D297353CC}">
                <c16:uniqueId val="{00000007-32E5-4007-9495-F0FECBDA8AD2}"/>
              </c:ext>
            </c:extLst>
          </c:dPt>
          <c:dLbls>
            <c:dLbl>
              <c:idx val="0"/>
              <c:layout>
                <c:manualLayout>
                  <c:x val="-0.51814958431703573"/>
                  <c:y val="0.19689238063991985"/>
                </c:manualLayout>
              </c:layout>
              <c:numFmt formatCode="#,##0" sourceLinked="0"/>
              <c:spPr>
                <a:noFill/>
                <a:ln>
                  <a:noFill/>
                </a:ln>
                <a:effectLst/>
              </c:spPr>
              <c:txPr>
                <a:bodyPr rot="0" spcFirstLastPara="1" vertOverflow="ellipsis" vert="horz" wrap="square" lIns="38100" tIns="19050" rIns="38100" bIns="19050" anchor="ctr" anchorCtr="1">
                  <a:noAutofit/>
                </a:bodyPr>
                <a:lstStyle/>
                <a:p>
                  <a:pPr>
                    <a:defRPr sz="7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1"/>
              <c:showPercent val="0"/>
              <c:showBubbleSize val="0"/>
              <c:extLst xmlns:c16r2="http://schemas.microsoft.com/office/drawing/2015/06/chart">
                <c:ext xmlns:c16="http://schemas.microsoft.com/office/drawing/2014/chart" uri="{C3380CC4-5D6E-409C-BE32-E72D297353CC}">
                  <c16:uniqueId val="{00000005-32E5-4007-9495-F0FECBDA8AD2}"/>
                </c:ext>
                <c:ext xmlns:c15="http://schemas.microsoft.com/office/drawing/2012/chart" uri="{CE6537A1-D6FC-4f65-9D91-7224C49458BB}">
                  <c15:layout>
                    <c:manualLayout>
                      <c:w val="0.22514882502422273"/>
                      <c:h val="0.16285263365555336"/>
                    </c:manualLayout>
                  </c15:layout>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xmlns:c16r2="http://schemas.microsoft.com/office/drawing/2015/06/chart">
              <c:ext xmlns:c15="http://schemas.microsoft.com/office/drawing/2012/chart" uri="{CE6537A1-D6FC-4f65-9D91-7224C49458BB}"/>
            </c:extLst>
          </c:dLbls>
          <c:cat>
            <c:strRef>
              <c:f>Sheet1!$A$6:$A$7</c:f>
              <c:strCache>
                <c:ptCount val="2"/>
                <c:pt idx="0">
                  <c:v>Yes</c:v>
                </c:pt>
                <c:pt idx="1">
                  <c:v>No</c:v>
                </c:pt>
              </c:strCache>
            </c:strRef>
          </c:cat>
          <c:val>
            <c:numRef>
              <c:f>Sheet1!$C$6:$C$7</c:f>
              <c:numCache>
                <c:formatCode>0.0</c:formatCode>
                <c:ptCount val="2"/>
                <c:pt idx="0">
                  <c:v>66.781133794004433</c:v>
                </c:pt>
                <c:pt idx="1">
                  <c:v>33.21886620599556</c:v>
                </c:pt>
              </c:numCache>
            </c:numRef>
          </c:val>
          <c:extLst xmlns:c16r2="http://schemas.microsoft.com/office/drawing/2015/06/chart">
            <c:ext xmlns:c16="http://schemas.microsoft.com/office/drawing/2014/chart" uri="{C3380CC4-5D6E-409C-BE32-E72D297353CC}">
              <c16:uniqueId val="{00000008-32E5-4007-9495-F0FECBDA8AD2}"/>
            </c:ext>
          </c:extLst>
        </c:ser>
        <c:ser>
          <c:idx val="2"/>
          <c:order val="2"/>
          <c:tx>
            <c:strRef>
              <c:f>Sheet1!$D$5</c:f>
              <c:strCache>
                <c:ptCount val="1"/>
                <c:pt idx="0">
                  <c:v>Rural</c:v>
                </c:pt>
              </c:strCache>
            </c:strRef>
          </c:tx>
          <c:dPt>
            <c:idx val="0"/>
            <c:bubble3D val="0"/>
            <c:spPr>
              <a:solidFill>
                <a:srgbClr val="7760AA"/>
              </a:solidFill>
              <a:ln w="19050">
                <a:solidFill>
                  <a:schemeClr val="lt1"/>
                </a:solidFill>
              </a:ln>
              <a:effectLst/>
            </c:spPr>
            <c:extLst xmlns:c16r2="http://schemas.microsoft.com/office/drawing/2015/06/chart">
              <c:ext xmlns:c16="http://schemas.microsoft.com/office/drawing/2014/chart" uri="{C3380CC4-5D6E-409C-BE32-E72D297353CC}">
                <c16:uniqueId val="{0000000A-32E5-4007-9495-F0FECBDA8AD2}"/>
              </c:ext>
            </c:extLst>
          </c:dPt>
          <c:dPt>
            <c:idx val="1"/>
            <c:bubble3D val="0"/>
            <c:spPr>
              <a:solidFill>
                <a:srgbClr val="E3E2E2"/>
              </a:solidFill>
              <a:ln w="19050">
                <a:solidFill>
                  <a:schemeClr val="lt1"/>
                </a:solidFill>
              </a:ln>
              <a:effectLst/>
            </c:spPr>
            <c:extLst xmlns:c16r2="http://schemas.microsoft.com/office/drawing/2015/06/chart">
              <c:ext xmlns:c16="http://schemas.microsoft.com/office/drawing/2014/chart" uri="{C3380CC4-5D6E-409C-BE32-E72D297353CC}">
                <c16:uniqueId val="{0000000C-32E5-4007-9495-F0FECBDA8AD2}"/>
              </c:ext>
            </c:extLst>
          </c:dPt>
          <c:dLbls>
            <c:dLbl>
              <c:idx val="0"/>
              <c:layout>
                <c:manualLayout>
                  <c:x val="9.9839039029595997E-2"/>
                  <c:y val="0.14454375768244393"/>
                </c:manualLayout>
              </c:layout>
              <c:showLegendKey val="0"/>
              <c:showVal val="1"/>
              <c:showCatName val="0"/>
              <c:showSerName val="1"/>
              <c:showPercent val="0"/>
              <c:showBubbleSize val="0"/>
              <c:extLst xmlns:c16r2="http://schemas.microsoft.com/office/drawing/2015/06/chart">
                <c:ext xmlns:c16="http://schemas.microsoft.com/office/drawing/2014/chart" uri="{C3380CC4-5D6E-409C-BE32-E72D297353CC}">
                  <c16:uniqueId val="{0000000A-32E5-4007-9495-F0FECBDA8AD2}"/>
                </c:ext>
                <c:ext xmlns:c15="http://schemas.microsoft.com/office/drawing/2012/chart" uri="{CE6537A1-D6FC-4f65-9D91-7224C49458BB}">
                  <c15:layout/>
                </c:ext>
              </c:extLst>
            </c:dLbl>
            <c:dLbl>
              <c:idx val="1"/>
              <c:delete val="1"/>
              <c:extLst xmlns:c16r2="http://schemas.microsoft.com/office/drawing/2015/06/chart">
                <c:ext xmlns:c16="http://schemas.microsoft.com/office/drawing/2014/chart" uri="{C3380CC4-5D6E-409C-BE32-E72D297353CC}">
                  <c16:uniqueId val="{0000000C-32E5-4007-9495-F0FECBDA8AD2}"/>
                </c:ext>
                <c:ext xmlns:c15="http://schemas.microsoft.com/office/drawing/2012/chart" uri="{CE6537A1-D6FC-4f65-9D91-7224C49458BB}"/>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1"/>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Sheet1!$A$6:$A$7</c:f>
              <c:strCache>
                <c:ptCount val="2"/>
                <c:pt idx="0">
                  <c:v>Yes</c:v>
                </c:pt>
                <c:pt idx="1">
                  <c:v>No</c:v>
                </c:pt>
              </c:strCache>
            </c:strRef>
          </c:cat>
          <c:val>
            <c:numRef>
              <c:f>Sheet1!$D$6:$D$7</c:f>
              <c:numCache>
                <c:formatCode>0.0</c:formatCode>
                <c:ptCount val="2"/>
                <c:pt idx="0">
                  <c:v>65.480659971519515</c:v>
                </c:pt>
                <c:pt idx="1">
                  <c:v>34.519340028480499</c:v>
                </c:pt>
              </c:numCache>
            </c:numRef>
          </c:val>
          <c:extLst xmlns:c16r2="http://schemas.microsoft.com/office/drawing/2015/06/chart">
            <c:ext xmlns:c16="http://schemas.microsoft.com/office/drawing/2014/chart" uri="{C3380CC4-5D6E-409C-BE32-E72D297353CC}">
              <c16:uniqueId val="{0000000D-32E5-4007-9495-F0FECBDA8AD2}"/>
            </c:ext>
          </c:extLst>
        </c:ser>
        <c:dLbls>
          <c:showLegendKey val="0"/>
          <c:showVal val="0"/>
          <c:showCatName val="0"/>
          <c:showSerName val="0"/>
          <c:showPercent val="0"/>
          <c:showBubbleSize val="0"/>
          <c:showLeaderLines val="1"/>
        </c:dLbls>
        <c:firstSliceAng val="0"/>
        <c:holeSize val="25"/>
      </c:doughnutChart>
      <c:spPr>
        <a:noFill/>
        <a:ln>
          <a:noFill/>
        </a:ln>
        <a:effectLst/>
      </c:spPr>
    </c:plotArea>
    <c:plotVisOnly val="1"/>
    <c:dispBlanksAs val="zero"/>
    <c:showDLblsOverMax val="0"/>
  </c:chart>
  <c:spPr>
    <a:noFill/>
    <a:ln>
      <a:noFill/>
    </a:ln>
    <a:effectLst/>
  </c:spPr>
  <c:txPr>
    <a:bodyPr/>
    <a:lstStyle/>
    <a:p>
      <a:pPr>
        <a:defRPr/>
      </a:pPr>
      <a:endParaRPr lang="en-US"/>
    </a:p>
  </c:txPr>
  <c:externalData r:id="rId3">
    <c:autoUpdate val="0"/>
  </c:externalData>
  <c:userShapes r:id="rId4"/>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900" b="0" i="0" u="none" strike="noStrike" kern="1200" spc="0" baseline="0">
                <a:solidFill>
                  <a:schemeClr val="tx1">
                    <a:lumMod val="65000"/>
                    <a:lumOff val="35000"/>
                  </a:schemeClr>
                </a:solidFill>
                <a:latin typeface="+mn-lt"/>
                <a:ea typeface="+mn-ea"/>
                <a:cs typeface="+mn-cs"/>
              </a:defRPr>
            </a:pPr>
            <a:r>
              <a:rPr lang="en-US" b="1" dirty="0"/>
              <a:t>Any</a:t>
            </a:r>
            <a:r>
              <a:rPr lang="en-US" b="1" baseline="0" dirty="0"/>
              <a:t> violent discipline: SDG 16.2.1</a:t>
            </a:r>
            <a:endParaRPr lang="en-US" b="1" dirty="0"/>
          </a:p>
        </c:rich>
      </c:tx>
      <c:layout>
        <c:manualLayout>
          <c:xMode val="edge"/>
          <c:yMode val="edge"/>
          <c:x val="0.14060734556421653"/>
          <c:y val="1.8700787401574805E-2"/>
        </c:manualLayout>
      </c:layout>
      <c:overlay val="0"/>
      <c:spPr>
        <a:noFill/>
        <a:ln>
          <a:noFill/>
        </a:ln>
        <a:effectLst/>
      </c:spPr>
      <c:txPr>
        <a:bodyPr rot="0" spcFirstLastPara="1" vertOverflow="ellipsis" vert="horz" wrap="square" anchor="ctr" anchorCtr="1"/>
        <a:lstStyle/>
        <a:p>
          <a:pPr>
            <a:defRPr sz="9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0.25443930061506131"/>
          <c:y val="0.2804603851601884"/>
          <c:w val="0.52489151795724032"/>
          <c:h val="0.62174650043744528"/>
        </c:manualLayout>
      </c:layout>
      <c:doughnutChart>
        <c:varyColors val="1"/>
        <c:ser>
          <c:idx val="0"/>
          <c:order val="0"/>
          <c:tx>
            <c:strRef>
              <c:f>Sheet1!$B$5</c:f>
              <c:strCache>
                <c:ptCount val="1"/>
                <c:pt idx="0">
                  <c:v>Total</c:v>
                </c:pt>
              </c:strCache>
            </c:strRef>
          </c:tx>
          <c:spPr>
            <a:solidFill>
              <a:srgbClr val="FCB040"/>
            </a:solidFill>
            <a:ln>
              <a:noFill/>
            </a:ln>
          </c:spPr>
          <c:dPt>
            <c:idx val="0"/>
            <c:bubble3D val="0"/>
            <c:spPr>
              <a:solidFill>
                <a:srgbClr val="F15A40"/>
              </a:solidFill>
              <a:ln w="19050">
                <a:noFill/>
              </a:ln>
              <a:effectLst/>
            </c:spPr>
            <c:extLst xmlns:c16r2="http://schemas.microsoft.com/office/drawing/2015/06/chart">
              <c:ext xmlns:c16="http://schemas.microsoft.com/office/drawing/2014/chart" uri="{C3380CC4-5D6E-409C-BE32-E72D297353CC}">
                <c16:uniqueId val="{00000001-515F-4F87-B6CD-D7593A19C3AF}"/>
              </c:ext>
            </c:extLst>
          </c:dPt>
          <c:dPt>
            <c:idx val="1"/>
            <c:bubble3D val="0"/>
            <c:spPr>
              <a:solidFill>
                <a:srgbClr val="D0CECE"/>
              </a:solidFill>
              <a:ln w="19050">
                <a:noFill/>
              </a:ln>
              <a:effectLst/>
            </c:spPr>
            <c:extLst xmlns:c16r2="http://schemas.microsoft.com/office/drawing/2015/06/chart">
              <c:ext xmlns:c16="http://schemas.microsoft.com/office/drawing/2014/chart" uri="{C3380CC4-5D6E-409C-BE32-E72D297353CC}">
                <c16:uniqueId val="{00000003-515F-4F87-B6CD-D7593A19C3AF}"/>
              </c:ext>
            </c:extLst>
          </c:dPt>
          <c:dLbls>
            <c:dLbl>
              <c:idx val="0"/>
              <c:layout>
                <c:manualLayout>
                  <c:x val="-0.48188133788678433"/>
                  <c:y val="-0.32809465660014037"/>
                </c:manualLayout>
              </c:layout>
              <c:numFmt formatCode="#,##0"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1"/>
              <c:showPercent val="0"/>
              <c:showBubbleSize val="0"/>
              <c:extLst xmlns:c16r2="http://schemas.microsoft.com/office/drawing/2015/06/chart">
                <c:ext xmlns:c16="http://schemas.microsoft.com/office/drawing/2014/chart" uri="{C3380CC4-5D6E-409C-BE32-E72D297353CC}">
                  <c16:uniqueId val="{00000001-515F-4F87-B6CD-D7593A19C3AF}"/>
                </c:ext>
                <c:ext xmlns:c15="http://schemas.microsoft.com/office/drawing/2012/chart" uri="{CE6537A1-D6FC-4f65-9D91-7224C49458BB}">
                  <c15:layout/>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xmlns:c16r2="http://schemas.microsoft.com/office/drawing/2015/06/chart">
              <c:ext xmlns:c15="http://schemas.microsoft.com/office/drawing/2012/chart" uri="{CE6537A1-D6FC-4f65-9D91-7224C49458BB}"/>
            </c:extLst>
          </c:dLbls>
          <c:cat>
            <c:strRef>
              <c:f>Sheet1!$A$6:$A$7</c:f>
              <c:strCache>
                <c:ptCount val="2"/>
                <c:pt idx="0">
                  <c:v>Yes</c:v>
                </c:pt>
                <c:pt idx="1">
                  <c:v>No</c:v>
                </c:pt>
              </c:strCache>
            </c:strRef>
          </c:cat>
          <c:val>
            <c:numRef>
              <c:f>Sheet1!$B$6:$B$7</c:f>
              <c:numCache>
                <c:formatCode>0.0</c:formatCode>
                <c:ptCount val="2"/>
                <c:pt idx="0">
                  <c:v>68.798641790570841</c:v>
                </c:pt>
                <c:pt idx="1">
                  <c:v>31.201358209429159</c:v>
                </c:pt>
              </c:numCache>
            </c:numRef>
          </c:val>
          <c:extLst xmlns:c16r2="http://schemas.microsoft.com/office/drawing/2015/06/chart">
            <c:ext xmlns:c16="http://schemas.microsoft.com/office/drawing/2014/chart" uri="{C3380CC4-5D6E-409C-BE32-E72D297353CC}">
              <c16:uniqueId val="{00000004-515F-4F87-B6CD-D7593A19C3AF}"/>
            </c:ext>
          </c:extLst>
        </c:ser>
        <c:ser>
          <c:idx val="1"/>
          <c:order val="1"/>
          <c:tx>
            <c:strRef>
              <c:f>Sheet1!$C$5</c:f>
              <c:strCache>
                <c:ptCount val="1"/>
                <c:pt idx="0">
                  <c:v>Urban</c:v>
                </c:pt>
              </c:strCache>
            </c:strRef>
          </c:tx>
          <c:spPr>
            <a:solidFill>
              <a:srgbClr val="F15A40"/>
            </a:solidFill>
          </c:spPr>
          <c:dPt>
            <c:idx val="0"/>
            <c:bubble3D val="0"/>
            <c:spPr>
              <a:solidFill>
                <a:srgbClr val="F2624A"/>
              </a:solidFill>
              <a:ln w="19050">
                <a:solidFill>
                  <a:schemeClr val="lt1"/>
                </a:solidFill>
              </a:ln>
              <a:effectLst/>
            </c:spPr>
            <c:extLst xmlns:c16r2="http://schemas.microsoft.com/office/drawing/2015/06/chart">
              <c:ext xmlns:c16="http://schemas.microsoft.com/office/drawing/2014/chart" uri="{C3380CC4-5D6E-409C-BE32-E72D297353CC}">
                <c16:uniqueId val="{00000005-3051-45D0-988F-35725B7A40DD}"/>
              </c:ext>
            </c:extLst>
          </c:dPt>
          <c:dPt>
            <c:idx val="1"/>
            <c:bubble3D val="0"/>
            <c:spPr>
              <a:solidFill>
                <a:srgbClr val="D9D8D8"/>
              </a:solidFill>
              <a:ln w="19050">
                <a:solidFill>
                  <a:schemeClr val="lt1"/>
                </a:solidFill>
              </a:ln>
              <a:effectLst/>
            </c:spPr>
            <c:extLst xmlns:c16r2="http://schemas.microsoft.com/office/drawing/2015/06/chart">
              <c:ext xmlns:c16="http://schemas.microsoft.com/office/drawing/2014/chart" uri="{C3380CC4-5D6E-409C-BE32-E72D297353CC}">
                <c16:uniqueId val="{00000007-3051-45D0-988F-35725B7A40DD}"/>
              </c:ext>
            </c:extLst>
          </c:dPt>
          <c:dLbls>
            <c:dLbl>
              <c:idx val="0"/>
              <c:layout>
                <c:manualLayout>
                  <c:x val="0.24001010799269035"/>
                  <c:y val="-0.30940956087157334"/>
                </c:manualLayout>
              </c:layout>
              <c:numFmt formatCode="#,##0" sourceLinked="0"/>
              <c:spPr>
                <a:noFill/>
                <a:ln>
                  <a:noFill/>
                </a:ln>
                <a:effectLst/>
              </c:spPr>
              <c:txPr>
                <a:bodyPr rot="0" spcFirstLastPara="1" vertOverflow="ellipsis" vert="horz" wrap="square" lIns="38100" tIns="19050" rIns="38100" bIns="19050" anchor="ctr" anchorCtr="1">
                  <a:noAutofit/>
                </a:bodyPr>
                <a:lstStyle/>
                <a:p>
                  <a:pPr>
                    <a:defRPr sz="7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1"/>
              <c:showPercent val="0"/>
              <c:showBubbleSize val="0"/>
              <c:extLst xmlns:c16r2="http://schemas.microsoft.com/office/drawing/2015/06/chart">
                <c:ext xmlns:c16="http://schemas.microsoft.com/office/drawing/2014/chart" uri="{C3380CC4-5D6E-409C-BE32-E72D297353CC}">
                  <c16:uniqueId val="{00000005-3051-45D0-988F-35725B7A40DD}"/>
                </c:ext>
                <c:ext xmlns:c15="http://schemas.microsoft.com/office/drawing/2012/chart" uri="{CE6537A1-D6FC-4f65-9D91-7224C49458BB}">
                  <c15:layout>
                    <c:manualLayout>
                      <c:w val="0.22303116633033937"/>
                      <c:h val="0.18407204307794858"/>
                    </c:manualLayout>
                  </c15:layout>
                </c:ext>
              </c:extLst>
            </c:dLbl>
            <c:dLbl>
              <c:idx val="1"/>
              <c:delete val="1"/>
              <c:extLst xmlns:c16r2="http://schemas.microsoft.com/office/drawing/2015/06/chart">
                <c:ext xmlns:c16="http://schemas.microsoft.com/office/drawing/2014/chart" uri="{C3380CC4-5D6E-409C-BE32-E72D297353CC}">
                  <c16:uniqueId val="{00000007-3051-45D0-988F-35725B7A40DD}"/>
                </c:ext>
                <c:ext xmlns:c15="http://schemas.microsoft.com/office/drawing/2012/chart" uri="{CE6537A1-D6FC-4f65-9D91-7224C49458BB}"/>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1"/>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Sheet1!$A$6:$A$7</c:f>
              <c:strCache>
                <c:ptCount val="2"/>
                <c:pt idx="0">
                  <c:v>Yes</c:v>
                </c:pt>
                <c:pt idx="1">
                  <c:v>No</c:v>
                </c:pt>
              </c:strCache>
            </c:strRef>
          </c:cat>
          <c:val>
            <c:numRef>
              <c:f>Sheet1!$C$6:$C$7</c:f>
              <c:numCache>
                <c:formatCode>0.0</c:formatCode>
                <c:ptCount val="2"/>
                <c:pt idx="0">
                  <c:v>68.866991643705873</c:v>
                </c:pt>
                <c:pt idx="1">
                  <c:v>31.133008356294148</c:v>
                </c:pt>
              </c:numCache>
            </c:numRef>
          </c:val>
          <c:extLst xmlns:c16r2="http://schemas.microsoft.com/office/drawing/2015/06/chart">
            <c:ext xmlns:c16="http://schemas.microsoft.com/office/drawing/2014/chart" uri="{C3380CC4-5D6E-409C-BE32-E72D297353CC}">
              <c16:uniqueId val="{00000008-3051-45D0-988F-35725B7A40DD}"/>
            </c:ext>
          </c:extLst>
        </c:ser>
        <c:ser>
          <c:idx val="2"/>
          <c:order val="2"/>
          <c:tx>
            <c:strRef>
              <c:f>Sheet1!$D$5</c:f>
              <c:strCache>
                <c:ptCount val="1"/>
                <c:pt idx="0">
                  <c:v>Rural</c:v>
                </c:pt>
              </c:strCache>
            </c:strRef>
          </c:tx>
          <c:dPt>
            <c:idx val="0"/>
            <c:bubble3D val="0"/>
            <c:spPr>
              <a:solidFill>
                <a:srgbClr val="F26A53"/>
              </a:solidFill>
              <a:ln w="19050">
                <a:solidFill>
                  <a:schemeClr val="lt1"/>
                </a:solidFill>
              </a:ln>
              <a:effectLst/>
            </c:spPr>
            <c:extLst xmlns:c16r2="http://schemas.microsoft.com/office/drawing/2015/06/chart">
              <c:ext xmlns:c16="http://schemas.microsoft.com/office/drawing/2014/chart" uri="{C3380CC4-5D6E-409C-BE32-E72D297353CC}">
                <c16:uniqueId val="{0000000A-3051-45D0-988F-35725B7A40DD}"/>
              </c:ext>
            </c:extLst>
          </c:dPt>
          <c:dPt>
            <c:idx val="1"/>
            <c:bubble3D val="0"/>
            <c:spPr>
              <a:solidFill>
                <a:srgbClr val="E3E2E2"/>
              </a:solidFill>
              <a:ln w="19050">
                <a:solidFill>
                  <a:schemeClr val="lt1"/>
                </a:solidFill>
              </a:ln>
              <a:effectLst/>
            </c:spPr>
            <c:extLst xmlns:c16r2="http://schemas.microsoft.com/office/drawing/2015/06/chart">
              <c:ext xmlns:c16="http://schemas.microsoft.com/office/drawing/2014/chart" uri="{C3380CC4-5D6E-409C-BE32-E72D297353CC}">
                <c16:uniqueId val="{0000000C-3051-45D0-988F-35725B7A40DD}"/>
              </c:ext>
            </c:extLst>
          </c:dPt>
          <c:dLbls>
            <c:dLbl>
              <c:idx val="0"/>
              <c:layout>
                <c:manualLayout>
                  <c:x val="0.17228860839631213"/>
                  <c:y val="7.1435081031537728E-2"/>
                </c:manualLayout>
              </c:layout>
              <c:numFmt formatCode="#,##0"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1"/>
              <c:showPercent val="0"/>
              <c:showBubbleSize val="0"/>
              <c:extLst xmlns:c16r2="http://schemas.microsoft.com/office/drawing/2015/06/chart">
                <c:ext xmlns:c16="http://schemas.microsoft.com/office/drawing/2014/chart" uri="{C3380CC4-5D6E-409C-BE32-E72D297353CC}">
                  <c16:uniqueId val="{0000000A-3051-45D0-988F-35725B7A40DD}"/>
                </c:ext>
                <c:ext xmlns:c15="http://schemas.microsoft.com/office/drawing/2012/chart" uri="{CE6537A1-D6FC-4f65-9D91-7224C49458BB}">
                  <c15:layout/>
                </c:ext>
              </c:extLst>
            </c:dLbl>
            <c:dLbl>
              <c:idx val="1"/>
              <c:delete val="1"/>
              <c:extLst xmlns:c16r2="http://schemas.microsoft.com/office/drawing/2015/06/chart">
                <c:ext xmlns:c16="http://schemas.microsoft.com/office/drawing/2014/chart" uri="{C3380CC4-5D6E-409C-BE32-E72D297353CC}">
                  <c16:uniqueId val="{0000000C-3051-45D0-988F-35725B7A40DD}"/>
                </c:ext>
                <c:ext xmlns:c15="http://schemas.microsoft.com/office/drawing/2012/chart" uri="{CE6537A1-D6FC-4f65-9D91-7224C49458BB}"/>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1"/>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Sheet1!$A$6:$A$7</c:f>
              <c:strCache>
                <c:ptCount val="2"/>
                <c:pt idx="0">
                  <c:v>Yes</c:v>
                </c:pt>
                <c:pt idx="1">
                  <c:v>No</c:v>
                </c:pt>
              </c:strCache>
            </c:strRef>
          </c:cat>
          <c:val>
            <c:numRef>
              <c:f>Sheet1!$D$6:$D$7</c:f>
              <c:numCache>
                <c:formatCode>0.0</c:formatCode>
                <c:ptCount val="2"/>
                <c:pt idx="0">
                  <c:v>68.688654941399122</c:v>
                </c:pt>
                <c:pt idx="1">
                  <c:v>31.311345058600889</c:v>
                </c:pt>
              </c:numCache>
            </c:numRef>
          </c:val>
          <c:extLst xmlns:c16r2="http://schemas.microsoft.com/office/drawing/2015/06/chart">
            <c:ext xmlns:c16="http://schemas.microsoft.com/office/drawing/2014/chart" uri="{C3380CC4-5D6E-409C-BE32-E72D297353CC}">
              <c16:uniqueId val="{0000000D-3051-45D0-988F-35725B7A40DD}"/>
            </c:ext>
          </c:extLst>
        </c:ser>
        <c:dLbls>
          <c:showLegendKey val="0"/>
          <c:showVal val="0"/>
          <c:showCatName val="0"/>
          <c:showSerName val="0"/>
          <c:showPercent val="0"/>
          <c:showBubbleSize val="0"/>
          <c:showLeaderLines val="1"/>
        </c:dLbls>
        <c:firstSliceAng val="0"/>
        <c:holeSize val="25"/>
      </c:doughnutChart>
      <c:spPr>
        <a:noFill/>
        <a:ln>
          <a:noFill/>
        </a:ln>
        <a:effectLst/>
      </c:spPr>
    </c:plotArea>
    <c:plotVisOnly val="1"/>
    <c:dispBlanksAs val="zero"/>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900" b="0" i="0" u="none" strike="noStrike" kern="1200" spc="0" baseline="0">
                <a:solidFill>
                  <a:schemeClr val="tx1">
                    <a:lumMod val="65000"/>
                    <a:lumOff val="35000"/>
                  </a:schemeClr>
                </a:solidFill>
                <a:latin typeface="+mn-lt"/>
                <a:ea typeface="+mn-ea"/>
                <a:cs typeface="+mn-cs"/>
              </a:defRPr>
            </a:pPr>
            <a:r>
              <a:rPr lang="en-US" b="1" dirty="0"/>
              <a:t>Only</a:t>
            </a:r>
            <a:r>
              <a:rPr lang="en-US" dirty="0"/>
              <a:t> </a:t>
            </a:r>
            <a:r>
              <a:rPr lang="en-US" b="1" dirty="0"/>
              <a:t>non-violent</a:t>
            </a:r>
            <a:r>
              <a:rPr lang="en-US" dirty="0"/>
              <a:t> </a:t>
            </a:r>
          </a:p>
        </c:rich>
      </c:tx>
      <c:layout>
        <c:manualLayout>
          <c:xMode val="edge"/>
          <c:yMode val="edge"/>
          <c:x val="0.27668361492501881"/>
          <c:y val="4.3237433862433859E-2"/>
        </c:manualLayout>
      </c:layout>
      <c:overlay val="0"/>
      <c:spPr>
        <a:noFill/>
        <a:ln>
          <a:noFill/>
        </a:ln>
        <a:effectLst/>
      </c:spPr>
      <c:txPr>
        <a:bodyPr rot="0" spcFirstLastPara="1" vertOverflow="ellipsis" vert="horz" wrap="square" anchor="ctr" anchorCtr="1"/>
        <a:lstStyle/>
        <a:p>
          <a:pPr>
            <a:defRPr sz="9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0.24805677556637079"/>
          <c:y val="0.2804603851601884"/>
          <c:w val="0.52369843530865179"/>
          <c:h val="0.62033326563346247"/>
        </c:manualLayout>
      </c:layout>
      <c:doughnutChart>
        <c:varyColors val="1"/>
        <c:ser>
          <c:idx val="0"/>
          <c:order val="0"/>
          <c:tx>
            <c:strRef>
              <c:f>Sheet1!$B$5</c:f>
              <c:strCache>
                <c:ptCount val="1"/>
                <c:pt idx="0">
                  <c:v>Total</c:v>
                </c:pt>
              </c:strCache>
            </c:strRef>
          </c:tx>
          <c:spPr>
            <a:solidFill>
              <a:srgbClr val="FCB040"/>
            </a:solidFill>
            <a:ln>
              <a:noFill/>
            </a:ln>
          </c:spPr>
          <c:dPt>
            <c:idx val="0"/>
            <c:bubble3D val="0"/>
            <c:spPr>
              <a:solidFill>
                <a:srgbClr val="3AB9C6"/>
              </a:solidFill>
              <a:ln w="19050">
                <a:noFill/>
              </a:ln>
              <a:effectLst/>
            </c:spPr>
            <c:extLst xmlns:c16r2="http://schemas.microsoft.com/office/drawing/2015/06/chart">
              <c:ext xmlns:c16="http://schemas.microsoft.com/office/drawing/2014/chart" uri="{C3380CC4-5D6E-409C-BE32-E72D297353CC}">
                <c16:uniqueId val="{00000001-D5A2-4137-8C57-F4D243DD24ED}"/>
              </c:ext>
            </c:extLst>
          </c:dPt>
          <c:dPt>
            <c:idx val="1"/>
            <c:bubble3D val="0"/>
            <c:spPr>
              <a:solidFill>
                <a:srgbClr val="D0CECE"/>
              </a:solidFill>
              <a:ln w="19050">
                <a:noFill/>
              </a:ln>
              <a:effectLst/>
            </c:spPr>
            <c:extLst xmlns:c16r2="http://schemas.microsoft.com/office/drawing/2015/06/chart">
              <c:ext xmlns:c16="http://schemas.microsoft.com/office/drawing/2014/chart" uri="{C3380CC4-5D6E-409C-BE32-E72D297353CC}">
                <c16:uniqueId val="{00000003-D5A2-4137-8C57-F4D243DD24ED}"/>
              </c:ext>
            </c:extLst>
          </c:dPt>
          <c:dLbls>
            <c:dLbl>
              <c:idx val="0"/>
              <c:layout>
                <c:manualLayout>
                  <c:x val="0.31443030990472925"/>
                  <c:y val="0.24960551806024248"/>
                </c:manualLayout>
              </c:layout>
              <c:showLegendKey val="0"/>
              <c:showVal val="1"/>
              <c:showCatName val="0"/>
              <c:showSerName val="1"/>
              <c:showPercent val="0"/>
              <c:showBubbleSize val="0"/>
              <c:extLst xmlns:c16r2="http://schemas.microsoft.com/office/drawing/2015/06/chart">
                <c:ext xmlns:c16="http://schemas.microsoft.com/office/drawing/2014/chart" uri="{C3380CC4-5D6E-409C-BE32-E72D297353CC}">
                  <c16:uniqueId val="{00000001-D5A2-4137-8C57-F4D243DD24ED}"/>
                </c:ext>
                <c:ext xmlns:c15="http://schemas.microsoft.com/office/drawing/2012/chart" uri="{CE6537A1-D6FC-4f65-9D91-7224C49458BB}">
                  <c15:layout/>
                </c:ext>
              </c:extLst>
            </c:dLbl>
            <c:dLbl>
              <c:idx val="1"/>
              <c:delete val="1"/>
              <c:extLst xmlns:c16r2="http://schemas.microsoft.com/office/drawing/2015/06/chart">
                <c:ext xmlns:c16="http://schemas.microsoft.com/office/drawing/2014/chart" uri="{C3380CC4-5D6E-409C-BE32-E72D297353CC}">
                  <c16:uniqueId val="{00000003-D5A2-4137-8C57-F4D243DD24ED}"/>
                </c:ex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1"/>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Sheet1!$A$6:$A$7</c:f>
              <c:strCache>
                <c:ptCount val="2"/>
                <c:pt idx="0">
                  <c:v>Yes</c:v>
                </c:pt>
                <c:pt idx="1">
                  <c:v>No</c:v>
                </c:pt>
              </c:strCache>
            </c:strRef>
          </c:cat>
          <c:val>
            <c:numRef>
              <c:f>Sheet1!$B$6:$B$7</c:f>
              <c:numCache>
                <c:formatCode>0</c:formatCode>
                <c:ptCount val="2"/>
                <c:pt idx="0">
                  <c:v>28.17265849283331</c:v>
                </c:pt>
                <c:pt idx="1">
                  <c:v>71.827341507166693</c:v>
                </c:pt>
              </c:numCache>
            </c:numRef>
          </c:val>
          <c:extLst xmlns:c16r2="http://schemas.microsoft.com/office/drawing/2015/06/chart">
            <c:ext xmlns:c16="http://schemas.microsoft.com/office/drawing/2014/chart" uri="{C3380CC4-5D6E-409C-BE32-E72D297353CC}">
              <c16:uniqueId val="{00000004-D5A2-4137-8C57-F4D243DD24ED}"/>
            </c:ext>
          </c:extLst>
        </c:ser>
        <c:ser>
          <c:idx val="1"/>
          <c:order val="1"/>
          <c:tx>
            <c:strRef>
              <c:f>Sheet1!$C$5</c:f>
              <c:strCache>
                <c:ptCount val="1"/>
                <c:pt idx="0">
                  <c:v>Urban</c:v>
                </c:pt>
              </c:strCache>
            </c:strRef>
          </c:tx>
          <c:spPr>
            <a:ln>
              <a:solidFill>
                <a:srgbClr val="FFFFFF"/>
              </a:solidFill>
            </a:ln>
          </c:spPr>
          <c:dPt>
            <c:idx val="0"/>
            <c:bubble3D val="0"/>
            <c:spPr>
              <a:solidFill>
                <a:srgbClr val="44BDC9"/>
              </a:solidFill>
              <a:ln w="19050">
                <a:solidFill>
                  <a:srgbClr val="FFFFFF"/>
                </a:solidFill>
              </a:ln>
              <a:effectLst/>
            </c:spPr>
            <c:extLst xmlns:c16r2="http://schemas.microsoft.com/office/drawing/2015/06/chart">
              <c:ext xmlns:c16="http://schemas.microsoft.com/office/drawing/2014/chart" uri="{C3380CC4-5D6E-409C-BE32-E72D297353CC}">
                <c16:uniqueId val="{00000005-94D2-4741-B753-A0AFEEE326CE}"/>
              </c:ext>
            </c:extLst>
          </c:dPt>
          <c:dPt>
            <c:idx val="1"/>
            <c:bubble3D val="0"/>
            <c:spPr>
              <a:solidFill>
                <a:srgbClr val="D9D8D8"/>
              </a:solidFill>
              <a:ln w="19050">
                <a:solidFill>
                  <a:srgbClr val="FFFFFF"/>
                </a:solidFill>
              </a:ln>
              <a:effectLst/>
            </c:spPr>
            <c:extLst xmlns:c16r2="http://schemas.microsoft.com/office/drawing/2015/06/chart">
              <c:ext xmlns:c16="http://schemas.microsoft.com/office/drawing/2014/chart" uri="{C3380CC4-5D6E-409C-BE32-E72D297353CC}">
                <c16:uniqueId val="{00000007-94D2-4741-B753-A0AFEEE326CE}"/>
              </c:ext>
            </c:extLst>
          </c:dPt>
          <c:dLbls>
            <c:dLbl>
              <c:idx val="0"/>
              <c:layout>
                <c:manualLayout>
                  <c:x val="-0.35775655652271893"/>
                  <c:y val="-0.24006894587540858"/>
                </c:manualLayout>
              </c:layout>
              <c:spPr>
                <a:noFill/>
                <a:ln>
                  <a:noFill/>
                </a:ln>
                <a:effectLst/>
              </c:spPr>
              <c:txPr>
                <a:bodyPr rot="0" spcFirstLastPara="1" vertOverflow="ellipsis" vert="horz" wrap="square" lIns="38100" tIns="19050" rIns="38100" bIns="19050" anchor="ctr" anchorCtr="1">
                  <a:noAutofit/>
                </a:bodyPr>
                <a:lstStyle/>
                <a:p>
                  <a:pPr>
                    <a:defRPr sz="7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1"/>
              <c:showPercent val="0"/>
              <c:showBubbleSize val="0"/>
              <c:extLst xmlns:c16r2="http://schemas.microsoft.com/office/drawing/2015/06/chart">
                <c:ext xmlns:c16="http://schemas.microsoft.com/office/drawing/2014/chart" uri="{C3380CC4-5D6E-409C-BE32-E72D297353CC}">
                  <c16:uniqueId val="{00000005-94D2-4741-B753-A0AFEEE326CE}"/>
                </c:ext>
                <c:ext xmlns:c15="http://schemas.microsoft.com/office/drawing/2012/chart" uri="{CE6537A1-D6FC-4f65-9D91-7224C49458BB}">
                  <c15:layout>
                    <c:manualLayout>
                      <c:w val="0.35625897093727499"/>
                      <c:h val="0.13499894772791141"/>
                    </c:manualLayout>
                  </c15:layout>
                </c:ext>
              </c:extLst>
            </c:dLbl>
            <c:dLbl>
              <c:idx val="1"/>
              <c:delete val="1"/>
              <c:extLst xmlns:c16r2="http://schemas.microsoft.com/office/drawing/2015/06/chart">
                <c:ext xmlns:c16="http://schemas.microsoft.com/office/drawing/2014/chart" uri="{C3380CC4-5D6E-409C-BE32-E72D297353CC}">
                  <c16:uniqueId val="{00000007-94D2-4741-B753-A0AFEEE326CE}"/>
                </c:ex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1"/>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Sheet1!$A$6:$A$7</c:f>
              <c:strCache>
                <c:ptCount val="2"/>
                <c:pt idx="0">
                  <c:v>Yes</c:v>
                </c:pt>
                <c:pt idx="1">
                  <c:v>No</c:v>
                </c:pt>
              </c:strCache>
            </c:strRef>
          </c:cat>
          <c:val>
            <c:numRef>
              <c:f>Sheet1!$C$6:$C$7</c:f>
              <c:numCache>
                <c:formatCode>0</c:formatCode>
                <c:ptCount val="2"/>
                <c:pt idx="0">
                  <c:v>28.416021108190304</c:v>
                </c:pt>
                <c:pt idx="1">
                  <c:v>71.583978891809693</c:v>
                </c:pt>
              </c:numCache>
            </c:numRef>
          </c:val>
          <c:extLst xmlns:c16r2="http://schemas.microsoft.com/office/drawing/2015/06/chart">
            <c:ext xmlns:c16="http://schemas.microsoft.com/office/drawing/2014/chart" uri="{C3380CC4-5D6E-409C-BE32-E72D297353CC}">
              <c16:uniqueId val="{00000008-94D2-4741-B753-A0AFEEE326CE}"/>
            </c:ext>
          </c:extLst>
        </c:ser>
        <c:ser>
          <c:idx val="2"/>
          <c:order val="2"/>
          <c:tx>
            <c:strRef>
              <c:f>Sheet1!$D$5</c:f>
              <c:strCache>
                <c:ptCount val="1"/>
                <c:pt idx="0">
                  <c:v>Rural</c:v>
                </c:pt>
              </c:strCache>
            </c:strRef>
          </c:tx>
          <c:dPt>
            <c:idx val="0"/>
            <c:bubble3D val="0"/>
            <c:spPr>
              <a:solidFill>
                <a:srgbClr val="4DC0CC"/>
              </a:solidFill>
              <a:ln w="19050">
                <a:solidFill>
                  <a:schemeClr val="lt1"/>
                </a:solidFill>
              </a:ln>
              <a:effectLst/>
            </c:spPr>
            <c:extLst xmlns:c16r2="http://schemas.microsoft.com/office/drawing/2015/06/chart">
              <c:ext xmlns:c16="http://schemas.microsoft.com/office/drawing/2014/chart" uri="{C3380CC4-5D6E-409C-BE32-E72D297353CC}">
                <c16:uniqueId val="{0000000A-94D2-4741-B753-A0AFEEE326CE}"/>
              </c:ext>
            </c:extLst>
          </c:dPt>
          <c:dPt>
            <c:idx val="1"/>
            <c:bubble3D val="0"/>
            <c:spPr>
              <a:solidFill>
                <a:srgbClr val="D0CECE">
                  <a:alpha val="60000"/>
                </a:srgbClr>
              </a:solidFill>
              <a:ln w="19050">
                <a:solidFill>
                  <a:schemeClr val="lt1"/>
                </a:solidFill>
              </a:ln>
              <a:effectLst/>
            </c:spPr>
            <c:extLst xmlns:c16r2="http://schemas.microsoft.com/office/drawing/2015/06/chart">
              <c:ext xmlns:c16="http://schemas.microsoft.com/office/drawing/2014/chart" uri="{C3380CC4-5D6E-409C-BE32-E72D297353CC}">
                <c16:uniqueId val="{0000000C-94D2-4741-B753-A0AFEEE326CE}"/>
              </c:ext>
            </c:extLst>
          </c:dPt>
          <c:dLbls>
            <c:dLbl>
              <c:idx val="0"/>
              <c:layout>
                <c:manualLayout>
                  <c:x val="0.13311871870612788"/>
                  <c:y val="-0.16004617395128801"/>
                </c:manualLayout>
              </c:layout>
              <c:showLegendKey val="0"/>
              <c:showVal val="1"/>
              <c:showCatName val="0"/>
              <c:showSerName val="1"/>
              <c:showPercent val="0"/>
              <c:showBubbleSize val="0"/>
              <c:extLst xmlns:c16r2="http://schemas.microsoft.com/office/drawing/2015/06/chart">
                <c:ext xmlns:c16="http://schemas.microsoft.com/office/drawing/2014/chart" uri="{C3380CC4-5D6E-409C-BE32-E72D297353CC}">
                  <c16:uniqueId val="{0000000A-94D2-4741-B753-A0AFEEE326CE}"/>
                </c:ext>
                <c:ext xmlns:c15="http://schemas.microsoft.com/office/drawing/2012/chart" uri="{CE6537A1-D6FC-4f65-9D91-7224C49458BB}">
                  <c15:layout/>
                </c:ext>
              </c:extLst>
            </c:dLbl>
            <c:dLbl>
              <c:idx val="1"/>
              <c:delete val="1"/>
              <c:extLst xmlns:c16r2="http://schemas.microsoft.com/office/drawing/2015/06/chart">
                <c:ext xmlns:c16="http://schemas.microsoft.com/office/drawing/2014/chart" uri="{C3380CC4-5D6E-409C-BE32-E72D297353CC}">
                  <c16:uniqueId val="{0000000C-94D2-4741-B753-A0AFEEE326CE}"/>
                </c:ex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1"/>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Sheet1!$A$6:$A$7</c:f>
              <c:strCache>
                <c:ptCount val="2"/>
                <c:pt idx="0">
                  <c:v>Yes</c:v>
                </c:pt>
                <c:pt idx="1">
                  <c:v>No</c:v>
                </c:pt>
              </c:strCache>
            </c:strRef>
          </c:cat>
          <c:val>
            <c:numRef>
              <c:f>Sheet1!$D$6:$D$7</c:f>
              <c:numCache>
                <c:formatCode>0</c:formatCode>
                <c:ptCount val="2"/>
                <c:pt idx="0">
                  <c:v>27.781045547937929</c:v>
                </c:pt>
                <c:pt idx="1">
                  <c:v>72.218954452062064</c:v>
                </c:pt>
              </c:numCache>
            </c:numRef>
          </c:val>
          <c:extLst xmlns:c16r2="http://schemas.microsoft.com/office/drawing/2015/06/chart">
            <c:ext xmlns:c16="http://schemas.microsoft.com/office/drawing/2014/chart" uri="{C3380CC4-5D6E-409C-BE32-E72D297353CC}">
              <c16:uniqueId val="{0000000D-94D2-4741-B753-A0AFEEE326CE}"/>
            </c:ext>
          </c:extLst>
        </c:ser>
        <c:dLbls>
          <c:showLegendKey val="0"/>
          <c:showVal val="0"/>
          <c:showCatName val="0"/>
          <c:showSerName val="0"/>
          <c:showPercent val="0"/>
          <c:showBubbleSize val="0"/>
          <c:showLeaderLines val="1"/>
        </c:dLbls>
        <c:firstSliceAng val="0"/>
        <c:holeSize val="15"/>
      </c:doughnutChart>
      <c:spPr>
        <a:noFill/>
        <a:ln>
          <a:noFill/>
        </a:ln>
        <a:effectLst/>
      </c:spPr>
    </c:plotArea>
    <c:plotVisOnly val="1"/>
    <c:dispBlanksAs val="zero"/>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3568474035682252"/>
          <c:y val="0.23142890131298643"/>
          <c:w val="0.52927145973841871"/>
          <c:h val="0.62174639880052163"/>
        </c:manualLayout>
      </c:layout>
      <c:doughnutChart>
        <c:varyColors val="1"/>
        <c:ser>
          <c:idx val="0"/>
          <c:order val="0"/>
          <c:tx>
            <c:strRef>
              <c:f>Sheet1!$B$5</c:f>
              <c:strCache>
                <c:ptCount val="1"/>
                <c:pt idx="0">
                  <c:v>Azerbaijani</c:v>
                </c:pt>
              </c:strCache>
            </c:strRef>
          </c:tx>
          <c:spPr>
            <a:solidFill>
              <a:srgbClr val="FCB040"/>
            </a:solidFill>
            <a:ln>
              <a:noFill/>
            </a:ln>
          </c:spPr>
          <c:dPt>
            <c:idx val="0"/>
            <c:bubble3D val="0"/>
            <c:spPr>
              <a:solidFill>
                <a:srgbClr val="684FA1"/>
              </a:solidFill>
              <a:ln w="19050">
                <a:noFill/>
              </a:ln>
              <a:effectLst/>
            </c:spPr>
            <c:extLst xmlns:c16r2="http://schemas.microsoft.com/office/drawing/2015/06/chart">
              <c:ext xmlns:c16="http://schemas.microsoft.com/office/drawing/2014/chart" uri="{C3380CC4-5D6E-409C-BE32-E72D297353CC}">
                <c16:uniqueId val="{00000001-7844-48DE-A8D2-62ACAAD747E7}"/>
              </c:ext>
            </c:extLst>
          </c:dPt>
          <c:dPt>
            <c:idx val="1"/>
            <c:bubble3D val="0"/>
            <c:spPr>
              <a:solidFill>
                <a:srgbClr val="D0CECE"/>
              </a:solidFill>
              <a:ln w="19050">
                <a:noFill/>
              </a:ln>
              <a:effectLst/>
            </c:spPr>
            <c:extLst xmlns:c16r2="http://schemas.microsoft.com/office/drawing/2015/06/chart">
              <c:ext xmlns:c16="http://schemas.microsoft.com/office/drawing/2014/chart" uri="{C3380CC4-5D6E-409C-BE32-E72D297353CC}">
                <c16:uniqueId val="{00000003-7844-48DE-A8D2-62ACAAD747E7}"/>
              </c:ext>
            </c:extLst>
          </c:dPt>
          <c:dLbls>
            <c:dLbl>
              <c:idx val="0"/>
              <c:layout>
                <c:manualLayout>
                  <c:x val="-0.40320691163604561"/>
                  <c:y val="-0.37953428898310787"/>
                </c:manualLayout>
              </c:layout>
              <c:numFmt formatCode="#,##0" sourceLinked="0"/>
              <c:spPr>
                <a:noFill/>
                <a:ln>
                  <a:noFill/>
                </a:ln>
                <a:effectLst/>
              </c:spPr>
              <c:txPr>
                <a:bodyPr rot="0" spcFirstLastPara="1" vertOverflow="ellipsis" vert="horz" wrap="square" lIns="38100" tIns="19050" rIns="38100" bIns="19050" anchor="ctr" anchorCtr="0">
                  <a:noAutofit/>
                </a:bodyPr>
                <a:lstStyle/>
                <a:p>
                  <a:pPr algn="ctr">
                    <a:defRPr lang="en-US" sz="7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1"/>
              <c:showPercent val="0"/>
              <c:showBubbleSize val="0"/>
              <c:extLst xmlns:c16r2="http://schemas.microsoft.com/office/drawing/2015/06/chart">
                <c:ext xmlns:c16="http://schemas.microsoft.com/office/drawing/2014/chart" uri="{C3380CC4-5D6E-409C-BE32-E72D297353CC}">
                  <c16:uniqueId val="{00000001-7844-48DE-A8D2-62ACAAD747E7}"/>
                </c:ext>
                <c:ext xmlns:c15="http://schemas.microsoft.com/office/drawing/2012/chart" uri="{CE6537A1-D6FC-4f65-9D91-7224C49458BB}">
                  <c15:layout>
                    <c:manualLayout>
                      <c:w val="0.31147200349956256"/>
                      <c:h val="0.10614316239316236"/>
                    </c:manualLayout>
                  </c15:layout>
                </c:ext>
              </c:extLst>
            </c:dLbl>
            <c:numFmt formatCode="#,##0" sourceLinked="0"/>
            <c:spPr>
              <a:noFill/>
              <a:ln>
                <a:noFill/>
              </a:ln>
              <a:effectLst/>
            </c:spPr>
            <c:txPr>
              <a:bodyPr rot="0" spcFirstLastPara="1" vertOverflow="ellipsis" vert="horz" wrap="square" lIns="38100" tIns="19050" rIns="38100" bIns="19050" anchor="ctr" anchorCtr="0">
                <a:spAutoFit/>
              </a:bodyPr>
              <a:lstStyle/>
              <a:p>
                <a:pPr algn="ctr">
                  <a:defRPr lang="en-US" sz="7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xmlns:c16r2="http://schemas.microsoft.com/office/drawing/2015/06/chart">
              <c:ext xmlns:c15="http://schemas.microsoft.com/office/drawing/2012/chart" uri="{CE6537A1-D6FC-4f65-9D91-7224C49458BB}"/>
            </c:extLst>
          </c:dLbls>
          <c:cat>
            <c:strRef>
              <c:f>Sheet1!$A$6:$A$7</c:f>
              <c:strCache>
                <c:ptCount val="2"/>
                <c:pt idx="0">
                  <c:v>Yes</c:v>
                </c:pt>
                <c:pt idx="1">
                  <c:v>No</c:v>
                </c:pt>
              </c:strCache>
            </c:strRef>
          </c:cat>
          <c:val>
            <c:numRef>
              <c:f>Sheet1!$B$6:$B$7</c:f>
              <c:numCache>
                <c:formatCode>0.0</c:formatCode>
                <c:ptCount val="2"/>
                <c:pt idx="0">
                  <c:v>81.528288871868767</c:v>
                </c:pt>
                <c:pt idx="1">
                  <c:v>18.471711128131176</c:v>
                </c:pt>
              </c:numCache>
            </c:numRef>
          </c:val>
          <c:extLst xmlns:c16r2="http://schemas.microsoft.com/office/drawing/2015/06/chart">
            <c:ext xmlns:c16="http://schemas.microsoft.com/office/drawing/2014/chart" uri="{C3380CC4-5D6E-409C-BE32-E72D297353CC}">
              <c16:uniqueId val="{00000004-7844-48DE-A8D2-62ACAAD747E7}"/>
            </c:ext>
          </c:extLst>
        </c:ser>
        <c:ser>
          <c:idx val="1"/>
          <c:order val="1"/>
          <c:tx>
            <c:strRef>
              <c:f>Sheet1!$C$5</c:f>
              <c:strCache>
                <c:ptCount val="1"/>
                <c:pt idx="0">
                  <c:v>Georgian</c:v>
                </c:pt>
              </c:strCache>
            </c:strRef>
          </c:tx>
          <c:dPt>
            <c:idx val="0"/>
            <c:bubble3D val="0"/>
            <c:spPr>
              <a:solidFill>
                <a:srgbClr val="7058A6"/>
              </a:solidFill>
              <a:ln w="19050">
                <a:solidFill>
                  <a:schemeClr val="lt1"/>
                </a:solidFill>
              </a:ln>
              <a:effectLst/>
            </c:spPr>
            <c:extLst xmlns:c16r2="http://schemas.microsoft.com/office/drawing/2015/06/chart">
              <c:ext xmlns:c16="http://schemas.microsoft.com/office/drawing/2014/chart" uri="{C3380CC4-5D6E-409C-BE32-E72D297353CC}">
                <c16:uniqueId val="{00000005-F4B5-44CB-8E0F-D1D45134EBC7}"/>
              </c:ext>
            </c:extLst>
          </c:dPt>
          <c:dPt>
            <c:idx val="1"/>
            <c:bubble3D val="0"/>
            <c:spPr>
              <a:solidFill>
                <a:srgbClr val="D9D8D8"/>
              </a:solidFill>
              <a:ln w="19050">
                <a:solidFill>
                  <a:schemeClr val="lt1"/>
                </a:solidFill>
              </a:ln>
              <a:effectLst/>
            </c:spPr>
            <c:extLst xmlns:c16r2="http://schemas.microsoft.com/office/drawing/2015/06/chart">
              <c:ext xmlns:c16="http://schemas.microsoft.com/office/drawing/2014/chart" uri="{C3380CC4-5D6E-409C-BE32-E72D297353CC}">
                <c16:uniqueId val="{00000007-F4B5-44CB-8E0F-D1D45134EBC7}"/>
              </c:ext>
            </c:extLst>
          </c:dPt>
          <c:dLbls>
            <c:dLbl>
              <c:idx val="0"/>
              <c:layout>
                <c:manualLayout>
                  <c:x val="-0.37685689356394886"/>
                  <c:y val="0.28002683558785951"/>
                </c:manualLayout>
              </c:layout>
              <c:numFmt formatCode="#,##0" sourceLinked="0"/>
              <c:spPr>
                <a:noFill/>
                <a:ln>
                  <a:noFill/>
                </a:ln>
                <a:effectLst/>
              </c:spPr>
              <c:txPr>
                <a:bodyPr rot="0" spcFirstLastPara="1" vertOverflow="ellipsis" vert="horz" wrap="square" lIns="38100" tIns="19050" rIns="38100" bIns="19050" anchor="ctr" anchorCtr="1">
                  <a:noAutofit/>
                </a:bodyPr>
                <a:lstStyle/>
                <a:p>
                  <a:pPr>
                    <a:defRPr sz="7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1"/>
              <c:showPercent val="0"/>
              <c:showBubbleSize val="0"/>
              <c:extLst xmlns:c16r2="http://schemas.microsoft.com/office/drawing/2015/06/chart">
                <c:ext xmlns:c16="http://schemas.microsoft.com/office/drawing/2014/chart" uri="{C3380CC4-5D6E-409C-BE32-E72D297353CC}">
                  <c16:uniqueId val="{00000005-F4B5-44CB-8E0F-D1D45134EBC7}"/>
                </c:ext>
                <c:ext xmlns:c15="http://schemas.microsoft.com/office/drawing/2012/chart" uri="{CE6537A1-D6FC-4f65-9D91-7224C49458BB}">
                  <c15:layout>
                    <c:manualLayout>
                      <c:w val="0.22514882502422273"/>
                      <c:h val="0.16285263365555336"/>
                    </c:manualLayout>
                  </c15:layout>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xmlns:c16r2="http://schemas.microsoft.com/office/drawing/2015/06/chart">
              <c:ext xmlns:c15="http://schemas.microsoft.com/office/drawing/2012/chart" uri="{CE6537A1-D6FC-4f65-9D91-7224C49458BB}"/>
            </c:extLst>
          </c:dLbls>
          <c:cat>
            <c:strRef>
              <c:f>Sheet1!$A$6:$A$7</c:f>
              <c:strCache>
                <c:ptCount val="2"/>
                <c:pt idx="0">
                  <c:v>Yes</c:v>
                </c:pt>
                <c:pt idx="1">
                  <c:v>No</c:v>
                </c:pt>
              </c:strCache>
            </c:strRef>
          </c:cat>
          <c:val>
            <c:numRef>
              <c:f>Sheet1!$C$6:$C$7</c:f>
              <c:numCache>
                <c:formatCode>0.0</c:formatCode>
                <c:ptCount val="2"/>
                <c:pt idx="0">
                  <c:v>65.208396904574059</c:v>
                </c:pt>
                <c:pt idx="1">
                  <c:v>34.791603095425955</c:v>
                </c:pt>
              </c:numCache>
            </c:numRef>
          </c:val>
          <c:extLst xmlns:c16r2="http://schemas.microsoft.com/office/drawing/2015/06/chart">
            <c:ext xmlns:c16="http://schemas.microsoft.com/office/drawing/2014/chart" uri="{C3380CC4-5D6E-409C-BE32-E72D297353CC}">
              <c16:uniqueId val="{00000008-F4B5-44CB-8E0F-D1D45134EBC7}"/>
            </c:ext>
          </c:extLst>
        </c:ser>
        <c:ser>
          <c:idx val="2"/>
          <c:order val="2"/>
          <c:tx>
            <c:strRef>
              <c:f>Sheet1!$D$5</c:f>
              <c:strCache>
                <c:ptCount val="1"/>
                <c:pt idx="0">
                  <c:v>Other</c:v>
                </c:pt>
              </c:strCache>
            </c:strRef>
          </c:tx>
          <c:dPt>
            <c:idx val="0"/>
            <c:bubble3D val="0"/>
            <c:spPr>
              <a:solidFill>
                <a:srgbClr val="7760AA"/>
              </a:solidFill>
              <a:ln w="19050">
                <a:solidFill>
                  <a:schemeClr val="lt1"/>
                </a:solidFill>
              </a:ln>
              <a:effectLst/>
            </c:spPr>
            <c:extLst xmlns:c16r2="http://schemas.microsoft.com/office/drawing/2015/06/chart">
              <c:ext xmlns:c16="http://schemas.microsoft.com/office/drawing/2014/chart" uri="{C3380CC4-5D6E-409C-BE32-E72D297353CC}">
                <c16:uniqueId val="{0000000A-F4B5-44CB-8E0F-D1D45134EBC7}"/>
              </c:ext>
            </c:extLst>
          </c:dPt>
          <c:dPt>
            <c:idx val="1"/>
            <c:bubble3D val="0"/>
            <c:spPr>
              <a:solidFill>
                <a:srgbClr val="E3E2E2"/>
              </a:solidFill>
              <a:ln w="19050">
                <a:solidFill>
                  <a:schemeClr val="lt1"/>
                </a:solidFill>
              </a:ln>
              <a:effectLst/>
            </c:spPr>
            <c:extLst xmlns:c16r2="http://schemas.microsoft.com/office/drawing/2015/06/chart">
              <c:ext xmlns:c16="http://schemas.microsoft.com/office/drawing/2014/chart" uri="{C3380CC4-5D6E-409C-BE32-E72D297353CC}">
                <c16:uniqueId val="{0000000C-F4B5-44CB-8E0F-D1D45134EBC7}"/>
              </c:ext>
            </c:extLst>
          </c:dPt>
          <c:dLbls>
            <c:dLbl>
              <c:idx val="0"/>
              <c:layout>
                <c:manualLayout>
                  <c:x val="0.10941617070289529"/>
                  <c:y val="-0.44840500706642439"/>
                </c:manualLayout>
              </c:layout>
              <c:showLegendKey val="0"/>
              <c:showVal val="1"/>
              <c:showCatName val="0"/>
              <c:showSerName val="1"/>
              <c:showPercent val="0"/>
              <c:showBubbleSize val="0"/>
              <c:extLst xmlns:c16r2="http://schemas.microsoft.com/office/drawing/2015/06/chart">
                <c:ext xmlns:c16="http://schemas.microsoft.com/office/drawing/2014/chart" uri="{C3380CC4-5D6E-409C-BE32-E72D297353CC}">
                  <c16:uniqueId val="{0000000A-F4B5-44CB-8E0F-D1D45134EBC7}"/>
                </c:ext>
                <c:ext xmlns:c15="http://schemas.microsoft.com/office/drawing/2012/chart" uri="{CE6537A1-D6FC-4f65-9D91-7224C49458BB}">
                  <c15:layout/>
                </c:ext>
              </c:extLst>
            </c:dLbl>
            <c:dLbl>
              <c:idx val="1"/>
              <c:delete val="1"/>
              <c:extLst xmlns:c16r2="http://schemas.microsoft.com/office/drawing/2015/06/chart">
                <c:ext xmlns:c16="http://schemas.microsoft.com/office/drawing/2014/chart" uri="{C3380CC4-5D6E-409C-BE32-E72D297353CC}">
                  <c16:uniqueId val="{0000000C-F4B5-44CB-8E0F-D1D45134EBC7}"/>
                </c:ext>
                <c:ext xmlns:c15="http://schemas.microsoft.com/office/drawing/2012/chart" uri="{CE6537A1-D6FC-4f65-9D91-7224C49458BB}"/>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1"/>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Sheet1!$A$6:$A$7</c:f>
              <c:strCache>
                <c:ptCount val="2"/>
                <c:pt idx="0">
                  <c:v>Yes</c:v>
                </c:pt>
                <c:pt idx="1">
                  <c:v>No</c:v>
                </c:pt>
              </c:strCache>
            </c:strRef>
          </c:cat>
          <c:val>
            <c:numRef>
              <c:f>Sheet1!$D$6:$D$7</c:f>
              <c:numCache>
                <c:formatCode>0.0</c:formatCode>
                <c:ptCount val="2"/>
                <c:pt idx="0">
                  <c:v>63.842789545865585</c:v>
                </c:pt>
                <c:pt idx="1">
                  <c:v>36.157210454134386</c:v>
                </c:pt>
              </c:numCache>
            </c:numRef>
          </c:val>
          <c:extLst xmlns:c16r2="http://schemas.microsoft.com/office/drawing/2015/06/chart">
            <c:ext xmlns:c16="http://schemas.microsoft.com/office/drawing/2014/chart" uri="{C3380CC4-5D6E-409C-BE32-E72D297353CC}">
              <c16:uniqueId val="{0000000D-F4B5-44CB-8E0F-D1D45134EBC7}"/>
            </c:ext>
          </c:extLst>
        </c:ser>
        <c:ser>
          <c:idx val="3"/>
          <c:order val="3"/>
          <c:tx>
            <c:strRef>
              <c:f>Sheet1!$E$5</c:f>
              <c:strCache>
                <c:ptCount val="1"/>
                <c:pt idx="0">
                  <c:v>Armenian</c:v>
                </c:pt>
              </c:strCache>
            </c:strRef>
          </c:tx>
          <c:dPt>
            <c:idx val="0"/>
            <c:bubble3D val="0"/>
            <c:spPr>
              <a:solidFill>
                <a:srgbClr val="7F69AF"/>
              </a:solidFill>
              <a:ln w="19050">
                <a:solidFill>
                  <a:schemeClr val="lt1"/>
                </a:solidFill>
              </a:ln>
              <a:effectLst/>
            </c:spPr>
            <c:extLst xmlns:c16r2="http://schemas.microsoft.com/office/drawing/2015/06/chart">
              <c:ext xmlns:c16="http://schemas.microsoft.com/office/drawing/2014/chart" uri="{C3380CC4-5D6E-409C-BE32-E72D297353CC}">
                <c16:uniqueId val="{0000000F-F4B5-44CB-8E0F-D1D45134EBC7}"/>
              </c:ext>
            </c:extLst>
          </c:dPt>
          <c:dPt>
            <c:idx val="1"/>
            <c:bubble3D val="0"/>
            <c:spPr>
              <a:solidFill>
                <a:srgbClr val="E5E4E4"/>
              </a:solidFill>
              <a:ln w="19050">
                <a:solidFill>
                  <a:schemeClr val="lt1"/>
                </a:solidFill>
              </a:ln>
              <a:effectLst/>
            </c:spPr>
            <c:extLst xmlns:c16r2="http://schemas.microsoft.com/office/drawing/2015/06/chart">
              <c:ext xmlns:c16="http://schemas.microsoft.com/office/drawing/2014/chart" uri="{C3380CC4-5D6E-409C-BE32-E72D297353CC}">
                <c16:uniqueId val="{00000011-F4B5-44CB-8E0F-D1D45134EBC7}"/>
              </c:ext>
            </c:extLst>
          </c:dPt>
          <c:dLbls>
            <c:dLbl>
              <c:idx val="0"/>
              <c:layout>
                <c:manualLayout>
                  <c:x val="3.7726783084440774E-2"/>
                  <c:y val="0.26175234706238643"/>
                </c:manualLayout>
              </c:layout>
              <c:showLegendKey val="0"/>
              <c:showVal val="1"/>
              <c:showCatName val="0"/>
              <c:showSerName val="1"/>
              <c:showPercent val="0"/>
              <c:showBubbleSize val="0"/>
              <c:extLst xmlns:c16r2="http://schemas.microsoft.com/office/drawing/2015/06/chart">
                <c:ext xmlns:c16="http://schemas.microsoft.com/office/drawing/2014/chart" uri="{C3380CC4-5D6E-409C-BE32-E72D297353CC}">
                  <c16:uniqueId val="{0000000F-F4B5-44CB-8E0F-D1D45134EBC7}"/>
                </c:ext>
                <c:ext xmlns:c15="http://schemas.microsoft.com/office/drawing/2012/chart" uri="{CE6537A1-D6FC-4f65-9D91-7224C49458BB}">
                  <c15:layout>
                    <c:manualLayout>
                      <c:w val="0.24619466316710412"/>
                      <c:h val="0.10080128205128203"/>
                    </c:manualLayout>
                  </c15:layout>
                </c:ext>
              </c:extLst>
            </c:dLbl>
            <c:dLbl>
              <c:idx val="1"/>
              <c:delete val="1"/>
              <c:extLst xmlns:c16r2="http://schemas.microsoft.com/office/drawing/2015/06/chart">
                <c:ext xmlns:c16="http://schemas.microsoft.com/office/drawing/2014/chart" uri="{C3380CC4-5D6E-409C-BE32-E72D297353CC}">
                  <c16:uniqueId val="{00000011-F4B5-44CB-8E0F-D1D45134EBC7}"/>
                </c:ext>
                <c:ext xmlns:c15="http://schemas.microsoft.com/office/drawing/2012/chart" uri="{CE6537A1-D6FC-4f65-9D91-7224C49458BB}"/>
              </c:extLst>
            </c:dLbl>
            <c:numFmt formatCode="#,##0" sourceLinked="0"/>
            <c:spPr>
              <a:noFill/>
              <a:ln>
                <a:noFill/>
              </a:ln>
              <a:effectLst/>
            </c:spPr>
            <c:txPr>
              <a:bodyPr rot="0" spcFirstLastPara="1" vertOverflow="ellipsis" vert="horz" wrap="square" lIns="38100" tIns="19050" rIns="38100" bIns="19050" anchor="ctr" anchorCtr="0">
                <a:spAutoFit/>
              </a:bodyPr>
              <a:lstStyle/>
              <a:p>
                <a:pPr algn="ctr">
                  <a:defRPr lang="en-US" sz="7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Sheet1!$A$6:$A$7</c:f>
              <c:strCache>
                <c:ptCount val="2"/>
                <c:pt idx="0">
                  <c:v>Yes</c:v>
                </c:pt>
                <c:pt idx="1">
                  <c:v>No</c:v>
                </c:pt>
              </c:strCache>
            </c:strRef>
          </c:cat>
          <c:val>
            <c:numRef>
              <c:f>Sheet1!$E$6:$E$7</c:f>
              <c:numCache>
                <c:formatCode>0.0</c:formatCode>
                <c:ptCount val="2"/>
                <c:pt idx="0">
                  <c:v>61.72050723959358</c:v>
                </c:pt>
                <c:pt idx="1">
                  <c:v>38.27949276040642</c:v>
                </c:pt>
              </c:numCache>
            </c:numRef>
          </c:val>
          <c:extLst xmlns:c16r2="http://schemas.microsoft.com/office/drawing/2015/06/chart">
            <c:ext xmlns:c16="http://schemas.microsoft.com/office/drawing/2014/chart" uri="{C3380CC4-5D6E-409C-BE32-E72D297353CC}">
              <c16:uniqueId val="{00000012-F4B5-44CB-8E0F-D1D45134EBC7}"/>
            </c:ext>
          </c:extLst>
        </c:ser>
        <c:dLbls>
          <c:showLegendKey val="0"/>
          <c:showVal val="0"/>
          <c:showCatName val="0"/>
          <c:showSerName val="0"/>
          <c:showPercent val="0"/>
          <c:showBubbleSize val="0"/>
          <c:showLeaderLines val="1"/>
        </c:dLbls>
        <c:firstSliceAng val="0"/>
        <c:holeSize val="15"/>
      </c:doughnutChart>
      <c:spPr>
        <a:noFill/>
        <a:ln>
          <a:noFill/>
        </a:ln>
        <a:effectLst/>
      </c:spPr>
    </c:plotArea>
    <c:plotVisOnly val="1"/>
    <c:dispBlanksAs val="zero"/>
    <c:showDLblsOverMax val="0"/>
  </c:chart>
  <c:spPr>
    <a:noFill/>
    <a:ln>
      <a:noFill/>
    </a:ln>
    <a:effectLst/>
  </c:spPr>
  <c:txPr>
    <a:bodyPr/>
    <a:lstStyle/>
    <a:p>
      <a:pPr>
        <a:defRPr/>
      </a:pPr>
      <a:endParaRPr lang="en-US"/>
    </a:p>
  </c:txPr>
  <c:externalData r:id="rId3">
    <c:autoUpdate val="0"/>
  </c:externalData>
  <c:userShapes r:id="rId4"/>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900" b="0" i="0" u="none" strike="noStrike" kern="1200" spc="0" baseline="0">
                <a:solidFill>
                  <a:schemeClr val="tx1">
                    <a:lumMod val="65000"/>
                    <a:lumOff val="35000"/>
                  </a:schemeClr>
                </a:solidFill>
                <a:latin typeface="+mn-lt"/>
                <a:ea typeface="+mn-ea"/>
                <a:cs typeface="+mn-cs"/>
              </a:defRPr>
            </a:pPr>
            <a:r>
              <a:rPr lang="en-US" b="1" dirty="0"/>
              <a:t>Any</a:t>
            </a:r>
            <a:r>
              <a:rPr lang="en-US" b="1" baseline="0" dirty="0"/>
              <a:t> violent discipline: SDG 16.2.1</a:t>
            </a:r>
            <a:endParaRPr lang="en-US" b="1" dirty="0"/>
          </a:p>
        </c:rich>
      </c:tx>
      <c:layout>
        <c:manualLayout>
          <c:xMode val="edge"/>
          <c:yMode val="edge"/>
          <c:x val="0.20214022891125952"/>
          <c:y val="4.4516566005457496E-2"/>
        </c:manualLayout>
      </c:layout>
      <c:overlay val="0"/>
      <c:spPr>
        <a:noFill/>
        <a:ln>
          <a:noFill/>
        </a:ln>
        <a:effectLst/>
      </c:spPr>
      <c:txPr>
        <a:bodyPr rot="0" spcFirstLastPara="1" vertOverflow="ellipsis" vert="horz" wrap="square" anchor="ctr" anchorCtr="1"/>
        <a:lstStyle/>
        <a:p>
          <a:pPr>
            <a:defRPr sz="9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0.11271329621469849"/>
          <c:y val="0.23085752121042707"/>
          <c:w val="0.7708078249174396"/>
          <c:h val="0.62174655824106628"/>
        </c:manualLayout>
      </c:layout>
      <c:doughnutChart>
        <c:varyColors val="1"/>
        <c:ser>
          <c:idx val="0"/>
          <c:order val="0"/>
          <c:tx>
            <c:strRef>
              <c:f>Sheet1!$B$5</c:f>
              <c:strCache>
                <c:ptCount val="1"/>
                <c:pt idx="0">
                  <c:v>Azerbaijani</c:v>
                </c:pt>
              </c:strCache>
            </c:strRef>
          </c:tx>
          <c:spPr>
            <a:solidFill>
              <a:srgbClr val="FCB040"/>
            </a:solidFill>
            <a:ln>
              <a:noFill/>
            </a:ln>
          </c:spPr>
          <c:dPt>
            <c:idx val="0"/>
            <c:bubble3D val="0"/>
            <c:spPr>
              <a:solidFill>
                <a:srgbClr val="F15A40"/>
              </a:solidFill>
              <a:ln w="19050">
                <a:noFill/>
              </a:ln>
              <a:effectLst/>
            </c:spPr>
            <c:extLst xmlns:c16r2="http://schemas.microsoft.com/office/drawing/2015/06/chart">
              <c:ext xmlns:c16="http://schemas.microsoft.com/office/drawing/2014/chart" uri="{C3380CC4-5D6E-409C-BE32-E72D297353CC}">
                <c16:uniqueId val="{00000001-515F-4F87-B6CD-D7593A19C3AF}"/>
              </c:ext>
            </c:extLst>
          </c:dPt>
          <c:dPt>
            <c:idx val="1"/>
            <c:bubble3D val="0"/>
            <c:spPr>
              <a:solidFill>
                <a:srgbClr val="D0CECE"/>
              </a:solidFill>
              <a:ln w="19050">
                <a:noFill/>
              </a:ln>
              <a:effectLst/>
            </c:spPr>
            <c:extLst xmlns:c16r2="http://schemas.microsoft.com/office/drawing/2015/06/chart">
              <c:ext xmlns:c16="http://schemas.microsoft.com/office/drawing/2014/chart" uri="{C3380CC4-5D6E-409C-BE32-E72D297353CC}">
                <c16:uniqueId val="{00000003-515F-4F87-B6CD-D7593A19C3AF}"/>
              </c:ext>
            </c:extLst>
          </c:dPt>
          <c:dLbls>
            <c:dLbl>
              <c:idx val="0"/>
              <c:layout>
                <c:manualLayout>
                  <c:x val="-0.39774540682414711"/>
                  <c:y val="0.25955460495322702"/>
                </c:manualLayout>
              </c:layout>
              <c:showLegendKey val="0"/>
              <c:showVal val="1"/>
              <c:showCatName val="0"/>
              <c:showSerName val="1"/>
              <c:showPercent val="0"/>
              <c:showBubbleSize val="0"/>
              <c:extLst xmlns:c16r2="http://schemas.microsoft.com/office/drawing/2015/06/chart">
                <c:ext xmlns:c16="http://schemas.microsoft.com/office/drawing/2014/chart" uri="{C3380CC4-5D6E-409C-BE32-E72D297353CC}">
                  <c16:uniqueId val="{00000001-515F-4F87-B6CD-D7593A19C3AF}"/>
                </c:ext>
                <c:ext xmlns:c15="http://schemas.microsoft.com/office/drawing/2012/chart" uri="{CE6537A1-D6FC-4f65-9D91-7224C49458BB}">
                  <c15:layout>
                    <c:manualLayout>
                      <c:w val="0.30591644794400702"/>
                      <c:h val="0.10080128205128203"/>
                    </c:manualLayout>
                  </c15:layout>
                </c:ext>
              </c:extLst>
            </c:dLbl>
            <c:numFmt formatCode="#,##0" sourceLinked="0"/>
            <c:spPr>
              <a:noFill/>
              <a:ln>
                <a:noFill/>
              </a:ln>
              <a:effectLst/>
            </c:spPr>
            <c:txPr>
              <a:bodyPr rot="0" spcFirstLastPara="1" vertOverflow="ellipsis" vert="horz" wrap="square" lIns="38100" tIns="19050" rIns="38100" bIns="19050" anchor="ctr" anchorCtr="0">
                <a:spAutoFit/>
              </a:bodyPr>
              <a:lstStyle/>
              <a:p>
                <a:pPr algn="ctr">
                  <a:defRPr lang="en-US" sz="7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xmlns:c16r2="http://schemas.microsoft.com/office/drawing/2015/06/chart">
              <c:ext xmlns:c15="http://schemas.microsoft.com/office/drawing/2012/chart" uri="{CE6537A1-D6FC-4f65-9D91-7224C49458BB}"/>
            </c:extLst>
          </c:dLbls>
          <c:cat>
            <c:strRef>
              <c:f>Sheet1!$A$6:$A$7</c:f>
              <c:strCache>
                <c:ptCount val="2"/>
                <c:pt idx="0">
                  <c:v>Yes</c:v>
                </c:pt>
                <c:pt idx="1">
                  <c:v>No</c:v>
                </c:pt>
              </c:strCache>
            </c:strRef>
          </c:cat>
          <c:val>
            <c:numRef>
              <c:f>Sheet1!$B$6:$B$7</c:f>
              <c:numCache>
                <c:formatCode>0.0</c:formatCode>
                <c:ptCount val="2"/>
                <c:pt idx="0">
                  <c:v>83.501388003304172</c:v>
                </c:pt>
                <c:pt idx="1">
                  <c:v>16.498611996695828</c:v>
                </c:pt>
              </c:numCache>
            </c:numRef>
          </c:val>
          <c:extLst xmlns:c16r2="http://schemas.microsoft.com/office/drawing/2015/06/chart">
            <c:ext xmlns:c16="http://schemas.microsoft.com/office/drawing/2014/chart" uri="{C3380CC4-5D6E-409C-BE32-E72D297353CC}">
              <c16:uniqueId val="{00000004-515F-4F87-B6CD-D7593A19C3AF}"/>
            </c:ext>
          </c:extLst>
        </c:ser>
        <c:ser>
          <c:idx val="1"/>
          <c:order val="1"/>
          <c:tx>
            <c:strRef>
              <c:f>Sheet1!$C$5</c:f>
              <c:strCache>
                <c:ptCount val="1"/>
                <c:pt idx="0">
                  <c:v>Other</c:v>
                </c:pt>
              </c:strCache>
            </c:strRef>
          </c:tx>
          <c:spPr>
            <a:solidFill>
              <a:srgbClr val="F15A40"/>
            </a:solidFill>
          </c:spPr>
          <c:dPt>
            <c:idx val="0"/>
            <c:bubble3D val="0"/>
            <c:spPr>
              <a:solidFill>
                <a:srgbClr val="F2624A"/>
              </a:solidFill>
              <a:ln w="19050">
                <a:solidFill>
                  <a:schemeClr val="lt1"/>
                </a:solidFill>
              </a:ln>
              <a:effectLst/>
            </c:spPr>
            <c:extLst xmlns:c16r2="http://schemas.microsoft.com/office/drawing/2015/06/chart">
              <c:ext xmlns:c16="http://schemas.microsoft.com/office/drawing/2014/chart" uri="{C3380CC4-5D6E-409C-BE32-E72D297353CC}">
                <c16:uniqueId val="{00000005-B329-4488-A2AD-8A1F63A69D14}"/>
              </c:ext>
            </c:extLst>
          </c:dPt>
          <c:dPt>
            <c:idx val="1"/>
            <c:bubble3D val="0"/>
            <c:spPr>
              <a:solidFill>
                <a:srgbClr val="D9D8D8"/>
              </a:solidFill>
              <a:ln w="19050">
                <a:solidFill>
                  <a:schemeClr val="lt1"/>
                </a:solidFill>
              </a:ln>
              <a:effectLst/>
            </c:spPr>
            <c:extLst xmlns:c16r2="http://schemas.microsoft.com/office/drawing/2015/06/chart">
              <c:ext xmlns:c16="http://schemas.microsoft.com/office/drawing/2014/chart" uri="{C3380CC4-5D6E-409C-BE32-E72D297353CC}">
                <c16:uniqueId val="{00000007-B329-4488-A2AD-8A1F63A69D14}"/>
              </c:ext>
            </c:extLst>
          </c:dPt>
          <c:dLbls>
            <c:dLbl>
              <c:idx val="0"/>
              <c:layout>
                <c:manualLayout>
                  <c:x val="0.11864060406215046"/>
                  <c:y val="0.27759422149368868"/>
                </c:manualLayout>
              </c:layout>
              <c:showLegendKey val="0"/>
              <c:showVal val="1"/>
              <c:showCatName val="0"/>
              <c:showSerName val="1"/>
              <c:showPercent val="0"/>
              <c:showBubbleSize val="0"/>
              <c:extLst xmlns:c16r2="http://schemas.microsoft.com/office/drawing/2015/06/chart">
                <c:ext xmlns:c16="http://schemas.microsoft.com/office/drawing/2014/chart" uri="{C3380CC4-5D6E-409C-BE32-E72D297353CC}">
                  <c16:uniqueId val="{00000005-B329-4488-A2AD-8A1F63A69D14}"/>
                </c:ext>
                <c:ext xmlns:c15="http://schemas.microsoft.com/office/drawing/2012/chart" uri="{CE6537A1-D6FC-4f65-9D91-7224C49458BB}">
                  <c15:layout>
                    <c:manualLayout>
                      <c:w val="0.23969772528433947"/>
                      <c:h val="0.15100360051147452"/>
                    </c:manualLayout>
                  </c15:layout>
                </c:ext>
              </c:extLst>
            </c:dLbl>
            <c:dLbl>
              <c:idx val="1"/>
              <c:delete val="1"/>
              <c:extLst xmlns:c16r2="http://schemas.microsoft.com/office/drawing/2015/06/chart">
                <c:ext xmlns:c16="http://schemas.microsoft.com/office/drawing/2014/chart" uri="{C3380CC4-5D6E-409C-BE32-E72D297353CC}">
                  <c16:uniqueId val="{00000007-B329-4488-A2AD-8A1F63A69D14}"/>
                </c:ext>
                <c:ext xmlns:c15="http://schemas.microsoft.com/office/drawing/2012/chart" uri="{CE6537A1-D6FC-4f65-9D91-7224C49458BB}"/>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1"/>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Sheet1!$A$6:$A$7</c:f>
              <c:strCache>
                <c:ptCount val="2"/>
                <c:pt idx="0">
                  <c:v>Yes</c:v>
                </c:pt>
                <c:pt idx="1">
                  <c:v>No</c:v>
                </c:pt>
              </c:strCache>
            </c:strRef>
          </c:cat>
          <c:val>
            <c:numRef>
              <c:f>Sheet1!$C$6:$C$7</c:f>
              <c:numCache>
                <c:formatCode>0.0</c:formatCode>
                <c:ptCount val="2"/>
                <c:pt idx="0">
                  <c:v>70.698523570566095</c:v>
                </c:pt>
                <c:pt idx="1">
                  <c:v>29.301476429433905</c:v>
                </c:pt>
              </c:numCache>
            </c:numRef>
          </c:val>
          <c:extLst xmlns:c16r2="http://schemas.microsoft.com/office/drawing/2015/06/chart">
            <c:ext xmlns:c16="http://schemas.microsoft.com/office/drawing/2014/chart" uri="{C3380CC4-5D6E-409C-BE32-E72D297353CC}">
              <c16:uniqueId val="{00000008-B329-4488-A2AD-8A1F63A69D14}"/>
            </c:ext>
          </c:extLst>
        </c:ser>
        <c:ser>
          <c:idx val="2"/>
          <c:order val="2"/>
          <c:tx>
            <c:strRef>
              <c:f>Sheet1!$D$5</c:f>
              <c:strCache>
                <c:ptCount val="1"/>
                <c:pt idx="0">
                  <c:v>Georgian</c:v>
                </c:pt>
              </c:strCache>
            </c:strRef>
          </c:tx>
          <c:dPt>
            <c:idx val="0"/>
            <c:bubble3D val="0"/>
            <c:spPr>
              <a:solidFill>
                <a:srgbClr val="F26A53"/>
              </a:solidFill>
              <a:ln w="19050">
                <a:solidFill>
                  <a:schemeClr val="lt1"/>
                </a:solidFill>
              </a:ln>
              <a:effectLst/>
            </c:spPr>
            <c:extLst xmlns:c16r2="http://schemas.microsoft.com/office/drawing/2015/06/chart">
              <c:ext xmlns:c16="http://schemas.microsoft.com/office/drawing/2014/chart" uri="{C3380CC4-5D6E-409C-BE32-E72D297353CC}">
                <c16:uniqueId val="{0000000A-B329-4488-A2AD-8A1F63A69D14}"/>
              </c:ext>
            </c:extLst>
          </c:dPt>
          <c:dPt>
            <c:idx val="1"/>
            <c:bubble3D val="0"/>
            <c:spPr>
              <a:solidFill>
                <a:srgbClr val="E3E2E2"/>
              </a:solidFill>
              <a:ln w="19050">
                <a:solidFill>
                  <a:schemeClr val="lt1"/>
                </a:solidFill>
              </a:ln>
              <a:effectLst/>
            </c:spPr>
            <c:extLst xmlns:c16r2="http://schemas.microsoft.com/office/drawing/2015/06/chart">
              <c:ext xmlns:c16="http://schemas.microsoft.com/office/drawing/2014/chart" uri="{C3380CC4-5D6E-409C-BE32-E72D297353CC}">
                <c16:uniqueId val="{0000000C-B329-4488-A2AD-8A1F63A69D14}"/>
              </c:ext>
            </c:extLst>
          </c:dPt>
          <c:dLbls>
            <c:dLbl>
              <c:idx val="0"/>
              <c:layout>
                <c:manualLayout>
                  <c:x val="0.18774077097518124"/>
                  <c:y val="-0.42756073760010777"/>
                </c:manualLayout>
              </c:layout>
              <c:showLegendKey val="0"/>
              <c:showVal val="1"/>
              <c:showCatName val="0"/>
              <c:showSerName val="1"/>
              <c:showPercent val="0"/>
              <c:showBubbleSize val="0"/>
              <c:extLst xmlns:c16r2="http://schemas.microsoft.com/office/drawing/2015/06/chart">
                <c:ext xmlns:c16="http://schemas.microsoft.com/office/drawing/2014/chart" uri="{C3380CC4-5D6E-409C-BE32-E72D297353CC}">
                  <c16:uniqueId val="{0000000A-B329-4488-A2AD-8A1F63A69D14}"/>
                </c:ext>
                <c:ext xmlns:c15="http://schemas.microsoft.com/office/drawing/2012/chart" uri="{CE6537A1-D6FC-4f65-9D91-7224C49458BB}">
                  <c15:layout/>
                </c:ext>
              </c:extLst>
            </c:dLbl>
            <c:dLbl>
              <c:idx val="1"/>
              <c:delete val="1"/>
              <c:extLst xmlns:c16r2="http://schemas.microsoft.com/office/drawing/2015/06/chart">
                <c:ext xmlns:c16="http://schemas.microsoft.com/office/drawing/2014/chart" uri="{C3380CC4-5D6E-409C-BE32-E72D297353CC}">
                  <c16:uniqueId val="{0000000C-B329-4488-A2AD-8A1F63A69D14}"/>
                </c:ext>
                <c:ext xmlns:c15="http://schemas.microsoft.com/office/drawing/2012/chart" uri="{CE6537A1-D6FC-4f65-9D91-7224C49458BB}"/>
              </c:extLst>
            </c:dLbl>
            <c:numFmt formatCode="#,##0" sourceLinked="0"/>
            <c:spPr>
              <a:noFill/>
              <a:ln>
                <a:noFill/>
              </a:ln>
              <a:effectLst/>
            </c:spPr>
            <c:txPr>
              <a:bodyPr rot="0" spcFirstLastPara="1" vertOverflow="ellipsis" vert="horz" wrap="square" lIns="38100" tIns="19050" rIns="38100" bIns="19050" anchor="ctr" anchorCtr="0">
                <a:spAutoFit/>
              </a:bodyPr>
              <a:lstStyle/>
              <a:p>
                <a:pPr algn="ctr">
                  <a:defRPr lang="en-US" sz="7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1"/>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Sheet1!$A$6:$A$7</c:f>
              <c:strCache>
                <c:ptCount val="2"/>
                <c:pt idx="0">
                  <c:v>Yes</c:v>
                </c:pt>
                <c:pt idx="1">
                  <c:v>No</c:v>
                </c:pt>
              </c:strCache>
            </c:strRef>
          </c:cat>
          <c:val>
            <c:numRef>
              <c:f>Sheet1!$D$6:$D$7</c:f>
              <c:numCache>
                <c:formatCode>0.0</c:formatCode>
                <c:ptCount val="2"/>
                <c:pt idx="0">
                  <c:v>67.654358703809791</c:v>
                </c:pt>
                <c:pt idx="1">
                  <c:v>32.345641296190209</c:v>
                </c:pt>
              </c:numCache>
            </c:numRef>
          </c:val>
          <c:extLst xmlns:c16r2="http://schemas.microsoft.com/office/drawing/2015/06/chart">
            <c:ext xmlns:c16="http://schemas.microsoft.com/office/drawing/2014/chart" uri="{C3380CC4-5D6E-409C-BE32-E72D297353CC}">
              <c16:uniqueId val="{0000000D-B329-4488-A2AD-8A1F63A69D14}"/>
            </c:ext>
          </c:extLst>
        </c:ser>
        <c:ser>
          <c:idx val="3"/>
          <c:order val="3"/>
          <c:tx>
            <c:strRef>
              <c:f>Sheet1!$E$5</c:f>
              <c:strCache>
                <c:ptCount val="1"/>
                <c:pt idx="0">
                  <c:v>Armenian</c:v>
                </c:pt>
              </c:strCache>
            </c:strRef>
          </c:tx>
          <c:dPt>
            <c:idx val="0"/>
            <c:bubble3D val="0"/>
            <c:spPr>
              <a:solidFill>
                <a:srgbClr val="F3735C"/>
              </a:solidFill>
              <a:ln w="19050">
                <a:solidFill>
                  <a:schemeClr val="lt1"/>
                </a:solidFill>
              </a:ln>
              <a:effectLst/>
            </c:spPr>
            <c:extLst xmlns:c16r2="http://schemas.microsoft.com/office/drawing/2015/06/chart">
              <c:ext xmlns:c16="http://schemas.microsoft.com/office/drawing/2014/chart" uri="{C3380CC4-5D6E-409C-BE32-E72D297353CC}">
                <c16:uniqueId val="{0000000F-B329-4488-A2AD-8A1F63A69D14}"/>
              </c:ext>
            </c:extLst>
          </c:dPt>
          <c:dPt>
            <c:idx val="1"/>
            <c:bubble3D val="0"/>
            <c:spPr>
              <a:solidFill>
                <a:srgbClr val="E5E4E4"/>
              </a:solidFill>
              <a:ln w="19050">
                <a:solidFill>
                  <a:schemeClr val="lt1"/>
                </a:solidFill>
              </a:ln>
              <a:effectLst/>
            </c:spPr>
            <c:extLst xmlns:c16r2="http://schemas.microsoft.com/office/drawing/2015/06/chart">
              <c:ext xmlns:c16="http://schemas.microsoft.com/office/drawing/2014/chart" uri="{C3380CC4-5D6E-409C-BE32-E72D297353CC}">
                <c16:uniqueId val="{00000011-B329-4488-A2AD-8A1F63A69D14}"/>
              </c:ext>
            </c:extLst>
          </c:dPt>
          <c:dLbls>
            <c:dLbl>
              <c:idx val="0"/>
              <c:layout>
                <c:manualLayout>
                  <c:x val="0.18888888888888891"/>
                  <c:y val="-9.0811965811965822E-2"/>
                </c:manualLayout>
              </c:layout>
              <c:showLegendKey val="0"/>
              <c:showVal val="1"/>
              <c:showCatName val="0"/>
              <c:showSerName val="1"/>
              <c:showPercent val="0"/>
              <c:showBubbleSize val="0"/>
              <c:extLst xmlns:c16r2="http://schemas.microsoft.com/office/drawing/2015/06/chart">
                <c:ext xmlns:c16="http://schemas.microsoft.com/office/drawing/2014/chart" uri="{C3380CC4-5D6E-409C-BE32-E72D297353CC}">
                  <c16:uniqueId val="{0000000F-B329-4488-A2AD-8A1F63A69D14}"/>
                </c:ext>
                <c:ext xmlns:c15="http://schemas.microsoft.com/office/drawing/2012/chart" uri="{CE6537A1-D6FC-4f65-9D91-7224C49458BB}">
                  <c15:layout/>
                </c:ext>
              </c:extLst>
            </c:dLbl>
            <c:dLbl>
              <c:idx val="1"/>
              <c:delete val="1"/>
              <c:extLst xmlns:c16r2="http://schemas.microsoft.com/office/drawing/2015/06/chart">
                <c:ext xmlns:c16="http://schemas.microsoft.com/office/drawing/2014/chart" uri="{C3380CC4-5D6E-409C-BE32-E72D297353CC}">
                  <c16:uniqueId val="{00000011-B329-4488-A2AD-8A1F63A69D14}"/>
                </c:ext>
                <c:ext xmlns:c15="http://schemas.microsoft.com/office/drawing/2012/chart" uri="{CE6537A1-D6FC-4f65-9D91-7224C49458BB}"/>
              </c:extLst>
            </c:dLbl>
            <c:numFmt formatCode="#,##0" sourceLinked="0"/>
            <c:spPr>
              <a:noFill/>
              <a:ln>
                <a:noFill/>
              </a:ln>
              <a:effectLst/>
            </c:spPr>
            <c:txPr>
              <a:bodyPr rot="0" spcFirstLastPara="1" vertOverflow="ellipsis" vert="horz" wrap="square" lIns="38100" tIns="19050" rIns="38100" bIns="19050" anchor="ctr" anchorCtr="0">
                <a:spAutoFit/>
              </a:bodyPr>
              <a:lstStyle/>
              <a:p>
                <a:pPr algn="ctr">
                  <a:defRPr lang="en-US" sz="7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1"/>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Sheet1!$A$6:$A$7</c:f>
              <c:strCache>
                <c:ptCount val="2"/>
                <c:pt idx="0">
                  <c:v>Yes</c:v>
                </c:pt>
                <c:pt idx="1">
                  <c:v>No</c:v>
                </c:pt>
              </c:strCache>
            </c:strRef>
          </c:cat>
          <c:val>
            <c:numRef>
              <c:f>Sheet1!$E$6:$E$7</c:f>
              <c:numCache>
                <c:formatCode>0.0</c:formatCode>
                <c:ptCount val="2"/>
                <c:pt idx="0">
                  <c:v>64.817605195200073</c:v>
                </c:pt>
                <c:pt idx="1">
                  <c:v>35.182394804799927</c:v>
                </c:pt>
              </c:numCache>
            </c:numRef>
          </c:val>
          <c:extLst xmlns:c16r2="http://schemas.microsoft.com/office/drawing/2015/06/chart">
            <c:ext xmlns:c16="http://schemas.microsoft.com/office/drawing/2014/chart" uri="{C3380CC4-5D6E-409C-BE32-E72D297353CC}">
              <c16:uniqueId val="{00000012-B329-4488-A2AD-8A1F63A69D14}"/>
            </c:ext>
          </c:extLst>
        </c:ser>
        <c:dLbls>
          <c:showLegendKey val="0"/>
          <c:showVal val="0"/>
          <c:showCatName val="0"/>
          <c:showSerName val="0"/>
          <c:showPercent val="0"/>
          <c:showBubbleSize val="0"/>
          <c:showLeaderLines val="1"/>
        </c:dLbls>
        <c:firstSliceAng val="0"/>
        <c:holeSize val="15"/>
      </c:doughnutChart>
      <c:spPr>
        <a:noFill/>
        <a:ln>
          <a:noFill/>
        </a:ln>
        <a:effectLst/>
      </c:spPr>
    </c:plotArea>
    <c:plotVisOnly val="1"/>
    <c:dispBlanksAs val="zero"/>
    <c:showDLblsOverMax val="0"/>
  </c:chart>
  <c:spPr>
    <a:noFill/>
    <a:ln>
      <a:noFill/>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Sheet1!$A$6</c:f>
              <c:strCache>
                <c:ptCount val="1"/>
                <c:pt idx="0">
                  <c:v>Has functional difficulty</c:v>
                </c:pt>
              </c:strCache>
            </c:strRef>
          </c:tx>
          <c:spPr>
            <a:solidFill>
              <a:srgbClr val="3AB9C6"/>
            </a:solidFill>
            <a:ln>
              <a:noFill/>
            </a:ln>
            <a:effectLst/>
          </c:spPr>
          <c:invertIfNegative val="0"/>
          <c:dLbls>
            <c:numFmt formatCode="#,##0"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Sheet1!$B$5:$F$5</c:f>
              <c:strCache>
                <c:ptCount val="5"/>
                <c:pt idx="0">
                  <c:v>Only non-violent discipline</c:v>
                </c:pt>
                <c:pt idx="1">
                  <c:v>Psychological aggression</c:v>
                </c:pt>
                <c:pt idx="2">
                  <c:v>Physical punishment</c:v>
                </c:pt>
                <c:pt idx="3">
                  <c:v>Severe physical punishment</c:v>
                </c:pt>
                <c:pt idx="4">
                  <c:v>Any violent discipline</c:v>
                </c:pt>
              </c:strCache>
            </c:strRef>
          </c:cat>
          <c:val>
            <c:numRef>
              <c:f>Sheet1!$B$6:$F$6</c:f>
              <c:numCache>
                <c:formatCode>0.0</c:formatCode>
                <c:ptCount val="5"/>
                <c:pt idx="0">
                  <c:v>18.754349484291623</c:v>
                </c:pt>
                <c:pt idx="1">
                  <c:v>75.502730960480605</c:v>
                </c:pt>
                <c:pt idx="2">
                  <c:v>37.234769137233805</c:v>
                </c:pt>
                <c:pt idx="3">
                  <c:v>13.428689375503492</c:v>
                </c:pt>
                <c:pt idx="4">
                  <c:v>77.411444307685343</c:v>
                </c:pt>
              </c:numCache>
            </c:numRef>
          </c:val>
          <c:extLst xmlns:c16r2="http://schemas.microsoft.com/office/drawing/2015/06/chart">
            <c:ext xmlns:c16="http://schemas.microsoft.com/office/drawing/2014/chart" uri="{C3380CC4-5D6E-409C-BE32-E72D297353CC}">
              <c16:uniqueId val="{00000000-D823-4BCA-9CB5-2071408BBB2D}"/>
            </c:ext>
          </c:extLst>
        </c:ser>
        <c:ser>
          <c:idx val="1"/>
          <c:order val="1"/>
          <c:tx>
            <c:strRef>
              <c:f>Sheet1!$A$7</c:f>
              <c:strCache>
                <c:ptCount val="1"/>
                <c:pt idx="0">
                  <c:v>Has no functional difficulty</c:v>
                </c:pt>
              </c:strCache>
            </c:strRef>
          </c:tx>
          <c:spPr>
            <a:solidFill>
              <a:srgbClr val="684FA1"/>
            </a:solidFill>
            <a:ln>
              <a:noFill/>
            </a:ln>
            <a:effectLst/>
          </c:spPr>
          <c:invertIfNegative val="0"/>
          <c:dLbls>
            <c:numFmt formatCode="#,##0"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Sheet1!$B$5:$F$5</c:f>
              <c:strCache>
                <c:ptCount val="5"/>
                <c:pt idx="0">
                  <c:v>Only non-violent discipline</c:v>
                </c:pt>
                <c:pt idx="1">
                  <c:v>Psychological aggression</c:v>
                </c:pt>
                <c:pt idx="2">
                  <c:v>Physical punishment</c:v>
                </c:pt>
                <c:pt idx="3">
                  <c:v>Severe physical punishment</c:v>
                </c:pt>
                <c:pt idx="4">
                  <c:v>Any violent discipline</c:v>
                </c:pt>
              </c:strCache>
            </c:strRef>
          </c:cat>
          <c:val>
            <c:numRef>
              <c:f>Sheet1!$B$7:$F$7</c:f>
              <c:numCache>
                <c:formatCode>0.0</c:formatCode>
                <c:ptCount val="5"/>
                <c:pt idx="0">
                  <c:v>28.196052803356668</c:v>
                </c:pt>
                <c:pt idx="1">
                  <c:v>67.921948146968731</c:v>
                </c:pt>
                <c:pt idx="2">
                  <c:v>31.252427597042114</c:v>
                </c:pt>
                <c:pt idx="3">
                  <c:v>4.1167946628142165</c:v>
                </c:pt>
                <c:pt idx="4">
                  <c:v>70.276754176144394</c:v>
                </c:pt>
              </c:numCache>
            </c:numRef>
          </c:val>
          <c:extLst xmlns:c16r2="http://schemas.microsoft.com/office/drawing/2015/06/chart">
            <c:ext xmlns:c16="http://schemas.microsoft.com/office/drawing/2014/chart" uri="{C3380CC4-5D6E-409C-BE32-E72D297353CC}">
              <c16:uniqueId val="{00000001-D823-4BCA-9CB5-2071408BBB2D}"/>
            </c:ext>
          </c:extLst>
        </c:ser>
        <c:dLbls>
          <c:showLegendKey val="0"/>
          <c:showVal val="0"/>
          <c:showCatName val="0"/>
          <c:showSerName val="0"/>
          <c:showPercent val="0"/>
          <c:showBubbleSize val="0"/>
        </c:dLbls>
        <c:gapWidth val="219"/>
        <c:overlap val="-27"/>
        <c:axId val="259581312"/>
        <c:axId val="259581872"/>
      </c:barChart>
      <c:catAx>
        <c:axId val="2595813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endParaRPr lang="en-US"/>
          </a:p>
        </c:txPr>
        <c:crossAx val="259581872"/>
        <c:crosses val="autoZero"/>
        <c:auto val="1"/>
        <c:lblAlgn val="ctr"/>
        <c:lblOffset val="100"/>
        <c:noMultiLvlLbl val="0"/>
      </c:catAx>
      <c:valAx>
        <c:axId val="259581872"/>
        <c:scaling>
          <c:orientation val="minMax"/>
          <c:max val="100"/>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endParaRPr lang="en-US"/>
          </a:p>
        </c:txPr>
        <c:crossAx val="259581312"/>
        <c:crosses val="autoZero"/>
        <c:crossBetween val="between"/>
        <c:majorUnit val="10"/>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900" b="0" i="0" u="none" strike="noStrike" kern="1200" spc="0" baseline="0">
                <a:solidFill>
                  <a:schemeClr val="tx1">
                    <a:lumMod val="65000"/>
                    <a:lumOff val="35000"/>
                  </a:schemeClr>
                </a:solidFill>
                <a:latin typeface="+mn-lt"/>
                <a:ea typeface="+mn-ea"/>
                <a:cs typeface="+mn-cs"/>
              </a:defRPr>
            </a:pPr>
            <a:r>
              <a:rPr lang="en-US" b="1" dirty="0"/>
              <a:t>Only</a:t>
            </a:r>
            <a:r>
              <a:rPr lang="en-US" dirty="0"/>
              <a:t> </a:t>
            </a:r>
            <a:r>
              <a:rPr lang="en-US" b="1" dirty="0"/>
              <a:t>non-violent</a:t>
            </a:r>
            <a:r>
              <a:rPr lang="en-US" dirty="0"/>
              <a:t> </a:t>
            </a:r>
          </a:p>
        </c:rich>
      </c:tx>
      <c:layout>
        <c:manualLayout>
          <c:xMode val="edge"/>
          <c:yMode val="edge"/>
          <c:x val="0.35055756134352162"/>
          <c:y val="4.1334110652525312E-2"/>
        </c:manualLayout>
      </c:layout>
      <c:overlay val="0"/>
      <c:spPr>
        <a:noFill/>
        <a:ln>
          <a:noFill/>
        </a:ln>
        <a:effectLst/>
      </c:spPr>
      <c:txPr>
        <a:bodyPr rot="0" spcFirstLastPara="1" vertOverflow="ellipsis" vert="horz" wrap="square" anchor="ctr" anchorCtr="1"/>
        <a:lstStyle/>
        <a:p>
          <a:pPr>
            <a:defRPr sz="9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0.11271329621469849"/>
          <c:y val="0.23085752121042707"/>
          <c:w val="0.7708078249174396"/>
          <c:h val="0.62174655824106628"/>
        </c:manualLayout>
      </c:layout>
      <c:doughnutChart>
        <c:varyColors val="1"/>
        <c:ser>
          <c:idx val="0"/>
          <c:order val="0"/>
          <c:tx>
            <c:strRef>
              <c:f>Sheet1!$B$5</c:f>
              <c:strCache>
                <c:ptCount val="1"/>
                <c:pt idx="0">
                  <c:v>Armenian</c:v>
                </c:pt>
              </c:strCache>
            </c:strRef>
          </c:tx>
          <c:spPr>
            <a:solidFill>
              <a:srgbClr val="FCB040"/>
            </a:solidFill>
            <a:ln>
              <a:noFill/>
            </a:ln>
          </c:spPr>
          <c:dPt>
            <c:idx val="0"/>
            <c:bubble3D val="0"/>
            <c:spPr>
              <a:solidFill>
                <a:srgbClr val="3AB9C6"/>
              </a:solidFill>
              <a:ln w="19050">
                <a:noFill/>
              </a:ln>
              <a:effectLst/>
            </c:spPr>
            <c:extLst xmlns:c16r2="http://schemas.microsoft.com/office/drawing/2015/06/chart">
              <c:ext xmlns:c16="http://schemas.microsoft.com/office/drawing/2014/chart" uri="{C3380CC4-5D6E-409C-BE32-E72D297353CC}">
                <c16:uniqueId val="{00000001-D5A2-4137-8C57-F4D243DD24ED}"/>
              </c:ext>
            </c:extLst>
          </c:dPt>
          <c:dPt>
            <c:idx val="1"/>
            <c:bubble3D val="0"/>
            <c:spPr>
              <a:solidFill>
                <a:srgbClr val="D0CECE"/>
              </a:solidFill>
              <a:ln w="19050">
                <a:noFill/>
              </a:ln>
              <a:effectLst/>
            </c:spPr>
            <c:extLst xmlns:c16r2="http://schemas.microsoft.com/office/drawing/2015/06/chart">
              <c:ext xmlns:c16="http://schemas.microsoft.com/office/drawing/2014/chart" uri="{C3380CC4-5D6E-409C-BE32-E72D297353CC}">
                <c16:uniqueId val="{00000003-D5A2-4137-8C57-F4D243DD24ED}"/>
              </c:ext>
            </c:extLst>
          </c:dPt>
          <c:dLbls>
            <c:dLbl>
              <c:idx val="0"/>
              <c:layout>
                <c:manualLayout>
                  <c:x val="-0.44485887648324612"/>
                  <c:y val="-9.5366157993910225E-2"/>
                </c:manualLayout>
              </c:layout>
              <c:showLegendKey val="0"/>
              <c:showVal val="1"/>
              <c:showCatName val="0"/>
              <c:showSerName val="1"/>
              <c:showPercent val="0"/>
              <c:showBubbleSize val="0"/>
              <c:extLst xmlns:c16r2="http://schemas.microsoft.com/office/drawing/2015/06/chart">
                <c:ext xmlns:c16="http://schemas.microsoft.com/office/drawing/2014/chart" uri="{C3380CC4-5D6E-409C-BE32-E72D297353CC}">
                  <c16:uniqueId val="{00000001-D5A2-4137-8C57-F4D243DD24ED}"/>
                </c:ext>
                <c:ext xmlns:c15="http://schemas.microsoft.com/office/drawing/2012/chart" uri="{CE6537A1-D6FC-4f65-9D91-7224C49458BB}">
                  <c15:layout>
                    <c:manualLayout>
                      <c:w val="0.22020192855762644"/>
                      <c:h val="9.7657752668331432E-2"/>
                    </c:manualLayout>
                  </c15:layout>
                </c:ext>
              </c:extLst>
            </c:dLbl>
            <c:dLbl>
              <c:idx val="1"/>
              <c:delete val="1"/>
              <c:extLst xmlns:c16r2="http://schemas.microsoft.com/office/drawing/2015/06/chart">
                <c:ext xmlns:c16="http://schemas.microsoft.com/office/drawing/2014/chart" uri="{C3380CC4-5D6E-409C-BE32-E72D297353CC}">
                  <c16:uniqueId val="{00000003-D5A2-4137-8C57-F4D243DD24ED}"/>
                </c:ext>
                <c:ext xmlns:c15="http://schemas.microsoft.com/office/drawing/2012/chart" uri="{CE6537A1-D6FC-4f65-9D91-7224C49458BB}"/>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1"/>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Sheet1!$A$6:$A$7</c:f>
              <c:strCache>
                <c:ptCount val="2"/>
                <c:pt idx="0">
                  <c:v>Yes</c:v>
                </c:pt>
                <c:pt idx="1">
                  <c:v>No</c:v>
                </c:pt>
              </c:strCache>
            </c:strRef>
          </c:cat>
          <c:val>
            <c:numRef>
              <c:f>Sheet1!$B$6:$B$7</c:f>
              <c:numCache>
                <c:formatCode>0.0</c:formatCode>
                <c:ptCount val="2"/>
                <c:pt idx="0">
                  <c:v>33.06787430390488</c:v>
                </c:pt>
                <c:pt idx="1">
                  <c:v>66.932125696095113</c:v>
                </c:pt>
              </c:numCache>
            </c:numRef>
          </c:val>
          <c:extLst xmlns:c16r2="http://schemas.microsoft.com/office/drawing/2015/06/chart">
            <c:ext xmlns:c16="http://schemas.microsoft.com/office/drawing/2014/chart" uri="{C3380CC4-5D6E-409C-BE32-E72D297353CC}">
              <c16:uniqueId val="{00000004-D5A2-4137-8C57-F4D243DD24ED}"/>
            </c:ext>
          </c:extLst>
        </c:ser>
        <c:ser>
          <c:idx val="1"/>
          <c:order val="1"/>
          <c:tx>
            <c:strRef>
              <c:f>Sheet1!$C$5</c:f>
              <c:strCache>
                <c:ptCount val="1"/>
                <c:pt idx="0">
                  <c:v>Georgian</c:v>
                </c:pt>
              </c:strCache>
            </c:strRef>
          </c:tx>
          <c:dPt>
            <c:idx val="0"/>
            <c:bubble3D val="0"/>
            <c:spPr>
              <a:solidFill>
                <a:srgbClr val="44BDC9"/>
              </a:solidFill>
              <a:ln w="19050">
                <a:solidFill>
                  <a:schemeClr val="lt1"/>
                </a:solidFill>
              </a:ln>
              <a:effectLst/>
            </c:spPr>
            <c:extLst xmlns:c16r2="http://schemas.microsoft.com/office/drawing/2015/06/chart">
              <c:ext xmlns:c16="http://schemas.microsoft.com/office/drawing/2014/chart" uri="{C3380CC4-5D6E-409C-BE32-E72D297353CC}">
                <c16:uniqueId val="{00000005-94A3-4A6E-ADB6-AA9B6416587E}"/>
              </c:ext>
            </c:extLst>
          </c:dPt>
          <c:dPt>
            <c:idx val="1"/>
            <c:bubble3D val="0"/>
            <c:spPr>
              <a:solidFill>
                <a:srgbClr val="D9D8D8"/>
              </a:solidFill>
              <a:ln w="19050">
                <a:solidFill>
                  <a:schemeClr val="lt1"/>
                </a:solidFill>
              </a:ln>
              <a:effectLst/>
            </c:spPr>
            <c:extLst xmlns:c16r2="http://schemas.microsoft.com/office/drawing/2015/06/chart">
              <c:ext xmlns:c16="http://schemas.microsoft.com/office/drawing/2014/chart" uri="{C3380CC4-5D6E-409C-BE32-E72D297353CC}">
                <c16:uniqueId val="{00000007-94A3-4A6E-ADB6-AA9B6416587E}"/>
              </c:ext>
            </c:extLst>
          </c:dPt>
          <c:dLbls>
            <c:dLbl>
              <c:idx val="0"/>
              <c:layout>
                <c:manualLayout>
                  <c:x val="0.2483812226266606"/>
                  <c:y val="0.34500067576258003"/>
                </c:manualLayout>
              </c:layout>
              <c:numFmt formatCode="#,##0" sourceLinked="0"/>
              <c:spPr>
                <a:noFill/>
                <a:ln>
                  <a:noFill/>
                </a:ln>
                <a:effectLst/>
              </c:spPr>
              <c:txPr>
                <a:bodyPr rot="0" spcFirstLastPara="1" vertOverflow="ellipsis" vert="horz" wrap="square" lIns="38100" tIns="19050" rIns="38100" bIns="19050" anchor="ctr" anchorCtr="1">
                  <a:noAutofit/>
                </a:bodyPr>
                <a:lstStyle/>
                <a:p>
                  <a:pPr>
                    <a:defRPr sz="7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1"/>
              <c:showPercent val="0"/>
              <c:showBubbleSize val="0"/>
              <c:extLst xmlns:c16r2="http://schemas.microsoft.com/office/drawing/2015/06/chart">
                <c:ext xmlns:c16="http://schemas.microsoft.com/office/drawing/2014/chart" uri="{C3380CC4-5D6E-409C-BE32-E72D297353CC}">
                  <c16:uniqueId val="{00000005-94A3-4A6E-ADB6-AA9B6416587E}"/>
                </c:ext>
                <c:ext xmlns:c15="http://schemas.microsoft.com/office/drawing/2012/chart" uri="{CE6537A1-D6FC-4f65-9D91-7224C49458BB}">
                  <c15:layout>
                    <c:manualLayout>
                      <c:w val="0.22409180283362087"/>
                      <c:h val="8.2767175448090605E-2"/>
                    </c:manualLayout>
                  </c15:layout>
                </c:ext>
              </c:extLst>
            </c:dLbl>
            <c:dLbl>
              <c:idx val="1"/>
              <c:delete val="1"/>
              <c:extLst xmlns:c16r2="http://schemas.microsoft.com/office/drawing/2015/06/chart">
                <c:ext xmlns:c16="http://schemas.microsoft.com/office/drawing/2014/chart" uri="{C3380CC4-5D6E-409C-BE32-E72D297353CC}">
                  <c16:uniqueId val="{00000007-94A3-4A6E-ADB6-AA9B6416587E}"/>
                </c:ext>
                <c:ext xmlns:c15="http://schemas.microsoft.com/office/drawing/2012/chart" uri="{CE6537A1-D6FC-4f65-9D91-7224C49458BB}"/>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1"/>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Sheet1!$A$6:$A$7</c:f>
              <c:strCache>
                <c:ptCount val="2"/>
                <c:pt idx="0">
                  <c:v>Yes</c:v>
                </c:pt>
                <c:pt idx="1">
                  <c:v>No</c:v>
                </c:pt>
              </c:strCache>
            </c:strRef>
          </c:cat>
          <c:val>
            <c:numRef>
              <c:f>Sheet1!$C$6:$C$7</c:f>
              <c:numCache>
                <c:formatCode>0.0</c:formatCode>
                <c:ptCount val="2"/>
                <c:pt idx="0">
                  <c:v>29.110767199939428</c:v>
                </c:pt>
                <c:pt idx="1">
                  <c:v>70.889232800060569</c:v>
                </c:pt>
              </c:numCache>
            </c:numRef>
          </c:val>
          <c:extLst xmlns:c16r2="http://schemas.microsoft.com/office/drawing/2015/06/chart">
            <c:ext xmlns:c16="http://schemas.microsoft.com/office/drawing/2014/chart" uri="{C3380CC4-5D6E-409C-BE32-E72D297353CC}">
              <c16:uniqueId val="{00000008-94A3-4A6E-ADB6-AA9B6416587E}"/>
            </c:ext>
          </c:extLst>
        </c:ser>
        <c:ser>
          <c:idx val="2"/>
          <c:order val="2"/>
          <c:tx>
            <c:strRef>
              <c:f>Sheet1!$D$5</c:f>
              <c:strCache>
                <c:ptCount val="1"/>
                <c:pt idx="0">
                  <c:v>Other</c:v>
                </c:pt>
              </c:strCache>
            </c:strRef>
          </c:tx>
          <c:dPt>
            <c:idx val="0"/>
            <c:bubble3D val="0"/>
            <c:spPr>
              <a:solidFill>
                <a:srgbClr val="4DC0CC"/>
              </a:solidFill>
              <a:ln w="19050">
                <a:solidFill>
                  <a:schemeClr val="lt1"/>
                </a:solidFill>
              </a:ln>
              <a:effectLst/>
            </c:spPr>
            <c:extLst xmlns:c16r2="http://schemas.microsoft.com/office/drawing/2015/06/chart">
              <c:ext xmlns:c16="http://schemas.microsoft.com/office/drawing/2014/chart" uri="{C3380CC4-5D6E-409C-BE32-E72D297353CC}">
                <c16:uniqueId val="{0000000A-94A3-4A6E-ADB6-AA9B6416587E}"/>
              </c:ext>
            </c:extLst>
          </c:dPt>
          <c:dPt>
            <c:idx val="1"/>
            <c:bubble3D val="0"/>
            <c:spPr>
              <a:solidFill>
                <a:srgbClr val="E3E2E2"/>
              </a:solidFill>
              <a:ln w="19050">
                <a:solidFill>
                  <a:schemeClr val="lt1"/>
                </a:solidFill>
              </a:ln>
              <a:effectLst/>
            </c:spPr>
            <c:extLst xmlns:c16r2="http://schemas.microsoft.com/office/drawing/2015/06/chart">
              <c:ext xmlns:c16="http://schemas.microsoft.com/office/drawing/2014/chart" uri="{C3380CC4-5D6E-409C-BE32-E72D297353CC}">
                <c16:uniqueId val="{0000000C-94A3-4A6E-ADB6-AA9B6416587E}"/>
              </c:ext>
            </c:extLst>
          </c:dPt>
          <c:dLbls>
            <c:dLbl>
              <c:idx val="0"/>
              <c:layout>
                <c:manualLayout>
                  <c:x val="0.18096486058022948"/>
                  <c:y val="-0.22417835114394319"/>
                </c:manualLayout>
              </c:layout>
              <c:numFmt formatCode="#,##0" sourceLinked="0"/>
              <c:spPr>
                <a:noFill/>
                <a:ln>
                  <a:noFill/>
                </a:ln>
                <a:effectLst/>
              </c:spPr>
              <c:txPr>
                <a:bodyPr rot="0" spcFirstLastPara="1" vertOverflow="ellipsis" vert="horz" wrap="square" lIns="38100" tIns="19050" rIns="38100" bIns="19050" anchor="ctr" anchorCtr="1">
                  <a:noAutofit/>
                </a:bodyPr>
                <a:lstStyle/>
                <a:p>
                  <a:pPr>
                    <a:defRPr sz="7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1"/>
              <c:showPercent val="0"/>
              <c:showBubbleSize val="0"/>
              <c:extLst xmlns:c16r2="http://schemas.microsoft.com/office/drawing/2015/06/chart">
                <c:ext xmlns:c16="http://schemas.microsoft.com/office/drawing/2014/chart" uri="{C3380CC4-5D6E-409C-BE32-E72D297353CC}">
                  <c16:uniqueId val="{0000000A-94A3-4A6E-ADB6-AA9B6416587E}"/>
                </c:ext>
                <c:ext xmlns:c15="http://schemas.microsoft.com/office/drawing/2012/chart" uri="{CE6537A1-D6FC-4f65-9D91-7224C49458BB}">
                  <c15:layout>
                    <c:manualLayout>
                      <c:w val="0.19888951759741308"/>
                      <c:h val="8.6260293532759991E-2"/>
                    </c:manualLayout>
                  </c15:layout>
                </c:ext>
              </c:extLst>
            </c:dLbl>
            <c:dLbl>
              <c:idx val="1"/>
              <c:delete val="1"/>
              <c:extLst xmlns:c16r2="http://schemas.microsoft.com/office/drawing/2015/06/chart">
                <c:ext xmlns:c16="http://schemas.microsoft.com/office/drawing/2014/chart" uri="{C3380CC4-5D6E-409C-BE32-E72D297353CC}">
                  <c16:uniqueId val="{0000000C-94A3-4A6E-ADB6-AA9B6416587E}"/>
                </c:ext>
                <c:ext xmlns:c15="http://schemas.microsoft.com/office/drawing/2012/chart" uri="{CE6537A1-D6FC-4f65-9D91-7224C49458BB}"/>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1"/>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Sheet1!$A$6:$A$7</c:f>
              <c:strCache>
                <c:ptCount val="2"/>
                <c:pt idx="0">
                  <c:v>Yes</c:v>
                </c:pt>
                <c:pt idx="1">
                  <c:v>No</c:v>
                </c:pt>
              </c:strCache>
            </c:strRef>
          </c:cat>
          <c:val>
            <c:numRef>
              <c:f>Sheet1!$D$6:$D$7</c:f>
              <c:numCache>
                <c:formatCode>0.0</c:formatCode>
                <c:ptCount val="2"/>
                <c:pt idx="0">
                  <c:v>24.355158043405343</c:v>
                </c:pt>
                <c:pt idx="1">
                  <c:v>75.644841956594661</c:v>
                </c:pt>
              </c:numCache>
            </c:numRef>
          </c:val>
          <c:extLst xmlns:c16r2="http://schemas.microsoft.com/office/drawing/2015/06/chart">
            <c:ext xmlns:c16="http://schemas.microsoft.com/office/drawing/2014/chart" uri="{C3380CC4-5D6E-409C-BE32-E72D297353CC}">
              <c16:uniqueId val="{0000000D-94A3-4A6E-ADB6-AA9B6416587E}"/>
            </c:ext>
          </c:extLst>
        </c:ser>
        <c:ser>
          <c:idx val="3"/>
          <c:order val="3"/>
          <c:tx>
            <c:strRef>
              <c:f>Sheet1!$E$5</c:f>
              <c:strCache>
                <c:ptCount val="1"/>
                <c:pt idx="0">
                  <c:v>Azerbaijani</c:v>
                </c:pt>
              </c:strCache>
            </c:strRef>
          </c:tx>
          <c:dPt>
            <c:idx val="0"/>
            <c:bubble3D val="0"/>
            <c:spPr>
              <a:solidFill>
                <a:srgbClr val="57C3CE"/>
              </a:solidFill>
              <a:ln w="19050">
                <a:solidFill>
                  <a:schemeClr val="lt1"/>
                </a:solidFill>
              </a:ln>
              <a:effectLst/>
            </c:spPr>
            <c:extLst xmlns:c16r2="http://schemas.microsoft.com/office/drawing/2015/06/chart">
              <c:ext xmlns:c16="http://schemas.microsoft.com/office/drawing/2014/chart" uri="{C3380CC4-5D6E-409C-BE32-E72D297353CC}">
                <c16:uniqueId val="{0000000F-94A3-4A6E-ADB6-AA9B6416587E}"/>
              </c:ext>
            </c:extLst>
          </c:dPt>
          <c:dPt>
            <c:idx val="1"/>
            <c:bubble3D val="0"/>
            <c:spPr>
              <a:solidFill>
                <a:srgbClr val="E5E4E4"/>
              </a:solidFill>
              <a:ln w="19050">
                <a:solidFill>
                  <a:schemeClr val="lt1"/>
                </a:solidFill>
              </a:ln>
              <a:effectLst/>
            </c:spPr>
            <c:extLst xmlns:c16r2="http://schemas.microsoft.com/office/drawing/2015/06/chart">
              <c:ext xmlns:c16="http://schemas.microsoft.com/office/drawing/2014/chart" uri="{C3380CC4-5D6E-409C-BE32-E72D297353CC}">
                <c16:uniqueId val="{00000011-94A3-4A6E-ADB6-AA9B6416587E}"/>
              </c:ext>
            </c:extLst>
          </c:dPt>
          <c:dLbls>
            <c:dLbl>
              <c:idx val="0"/>
              <c:layout>
                <c:manualLayout>
                  <c:x val="-0.3309831793151356"/>
                  <c:y val="-0.13787404725733993"/>
                </c:manualLayout>
              </c:layout>
              <c:numFmt formatCode="#,##0" sourceLinked="0"/>
              <c:spPr>
                <a:noFill/>
                <a:ln>
                  <a:noFill/>
                </a:ln>
                <a:effectLst/>
              </c:spPr>
              <c:txPr>
                <a:bodyPr rot="0" spcFirstLastPara="1" vertOverflow="ellipsis" vert="horz" wrap="square" lIns="38100" tIns="19050" rIns="38100" bIns="19050" anchor="ctr" anchorCtr="0">
                  <a:noAutofit/>
                </a:bodyPr>
                <a:lstStyle/>
                <a:p>
                  <a:pPr algn="ctr">
                    <a:defRPr lang="en-US" sz="7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1"/>
              <c:showPercent val="0"/>
              <c:showBubbleSize val="0"/>
              <c:extLst xmlns:c16r2="http://schemas.microsoft.com/office/drawing/2015/06/chart">
                <c:ext xmlns:c16="http://schemas.microsoft.com/office/drawing/2014/chart" uri="{C3380CC4-5D6E-409C-BE32-E72D297353CC}">
                  <c16:uniqueId val="{0000000F-94A3-4A6E-ADB6-AA9B6416587E}"/>
                </c:ext>
                <c:ext xmlns:c15="http://schemas.microsoft.com/office/drawing/2012/chart" uri="{CE6537A1-D6FC-4f65-9D91-7224C49458BB}">
                  <c15:layout>
                    <c:manualLayout>
                      <c:w val="0.24755155736949888"/>
                      <c:h val="8.6419627313803607E-2"/>
                    </c:manualLayout>
                  </c15:layout>
                </c:ext>
              </c:extLst>
            </c:dLbl>
            <c:dLbl>
              <c:idx val="1"/>
              <c:delete val="1"/>
              <c:extLst xmlns:c16r2="http://schemas.microsoft.com/office/drawing/2015/06/chart">
                <c:ext xmlns:c16="http://schemas.microsoft.com/office/drawing/2014/chart" uri="{C3380CC4-5D6E-409C-BE32-E72D297353CC}">
                  <c16:uniqueId val="{00000011-94A3-4A6E-ADB6-AA9B6416587E}"/>
                </c:ext>
                <c:ext xmlns:c15="http://schemas.microsoft.com/office/drawing/2012/chart" uri="{CE6537A1-D6FC-4f65-9D91-7224C49458BB}"/>
              </c:extLst>
            </c:dLbl>
            <c:numFmt formatCode="#,##0" sourceLinked="0"/>
            <c:spPr>
              <a:noFill/>
              <a:ln>
                <a:noFill/>
              </a:ln>
              <a:effectLst/>
            </c:spPr>
            <c:txPr>
              <a:bodyPr rot="0" spcFirstLastPara="1" vertOverflow="ellipsis" vert="horz" wrap="square" lIns="38100" tIns="19050" rIns="38100" bIns="19050" anchor="ctr" anchorCtr="0">
                <a:spAutoFit/>
              </a:bodyPr>
              <a:lstStyle/>
              <a:p>
                <a:pPr algn="ctr">
                  <a:defRPr lang="en-US" sz="7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1"/>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Sheet1!$A$6:$A$7</c:f>
              <c:strCache>
                <c:ptCount val="2"/>
                <c:pt idx="0">
                  <c:v>Yes</c:v>
                </c:pt>
                <c:pt idx="1">
                  <c:v>No</c:v>
                </c:pt>
              </c:strCache>
            </c:strRef>
          </c:cat>
          <c:val>
            <c:numRef>
              <c:f>Sheet1!$E$6:$E$7</c:f>
              <c:numCache>
                <c:formatCode>0.0</c:formatCode>
                <c:ptCount val="2"/>
                <c:pt idx="0">
                  <c:v>15.865495818731659</c:v>
                </c:pt>
                <c:pt idx="1">
                  <c:v>84.134504181268341</c:v>
                </c:pt>
              </c:numCache>
            </c:numRef>
          </c:val>
          <c:extLst xmlns:c16r2="http://schemas.microsoft.com/office/drawing/2015/06/chart">
            <c:ext xmlns:c16="http://schemas.microsoft.com/office/drawing/2014/chart" uri="{C3380CC4-5D6E-409C-BE32-E72D297353CC}">
              <c16:uniqueId val="{00000012-94A3-4A6E-ADB6-AA9B6416587E}"/>
            </c:ext>
          </c:extLst>
        </c:ser>
        <c:dLbls>
          <c:showLegendKey val="0"/>
          <c:showVal val="0"/>
          <c:showCatName val="0"/>
          <c:showSerName val="0"/>
          <c:showPercent val="0"/>
          <c:showBubbleSize val="0"/>
          <c:showLeaderLines val="1"/>
        </c:dLbls>
        <c:firstSliceAng val="0"/>
        <c:holeSize val="15"/>
      </c:doughnutChart>
      <c:spPr>
        <a:noFill/>
        <a:ln>
          <a:noFill/>
        </a:ln>
        <a:effectLst/>
      </c:spPr>
    </c:plotArea>
    <c:plotVisOnly val="1"/>
    <c:dispBlanksAs val="zero"/>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352">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0.11195</cdr:x>
      <cdr:y>0.01698</cdr:y>
    </cdr:from>
    <cdr:to>
      <cdr:x>0.9101</cdr:x>
      <cdr:y>0.17744</cdr:y>
    </cdr:to>
    <cdr:sp macro="" textlink="">
      <cdr:nvSpPr>
        <cdr:cNvPr id="2" name="TextBox 1"/>
        <cdr:cNvSpPr txBox="1"/>
      </cdr:nvSpPr>
      <cdr:spPr>
        <a:xfrm xmlns:a="http://schemas.openxmlformats.org/drawingml/2006/main">
          <a:off x="204036" y="26071"/>
          <a:ext cx="1454731" cy="246334"/>
        </a:xfrm>
        <a:prstGeom xmlns:a="http://schemas.openxmlformats.org/drawingml/2006/main" prst="rect">
          <a:avLst/>
        </a:prstGeom>
        <a:ln xmlns:a="http://schemas.openxmlformats.org/drawingml/2006/main">
          <a:noFill/>
        </a:ln>
      </cdr:spPr>
      <cdr:txBody>
        <a:bodyPr xmlns:a="http://schemas.openxmlformats.org/drawingml/2006/main" vertOverflow="clip" wrap="square" rtlCol="0"/>
        <a:lstStyle xmlns:a="http://schemas.openxmlformats.org/drawingml/2006/main"/>
        <a:p xmlns:a="http://schemas.openxmlformats.org/drawingml/2006/main">
          <a:pPr algn="ctr"/>
          <a:r>
            <a:rPr lang="en-US" sz="900" b="1" kern="1200" dirty="0">
              <a:solidFill>
                <a:prstClr val="black">
                  <a:lumMod val="65000"/>
                  <a:lumOff val="35000"/>
                </a:prstClr>
              </a:solidFill>
            </a:rPr>
            <a:t>Physical punishment</a:t>
          </a:r>
        </a:p>
      </cdr:txBody>
    </cdr:sp>
  </cdr:relSizeAnchor>
</c:userShapes>
</file>

<file path=ppt/drawings/drawing2.xml><?xml version="1.0" encoding="utf-8"?>
<c:userShapes xmlns:c="http://schemas.openxmlformats.org/drawingml/2006/chart">
  <cdr:relSizeAnchor xmlns:cdr="http://schemas.openxmlformats.org/drawingml/2006/chartDrawing">
    <cdr:from>
      <cdr:x>0.11341</cdr:x>
      <cdr:y>0.01568</cdr:y>
    </cdr:from>
    <cdr:to>
      <cdr:x>0.90882</cdr:x>
      <cdr:y>0.15861</cdr:y>
    </cdr:to>
    <cdr:sp macro="" textlink="">
      <cdr:nvSpPr>
        <cdr:cNvPr id="2" name="TextBox 1"/>
        <cdr:cNvSpPr txBox="1"/>
      </cdr:nvSpPr>
      <cdr:spPr>
        <a:xfrm xmlns:a="http://schemas.openxmlformats.org/drawingml/2006/main">
          <a:off x="206375" y="24086"/>
          <a:ext cx="1447362" cy="219564"/>
        </a:xfrm>
        <a:prstGeom xmlns:a="http://schemas.openxmlformats.org/drawingml/2006/main" prst="rect">
          <a:avLst/>
        </a:prstGeom>
        <a:ln xmlns:a="http://schemas.openxmlformats.org/drawingml/2006/main">
          <a:noFill/>
        </a:ln>
      </cdr:spPr>
      <cdr:txBody>
        <a:bodyPr xmlns:a="http://schemas.openxmlformats.org/drawingml/2006/main" vertOverflow="clip" wrap="square" rtlCol="0" anchor="ctr"/>
        <a:lstStyle xmlns:a="http://schemas.openxmlformats.org/drawingml/2006/main"/>
        <a:p xmlns:a="http://schemas.openxmlformats.org/drawingml/2006/main">
          <a:pPr algn="ctr"/>
          <a:r>
            <a:rPr lang="en-US" sz="900" b="1" kern="1200" dirty="0">
              <a:solidFill>
                <a:prstClr val="black">
                  <a:lumMod val="65000"/>
                  <a:lumOff val="35000"/>
                </a:prstClr>
              </a:solidFill>
            </a:rPr>
            <a:t>Psychological</a:t>
          </a:r>
          <a:r>
            <a:rPr lang="en-US" sz="1100" b="1" dirty="0"/>
            <a:t> </a:t>
          </a:r>
          <a:r>
            <a:rPr lang="en-US" sz="900" b="1" kern="1200" dirty="0">
              <a:solidFill>
                <a:prstClr val="black">
                  <a:lumMod val="65000"/>
                  <a:lumOff val="35000"/>
                </a:prstClr>
              </a:solidFill>
            </a:rPr>
            <a:t>aggression</a:t>
          </a:r>
        </a:p>
      </cdr:txBody>
    </cdr:sp>
  </cdr:relSizeAnchor>
</c:userShapes>
</file>

<file path=ppt/drawings/drawing3.xml><?xml version="1.0" encoding="utf-8"?>
<c:userShapes xmlns:c="http://schemas.openxmlformats.org/drawingml/2006/chart">
  <cdr:relSizeAnchor xmlns:cdr="http://schemas.openxmlformats.org/drawingml/2006/chartDrawing">
    <cdr:from>
      <cdr:x>0.20226</cdr:x>
      <cdr:y>0.03152</cdr:y>
    </cdr:from>
    <cdr:to>
      <cdr:x>0.79122</cdr:x>
      <cdr:y>0.12061</cdr:y>
    </cdr:to>
    <cdr:sp macro="" textlink="">
      <cdr:nvSpPr>
        <cdr:cNvPr id="2" name="TextBox 1"/>
        <cdr:cNvSpPr txBox="1"/>
      </cdr:nvSpPr>
      <cdr:spPr>
        <a:xfrm xmlns:a="http://schemas.openxmlformats.org/drawingml/2006/main">
          <a:off x="584431" y="77524"/>
          <a:ext cx="1701800" cy="219144"/>
        </a:xfrm>
        <a:prstGeom xmlns:a="http://schemas.openxmlformats.org/drawingml/2006/main" prst="rect">
          <a:avLst/>
        </a:prstGeom>
        <a:ln xmlns:a="http://schemas.openxmlformats.org/drawingml/2006/main">
          <a:noFill/>
        </a:ln>
      </cdr:spPr>
      <cdr:txBody>
        <a:bodyPr xmlns:a="http://schemas.openxmlformats.org/drawingml/2006/main" vertOverflow="clip" wrap="square" rtlCol="0" anchor="ctr"/>
        <a:lstStyle xmlns:a="http://schemas.openxmlformats.org/drawingml/2006/main"/>
        <a:p xmlns:a="http://schemas.openxmlformats.org/drawingml/2006/main">
          <a:pPr algn="ctr"/>
          <a:r>
            <a:rPr lang="en-US" sz="900" b="1" kern="1200" dirty="0">
              <a:solidFill>
                <a:prstClr val="black">
                  <a:lumMod val="65000"/>
                  <a:lumOff val="35000"/>
                </a:prstClr>
              </a:solidFill>
            </a:rPr>
            <a:t>Psychological</a:t>
          </a:r>
          <a:r>
            <a:rPr lang="en-US" sz="1100" b="1" dirty="0"/>
            <a:t> </a:t>
          </a:r>
          <a:r>
            <a:rPr lang="en-US" sz="900" b="1" kern="1200" dirty="0">
              <a:solidFill>
                <a:prstClr val="black">
                  <a:lumMod val="65000"/>
                  <a:lumOff val="35000"/>
                </a:prstClr>
              </a:solidFill>
            </a:rPr>
            <a:t>aggression</a:t>
          </a:r>
        </a:p>
      </cdr:txBody>
    </cdr:sp>
  </cdr:relSizeAnchor>
</c:userShapes>
</file>

<file path=ppt/drawings/drawing4.xml><?xml version="1.0" encoding="utf-8"?>
<c:userShapes xmlns:c="http://schemas.openxmlformats.org/drawingml/2006/chart">
  <cdr:relSizeAnchor xmlns:cdr="http://schemas.openxmlformats.org/drawingml/2006/chartDrawing">
    <cdr:from>
      <cdr:x>0.20632</cdr:x>
      <cdr:y>0.03053</cdr:y>
    </cdr:from>
    <cdr:to>
      <cdr:x>0.79308</cdr:x>
      <cdr:y>0.12347</cdr:y>
    </cdr:to>
    <cdr:sp macro="" textlink="">
      <cdr:nvSpPr>
        <cdr:cNvPr id="2" name="TextBox 1"/>
        <cdr:cNvSpPr txBox="1"/>
      </cdr:nvSpPr>
      <cdr:spPr>
        <a:xfrm xmlns:a="http://schemas.openxmlformats.org/drawingml/2006/main">
          <a:off x="596167" y="75095"/>
          <a:ext cx="1695450" cy="228600"/>
        </a:xfrm>
        <a:prstGeom xmlns:a="http://schemas.openxmlformats.org/drawingml/2006/main" prst="rect">
          <a:avLst/>
        </a:prstGeom>
        <a:ln xmlns:a="http://schemas.openxmlformats.org/drawingml/2006/main">
          <a:noFill/>
        </a:ln>
      </cdr:spPr>
      <cdr:txBody>
        <a:bodyPr xmlns:a="http://schemas.openxmlformats.org/drawingml/2006/main" vertOverflow="clip" wrap="square" rtlCol="0" anchor="ctr"/>
        <a:lstStyle xmlns:a="http://schemas.openxmlformats.org/drawingml/2006/main"/>
        <a:p xmlns:a="http://schemas.openxmlformats.org/drawingml/2006/main">
          <a:pPr algn="ctr"/>
          <a:r>
            <a:rPr lang="en-US" sz="900" b="1" kern="1200" dirty="0">
              <a:solidFill>
                <a:prstClr val="black">
                  <a:lumMod val="65000"/>
                  <a:lumOff val="35000"/>
                </a:prstClr>
              </a:solidFill>
            </a:rPr>
            <a:t>Physical punishment</a:t>
          </a:r>
        </a:p>
      </cdr:txBody>
    </cdr:sp>
  </cdr:relSizeAnchor>
</c:userShap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346787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2589123"/>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Lst>
  <p:txStyles>
    <p:titleStyle>
      <a:lvl1pPr algn="l" defTabSz="777240" rtl="0" eaLnBrk="1" latinLnBrk="0" hangingPunct="1">
        <a:lnSpc>
          <a:spcPct val="90000"/>
        </a:lnSpc>
        <a:spcBef>
          <a:spcPct val="0"/>
        </a:spcBef>
        <a:buNone/>
        <a:defRPr sz="3740" kern="1200">
          <a:solidFill>
            <a:schemeClr val="tx1"/>
          </a:solidFill>
          <a:latin typeface="+mj-lt"/>
          <a:ea typeface="+mj-ea"/>
          <a:cs typeface="+mj-cs"/>
        </a:defRPr>
      </a:lvl1pPr>
    </p:titleStyle>
    <p:bodyStyle>
      <a:lvl1pPr marL="194310" indent="-194310" algn="l" defTabSz="777240" rtl="0" eaLnBrk="1" latinLnBrk="0" hangingPunct="1">
        <a:lnSpc>
          <a:spcPct val="90000"/>
        </a:lnSpc>
        <a:spcBef>
          <a:spcPts val="850"/>
        </a:spcBef>
        <a:buFont typeface="Arial" panose="020B0604020202020204" pitchFamily="34" charset="0"/>
        <a:buChar char="•"/>
        <a:defRPr sz="2380" kern="1200">
          <a:solidFill>
            <a:schemeClr val="tx1"/>
          </a:solidFill>
          <a:latin typeface="+mn-lt"/>
          <a:ea typeface="+mn-ea"/>
          <a:cs typeface="+mn-cs"/>
        </a:defRPr>
      </a:lvl1pPr>
      <a:lvl2pPr marL="582930" indent="-194310" algn="l" defTabSz="777240" rtl="0" eaLnBrk="1" latinLnBrk="0" hangingPunct="1">
        <a:lnSpc>
          <a:spcPct val="90000"/>
        </a:lnSpc>
        <a:spcBef>
          <a:spcPts val="425"/>
        </a:spcBef>
        <a:buFont typeface="Arial" panose="020B0604020202020204" pitchFamily="34" charset="0"/>
        <a:buChar char="•"/>
        <a:defRPr sz="2040" kern="1200">
          <a:solidFill>
            <a:schemeClr val="tx1"/>
          </a:solidFill>
          <a:latin typeface="+mn-lt"/>
          <a:ea typeface="+mn-ea"/>
          <a:cs typeface="+mn-cs"/>
        </a:defRPr>
      </a:lvl2pPr>
      <a:lvl3pPr marL="971550" indent="-194310" algn="l" defTabSz="777240" rtl="0" eaLnBrk="1" latinLnBrk="0" hangingPunct="1">
        <a:lnSpc>
          <a:spcPct val="90000"/>
        </a:lnSpc>
        <a:spcBef>
          <a:spcPts val="425"/>
        </a:spcBef>
        <a:buFont typeface="Arial" panose="020B0604020202020204" pitchFamily="34" charset="0"/>
        <a:buChar char="•"/>
        <a:defRPr sz="1700" kern="1200">
          <a:solidFill>
            <a:schemeClr val="tx1"/>
          </a:solidFill>
          <a:latin typeface="+mn-lt"/>
          <a:ea typeface="+mn-ea"/>
          <a:cs typeface="+mn-cs"/>
        </a:defRPr>
      </a:lvl3pPr>
      <a:lvl4pPr marL="13601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4pPr>
      <a:lvl5pPr marL="174879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5pPr>
      <a:lvl6pPr marL="213741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6pPr>
      <a:lvl7pPr marL="252603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7pPr>
      <a:lvl8pPr marL="291465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8pPr>
      <a:lvl9pPr marL="33032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9pPr>
    </p:bodyStyle>
    <p:otherStyle>
      <a:defPPr>
        <a:defRPr lang="en-US"/>
      </a:defPPr>
      <a:lvl1pPr marL="0" algn="l" defTabSz="777240" rtl="0" eaLnBrk="1" latinLnBrk="0" hangingPunct="1">
        <a:defRPr sz="1530" kern="1200">
          <a:solidFill>
            <a:schemeClr val="tx1"/>
          </a:solidFill>
          <a:latin typeface="+mn-lt"/>
          <a:ea typeface="+mn-ea"/>
          <a:cs typeface="+mn-cs"/>
        </a:defRPr>
      </a:lvl1pPr>
      <a:lvl2pPr marL="388620" algn="l" defTabSz="777240" rtl="0" eaLnBrk="1" latinLnBrk="0" hangingPunct="1">
        <a:defRPr sz="1530" kern="1200">
          <a:solidFill>
            <a:schemeClr val="tx1"/>
          </a:solidFill>
          <a:latin typeface="+mn-lt"/>
          <a:ea typeface="+mn-ea"/>
          <a:cs typeface="+mn-cs"/>
        </a:defRPr>
      </a:lvl2pPr>
      <a:lvl3pPr marL="777240" algn="l" defTabSz="777240" rtl="0" eaLnBrk="1" latinLnBrk="0" hangingPunct="1">
        <a:defRPr sz="1530" kern="1200">
          <a:solidFill>
            <a:schemeClr val="tx1"/>
          </a:solidFill>
          <a:latin typeface="+mn-lt"/>
          <a:ea typeface="+mn-ea"/>
          <a:cs typeface="+mn-cs"/>
        </a:defRPr>
      </a:lvl3pPr>
      <a:lvl4pPr marL="1165860" algn="l" defTabSz="777240" rtl="0" eaLnBrk="1" latinLnBrk="0" hangingPunct="1">
        <a:defRPr sz="1530" kern="1200">
          <a:solidFill>
            <a:schemeClr val="tx1"/>
          </a:solidFill>
          <a:latin typeface="+mn-lt"/>
          <a:ea typeface="+mn-ea"/>
          <a:cs typeface="+mn-cs"/>
        </a:defRPr>
      </a:lvl4pPr>
      <a:lvl5pPr marL="1554480" algn="l" defTabSz="777240" rtl="0" eaLnBrk="1" latinLnBrk="0" hangingPunct="1">
        <a:defRPr sz="1530" kern="1200">
          <a:solidFill>
            <a:schemeClr val="tx1"/>
          </a:solidFill>
          <a:latin typeface="+mn-lt"/>
          <a:ea typeface="+mn-ea"/>
          <a:cs typeface="+mn-cs"/>
        </a:defRPr>
      </a:lvl5pPr>
      <a:lvl6pPr marL="1943100" algn="l" defTabSz="777240" rtl="0" eaLnBrk="1" latinLnBrk="0" hangingPunct="1">
        <a:defRPr sz="1530" kern="1200">
          <a:solidFill>
            <a:schemeClr val="tx1"/>
          </a:solidFill>
          <a:latin typeface="+mn-lt"/>
          <a:ea typeface="+mn-ea"/>
          <a:cs typeface="+mn-cs"/>
        </a:defRPr>
      </a:lvl6pPr>
      <a:lvl7pPr marL="2331720" algn="l" defTabSz="777240" rtl="0" eaLnBrk="1" latinLnBrk="0" hangingPunct="1">
        <a:defRPr sz="1530" kern="1200">
          <a:solidFill>
            <a:schemeClr val="tx1"/>
          </a:solidFill>
          <a:latin typeface="+mn-lt"/>
          <a:ea typeface="+mn-ea"/>
          <a:cs typeface="+mn-cs"/>
        </a:defRPr>
      </a:lvl7pPr>
      <a:lvl8pPr marL="2720340" algn="l" defTabSz="777240" rtl="0" eaLnBrk="1" latinLnBrk="0" hangingPunct="1">
        <a:defRPr sz="1530" kern="1200">
          <a:solidFill>
            <a:schemeClr val="tx1"/>
          </a:solidFill>
          <a:latin typeface="+mn-lt"/>
          <a:ea typeface="+mn-ea"/>
          <a:cs typeface="+mn-cs"/>
        </a:defRPr>
      </a:lvl8pPr>
      <a:lvl9pPr marL="3108960" algn="l" defTabSz="777240" rtl="0" eaLnBrk="1" latinLnBrk="0" hangingPunct="1">
        <a:defRPr sz="153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chart" Target="../charts/chart1.xml"/><Relationship Id="rId7" Type="http://schemas.openxmlformats.org/officeDocument/2006/relationships/chart" Target="../charts/chart5.xml"/><Relationship Id="rId2" Type="http://schemas.openxmlformats.org/officeDocument/2006/relationships/image" Target="../media/image1.png"/><Relationship Id="rId1" Type="http://schemas.openxmlformats.org/officeDocument/2006/relationships/slideLayout" Target="../slideLayouts/slideLayout8.xml"/><Relationship Id="rId6" Type="http://schemas.openxmlformats.org/officeDocument/2006/relationships/chart" Target="../charts/chart4.xml"/><Relationship Id="rId5" Type="http://schemas.openxmlformats.org/officeDocument/2006/relationships/chart" Target="../charts/chart3.xml"/><Relationship Id="rId10" Type="http://schemas.openxmlformats.org/officeDocument/2006/relationships/image" Target="../media/image4.png"/><Relationship Id="rId4" Type="http://schemas.openxmlformats.org/officeDocument/2006/relationships/chart" Target="../charts/chart2.xml"/><Relationship Id="rId9"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chart" Target="../charts/chart6.xml"/><Relationship Id="rId1" Type="http://schemas.openxmlformats.org/officeDocument/2006/relationships/slideLayout" Target="../slideLayouts/slideLayout8.xml"/><Relationship Id="rId6" Type="http://schemas.openxmlformats.org/officeDocument/2006/relationships/chart" Target="../charts/chart10.xml"/><Relationship Id="rId5" Type="http://schemas.openxmlformats.org/officeDocument/2006/relationships/chart" Target="../charts/chart9.xml"/><Relationship Id="rId4" Type="http://schemas.openxmlformats.org/officeDocument/2006/relationships/chart" Target="../charts/chart8.xml"/></Relationships>
</file>

<file path=ppt/slides/_rels/slide3.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image" Target="../media/image1.png"/><Relationship Id="rId1" Type="http://schemas.openxmlformats.org/officeDocument/2006/relationships/slideLayout" Target="../slideLayouts/slideLayout8.xml"/><Relationship Id="rId5" Type="http://schemas.openxmlformats.org/officeDocument/2006/relationships/chart" Target="../charts/chart13.xml"/><Relationship Id="rId4" Type="http://schemas.openxmlformats.org/officeDocument/2006/relationships/chart" Target="../charts/char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Picture 35"/>
          <p:cNvPicPr>
            <a:picLocks noChangeAspect="1"/>
          </p:cNvPicPr>
          <p:nvPr/>
        </p:nvPicPr>
        <p:blipFill rotWithShape="1">
          <a:blip r:embed="rId2">
            <a:extLst>
              <a:ext uri="{28A0092B-C50C-407E-A947-70E740481C1C}">
                <a14:useLocalDpi xmlns:a14="http://schemas.microsoft.com/office/drawing/2010/main" val="0"/>
              </a:ext>
            </a:extLst>
          </a:blip>
          <a:srcRect r="29949"/>
          <a:stretch/>
        </p:blipFill>
        <p:spPr>
          <a:xfrm>
            <a:off x="304801" y="222643"/>
            <a:ext cx="7050024" cy="1560896"/>
          </a:xfrm>
          <a:prstGeom prst="rect">
            <a:avLst/>
          </a:prstGeom>
        </p:spPr>
      </p:pic>
      <p:graphicFrame>
        <p:nvGraphicFramePr>
          <p:cNvPr id="33" name="Chart 32"/>
          <p:cNvGraphicFramePr/>
          <p:nvPr>
            <p:extLst>
              <p:ext uri="{D42A27DB-BD31-4B8C-83A1-F6EECF244321}">
                <p14:modId xmlns:p14="http://schemas.microsoft.com/office/powerpoint/2010/main" val="1673613917"/>
              </p:ext>
            </p:extLst>
          </p:nvPr>
        </p:nvGraphicFramePr>
        <p:xfrm>
          <a:off x="1994038" y="2507165"/>
          <a:ext cx="1822629" cy="1535169"/>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5" name="Content Placeholder 6"/>
          <p:cNvGraphicFramePr>
            <a:graphicFrameLocks/>
          </p:cNvGraphicFramePr>
          <p:nvPr>
            <p:extLst>
              <p:ext uri="{D42A27DB-BD31-4B8C-83A1-F6EECF244321}">
                <p14:modId xmlns:p14="http://schemas.microsoft.com/office/powerpoint/2010/main" val="3064457717"/>
              </p:ext>
            </p:extLst>
          </p:nvPr>
        </p:nvGraphicFramePr>
        <p:xfrm>
          <a:off x="219075" y="4707062"/>
          <a:ext cx="4400550" cy="2404872"/>
        </p:xfrm>
        <a:graphic>
          <a:graphicData uri="http://schemas.openxmlformats.org/drawingml/2006/chart">
            <c:chart xmlns:c="http://schemas.openxmlformats.org/drawingml/2006/chart" xmlns:r="http://schemas.openxmlformats.org/officeDocument/2006/relationships" r:id="rId4"/>
          </a:graphicData>
        </a:graphic>
      </p:graphicFrame>
      <p:sp>
        <p:nvSpPr>
          <p:cNvPr id="12" name="Rectangle 11"/>
          <p:cNvSpPr/>
          <p:nvPr/>
        </p:nvSpPr>
        <p:spPr>
          <a:xfrm>
            <a:off x="295275" y="7277094"/>
            <a:ext cx="7048500" cy="2524132"/>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p:cNvSpPr txBox="1"/>
          <p:nvPr/>
        </p:nvSpPr>
        <p:spPr>
          <a:xfrm>
            <a:off x="431111" y="7251642"/>
            <a:ext cx="2228666" cy="369332"/>
          </a:xfrm>
          <a:prstGeom prst="rect">
            <a:avLst/>
          </a:prstGeom>
          <a:noFill/>
        </p:spPr>
        <p:txBody>
          <a:bodyPr wrap="square" rtlCol="0">
            <a:spAutoFit/>
          </a:bodyPr>
          <a:lstStyle/>
          <a:p>
            <a:r>
              <a:rPr lang="en-US" b="1" dirty="0">
                <a:solidFill>
                  <a:schemeClr val="bg1"/>
                </a:solidFill>
                <a:latin typeface="+mj-lt"/>
              </a:rPr>
              <a:t>Key Messages</a:t>
            </a:r>
          </a:p>
        </p:txBody>
      </p:sp>
      <p:sp>
        <p:nvSpPr>
          <p:cNvPr id="24" name="TextBox 23"/>
          <p:cNvSpPr txBox="1"/>
          <p:nvPr/>
        </p:nvSpPr>
        <p:spPr>
          <a:xfrm>
            <a:off x="309660" y="7528050"/>
            <a:ext cx="7004681" cy="2227641"/>
          </a:xfrm>
          <a:prstGeom prst="rect">
            <a:avLst/>
          </a:prstGeom>
          <a:noFill/>
        </p:spPr>
        <p:txBody>
          <a:bodyPr wrap="square" numCol="3" spcCol="137160" rtlCol="0">
            <a:noAutofit/>
          </a:bodyPr>
          <a:lstStyle/>
          <a:p>
            <a:pPr marL="171450" indent="-171450" algn="just">
              <a:spcBef>
                <a:spcPts val="300"/>
              </a:spcBef>
              <a:spcAft>
                <a:spcPts val="300"/>
              </a:spcAft>
              <a:buFont typeface="Arial" charset="0"/>
              <a:buChar char="•"/>
            </a:pPr>
            <a:r>
              <a:rPr lang="en-US" sz="900" dirty="0">
                <a:solidFill>
                  <a:schemeClr val="bg1"/>
                </a:solidFill>
              </a:rPr>
              <a:t>69% of children experienced any violent discipline methods.</a:t>
            </a:r>
          </a:p>
          <a:p>
            <a:pPr marL="171450" indent="-171450" algn="just">
              <a:spcBef>
                <a:spcPts val="300"/>
              </a:spcBef>
              <a:spcAft>
                <a:spcPts val="300"/>
              </a:spcAft>
              <a:buFont typeface="Arial" charset="0"/>
              <a:buChar char="•"/>
            </a:pPr>
            <a:r>
              <a:rPr lang="en-US" sz="900" dirty="0">
                <a:solidFill>
                  <a:schemeClr val="bg1"/>
                </a:solidFill>
              </a:rPr>
              <a:t>31% of children experienced physical punishment (severe and other types), 5% of children – severe physical punishment, like hitting or slapping a child on the face, head or ears, and hitting or beating a child hard and repeatedly. </a:t>
            </a:r>
          </a:p>
          <a:p>
            <a:pPr marL="171450" indent="-171450" algn="just">
              <a:spcBef>
                <a:spcPts val="300"/>
              </a:spcBef>
              <a:spcAft>
                <a:spcPts val="300"/>
              </a:spcAft>
              <a:buFont typeface="Arial" charset="0"/>
              <a:buChar char="•"/>
            </a:pPr>
            <a:r>
              <a:rPr lang="en-US" sz="900" dirty="0">
                <a:solidFill>
                  <a:schemeClr val="bg1"/>
                </a:solidFill>
              </a:rPr>
              <a:t>66% of children were exposed to psychological aggression. </a:t>
            </a:r>
          </a:p>
          <a:p>
            <a:pPr marL="171450" indent="-171450" algn="just">
              <a:spcBef>
                <a:spcPts val="300"/>
              </a:spcBef>
              <a:spcAft>
                <a:spcPts val="300"/>
              </a:spcAft>
              <a:buFont typeface="Arial" panose="020B0604020202020204" pitchFamily="34" charset="0"/>
              <a:buChar char="•"/>
            </a:pPr>
            <a:r>
              <a:rPr lang="en-US" sz="900" dirty="0">
                <a:solidFill>
                  <a:schemeClr val="bg1"/>
                </a:solidFill>
              </a:rPr>
              <a:t>In the classification of types of discipline by functional difficulties, share of the children who experience only non-violent discipline methods is 9 percentage points higher in the group of children who have no functional difficulties, than among the children who have difficulties. </a:t>
            </a:r>
          </a:p>
          <a:p>
            <a:pPr marL="171450" indent="-171450" algn="just">
              <a:spcBef>
                <a:spcPts val="300"/>
              </a:spcBef>
              <a:spcAft>
                <a:spcPts val="300"/>
              </a:spcAft>
              <a:buFont typeface="Arial" panose="020B0604020202020204" pitchFamily="34" charset="0"/>
              <a:buChar char="•"/>
            </a:pPr>
            <a:r>
              <a:rPr lang="en-US" sz="900" dirty="0">
                <a:solidFill>
                  <a:schemeClr val="bg1"/>
                </a:solidFill>
              </a:rPr>
              <a:t>Percentage of the children, who were exposed to severe physical punishment, is 9 percentage points higher in the group of children who have functional difficulties rather than among them who have no difficulties.</a:t>
            </a:r>
          </a:p>
          <a:p>
            <a:pPr marL="171450" indent="-171450" algn="just">
              <a:spcBef>
                <a:spcPts val="300"/>
              </a:spcBef>
              <a:spcAft>
                <a:spcPts val="300"/>
              </a:spcAft>
              <a:buFont typeface="Arial" panose="020B0604020202020204" pitchFamily="34" charset="0"/>
              <a:buChar char="•"/>
            </a:pPr>
            <a:r>
              <a:rPr lang="en-US" sz="900" dirty="0">
                <a:solidFill>
                  <a:schemeClr val="bg1"/>
                </a:solidFill>
              </a:rPr>
              <a:t>8% of mothers and caretakers believe that physical punishment is necessary to bring up, raise, or educate a child properly. The main difference is observed in sex of caretaker, 8% of female caretakers believe that physical punishment is needed, while is only 2% for male caretakers. This view is also linked to the level of education of mother/caretaker, as the rate of support for physical punishment of children decreases as the level of education of the respondents increases.</a:t>
            </a:r>
          </a:p>
        </p:txBody>
      </p:sp>
      <p:sp>
        <p:nvSpPr>
          <p:cNvPr id="17" name="TextBox 16">
            <a:extLst>
              <a:ext uri="{FF2B5EF4-FFF2-40B4-BE49-F238E27FC236}">
                <a16:creationId xmlns="" xmlns:a16="http://schemas.microsoft.com/office/drawing/2014/main" id="{08B2C4D1-718B-4476-863C-5FA2F33D7ECD}"/>
              </a:ext>
            </a:extLst>
          </p:cNvPr>
          <p:cNvSpPr txBox="1"/>
          <p:nvPr/>
        </p:nvSpPr>
        <p:spPr>
          <a:xfrm>
            <a:off x="302483" y="4121709"/>
            <a:ext cx="4115671" cy="200055"/>
          </a:xfrm>
          <a:prstGeom prst="rect">
            <a:avLst/>
          </a:prstGeom>
          <a:noFill/>
        </p:spPr>
        <p:txBody>
          <a:bodyPr wrap="square" rtlCol="0">
            <a:spAutoFit/>
          </a:bodyPr>
          <a:lstStyle/>
          <a:p>
            <a:r>
              <a:rPr lang="en-US" sz="700" dirty="0">
                <a:solidFill>
                  <a:schemeClr val="tx1">
                    <a:lumMod val="85000"/>
                    <a:lumOff val="15000"/>
                  </a:schemeClr>
                </a:solidFill>
              </a:rPr>
              <a:t>Percentage of children age 1 to 14 years who experienced any discipline in the past month, by type </a:t>
            </a:r>
            <a:endParaRPr lang="en-US" sz="700" dirty="0">
              <a:solidFill>
                <a:srgbClr val="FF0000"/>
              </a:solidFill>
            </a:endParaRPr>
          </a:p>
        </p:txBody>
      </p:sp>
      <p:sp>
        <p:nvSpPr>
          <p:cNvPr id="30" name="TextBox 29">
            <a:extLst>
              <a:ext uri="{FF2B5EF4-FFF2-40B4-BE49-F238E27FC236}">
                <a16:creationId xmlns="" xmlns:a16="http://schemas.microsoft.com/office/drawing/2014/main" id="{97D0C462-6DA9-4026-9496-2C2B841C7B28}"/>
              </a:ext>
            </a:extLst>
          </p:cNvPr>
          <p:cNvSpPr txBox="1"/>
          <p:nvPr/>
        </p:nvSpPr>
        <p:spPr>
          <a:xfrm>
            <a:off x="302917" y="6919735"/>
            <a:ext cx="4115672" cy="307777"/>
          </a:xfrm>
          <a:prstGeom prst="rect">
            <a:avLst/>
          </a:prstGeom>
          <a:noFill/>
        </p:spPr>
        <p:txBody>
          <a:bodyPr wrap="square" rtlCol="0">
            <a:spAutoFit/>
          </a:bodyPr>
          <a:lstStyle/>
          <a:p>
            <a:r>
              <a:rPr lang="en-US" sz="700" dirty="0">
                <a:solidFill>
                  <a:schemeClr val="tx1">
                    <a:lumMod val="85000"/>
                    <a:lumOff val="15000"/>
                  </a:schemeClr>
                </a:solidFill>
              </a:rPr>
              <a:t>Percentage of children aged 1 to 14 years who experienced any violent discipline in the past month, by background characteristics</a:t>
            </a:r>
            <a:endParaRPr lang="en-US" sz="700" dirty="0">
              <a:solidFill>
                <a:srgbClr val="FF0000"/>
              </a:solidFill>
            </a:endParaRPr>
          </a:p>
        </p:txBody>
      </p:sp>
      <p:sp>
        <p:nvSpPr>
          <p:cNvPr id="31" name="Rectangle 30">
            <a:extLst>
              <a:ext uri="{FF2B5EF4-FFF2-40B4-BE49-F238E27FC236}">
                <a16:creationId xmlns="" xmlns:a16="http://schemas.microsoft.com/office/drawing/2014/main" id="{D94C44CF-B048-4EAA-8D04-AFB85D080A43}"/>
              </a:ext>
            </a:extLst>
          </p:cNvPr>
          <p:cNvSpPr/>
          <p:nvPr/>
        </p:nvSpPr>
        <p:spPr>
          <a:xfrm>
            <a:off x="4810125" y="4293471"/>
            <a:ext cx="2514595" cy="2892189"/>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900" b="1" dirty="0"/>
              <a:t>Physical punishment</a:t>
            </a:r>
            <a:r>
              <a:rPr lang="en-US" sz="900" dirty="0"/>
              <a:t>: Shaking, hitting or</a:t>
            </a:r>
          </a:p>
          <a:p>
            <a:pPr algn="just"/>
            <a:r>
              <a:rPr lang="en-US" sz="900" dirty="0"/>
              <a:t>slapping a child on the hand/arm/leg, hitting</a:t>
            </a:r>
          </a:p>
          <a:p>
            <a:pPr algn="just"/>
            <a:r>
              <a:rPr lang="en-US" sz="900" dirty="0"/>
              <a:t>on the bottom or elsewhere on the body with a</a:t>
            </a:r>
          </a:p>
          <a:p>
            <a:pPr algn="just"/>
            <a:r>
              <a:rPr lang="en-US" sz="900" dirty="0"/>
              <a:t>hard object, spanking or hitting on the bottom</a:t>
            </a:r>
          </a:p>
          <a:p>
            <a:pPr algn="just"/>
            <a:r>
              <a:rPr lang="en-US" sz="900" dirty="0"/>
              <a:t>with a bare hand, hitting or slapping on the face,</a:t>
            </a:r>
          </a:p>
          <a:p>
            <a:pPr algn="just"/>
            <a:r>
              <a:rPr lang="en-US" sz="900" dirty="0"/>
              <a:t>head or ears, and hitting or beating hard and</a:t>
            </a:r>
          </a:p>
          <a:p>
            <a:pPr algn="just"/>
            <a:r>
              <a:rPr lang="en-US" sz="900" dirty="0"/>
              <a:t>repeatedly.</a:t>
            </a:r>
          </a:p>
          <a:p>
            <a:pPr algn="just"/>
            <a:endParaRPr lang="en-US" sz="900" b="1" dirty="0" smtClean="0"/>
          </a:p>
          <a:p>
            <a:pPr algn="just"/>
            <a:r>
              <a:rPr lang="en-US" sz="900" b="1" dirty="0" smtClean="0"/>
              <a:t>Severe </a:t>
            </a:r>
            <a:r>
              <a:rPr lang="en-US" sz="900" b="1" dirty="0"/>
              <a:t>physical punishment</a:t>
            </a:r>
            <a:r>
              <a:rPr lang="en-US" sz="900" dirty="0"/>
              <a:t>: Hitting or slapping</a:t>
            </a:r>
          </a:p>
          <a:p>
            <a:pPr algn="just"/>
            <a:r>
              <a:rPr lang="en-US" sz="900" dirty="0"/>
              <a:t>a child on the face, head or ears, and hitting or</a:t>
            </a:r>
          </a:p>
          <a:p>
            <a:pPr algn="just"/>
            <a:r>
              <a:rPr lang="en-US" sz="900" dirty="0"/>
              <a:t>beating a child hard and repeatedly.</a:t>
            </a:r>
          </a:p>
          <a:p>
            <a:pPr algn="just"/>
            <a:endParaRPr lang="en-US" sz="900" b="1" dirty="0"/>
          </a:p>
          <a:p>
            <a:pPr algn="just"/>
            <a:r>
              <a:rPr lang="en-US" sz="900" b="1" dirty="0"/>
              <a:t>Psychological aggression</a:t>
            </a:r>
            <a:r>
              <a:rPr lang="en-US" sz="900" dirty="0"/>
              <a:t>: Shouting, yelling or</a:t>
            </a:r>
          </a:p>
          <a:p>
            <a:pPr algn="just"/>
            <a:r>
              <a:rPr lang="en-US" sz="900" dirty="0"/>
              <a:t>screaming at a child, as well as calling a child</a:t>
            </a:r>
          </a:p>
          <a:p>
            <a:pPr algn="just"/>
            <a:r>
              <a:rPr lang="en-US" sz="900" dirty="0"/>
              <a:t>offensive names such as ‘dumb’ or ‘lazy’.</a:t>
            </a:r>
          </a:p>
          <a:p>
            <a:pPr algn="just"/>
            <a:endParaRPr lang="en-US" sz="900" dirty="0"/>
          </a:p>
          <a:p>
            <a:pPr algn="just"/>
            <a:r>
              <a:rPr lang="en-US" sz="900" b="1" dirty="0"/>
              <a:t>Violent discipline</a:t>
            </a:r>
            <a:r>
              <a:rPr lang="en-US" sz="900" dirty="0"/>
              <a:t>: Any physical punishment</a:t>
            </a:r>
          </a:p>
          <a:p>
            <a:pPr algn="just"/>
            <a:r>
              <a:rPr lang="en-US" sz="900" dirty="0"/>
              <a:t>and/or psychological aggression.</a:t>
            </a:r>
          </a:p>
        </p:txBody>
      </p:sp>
      <p:sp>
        <p:nvSpPr>
          <p:cNvPr id="41" name="TextBox 40"/>
          <p:cNvSpPr txBox="1"/>
          <p:nvPr/>
        </p:nvSpPr>
        <p:spPr>
          <a:xfrm>
            <a:off x="309662" y="1377583"/>
            <a:ext cx="4429813" cy="400110"/>
          </a:xfrm>
          <a:prstGeom prst="rect">
            <a:avLst/>
          </a:prstGeom>
          <a:noFill/>
        </p:spPr>
        <p:txBody>
          <a:bodyPr wrap="square" rtlCol="0">
            <a:spAutoFit/>
          </a:bodyPr>
          <a:lstStyle/>
          <a:p>
            <a:r>
              <a:rPr lang="en-US" sz="2000" b="1" dirty="0">
                <a:solidFill>
                  <a:schemeClr val="bg1"/>
                </a:solidFill>
                <a:latin typeface="+mj-lt"/>
              </a:rPr>
              <a:t>Child Discipline</a:t>
            </a:r>
            <a:endParaRPr lang="en-US" sz="2000" dirty="0">
              <a:solidFill>
                <a:schemeClr val="bg1"/>
              </a:solidFill>
            </a:endParaRPr>
          </a:p>
        </p:txBody>
      </p:sp>
      <p:sp>
        <p:nvSpPr>
          <p:cNvPr id="43" name="TextBox 42"/>
          <p:cNvSpPr txBox="1"/>
          <p:nvPr/>
        </p:nvSpPr>
        <p:spPr>
          <a:xfrm>
            <a:off x="238981" y="1855847"/>
            <a:ext cx="5486400" cy="276999"/>
          </a:xfrm>
          <a:prstGeom prst="rect">
            <a:avLst/>
          </a:prstGeom>
          <a:noFill/>
        </p:spPr>
        <p:txBody>
          <a:bodyPr wrap="square" rtlCol="0">
            <a:spAutoFit/>
          </a:bodyPr>
          <a:lstStyle/>
          <a:p>
            <a:r>
              <a:rPr lang="en-US" sz="1200" b="1" dirty="0">
                <a:solidFill>
                  <a:srgbClr val="4C545A"/>
                </a:solidFill>
                <a:latin typeface="+mj-lt"/>
              </a:rPr>
              <a:t>Child Discipline</a:t>
            </a:r>
          </a:p>
        </p:txBody>
      </p:sp>
      <p:graphicFrame>
        <p:nvGraphicFramePr>
          <p:cNvPr id="27" name="Chart 26"/>
          <p:cNvGraphicFramePr/>
          <p:nvPr>
            <p:extLst>
              <p:ext uri="{D42A27DB-BD31-4B8C-83A1-F6EECF244321}">
                <p14:modId xmlns:p14="http://schemas.microsoft.com/office/powerpoint/2010/main" val="3201873116"/>
              </p:ext>
            </p:extLst>
          </p:nvPr>
        </p:nvGraphicFramePr>
        <p:xfrm>
          <a:off x="3747897" y="2507171"/>
          <a:ext cx="1819656" cy="1536192"/>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28" name="Chart 27"/>
          <p:cNvGraphicFramePr/>
          <p:nvPr>
            <p:extLst>
              <p:ext uri="{D42A27DB-BD31-4B8C-83A1-F6EECF244321}">
                <p14:modId xmlns:p14="http://schemas.microsoft.com/office/powerpoint/2010/main" val="2047552097"/>
              </p:ext>
            </p:extLst>
          </p:nvPr>
        </p:nvGraphicFramePr>
        <p:xfrm>
          <a:off x="5497512" y="2506142"/>
          <a:ext cx="1819656" cy="1536192"/>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45" name="Chart 44"/>
          <p:cNvGraphicFramePr/>
          <p:nvPr>
            <p:extLst>
              <p:ext uri="{D42A27DB-BD31-4B8C-83A1-F6EECF244321}">
                <p14:modId xmlns:p14="http://schemas.microsoft.com/office/powerpoint/2010/main" val="2171217828"/>
              </p:ext>
            </p:extLst>
          </p:nvPr>
        </p:nvGraphicFramePr>
        <p:xfrm>
          <a:off x="244497" y="2511384"/>
          <a:ext cx="1819656" cy="1536192"/>
        </p:xfrm>
        <a:graphic>
          <a:graphicData uri="http://schemas.openxmlformats.org/drawingml/2006/chart">
            <c:chart xmlns:c="http://schemas.openxmlformats.org/drawingml/2006/chart" xmlns:r="http://schemas.openxmlformats.org/officeDocument/2006/relationships" r:id="rId7"/>
          </a:graphicData>
        </a:graphic>
      </p:graphicFrame>
      <p:sp>
        <p:nvSpPr>
          <p:cNvPr id="46" name="TextBox 45"/>
          <p:cNvSpPr txBox="1"/>
          <p:nvPr/>
        </p:nvSpPr>
        <p:spPr>
          <a:xfrm>
            <a:off x="303311" y="4430063"/>
            <a:ext cx="4178343" cy="276999"/>
          </a:xfrm>
          <a:prstGeom prst="rect">
            <a:avLst/>
          </a:prstGeom>
          <a:noFill/>
        </p:spPr>
        <p:txBody>
          <a:bodyPr wrap="square" rtlCol="0">
            <a:spAutoFit/>
          </a:bodyPr>
          <a:lstStyle/>
          <a:p>
            <a:r>
              <a:rPr lang="en-US" sz="1200" b="1" dirty="0">
                <a:solidFill>
                  <a:srgbClr val="4C545A"/>
                </a:solidFill>
                <a:latin typeface="+mj-lt"/>
              </a:rPr>
              <a:t>Violent Discipline: Inequalities</a:t>
            </a:r>
          </a:p>
        </p:txBody>
      </p:sp>
      <p:sp>
        <p:nvSpPr>
          <p:cNvPr id="29" name="TextBox 28"/>
          <p:cNvSpPr txBox="1"/>
          <p:nvPr/>
        </p:nvSpPr>
        <p:spPr>
          <a:xfrm>
            <a:off x="307441" y="2236522"/>
            <a:ext cx="2067459" cy="276999"/>
          </a:xfrm>
          <a:prstGeom prst="rect">
            <a:avLst/>
          </a:prstGeom>
          <a:noFill/>
        </p:spPr>
        <p:txBody>
          <a:bodyPr wrap="square" rtlCol="0">
            <a:spAutoFit/>
          </a:bodyPr>
          <a:lstStyle/>
          <a:p>
            <a:r>
              <a:rPr lang="en-US" sz="1200" b="1" dirty="0">
                <a:solidFill>
                  <a:srgbClr val="4C545A"/>
                </a:solidFill>
                <a:latin typeface="+mj-lt"/>
              </a:rPr>
              <a:t>Types of Child Discipline</a:t>
            </a:r>
          </a:p>
        </p:txBody>
      </p:sp>
      <p:cxnSp>
        <p:nvCxnSpPr>
          <p:cNvPr id="26" name="Straight Connector 25"/>
          <p:cNvCxnSpPr/>
          <p:nvPr/>
        </p:nvCxnSpPr>
        <p:spPr>
          <a:xfrm>
            <a:off x="304172" y="2134511"/>
            <a:ext cx="7050024"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pic>
        <p:nvPicPr>
          <p:cNvPr id="40" name="Picture 39"/>
          <p:cNvPicPr>
            <a:picLocks noChangeAspect="1"/>
          </p:cNvPicPr>
          <p:nvPr/>
        </p:nvPicPr>
        <p:blipFill rotWithShape="1">
          <a:blip r:embed="rId2">
            <a:extLst>
              <a:ext uri="{28A0092B-C50C-407E-A947-70E740481C1C}">
                <a14:useLocalDpi xmlns:a14="http://schemas.microsoft.com/office/drawing/2010/main" val="0"/>
              </a:ext>
            </a:extLst>
          </a:blip>
          <a:srcRect l="71145" t="65681" b="5053"/>
          <a:stretch/>
        </p:blipFill>
        <p:spPr>
          <a:xfrm>
            <a:off x="5339431" y="233498"/>
            <a:ext cx="2008789" cy="457200"/>
          </a:xfrm>
          <a:prstGeom prst="rect">
            <a:avLst/>
          </a:prstGeom>
        </p:spPr>
      </p:pic>
      <p:sp>
        <p:nvSpPr>
          <p:cNvPr id="47" name="TextBox 46"/>
          <p:cNvSpPr txBox="1"/>
          <p:nvPr/>
        </p:nvSpPr>
        <p:spPr>
          <a:xfrm>
            <a:off x="312420" y="186221"/>
            <a:ext cx="2899719" cy="1077218"/>
          </a:xfrm>
          <a:prstGeom prst="rect">
            <a:avLst/>
          </a:prstGeom>
          <a:noFill/>
        </p:spPr>
        <p:txBody>
          <a:bodyPr wrap="square" rtlCol="0">
            <a:spAutoFit/>
          </a:bodyPr>
          <a:lstStyle/>
          <a:p>
            <a:r>
              <a:rPr lang="en-US" sz="3200" b="1" dirty="0">
                <a:solidFill>
                  <a:schemeClr val="bg1"/>
                </a:solidFill>
              </a:rPr>
              <a:t>Georgia</a:t>
            </a:r>
            <a:endParaRPr lang="en-US" sz="3200" dirty="0">
              <a:solidFill>
                <a:schemeClr val="bg1"/>
              </a:solidFill>
            </a:endParaRPr>
          </a:p>
          <a:p>
            <a:r>
              <a:rPr lang="en-US" sz="3200" dirty="0">
                <a:solidFill>
                  <a:schemeClr val="bg1"/>
                </a:solidFill>
              </a:rPr>
              <a:t>2018</a:t>
            </a:r>
          </a:p>
        </p:txBody>
      </p:sp>
      <p:pic>
        <p:nvPicPr>
          <p:cNvPr id="48" name="Picture 4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437027" y="1848868"/>
            <a:ext cx="876135" cy="212502"/>
          </a:xfrm>
          <a:prstGeom prst="rect">
            <a:avLst/>
          </a:prstGeom>
        </p:spPr>
      </p:pic>
      <p:pic>
        <p:nvPicPr>
          <p:cNvPr id="49" name="Picture 48"/>
          <p:cNvPicPr>
            <a:picLocks noChangeAspect="1"/>
          </p:cNvPicPr>
          <p:nvPr/>
        </p:nvPicPr>
        <p:blipFill>
          <a:blip r:embed="rId9"/>
          <a:stretch>
            <a:fillRect/>
          </a:stretch>
        </p:blipFill>
        <p:spPr>
          <a:xfrm>
            <a:off x="5628401" y="1391082"/>
            <a:ext cx="1719262" cy="379456"/>
          </a:xfrm>
          <a:prstGeom prst="rect">
            <a:avLst/>
          </a:prstGeom>
        </p:spPr>
      </p:pic>
      <p:pic>
        <p:nvPicPr>
          <p:cNvPr id="50" name="Picture 49"/>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838160" y="1777455"/>
            <a:ext cx="536448" cy="365760"/>
          </a:xfrm>
          <a:prstGeom prst="rect">
            <a:avLst/>
          </a:prstGeom>
        </p:spPr>
      </p:pic>
    </p:spTree>
    <p:extLst>
      <p:ext uri="{BB962C8B-B14F-4D97-AF65-F5344CB8AC3E}">
        <p14:creationId xmlns:p14="http://schemas.microsoft.com/office/powerpoint/2010/main" val="15540343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 name="Chart 27"/>
          <p:cNvGraphicFramePr/>
          <p:nvPr>
            <p:extLst>
              <p:ext uri="{D42A27DB-BD31-4B8C-83A1-F6EECF244321}">
                <p14:modId xmlns:p14="http://schemas.microsoft.com/office/powerpoint/2010/main" val="458925896"/>
              </p:ext>
            </p:extLst>
          </p:nvPr>
        </p:nvGraphicFramePr>
        <p:xfrm>
          <a:off x="695095" y="3022816"/>
          <a:ext cx="2889504" cy="2459736"/>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29" name="Chart 28"/>
          <p:cNvGraphicFramePr/>
          <p:nvPr>
            <p:extLst>
              <p:ext uri="{D42A27DB-BD31-4B8C-83A1-F6EECF244321}">
                <p14:modId xmlns:p14="http://schemas.microsoft.com/office/powerpoint/2010/main" val="4173468075"/>
              </p:ext>
            </p:extLst>
          </p:nvPr>
        </p:nvGraphicFramePr>
        <p:xfrm>
          <a:off x="4194908" y="3022816"/>
          <a:ext cx="2889504" cy="245973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4" name="Chart 3"/>
          <p:cNvGraphicFramePr/>
          <p:nvPr>
            <p:extLst>
              <p:ext uri="{D42A27DB-BD31-4B8C-83A1-F6EECF244321}">
                <p14:modId xmlns:p14="http://schemas.microsoft.com/office/powerpoint/2010/main" val="2938062945"/>
              </p:ext>
            </p:extLst>
          </p:nvPr>
        </p:nvGraphicFramePr>
        <p:xfrm>
          <a:off x="380232" y="6165850"/>
          <a:ext cx="6973068" cy="325755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7" name="Chart 16"/>
          <p:cNvGraphicFramePr/>
          <p:nvPr>
            <p:extLst>
              <p:ext uri="{D42A27DB-BD31-4B8C-83A1-F6EECF244321}">
                <p14:modId xmlns:p14="http://schemas.microsoft.com/office/powerpoint/2010/main" val="3927215589"/>
              </p:ext>
            </p:extLst>
          </p:nvPr>
        </p:nvGraphicFramePr>
        <p:xfrm>
          <a:off x="697554" y="458305"/>
          <a:ext cx="2887754" cy="2459736"/>
        </p:xfrm>
        <a:graphic>
          <a:graphicData uri="http://schemas.openxmlformats.org/drawingml/2006/chart">
            <c:chart xmlns:c="http://schemas.openxmlformats.org/drawingml/2006/chart" xmlns:r="http://schemas.openxmlformats.org/officeDocument/2006/relationships" r:id="rId5"/>
          </a:graphicData>
        </a:graphic>
      </p:graphicFrame>
      <p:sp>
        <p:nvSpPr>
          <p:cNvPr id="22" name="TextBox 21"/>
          <p:cNvSpPr txBox="1"/>
          <p:nvPr/>
        </p:nvSpPr>
        <p:spPr>
          <a:xfrm>
            <a:off x="308076" y="183211"/>
            <a:ext cx="2067459" cy="276999"/>
          </a:xfrm>
          <a:prstGeom prst="rect">
            <a:avLst/>
          </a:prstGeom>
          <a:noFill/>
        </p:spPr>
        <p:txBody>
          <a:bodyPr wrap="square" rtlCol="0">
            <a:spAutoFit/>
          </a:bodyPr>
          <a:lstStyle/>
          <a:p>
            <a:r>
              <a:rPr lang="en-US" sz="1200" b="1" dirty="0">
                <a:solidFill>
                  <a:srgbClr val="4C545A"/>
                </a:solidFill>
                <a:latin typeface="+mj-lt"/>
              </a:rPr>
              <a:t>Types of Child Discipline</a:t>
            </a:r>
          </a:p>
        </p:txBody>
      </p:sp>
      <p:sp>
        <p:nvSpPr>
          <p:cNvPr id="24" name="TextBox 23">
            <a:extLst>
              <a:ext uri="{FF2B5EF4-FFF2-40B4-BE49-F238E27FC236}">
                <a16:creationId xmlns="" xmlns:a16="http://schemas.microsoft.com/office/drawing/2014/main" id="{08B2C4D1-718B-4476-863C-5FA2F33D7ECD}"/>
              </a:ext>
            </a:extLst>
          </p:cNvPr>
          <p:cNvSpPr txBox="1"/>
          <p:nvPr/>
        </p:nvSpPr>
        <p:spPr>
          <a:xfrm>
            <a:off x="308076" y="5533539"/>
            <a:ext cx="6260364" cy="200055"/>
          </a:xfrm>
          <a:prstGeom prst="rect">
            <a:avLst/>
          </a:prstGeom>
          <a:noFill/>
        </p:spPr>
        <p:txBody>
          <a:bodyPr wrap="square" rtlCol="0">
            <a:spAutoFit/>
          </a:bodyPr>
          <a:lstStyle/>
          <a:p>
            <a:r>
              <a:rPr lang="en-US" sz="700" dirty="0">
                <a:solidFill>
                  <a:schemeClr val="tx1">
                    <a:lumMod val="85000"/>
                    <a:lumOff val="15000"/>
                  </a:schemeClr>
                </a:solidFill>
              </a:rPr>
              <a:t>Percentage of children age 1 to 14 years who experienced any discipline in the past month, by type and nationality </a:t>
            </a:r>
            <a:endParaRPr lang="en-US" sz="700" dirty="0">
              <a:solidFill>
                <a:srgbClr val="FF0000"/>
              </a:solidFill>
            </a:endParaRPr>
          </a:p>
        </p:txBody>
      </p:sp>
      <p:sp>
        <p:nvSpPr>
          <p:cNvPr id="26" name="TextBox 25">
            <a:extLst>
              <a:ext uri="{FF2B5EF4-FFF2-40B4-BE49-F238E27FC236}">
                <a16:creationId xmlns="" xmlns:a16="http://schemas.microsoft.com/office/drawing/2014/main" id="{08B2C4D1-718B-4476-863C-5FA2F33D7ECD}"/>
              </a:ext>
            </a:extLst>
          </p:cNvPr>
          <p:cNvSpPr txBox="1"/>
          <p:nvPr/>
        </p:nvSpPr>
        <p:spPr>
          <a:xfrm>
            <a:off x="308076" y="9566275"/>
            <a:ext cx="7050024" cy="200055"/>
          </a:xfrm>
          <a:prstGeom prst="rect">
            <a:avLst/>
          </a:prstGeom>
          <a:noFill/>
        </p:spPr>
        <p:txBody>
          <a:bodyPr wrap="square" rtlCol="0">
            <a:spAutoFit/>
          </a:bodyPr>
          <a:lstStyle/>
          <a:p>
            <a:r>
              <a:rPr lang="en-US" sz="700" dirty="0">
                <a:solidFill>
                  <a:schemeClr val="tx1">
                    <a:lumMod val="85000"/>
                    <a:lumOff val="15000"/>
                  </a:schemeClr>
                </a:solidFill>
              </a:rPr>
              <a:t>Percentage of children age 2 to 14 years who experienced any discipline in the past month, by type and by child's functional difficulties </a:t>
            </a:r>
            <a:endParaRPr lang="en-US" sz="700" dirty="0">
              <a:solidFill>
                <a:srgbClr val="FF0000"/>
              </a:solidFill>
            </a:endParaRPr>
          </a:p>
        </p:txBody>
      </p:sp>
      <p:graphicFrame>
        <p:nvGraphicFramePr>
          <p:cNvPr id="30" name="Chart 29"/>
          <p:cNvGraphicFramePr/>
          <p:nvPr>
            <p:extLst>
              <p:ext uri="{D42A27DB-BD31-4B8C-83A1-F6EECF244321}">
                <p14:modId xmlns:p14="http://schemas.microsoft.com/office/powerpoint/2010/main" val="627180893"/>
              </p:ext>
            </p:extLst>
          </p:nvPr>
        </p:nvGraphicFramePr>
        <p:xfrm>
          <a:off x="4194908" y="460210"/>
          <a:ext cx="2889504" cy="2459736"/>
        </p:xfrm>
        <a:graphic>
          <a:graphicData uri="http://schemas.openxmlformats.org/drawingml/2006/chart">
            <c:chart xmlns:c="http://schemas.openxmlformats.org/drawingml/2006/chart" xmlns:r="http://schemas.openxmlformats.org/officeDocument/2006/relationships" r:id="rId6"/>
          </a:graphicData>
        </a:graphic>
      </p:graphicFrame>
      <p:sp>
        <p:nvSpPr>
          <p:cNvPr id="10" name="TextBox 9"/>
          <p:cNvSpPr txBox="1"/>
          <p:nvPr/>
        </p:nvSpPr>
        <p:spPr>
          <a:xfrm>
            <a:off x="304266" y="5837520"/>
            <a:ext cx="4629684" cy="276999"/>
          </a:xfrm>
          <a:prstGeom prst="rect">
            <a:avLst/>
          </a:prstGeom>
          <a:noFill/>
        </p:spPr>
        <p:txBody>
          <a:bodyPr wrap="square" rtlCol="0">
            <a:spAutoFit/>
          </a:bodyPr>
          <a:lstStyle/>
          <a:p>
            <a:r>
              <a:rPr lang="en-US" sz="1200" b="1" dirty="0">
                <a:solidFill>
                  <a:srgbClr val="4C545A"/>
                </a:solidFill>
                <a:latin typeface="+mj-lt"/>
              </a:rPr>
              <a:t>Types of Child Discipline by Child’s Functional Difficulties</a:t>
            </a:r>
          </a:p>
        </p:txBody>
      </p:sp>
      <p:cxnSp>
        <p:nvCxnSpPr>
          <p:cNvPr id="11" name="Straight Connector 10"/>
          <p:cNvCxnSpPr/>
          <p:nvPr/>
        </p:nvCxnSpPr>
        <p:spPr>
          <a:xfrm>
            <a:off x="304172" y="458111"/>
            <a:ext cx="7050024"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711466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TextBox 45"/>
          <p:cNvSpPr txBox="1"/>
          <p:nvPr/>
        </p:nvSpPr>
        <p:spPr>
          <a:xfrm>
            <a:off x="302093" y="371956"/>
            <a:ext cx="3591728" cy="276999"/>
          </a:xfrm>
          <a:prstGeom prst="rect">
            <a:avLst/>
          </a:prstGeom>
          <a:noFill/>
        </p:spPr>
        <p:txBody>
          <a:bodyPr wrap="square" rtlCol="0">
            <a:spAutoFit/>
          </a:bodyPr>
          <a:lstStyle/>
          <a:p>
            <a:r>
              <a:rPr lang="en-US" sz="1200" b="1" dirty="0">
                <a:solidFill>
                  <a:srgbClr val="4C545A"/>
                </a:solidFill>
                <a:latin typeface="+mj-lt"/>
              </a:rPr>
              <a:t>Violent Discipline: Age Patterns</a:t>
            </a:r>
          </a:p>
        </p:txBody>
      </p:sp>
      <p:sp>
        <p:nvSpPr>
          <p:cNvPr id="72" name="TextBox 71"/>
          <p:cNvSpPr txBox="1"/>
          <p:nvPr/>
        </p:nvSpPr>
        <p:spPr>
          <a:xfrm>
            <a:off x="300349" y="7836230"/>
            <a:ext cx="7060892" cy="184666"/>
          </a:xfrm>
          <a:prstGeom prst="rect">
            <a:avLst/>
          </a:prstGeom>
          <a:noFill/>
        </p:spPr>
        <p:txBody>
          <a:bodyPr wrap="square" rtlCol="0">
            <a:spAutoFit/>
          </a:bodyPr>
          <a:lstStyle/>
          <a:p>
            <a:r>
              <a:rPr lang="en-US" sz="600" dirty="0">
                <a:solidFill>
                  <a:schemeClr val="tx1">
                    <a:lumMod val="85000"/>
                    <a:lumOff val="15000"/>
                  </a:schemeClr>
                </a:solidFill>
              </a:rPr>
              <a:t>Percentage of mothers/caretakers who think that physical punishment is necessary to raise or educate children, by their background characteristics</a:t>
            </a:r>
            <a:endParaRPr lang="en-US" sz="600" dirty="0">
              <a:solidFill>
                <a:srgbClr val="FF0000"/>
              </a:solidFill>
            </a:endParaRPr>
          </a:p>
        </p:txBody>
      </p:sp>
      <p:pic>
        <p:nvPicPr>
          <p:cNvPr id="78" name="Picture 77"/>
          <p:cNvPicPr>
            <a:picLocks noChangeAspect="1"/>
          </p:cNvPicPr>
          <p:nvPr/>
        </p:nvPicPr>
        <p:blipFill rotWithShape="1">
          <a:blip r:embed="rId2">
            <a:extLst>
              <a:ext uri="{28A0092B-C50C-407E-A947-70E740481C1C}">
                <a14:useLocalDpi xmlns:a14="http://schemas.microsoft.com/office/drawing/2010/main" val="0"/>
              </a:ext>
            </a:extLst>
          </a:blip>
          <a:srcRect r="28854"/>
          <a:stretch/>
        </p:blipFill>
        <p:spPr>
          <a:xfrm>
            <a:off x="305120" y="8207740"/>
            <a:ext cx="7050024" cy="1677682"/>
          </a:xfrm>
          <a:prstGeom prst="rect">
            <a:avLst/>
          </a:prstGeom>
        </p:spPr>
      </p:pic>
      <p:sp>
        <p:nvSpPr>
          <p:cNvPr id="79" name="Text Box 2"/>
          <p:cNvSpPr txBox="1">
            <a:spLocks noChangeArrowheads="1"/>
          </p:cNvSpPr>
          <p:nvPr/>
        </p:nvSpPr>
        <p:spPr bwMode="auto">
          <a:xfrm>
            <a:off x="305118" y="8236867"/>
            <a:ext cx="7050024" cy="1590872"/>
          </a:xfrm>
          <a:prstGeom prst="rect">
            <a:avLst/>
          </a:prstGeom>
          <a:noFill/>
          <a:ln w="9525">
            <a:noFill/>
            <a:miter lim="800000"/>
            <a:headEnd/>
            <a:tailEnd/>
          </a:ln>
        </p:spPr>
        <p:txBody>
          <a:bodyPr rot="0" vert="horz" wrap="square" lIns="91440" tIns="45720" rIns="91440" bIns="45720" numCol="3" anchor="t" anchorCtr="0">
            <a:noAutofit/>
          </a:bodyPr>
          <a:lstStyle/>
          <a:p>
            <a:pPr marL="118872"/>
            <a:r>
              <a:rPr lang="en-GB" sz="900" dirty="0">
                <a:solidFill>
                  <a:schemeClr val="bg1"/>
                </a:solidFill>
              </a:rPr>
              <a:t>The Georgia Multiple Indicator Cluster Survey (MICS) was carried out in 2018 by the National Statistics Office of Georgia as part of the global MICS programme. Technical support was provided by the United Nations Children’s Fund (UNICEF). UNICEF, NCDC, USAID, WB, UNFPA, SIDA, AFD, SCD, ISS, UNDP and WHO provided financial support.</a:t>
            </a:r>
          </a:p>
          <a:p>
            <a:pPr marL="118872"/>
            <a:endParaRPr lang="en-GB" sz="900" dirty="0" smtClean="0">
              <a:solidFill>
                <a:schemeClr val="bg1"/>
              </a:solidFill>
            </a:endParaRPr>
          </a:p>
          <a:p>
            <a:pPr marL="118872"/>
            <a:endParaRPr lang="en-GB" sz="900" dirty="0">
              <a:solidFill>
                <a:schemeClr val="bg1"/>
              </a:solidFill>
            </a:endParaRPr>
          </a:p>
          <a:p>
            <a:pPr marL="118872"/>
            <a:r>
              <a:rPr lang="en-GB" sz="900" dirty="0">
                <a:solidFill>
                  <a:schemeClr val="bg1"/>
                </a:solidFill>
              </a:rPr>
              <a:t>The objective of this snapshot is to disseminate selected findings from the Georgia MICS 2018 related to Child Discipline. Data from this snapshot can be found in tables PR2.1 and PR2.2. </a:t>
            </a:r>
            <a:endParaRPr lang="en-US" sz="900" dirty="0">
              <a:solidFill>
                <a:schemeClr val="bg1"/>
              </a:solidFill>
            </a:endParaRPr>
          </a:p>
          <a:p>
            <a:pPr marL="118872"/>
            <a:endParaRPr lang="en-GB" sz="900" dirty="0">
              <a:solidFill>
                <a:schemeClr val="bg1"/>
              </a:solidFill>
            </a:endParaRPr>
          </a:p>
          <a:p>
            <a:pPr marL="118872"/>
            <a:endParaRPr lang="en-GB" sz="900" dirty="0">
              <a:solidFill>
                <a:schemeClr val="bg1"/>
              </a:solidFill>
            </a:endParaRPr>
          </a:p>
          <a:p>
            <a:pPr marL="118872"/>
            <a:endParaRPr lang="en-GB" sz="900" dirty="0">
              <a:solidFill>
                <a:schemeClr val="bg1"/>
              </a:solidFill>
            </a:endParaRPr>
          </a:p>
          <a:p>
            <a:pPr marL="118872"/>
            <a:endParaRPr lang="en-GB" sz="900" dirty="0">
              <a:solidFill>
                <a:schemeClr val="bg1"/>
              </a:solidFill>
            </a:endParaRPr>
          </a:p>
          <a:p>
            <a:pPr marL="118872"/>
            <a:endParaRPr lang="en-GB" sz="900" dirty="0">
              <a:solidFill>
                <a:schemeClr val="bg1"/>
              </a:solidFill>
            </a:endParaRPr>
          </a:p>
          <a:p>
            <a:pPr marL="118872"/>
            <a:r>
              <a:rPr lang="en-GB" sz="900" dirty="0">
                <a:solidFill>
                  <a:schemeClr val="bg1"/>
                </a:solidFill>
              </a:rPr>
              <a:t>Further statistical snapshots and the Survey Findings Report for this and other surveys are available on mics.unicef.org/surveys.</a:t>
            </a:r>
          </a:p>
        </p:txBody>
      </p:sp>
      <p:sp>
        <p:nvSpPr>
          <p:cNvPr id="71" name="TextBox 70">
            <a:extLst>
              <a:ext uri="{FF2B5EF4-FFF2-40B4-BE49-F238E27FC236}">
                <a16:creationId xmlns="" xmlns:a16="http://schemas.microsoft.com/office/drawing/2014/main" id="{B5723EB5-2D64-495E-BB5E-8792B211BE27}"/>
              </a:ext>
            </a:extLst>
          </p:cNvPr>
          <p:cNvSpPr txBox="1"/>
          <p:nvPr/>
        </p:nvSpPr>
        <p:spPr>
          <a:xfrm>
            <a:off x="302092" y="3899042"/>
            <a:ext cx="3416022" cy="276999"/>
          </a:xfrm>
          <a:prstGeom prst="rect">
            <a:avLst/>
          </a:prstGeom>
          <a:noFill/>
        </p:spPr>
        <p:txBody>
          <a:bodyPr wrap="square" rtlCol="0">
            <a:spAutoFit/>
          </a:bodyPr>
          <a:lstStyle/>
          <a:p>
            <a:r>
              <a:rPr lang="en-US" sz="600" dirty="0">
                <a:solidFill>
                  <a:schemeClr val="tx1">
                    <a:lumMod val="85000"/>
                    <a:lumOff val="15000"/>
                  </a:schemeClr>
                </a:solidFill>
              </a:rPr>
              <a:t>Percentage of children age 1 to 14 years who experienced any violent discipline in the past month, by type and age</a:t>
            </a:r>
            <a:endParaRPr lang="en-US" sz="600" dirty="0">
              <a:solidFill>
                <a:srgbClr val="FF0000"/>
              </a:solidFill>
            </a:endParaRPr>
          </a:p>
        </p:txBody>
      </p:sp>
      <p:graphicFrame>
        <p:nvGraphicFramePr>
          <p:cNvPr id="19" name="Chart 18">
            <a:extLst>
              <a:ext uri="{FF2B5EF4-FFF2-40B4-BE49-F238E27FC236}">
                <a16:creationId xmlns="" xmlns:a16="http://schemas.microsoft.com/office/drawing/2014/main" id="{C73A72D2-F6F3-44F6-A4DD-860D4D6971AB}"/>
              </a:ext>
            </a:extLst>
          </p:cNvPr>
          <p:cNvGraphicFramePr>
            <a:graphicFrameLocks/>
          </p:cNvGraphicFramePr>
          <p:nvPr>
            <p:extLst>
              <p:ext uri="{D42A27DB-BD31-4B8C-83A1-F6EECF244321}">
                <p14:modId xmlns:p14="http://schemas.microsoft.com/office/powerpoint/2010/main" val="1455179880"/>
              </p:ext>
            </p:extLst>
          </p:nvPr>
        </p:nvGraphicFramePr>
        <p:xfrm>
          <a:off x="307969" y="825661"/>
          <a:ext cx="3444579" cy="305742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0" name="Chart 19">
            <a:extLst>
              <a:ext uri="{FF2B5EF4-FFF2-40B4-BE49-F238E27FC236}">
                <a16:creationId xmlns="" xmlns:a16="http://schemas.microsoft.com/office/drawing/2014/main" id="{CCF93FF6-C0B1-4E47-9AE2-ECF593A9160C}"/>
              </a:ext>
            </a:extLst>
          </p:cNvPr>
          <p:cNvGraphicFramePr>
            <a:graphicFrameLocks/>
          </p:cNvGraphicFramePr>
          <p:nvPr>
            <p:extLst>
              <p:ext uri="{D42A27DB-BD31-4B8C-83A1-F6EECF244321}">
                <p14:modId xmlns:p14="http://schemas.microsoft.com/office/powerpoint/2010/main" val="1833127416"/>
              </p:ext>
            </p:extLst>
          </p:nvPr>
        </p:nvGraphicFramePr>
        <p:xfrm>
          <a:off x="3886702" y="825704"/>
          <a:ext cx="3430799" cy="3258357"/>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21" name="Chart 20">
            <a:extLst>
              <a:ext uri="{FF2B5EF4-FFF2-40B4-BE49-F238E27FC236}">
                <a16:creationId xmlns="" xmlns:a16="http://schemas.microsoft.com/office/drawing/2014/main" id="{E93D5C55-FC42-48A4-A7C1-C243C91F76D5}"/>
              </a:ext>
            </a:extLst>
          </p:cNvPr>
          <p:cNvGraphicFramePr>
            <a:graphicFrameLocks/>
          </p:cNvGraphicFramePr>
          <p:nvPr>
            <p:extLst>
              <p:ext uri="{D42A27DB-BD31-4B8C-83A1-F6EECF244321}">
                <p14:modId xmlns:p14="http://schemas.microsoft.com/office/powerpoint/2010/main" val="3844581148"/>
              </p:ext>
            </p:extLst>
          </p:nvPr>
        </p:nvGraphicFramePr>
        <p:xfrm>
          <a:off x="345384" y="4897149"/>
          <a:ext cx="7015857" cy="2978693"/>
        </p:xfrm>
        <a:graphic>
          <a:graphicData uri="http://schemas.openxmlformats.org/drawingml/2006/chart">
            <c:chart xmlns:c="http://schemas.openxmlformats.org/drawingml/2006/chart" xmlns:r="http://schemas.openxmlformats.org/officeDocument/2006/relationships" r:id="rId5"/>
          </a:graphicData>
        </a:graphic>
      </p:graphicFrame>
      <p:sp>
        <p:nvSpPr>
          <p:cNvPr id="23" name="TextBox 22"/>
          <p:cNvSpPr txBox="1"/>
          <p:nvPr/>
        </p:nvSpPr>
        <p:spPr>
          <a:xfrm>
            <a:off x="3792215" y="359101"/>
            <a:ext cx="3726454" cy="276999"/>
          </a:xfrm>
          <a:prstGeom prst="rect">
            <a:avLst/>
          </a:prstGeom>
          <a:noFill/>
        </p:spPr>
        <p:txBody>
          <a:bodyPr wrap="square" rtlCol="0">
            <a:spAutoFit/>
          </a:bodyPr>
          <a:lstStyle/>
          <a:p>
            <a:r>
              <a:rPr lang="en-US" sz="1200" b="1" dirty="0">
                <a:solidFill>
                  <a:srgbClr val="4C545A"/>
                </a:solidFill>
                <a:latin typeface="+mj-lt"/>
              </a:rPr>
              <a:t>Physical Punishment: Attitudes &amp; Experiences</a:t>
            </a:r>
          </a:p>
        </p:txBody>
      </p:sp>
      <p:sp>
        <p:nvSpPr>
          <p:cNvPr id="25" name="TextBox 24"/>
          <p:cNvSpPr txBox="1"/>
          <p:nvPr/>
        </p:nvSpPr>
        <p:spPr>
          <a:xfrm>
            <a:off x="302092" y="4493810"/>
            <a:ext cx="4681353" cy="276999"/>
          </a:xfrm>
          <a:prstGeom prst="rect">
            <a:avLst/>
          </a:prstGeom>
          <a:noFill/>
        </p:spPr>
        <p:txBody>
          <a:bodyPr wrap="square" rtlCol="0">
            <a:spAutoFit/>
          </a:bodyPr>
          <a:lstStyle/>
          <a:p>
            <a:r>
              <a:rPr lang="en-US" sz="1200" b="1" dirty="0">
                <a:solidFill>
                  <a:srgbClr val="4C545A"/>
                </a:solidFill>
                <a:latin typeface="+mj-lt"/>
              </a:rPr>
              <a:t>Attitudes to Physical Punishment</a:t>
            </a:r>
          </a:p>
        </p:txBody>
      </p:sp>
    </p:spTree>
    <p:extLst>
      <p:ext uri="{BB962C8B-B14F-4D97-AF65-F5344CB8AC3E}">
        <p14:creationId xmlns:p14="http://schemas.microsoft.com/office/powerpoint/2010/main" val="310512244"/>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Franklin Gothic">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item1.xml><?xml version="1.0" encoding="utf-8"?>
<?mso-contentType ?>
<spe:Receivers xmlns:spe="http://schemas.microsoft.com/sharepoint/events"/>
</file>

<file path=customXml/item2.xml><?xml version="1.0" encoding="utf-8"?>
<?mso-contentType ?>
<customXsn xmlns="http://schemas.microsoft.com/office/2006/metadata/customXsn">
  <xsnLocation/>
  <cached>True</cached>
  <openByDefault>True</openByDefault>
  <xsnScope/>
</customXsn>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ct:contentTypeSchema xmlns:ct="http://schemas.microsoft.com/office/2006/metadata/contentType" xmlns:ma="http://schemas.microsoft.com/office/2006/metadata/properties/metaAttributes" ct:_="" ma:_="" ma:contentTypeName="UNICEF Document" ma:contentTypeID="0x0101009BA85F8052A6DA4FA3E31FF9F74C697000EC757063D55EF14399B2E4B65561595A" ma:contentTypeVersion="31" ma:contentTypeDescription="Create a new document." ma:contentTypeScope="" ma:versionID="9b9132b4e2834faba91bbe34c56516e1">
  <xsd:schema xmlns:xsd="http://www.w3.org/2001/XMLSchema" xmlns:xs="http://www.w3.org/2001/XMLSchema" xmlns:p="http://schemas.microsoft.com/office/2006/metadata/properties" xmlns:ns1="http://schemas.microsoft.com/sharepoint/v3" xmlns:ns2="ca283e0b-db31-4043-a2ef-b80661bf084a" xmlns:ns3="http://schemas.microsoft.com/sharepoint.v3" xmlns:ns4="2aac1c47-a7bd-4382-bbe6-d59290c165d5" xmlns:ns5="03aba595-bc08-4bc6-a067-44fa0d6fce4c" xmlns:ns6="http://schemas.microsoft.com/sharepoint/v4" targetNamespace="http://schemas.microsoft.com/office/2006/metadata/properties" ma:root="true" ma:fieldsID="3b7498f8af99e477a9586f2c6b23375d" ns1:_="" ns2:_="" ns3:_="" ns4:_="" ns5:_="" ns6:_="">
    <xsd:import namespace="http://schemas.microsoft.com/sharepoint/v3"/>
    <xsd:import namespace="ca283e0b-db31-4043-a2ef-b80661bf084a"/>
    <xsd:import namespace="http://schemas.microsoft.com/sharepoint.v3"/>
    <xsd:import namespace="2aac1c47-a7bd-4382-bbe6-d59290c165d5"/>
    <xsd:import namespace="03aba595-bc08-4bc6-a067-44fa0d6fce4c"/>
    <xsd:import namespace="http://schemas.microsoft.com/sharepoint/v4"/>
    <xsd:element name="properties">
      <xsd:complexType>
        <xsd:sequence>
          <xsd:element name="documentManagement">
            <xsd:complexType>
              <xsd:all>
                <xsd:element ref="ns2:WrittenBy" minOccurs="0"/>
                <xsd:element ref="ns2:ContentLanguage" minOccurs="0"/>
                <xsd:element ref="ns3:CategoryDescription" minOccurs="0"/>
                <xsd:element ref="ns2:RecipientsEmail" minOccurs="0"/>
                <xsd:element ref="ns2:SenderEmail" minOccurs="0"/>
                <xsd:element ref="ns2:DateTransmittedEmail" minOccurs="0"/>
                <xsd:element ref="ns2:k8c968e8c72a4eda96b7e8fdbe192be2" minOccurs="0"/>
                <xsd:element ref="ns2:ga975397408f43e4b84ec8e5a598e523" minOccurs="0"/>
                <xsd:element ref="ns2:mda26ace941f4791a7314a339fee829c" minOccurs="0"/>
                <xsd:element ref="ns2:TaxCatchAllLabel" minOccurs="0"/>
                <xsd:element ref="ns2:TaxCatchAll" minOccurs="0"/>
                <xsd:element ref="ns2:h6a71f3e574e4344bc34f3fc9dd20054" minOccurs="0"/>
                <xsd:element ref="ns2:ContentStatus" minOccurs="0"/>
                <xsd:element ref="ns4:MediaServiceFastMetadata" minOccurs="0"/>
                <xsd:element ref="ns4:MediaServiceAutoTags" minOccurs="0"/>
                <xsd:element ref="ns4:MediaServiceOCR" minOccurs="0"/>
                <xsd:element ref="ns4:MediaServiceDateTaken" minOccurs="0"/>
                <xsd:element ref="ns4:MediaServiceGenerationTime" minOccurs="0"/>
                <xsd:element ref="ns4:MediaServiceEventHashCode" minOccurs="0"/>
                <xsd:element ref="ns1:_vti_ItemHoldRecordStatus" minOccurs="0"/>
                <xsd:element ref="ns6:IconOverlay" minOccurs="0"/>
                <xsd:element ref="ns4:MediaServiceMetadata" minOccurs="0"/>
                <xsd:element ref="ns1:_vti_ItemDeclaredRecord" minOccurs="0"/>
                <xsd:element ref="ns5:TaxKeywordTaxHTField" minOccurs="0"/>
                <xsd:element ref="ns5:SharedWithDetails" minOccurs="0"/>
                <xsd:element ref="ns5:SharedWithUsers" minOccurs="0"/>
                <xsd:element ref="ns4: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vti_ItemHoldRecordStatus" ma:index="33" nillable="true" ma:displayName="Hold and Record Status" ma:decimals="0" ma:description="" ma:hidden="true" ma:indexed="true" ma:internalName="_vti_ItemHoldRecordStatus" ma:readOnly="true">
      <xsd:simpleType>
        <xsd:restriction base="dms:Unknown"/>
      </xsd:simpleType>
    </xsd:element>
    <xsd:element name="_vti_ItemDeclaredRecord" ma:index="36" nillable="true" ma:displayName="Declared Record" ma:hidden="true" ma:internalName="_vti_ItemDeclaredRecord"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WrittenBy" ma:index="3" nillable="true" ma:displayName="Written By" ma:description="‘Written By’ is auto-completed with the name of the uploader, but can be edited if you are uploading on behalf of someone else." ma:list="UserInfo" ma:SharePointGroup="0" ma:internalName="WrittenBy" ma:readOnly="false"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ContentLanguage" ma:index="4" nillable="true" ma:displayName="Content Language *" ma:default="English" ma:format="RadioButtons" ma:indexed="true" ma:internalName="ContentLanguage">
      <xsd:simpleType>
        <xsd:restriction base="dms:Choice">
          <xsd:enumeration value="English"/>
          <xsd:enumeration value="French"/>
          <xsd:enumeration value="Spanish"/>
          <xsd:enumeration value="Russian"/>
          <xsd:enumeration value="Chinese"/>
          <xsd:enumeration value="Arabic"/>
          <xsd:enumeration value="other"/>
        </xsd:restriction>
      </xsd:simpleType>
    </xsd:element>
    <xsd:element name="RecipientsEmail" ma:index="9" nillable="true" ma:displayName="Recipients (email)" ma:hidden="true" ma:internalName="RecipientsEmail" ma:readOnly="false">
      <xsd:simpleType>
        <xsd:restriction base="dms:Text">
          <xsd:maxLength value="255"/>
        </xsd:restriction>
      </xsd:simpleType>
    </xsd:element>
    <xsd:element name="SenderEmail" ma:index="10" nillable="true" ma:displayName="Sender (email)" ma:hidden="true" ma:internalName="SenderEmail" ma:readOnly="false">
      <xsd:simpleType>
        <xsd:restriction base="dms:Text">
          <xsd:maxLength value="255"/>
        </xsd:restriction>
      </xsd:simpleType>
    </xsd:element>
    <xsd:element name="DateTransmittedEmail" ma:index="11" nillable="true" ma:displayName="Date transmitted (email)" ma:format="DateTime" ma:hidden="true" ma:internalName="DateTransmittedEmail" ma:readOnly="false">
      <xsd:simpleType>
        <xsd:restriction base="dms:DateTime"/>
      </xsd:simpleType>
    </xsd:element>
    <xsd:element name="k8c968e8c72a4eda96b7e8fdbe192be2" ma:index="12" nillable="true" ma:taxonomy="true" ma:internalName="k8c968e8c72a4eda96b7e8fdbe192be2" ma:taxonomyFieldName="GeographicScope" ma:displayName="Geographic Scope" ma:default="" ma:fieldId="{48c968e8-c72a-4eda-96b7-e8fdbe192be2}" ma:taxonomyMulti="true" ma:sspId="73f51738-d318-4883-9d64-4f0bd0ccc55e" ma:termSetId="0a00fedf-defc-4fe3-a3bf-9929b29a638e" ma:anchorId="00000000-0000-0000-0000-000000000000" ma:open="false" ma:isKeyword="false">
      <xsd:complexType>
        <xsd:sequence>
          <xsd:element ref="pc:Terms" minOccurs="0" maxOccurs="1"/>
        </xsd:sequence>
      </xsd:complexType>
    </xsd:element>
    <xsd:element name="ga975397408f43e4b84ec8e5a598e523" ma:index="16" nillable="true" ma:taxonomy="true" ma:internalName="ga975397408f43e4b84ec8e5a598e523" ma:taxonomyFieldName="OfficeDivision" ma:displayName="Office/Division *" ma:default="178;#Data, Research and Policy-456C|5955b2fd-5d7f-4ec6-8d67-6bd2d19d2fcb" ma:fieldId="{0a975397-408f-43e4-b84e-c8e5a598e523}" ma:sspId="73f51738-d318-4883-9d64-4f0bd0ccc55e" ma:termSetId="1761a25e-44f4-4213-964a-f96c515e12cb" ma:anchorId="00000000-0000-0000-0000-000000000000" ma:open="false" ma:isKeyword="false">
      <xsd:complexType>
        <xsd:sequence>
          <xsd:element ref="pc:Terms" minOccurs="0" maxOccurs="1"/>
        </xsd:sequence>
      </xsd:complexType>
    </xsd:element>
    <xsd:element name="mda26ace941f4791a7314a339fee829c" ma:index="17" nillable="true" ma:taxonomy="true" ma:internalName="mda26ace941f4791a7314a339fee829c" ma:taxonomyFieldName="DocumentType" ma:displayName="Document Type *" ma:indexed="true" ma:default="" ma:fieldId="{6da26ace-941f-4791-a731-4a339fee829c}" ma:sspId="73f51738-d318-4883-9d64-4f0bd0ccc55e" ma:termSetId="f93b6877-8902-4378-8587-5ec85f36ead9" ma:anchorId="00000000-0000-0000-0000-000000000000" ma:open="false" ma:isKeyword="false">
      <xsd:complexType>
        <xsd:sequence>
          <xsd:element ref="pc:Terms" minOccurs="0" maxOccurs="1"/>
        </xsd:sequence>
      </xsd:complexType>
    </xsd:element>
    <xsd:element name="TaxCatchAllLabel" ma:index="18" nillable="true" ma:displayName="Taxonomy Catch All Column1" ma:hidden="true" ma:list="{f18c69bd-8d9b-48fb-bf08-f87e298dbead}" ma:internalName="TaxCatchAllLabel" ma:readOnly="true" ma:showField="CatchAllDataLabel" ma:web="03aba595-bc08-4bc6-a067-44fa0d6fce4c">
      <xsd:complexType>
        <xsd:complexContent>
          <xsd:extension base="dms:MultiChoiceLookup">
            <xsd:sequence>
              <xsd:element name="Value" type="dms:Lookup" maxOccurs="unbounded" minOccurs="0" nillable="true"/>
            </xsd:sequence>
          </xsd:extension>
        </xsd:complexContent>
      </xsd:complexType>
    </xsd:element>
    <xsd:element name="TaxCatchAll" ma:index="22" nillable="true" ma:displayName="Taxonomy Catch All Column" ma:hidden="true" ma:list="{f18c69bd-8d9b-48fb-bf08-f87e298dbead}" ma:internalName="TaxCatchAll" ma:showField="CatchAllData" ma:web="03aba595-bc08-4bc6-a067-44fa0d6fce4c">
      <xsd:complexType>
        <xsd:complexContent>
          <xsd:extension base="dms:MultiChoiceLookup">
            <xsd:sequence>
              <xsd:element name="Value" type="dms:Lookup" maxOccurs="unbounded" minOccurs="0" nillable="true"/>
            </xsd:sequence>
          </xsd:extension>
        </xsd:complexContent>
      </xsd:complexType>
    </xsd:element>
    <xsd:element name="h6a71f3e574e4344bc34f3fc9dd20054" ma:index="23" nillable="true" ma:taxonomy="true" ma:internalName="h6a71f3e574e4344bc34f3fc9dd20054" ma:taxonomyFieldName="Topic" ma:displayName="Topic *" ma:default="" ma:fieldId="{16a71f3e-574e-4344-bc34-f3fc9dd20054}" ma:taxonomyMulti="true" ma:sspId="73f51738-d318-4883-9d64-4f0bd0ccc55e" ma:termSetId="9561e0e6-71cf-4f3c-87c3-08a6b5d907e8" ma:anchorId="00000000-0000-0000-0000-000000000000" ma:open="false" ma:isKeyword="false">
      <xsd:complexType>
        <xsd:sequence>
          <xsd:element ref="pc:Terms" minOccurs="0" maxOccurs="1"/>
        </xsd:sequence>
      </xsd:complexType>
    </xsd:element>
    <xsd:element name="ContentStatus" ma:index="25" nillable="true" ma:displayName="Content Status" ma:description="Optional column to indicate document status: no status, draft, final or expired.​" ma:format="RadioButtons" ma:internalName="ContentStatus">
      <xsd:simpleType>
        <xsd:restriction base="dms:Choice">
          <xsd:enumeration value="­"/>
          <xsd:enumeration value="Draft"/>
          <xsd:enumeration value="Final"/>
          <xsd:enumeration value="Expired"/>
        </xsd:restriction>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CategoryDescription" ma:index="6" nillable="true" ma:displayName="Description" ma:internalName="CategoryDescription">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aac1c47-a7bd-4382-bbe6-d59290c165d5" elementFormDefault="qualified">
    <xsd:import namespace="http://schemas.microsoft.com/office/2006/documentManagement/types"/>
    <xsd:import namespace="http://schemas.microsoft.com/office/infopath/2007/PartnerControls"/>
    <xsd:element name="MediaServiceFastMetadata" ma:index="26" nillable="true" ma:displayName="MediaServiceFastMetadata" ma:hidden="true" ma:internalName="MediaServiceFastMetadata" ma:readOnly="true">
      <xsd:simpleType>
        <xsd:restriction base="dms:Note"/>
      </xsd:simpleType>
    </xsd:element>
    <xsd:element name="MediaServiceAutoTags" ma:index="27" nillable="true" ma:displayName="Tags" ma:internalName="MediaServiceAutoTags" ma:readOnly="true">
      <xsd:simpleType>
        <xsd:restriction base="dms:Text"/>
      </xsd:simpleType>
    </xsd:element>
    <xsd:element name="MediaServiceOCR" ma:index="28" nillable="true" ma:displayName="Extracted Text" ma:internalName="MediaServiceOCR" ma:readOnly="true">
      <xsd:simpleType>
        <xsd:restriction base="dms:Note">
          <xsd:maxLength value="255"/>
        </xsd:restriction>
      </xsd:simpleType>
    </xsd:element>
    <xsd:element name="MediaServiceDateTaken" ma:index="29" nillable="true" ma:displayName="MediaServiceDateTaken" ma:hidden="true" ma:internalName="MediaServiceDateTaken" ma:readOnly="true">
      <xsd:simpleType>
        <xsd:restriction base="dms:Text"/>
      </xsd:simpleType>
    </xsd:element>
    <xsd:element name="MediaServiceGenerationTime" ma:index="31" nillable="true" ma:displayName="MediaServiceGenerationTime" ma:hidden="true" ma:internalName="MediaServiceGenerationTime" ma:readOnly="true">
      <xsd:simpleType>
        <xsd:restriction base="dms:Text"/>
      </xsd:simpleType>
    </xsd:element>
    <xsd:element name="MediaServiceEventHashCode" ma:index="32" nillable="true" ma:displayName="MediaServiceEventHashCode" ma:hidden="true" ma:internalName="MediaServiceEventHashCode" ma:readOnly="true">
      <xsd:simpleType>
        <xsd:restriction base="dms:Text"/>
      </xsd:simpleType>
    </xsd:element>
    <xsd:element name="MediaServiceMetadata" ma:index="35" nillable="true" ma:displayName="MediaServiceMetadata" ma:hidden="true" ma:internalName="MediaServiceMetadata" ma:readOnly="true">
      <xsd:simpleType>
        <xsd:restriction base="dms:Note"/>
      </xsd:simpleType>
    </xsd:element>
    <xsd:element name="MediaServiceLocation" ma:index="40"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3aba595-bc08-4bc6-a067-44fa0d6fce4c" elementFormDefault="qualified">
    <xsd:import namespace="http://schemas.microsoft.com/office/2006/documentManagement/types"/>
    <xsd:import namespace="http://schemas.microsoft.com/office/infopath/2007/PartnerControls"/>
    <xsd:element name="TaxKeywordTaxHTField" ma:index="37" nillable="true" ma:taxonomy="true" ma:internalName="TaxKeywordTaxHTField" ma:taxonomyFieldName="TaxKeyword" ma:displayName="Enterprise Keywords" ma:fieldId="{23f27201-bee3-471e-b2e7-b64fd8b7ca38}" ma:taxonomyMulti="true" ma:sspId="73f51738-d318-4883-9d64-4f0bd0ccc55e" ma:termSetId="00000000-0000-0000-0000-000000000000" ma:anchorId="00000000-0000-0000-0000-000000000000" ma:open="true" ma:isKeyword="true">
      <xsd:complexType>
        <xsd:sequence>
          <xsd:element ref="pc:Terms" minOccurs="0" maxOccurs="1"/>
        </xsd:sequence>
      </xsd:complexType>
    </xsd:element>
    <xsd:element name="SharedWithDetails" ma:index="38" nillable="true" ma:displayName="Shared With Details" ma:internalName="SharedWithDetails" ma:readOnly="true">
      <xsd:simpleType>
        <xsd:restriction base="dms:Note">
          <xsd:maxLength value="255"/>
        </xsd:restriction>
      </xsd:simpleType>
    </xsd:element>
    <xsd:element name="SharedWithUsers" ma:index="3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34" nillable="true" ma:displayName="IconOverlay" ma:hidden="true" ma:internalName="IconOverlay">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0" ma:displayName="Content Type"/>
        <xsd:element ref="dc:title" minOccurs="0" maxOccurs="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5.xml><?xml version="1.0" encoding="utf-8"?>
<p:properties xmlns:p="http://schemas.microsoft.com/office/2006/metadata/properties" xmlns:xsi="http://www.w3.org/2001/XMLSchema-instance" xmlns:pc="http://schemas.microsoft.com/office/infopath/2007/PartnerControls">
  <documentManagement>
    <ga975397408f43e4b84ec8e5a598e523 xmlns="ca283e0b-db31-4043-a2ef-b80661bf084a">
      <Terms xmlns="http://schemas.microsoft.com/office/infopath/2007/PartnerControls">
        <TermInfo xmlns="http://schemas.microsoft.com/office/infopath/2007/PartnerControls">
          <TermName xmlns="http://schemas.microsoft.com/office/infopath/2007/PartnerControls">Data, Research and Policy-456C</TermName>
          <TermId xmlns="http://schemas.microsoft.com/office/infopath/2007/PartnerControls">5955b2fd-5d7f-4ec6-8d67-6bd2d19d2fcb</TermId>
        </TermInfo>
      </Terms>
    </ga975397408f43e4b84ec8e5a598e523>
    <TaxCatchAll xmlns="ca283e0b-db31-4043-a2ef-b80661bf084a">
      <Value>3</Value>
    </TaxCatchAll>
    <k8c968e8c72a4eda96b7e8fdbe192be2 xmlns="ca283e0b-db31-4043-a2ef-b80661bf084a">
      <Terms xmlns="http://schemas.microsoft.com/office/infopath/2007/PartnerControls"/>
    </k8c968e8c72a4eda96b7e8fdbe192be2>
    <TaxKeywordTaxHTField xmlns="03aba595-bc08-4bc6-a067-44fa0d6fce4c">
      <Terms xmlns="http://schemas.microsoft.com/office/infopath/2007/PartnerControls"/>
    </TaxKeywordTaxHTField>
    <DateTransmittedEmail xmlns="ca283e0b-db31-4043-a2ef-b80661bf084a" xsi:nil="true"/>
    <ContentStatus xmlns="ca283e0b-db31-4043-a2ef-b80661bf084a" xsi:nil="true"/>
    <SenderEmail xmlns="ca283e0b-db31-4043-a2ef-b80661bf084a" xsi:nil="true"/>
    <IconOverlay xmlns="http://schemas.microsoft.com/sharepoint/v4" xsi:nil="true"/>
    <ContentLanguage xmlns="ca283e0b-db31-4043-a2ef-b80661bf084a">English</ContentLanguage>
    <h6a71f3e574e4344bc34f3fc9dd20054 xmlns="ca283e0b-db31-4043-a2ef-b80661bf084a">
      <Terms xmlns="http://schemas.microsoft.com/office/infopath/2007/PartnerControls"/>
    </h6a71f3e574e4344bc34f3fc9dd20054>
    <CategoryDescription xmlns="http://schemas.microsoft.com/sharepoint.v3" xsi:nil="true"/>
    <RecipientsEmail xmlns="ca283e0b-db31-4043-a2ef-b80661bf084a" xsi:nil="true"/>
    <mda26ace941f4791a7314a339fee829c xmlns="ca283e0b-db31-4043-a2ef-b80661bf084a">
      <Terms xmlns="http://schemas.microsoft.com/office/infopath/2007/PartnerControls"/>
    </mda26ace941f4791a7314a339fee829c>
    <WrittenBy xmlns="ca283e0b-db31-4043-a2ef-b80661bf084a">
      <UserInfo>
        <DisplayName/>
        <AccountId xsi:nil="true"/>
        <AccountType/>
      </UserInfo>
    </WrittenBy>
  </documentManagement>
</p:properties>
</file>

<file path=customXml/item6.xml><?xml version="1.0" encoding="utf-8"?>
<?mso-contentType ?>
<SharedContentType xmlns="Microsoft.SharePoint.Taxonomy.ContentTypeSync" SourceId="73f51738-d318-4883-9d64-4f0bd0ccc55e" ContentTypeId="0x0101009BA85F8052A6DA4FA3E31FF9F74C6970" PreviousValue="false"/>
</file>

<file path=customXml/itemProps1.xml><?xml version="1.0" encoding="utf-8"?>
<ds:datastoreItem xmlns:ds="http://schemas.openxmlformats.org/officeDocument/2006/customXml" ds:itemID="{82932607-ECDC-4B7F-8931-14252DB52C91}">
  <ds:schemaRefs>
    <ds:schemaRef ds:uri="http://schemas.microsoft.com/sharepoint/events"/>
  </ds:schemaRefs>
</ds:datastoreItem>
</file>

<file path=customXml/itemProps2.xml><?xml version="1.0" encoding="utf-8"?>
<ds:datastoreItem xmlns:ds="http://schemas.openxmlformats.org/officeDocument/2006/customXml" ds:itemID="{1CB21FD6-6801-4334-9B40-1FF29CC1212B}">
  <ds:schemaRefs>
    <ds:schemaRef ds:uri="http://schemas.microsoft.com/office/2006/metadata/customXsn"/>
  </ds:schemaRefs>
</ds:datastoreItem>
</file>

<file path=customXml/itemProps3.xml><?xml version="1.0" encoding="utf-8"?>
<ds:datastoreItem xmlns:ds="http://schemas.openxmlformats.org/officeDocument/2006/customXml" ds:itemID="{7E358A4C-52FC-4042-B4BF-11B90CA70C3E}">
  <ds:schemaRefs>
    <ds:schemaRef ds:uri="http://schemas.microsoft.com/sharepoint/v3/contenttype/forms"/>
  </ds:schemaRefs>
</ds:datastoreItem>
</file>

<file path=customXml/itemProps4.xml><?xml version="1.0" encoding="utf-8"?>
<ds:datastoreItem xmlns:ds="http://schemas.openxmlformats.org/officeDocument/2006/customXml" ds:itemID="{505B3B39-1B2D-4D9F-9D62-0FDAB2EB3EC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ca283e0b-db31-4043-a2ef-b80661bf084a"/>
    <ds:schemaRef ds:uri="http://schemas.microsoft.com/sharepoint.v3"/>
    <ds:schemaRef ds:uri="2aac1c47-a7bd-4382-bbe6-d59290c165d5"/>
    <ds:schemaRef ds:uri="03aba595-bc08-4bc6-a067-44fa0d6fce4c"/>
    <ds:schemaRef ds:uri="http://schemas.microsoft.com/sharepoint/v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5.xml><?xml version="1.0" encoding="utf-8"?>
<ds:datastoreItem xmlns:ds="http://schemas.openxmlformats.org/officeDocument/2006/customXml" ds:itemID="{C0662FD8-C1BA-4245-84F5-759EC3E6D1BC}">
  <ds:schemaRefs>
    <ds:schemaRef ds:uri="http://purl.org/dc/dcmitype/"/>
    <ds:schemaRef ds:uri="http://schemas.microsoft.com/sharepoint.v3"/>
    <ds:schemaRef ds:uri="http://www.w3.org/XML/1998/namespace"/>
    <ds:schemaRef ds:uri="http://schemas.microsoft.com/office/2006/metadata/properties"/>
    <ds:schemaRef ds:uri="http://schemas.microsoft.com/office/infopath/2007/PartnerControls"/>
    <ds:schemaRef ds:uri="http://purl.org/dc/elements/1.1/"/>
    <ds:schemaRef ds:uri="http://purl.org/dc/terms/"/>
    <ds:schemaRef ds:uri="ca283e0b-db31-4043-a2ef-b80661bf084a"/>
    <ds:schemaRef ds:uri="http://schemas.openxmlformats.org/package/2006/metadata/core-properties"/>
    <ds:schemaRef ds:uri="http://schemas.microsoft.com/sharepoint/v4"/>
    <ds:schemaRef ds:uri="http://schemas.microsoft.com/office/2006/documentManagement/types"/>
    <ds:schemaRef ds:uri="03aba595-bc08-4bc6-a067-44fa0d6fce4c"/>
    <ds:schemaRef ds:uri="2aac1c47-a7bd-4382-bbe6-d59290c165d5"/>
    <ds:schemaRef ds:uri="http://schemas.microsoft.com/sharepoint/v3"/>
  </ds:schemaRefs>
</ds:datastoreItem>
</file>

<file path=customXml/itemProps6.xml><?xml version="1.0" encoding="utf-8"?>
<ds:datastoreItem xmlns:ds="http://schemas.openxmlformats.org/officeDocument/2006/customXml" ds:itemID="{CB70ADF6-607A-4C4F-A23F-C68300FE7F1E}">
  <ds:schemaRefs>
    <ds:schemaRef ds:uri="Microsoft.SharePoint.Taxonomy.ContentTypeSync"/>
  </ds:schemaRefs>
</ds:datastoreItem>
</file>

<file path=docProps/app.xml><?xml version="1.0" encoding="utf-8"?>
<Properties xmlns="http://schemas.openxmlformats.org/officeDocument/2006/extended-properties" xmlns:vt="http://schemas.openxmlformats.org/officeDocument/2006/docPropsVTypes">
  <Template>Office Theme</Template>
  <TotalTime>3013</TotalTime>
  <Words>800</Words>
  <Application>Microsoft Office PowerPoint</Application>
  <PresentationFormat>Custom</PresentationFormat>
  <Paragraphs>114</Paragraphs>
  <Slides>3</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vt:i4>
      </vt:variant>
    </vt:vector>
  </HeadingPairs>
  <TitlesOfParts>
    <vt:vector size="7" baseType="lpstr">
      <vt:lpstr>Arial</vt:lpstr>
      <vt:lpstr>Franklin Gothic Book</vt:lpstr>
      <vt:lpstr>Franklin Gothic Medium</vt:lpstr>
      <vt:lpstr>Office Theme</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Tijana Comic</dc:creator>
  <cp:lastModifiedBy>nestan pantsulaia</cp:lastModifiedBy>
  <cp:revision>269</cp:revision>
  <cp:lastPrinted>2019-11-18T11:54:25Z</cp:lastPrinted>
  <dcterms:created xsi:type="dcterms:W3CDTF">2017-11-02T14:57:07Z</dcterms:created>
  <dcterms:modified xsi:type="dcterms:W3CDTF">2019-11-18T12:13:26Z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0x0101009BA85F8052A6DA4FA3E31FF9F74C697000EC757063D55EF14399B2E4B65561595A</vt:lpwstr>
  </property>
  <property fmtid="{D5CDD505-2E9C-101B-9397-08002B2CF9AE}" pid="3" name="TaxKeyword">
    <vt:lpwstr/>
  </property>
  <property fmtid="{D5CDD505-2E9C-101B-9397-08002B2CF9AE}" pid="4" name="OfficeDivision">
    <vt:lpwstr>3;#Data, Research and Policy-456C|5955b2fd-5d7f-4ec6-8d67-6bd2d19d2fcb</vt:lpwstr>
  </property>
  <property fmtid="{D5CDD505-2E9C-101B-9397-08002B2CF9AE}" pid="5" name="Topic">
    <vt:lpwstr/>
  </property>
  <property fmtid="{D5CDD505-2E9C-101B-9397-08002B2CF9AE}" pid="6" name="DocumentType">
    <vt:lpwstr/>
  </property>
  <property fmtid="{D5CDD505-2E9C-101B-9397-08002B2CF9AE}" pid="7" name="GeographicScope">
    <vt:lpwstr/>
  </property>
</Properties>
</file>