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style4.xml" ContentType="application/vnd.ms-office.chartstyle+xml"/>
  <Override PartName="/ppt/charts/colors4.xml" ContentType="application/vnd.ms-office.chartcolorstyle+xml"/>
  <Override PartName="/ppt/charts/chart10.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7"/>
  </p:sldMasterIdLst>
  <p:sldIdLst>
    <p:sldId id="256" r:id="rId8"/>
    <p:sldId id="265" r:id="rId9"/>
    <p:sldId id="263" r:id="rId10"/>
    <p:sldId id="260" r:id="rId11"/>
  </p:sldIdLst>
  <p:sldSz cx="7772400" cy="100584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68" userDrawn="1">
          <p15:clr>
            <a:srgbClr val="A4A3A4"/>
          </p15:clr>
        </p15:guide>
        <p15:guide id="2" pos="4632" userDrawn="1">
          <p15:clr>
            <a:srgbClr val="A4A3A4"/>
          </p15:clr>
        </p15:guide>
        <p15:guide id="3" pos="19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nxin Yu" initials="XY" lastIdx="5" clrIdx="0">
    <p:extLst>
      <p:ext uri="{19B8F6BF-5375-455C-9EA6-DF929625EA0E}">
        <p15:presenceInfo xmlns:p15="http://schemas.microsoft.com/office/powerpoint/2012/main" userId="S-1-5-21-889838981-920820592-1903951286-794299" providerId="AD"/>
      </p:ext>
    </p:extLst>
  </p:cmAuthor>
  <p:cmAuthor id="2" name="zezva sanikidze" initials="zs" lastIdx="20" clrIdx="1">
    <p:extLst>
      <p:ext uri="{19B8F6BF-5375-455C-9EA6-DF929625EA0E}">
        <p15:presenceInfo xmlns:p15="http://schemas.microsoft.com/office/powerpoint/2012/main" userId="S-1-5-21-2703388789-3765044650-341701313-2129" providerId="AD"/>
      </p:ext>
    </p:extLst>
  </p:cmAuthor>
  <p:cmAuthor id="3" name="irma gvilava" initials="ig" lastIdx="12" clrIdx="2">
    <p:extLst>
      <p:ext uri="{19B8F6BF-5375-455C-9EA6-DF929625EA0E}">
        <p15:presenceInfo xmlns:p15="http://schemas.microsoft.com/office/powerpoint/2012/main" userId="S-1-5-21-2703388789-3765044650-341701313-2073" providerId="AD"/>
      </p:ext>
    </p:extLst>
  </p:cmAuthor>
  <p:cmAuthor id="4" name="Tijana Comic" initials="TC" lastIdx="23" clrIdx="3">
    <p:extLst>
      <p:ext uri="{19B8F6BF-5375-455C-9EA6-DF929625EA0E}">
        <p15:presenceInfo xmlns:p15="http://schemas.microsoft.com/office/powerpoint/2012/main" userId="b1e3c049de1787fc" providerId="Windows Live"/>
      </p:ext>
    </p:extLst>
  </p:cmAuthor>
  <p:cmAuthor id="5" name="Bo Robert Beshanski-Pedersen" initials="BP" lastIdx="5" clrIdx="4">
    <p:extLst>
      <p:ext uri="{19B8F6BF-5375-455C-9EA6-DF929625EA0E}">
        <p15:presenceInfo xmlns:p15="http://schemas.microsoft.com/office/powerpoint/2012/main" userId="Bo Robert Beshanski-Peders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4FA1"/>
    <a:srgbClr val="A9D18E"/>
    <a:srgbClr val="F15A40"/>
    <a:srgbClr val="8F9192"/>
    <a:srgbClr val="FCB040"/>
    <a:srgbClr val="3AB9C6"/>
    <a:srgbClr val="FF99FF"/>
    <a:srgbClr val="FFCCFF"/>
    <a:srgbClr val="684F65"/>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59" autoAdjust="0"/>
    <p:restoredTop sz="94672"/>
  </p:normalViewPr>
  <p:slideViewPr>
    <p:cSldViewPr snapToGrid="0" snapToObjects="1" showGuides="1">
      <p:cViewPr>
        <p:scale>
          <a:sx n="110" d="100"/>
          <a:sy n="110" d="100"/>
        </p:scale>
        <p:origin x="930" y="-354"/>
      </p:cViewPr>
      <p:guideLst>
        <p:guide orient="horz" pos="1968"/>
        <p:guide pos="4632"/>
        <p:guide pos="192"/>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presProps" Target="presProp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Master" Target="slideMasters/slideMaster1.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5" Type="http://schemas.openxmlformats.org/officeDocument/2006/relationships/customXml" Target="../customXml/item5.xml"/><Relationship Id="rId15" Type="http://schemas.openxmlformats.org/officeDocument/2006/relationships/theme" Target="theme/theme1.xml"/><Relationship Id="rId10" Type="http://schemas.openxmlformats.org/officeDocument/2006/relationships/slide" Target="slides/slide3.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 Pedersen" userId="d9899d1f-79a5-4680-8fc4-f5dae7a98dd1" providerId="ADAL" clId="{AF7C5650-31EB-40FE-B7B7-0BC2318709E3}"/>
    <pc:docChg chg="custSel addSld modSld">
      <pc:chgData name="Bo Pedersen" userId="d9899d1f-79a5-4680-8fc4-f5dae7a98dd1" providerId="ADAL" clId="{AF7C5650-31EB-40FE-B7B7-0BC2318709E3}" dt="2019-10-31T00:15:05.505" v="16"/>
      <pc:docMkLst>
        <pc:docMk/>
      </pc:docMkLst>
      <pc:sldChg chg="addCm modCm">
        <pc:chgData name="Bo Pedersen" userId="d9899d1f-79a5-4680-8fc4-f5dae7a98dd1" providerId="ADAL" clId="{AF7C5650-31EB-40FE-B7B7-0BC2318709E3}" dt="2019-10-31T00:04:08.909" v="1"/>
        <pc:sldMkLst>
          <pc:docMk/>
          <pc:sldMk cId="1554034324" sldId="256"/>
        </pc:sldMkLst>
      </pc:sldChg>
      <pc:sldChg chg="addCm modCm">
        <pc:chgData name="Bo Pedersen" userId="d9899d1f-79a5-4680-8fc4-f5dae7a98dd1" providerId="ADAL" clId="{AF7C5650-31EB-40FE-B7B7-0BC2318709E3}" dt="2019-10-31T00:15:05.505" v="16"/>
        <pc:sldMkLst>
          <pc:docMk/>
          <pc:sldMk cId="4195994883" sldId="260"/>
        </pc:sldMkLst>
      </pc:sldChg>
      <pc:sldChg chg="addCm modCm">
        <pc:chgData name="Bo Pedersen" userId="d9899d1f-79a5-4680-8fc4-f5dae7a98dd1" providerId="ADAL" clId="{AF7C5650-31EB-40FE-B7B7-0BC2318709E3}" dt="2019-10-31T00:06:43.063" v="6"/>
        <pc:sldMkLst>
          <pc:docMk/>
          <pc:sldMk cId="1670644205" sldId="265"/>
        </pc:sldMkLst>
      </pc:sldChg>
      <pc:sldChg chg="addSp add">
        <pc:chgData name="Bo Pedersen" userId="d9899d1f-79a5-4680-8fc4-f5dae7a98dd1" providerId="ADAL" clId="{AF7C5650-31EB-40FE-B7B7-0BC2318709E3}" dt="2019-10-31T00:13:01.647" v="12"/>
        <pc:sldMkLst>
          <pc:docMk/>
          <pc:sldMk cId="1691478188" sldId="266"/>
        </pc:sldMkLst>
        <pc:graphicFrameChg chg="add">
          <ac:chgData name="Bo Pedersen" userId="d9899d1f-79a5-4680-8fc4-f5dae7a98dd1" providerId="ADAL" clId="{AF7C5650-31EB-40FE-B7B7-0BC2318709E3}" dt="2019-10-31T00:13:01.647" v="12"/>
          <ac:graphicFrameMkLst>
            <pc:docMk/>
            <pc:sldMk cId="1691478188" sldId="266"/>
            <ac:graphicFrameMk id="2" creationId="{0DAA666D-463A-4C17-81FB-1C8B490D509D}"/>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5.xml"/><Relationship Id="rId1" Type="http://schemas.microsoft.com/office/2011/relationships/chartStyle" Target="style5.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Sheet1!$B$5</c:f>
              <c:strCache>
                <c:ptCount val="1"/>
                <c:pt idx="0">
                  <c:v>36-47</c:v>
                </c:pt>
              </c:strCache>
            </c:strRef>
          </c:tx>
          <c:spPr>
            <a:solidFill>
              <a:srgbClr val="FCB040"/>
            </a:solidFill>
            <a:ln>
              <a:noFill/>
            </a:ln>
            <a:effectLst/>
          </c:spPr>
          <c:invertIfNegative val="0"/>
          <c:dPt>
            <c:idx val="0"/>
            <c:invertIfNegative val="0"/>
            <c:bubble3D val="0"/>
            <c:spPr>
              <a:solidFill>
                <a:srgbClr val="A9D18E"/>
              </a:solidFill>
              <a:ln>
                <a:noFill/>
              </a:ln>
              <a:effectLst/>
            </c:spPr>
            <c:extLst xmlns:c16r2="http://schemas.microsoft.com/office/drawing/2015/06/chart">
              <c:ext xmlns:c16="http://schemas.microsoft.com/office/drawing/2014/chart" uri="{C3380CC4-5D6E-409C-BE32-E72D297353CC}">
                <c16:uniqueId val="{00000003-DE58-4738-B9F7-D6F7BA265AC4}"/>
              </c:ext>
            </c:extLst>
          </c:dPt>
          <c:dPt>
            <c:idx val="1"/>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2-DE58-4738-B9F7-D6F7BA265AC4}"/>
              </c:ext>
            </c:extLst>
          </c:dPt>
          <c:dPt>
            <c:idx val="2"/>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4-DE58-4738-B9F7-D6F7BA265AC4}"/>
              </c:ext>
            </c:extLst>
          </c:dPt>
          <c:dPt>
            <c:idx val="4"/>
            <c:invertIfNegative val="0"/>
            <c:bubble3D val="0"/>
            <c:spPr>
              <a:solidFill>
                <a:schemeClr val="accent1">
                  <a:lumMod val="60000"/>
                  <a:lumOff val="40000"/>
                </a:schemeClr>
              </a:solidFill>
              <a:ln>
                <a:noFill/>
              </a:ln>
              <a:effectLst/>
            </c:spPr>
            <c:extLst xmlns:c16r2="http://schemas.microsoft.com/office/drawing/2015/06/chart">
              <c:ext xmlns:c16="http://schemas.microsoft.com/office/drawing/2014/chart" uri="{C3380CC4-5D6E-409C-BE32-E72D297353CC}">
                <c16:uniqueId val="{00000000-DE58-4738-B9F7-D6F7BA265AC4}"/>
              </c:ext>
            </c:extLst>
          </c:dPt>
          <c:dPt>
            <c:idx val="5"/>
            <c:invertIfNegative val="0"/>
            <c:bubble3D val="0"/>
            <c:spPr>
              <a:solidFill>
                <a:schemeClr val="accent5">
                  <a:lumMod val="75000"/>
                </a:schemeClr>
              </a:solidFill>
              <a:ln>
                <a:noFill/>
              </a:ln>
              <a:effectLst/>
            </c:spPr>
            <c:extLst xmlns:c16r2="http://schemas.microsoft.com/office/drawing/2015/06/chart">
              <c:ext xmlns:c16="http://schemas.microsoft.com/office/drawing/2014/chart" uri="{C3380CC4-5D6E-409C-BE32-E72D297353CC}">
                <c16:uniqueId val="{00000009-F0AA-494C-8BE6-9CAE25545D33}"/>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Sheet1!$A$6:$A$11</c:f>
              <c:strCache>
                <c:ptCount val="6"/>
                <c:pt idx="0">
                  <c:v>Upper secondary</c:v>
                </c:pt>
                <c:pt idx="1">
                  <c:v>Lower secondary</c:v>
                </c:pt>
                <c:pt idx="2">
                  <c:v>Primary</c:v>
                </c:pt>
                <c:pt idx="3">
                  <c:v>1 year prior to primary school entry age</c:v>
                </c:pt>
                <c:pt idx="4">
                  <c:v>Kindergarten (children age 48-59  month)</c:v>
                </c:pt>
                <c:pt idx="5">
                  <c:v>Kindergarten (children age 36-47  month)</c:v>
                </c:pt>
              </c:strCache>
            </c:strRef>
          </c:cat>
          <c:val>
            <c:numRef>
              <c:f>Sheet1!$B$6:$B$11</c:f>
              <c:numCache>
                <c:formatCode>0.0</c:formatCode>
                <c:ptCount val="6"/>
                <c:pt idx="0">
                  <c:v>84.6</c:v>
                </c:pt>
                <c:pt idx="1">
                  <c:v>96.033061925170131</c:v>
                </c:pt>
                <c:pt idx="2">
                  <c:v>97.901695281686742</c:v>
                </c:pt>
                <c:pt idx="3">
                  <c:v>89.584755990538241</c:v>
                </c:pt>
                <c:pt idx="4">
                  <c:v>83.069704867579404</c:v>
                </c:pt>
                <c:pt idx="5">
                  <c:v>72.661517526633205</c:v>
                </c:pt>
              </c:numCache>
            </c:numRef>
          </c:val>
          <c:extLst xmlns:c16r2="http://schemas.microsoft.com/office/drawing/2015/06/chart">
            <c:ext xmlns:c16="http://schemas.microsoft.com/office/drawing/2014/chart" uri="{C3380CC4-5D6E-409C-BE32-E72D297353CC}">
              <c16:uniqueId val="{00000000-E3F8-458D-8C44-4ACA57E3C8CC}"/>
            </c:ext>
          </c:extLst>
        </c:ser>
        <c:dLbls>
          <c:showLegendKey val="0"/>
          <c:showVal val="0"/>
          <c:showCatName val="0"/>
          <c:showSerName val="0"/>
          <c:showPercent val="0"/>
          <c:showBubbleSize val="0"/>
        </c:dLbls>
        <c:gapWidth val="40"/>
        <c:axId val="238281792"/>
        <c:axId val="238282352"/>
      </c:barChart>
      <c:catAx>
        <c:axId val="238281792"/>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238282352"/>
        <c:crossesAt val="0"/>
        <c:auto val="1"/>
        <c:lblAlgn val="ctr"/>
        <c:lblOffset val="100"/>
        <c:noMultiLvlLbl val="0"/>
      </c:catAx>
      <c:valAx>
        <c:axId val="238282352"/>
        <c:scaling>
          <c:orientation val="minMax"/>
          <c:max val="100"/>
          <c:min val="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6038538597439953"/>
              <c:y val="0.88835323540278077"/>
            </c:manualLayout>
          </c:layout>
          <c:overlay val="0"/>
          <c:spPr>
            <a:noFill/>
            <a:ln>
              <a:noFill/>
            </a:ln>
            <a:effectLst/>
          </c:spPr>
          <c:txPr>
            <a:bodyPr rot="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238281792"/>
        <c:crosses val="autoZero"/>
        <c:crossBetween val="between"/>
        <c:majorUnit val="20"/>
      </c:valAx>
      <c:spPr>
        <a:noFill/>
        <a:ln w="3175">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0995287016478188E-2"/>
          <c:y val="8.0804711137057519E-3"/>
          <c:w val="0.84293218646899493"/>
          <c:h val="0.83648782735695149"/>
        </c:manualLayout>
      </c:layout>
      <c:barChart>
        <c:barDir val="bar"/>
        <c:grouping val="clustered"/>
        <c:varyColors val="0"/>
        <c:ser>
          <c:idx val="0"/>
          <c:order val="0"/>
          <c:tx>
            <c:strRef>
              <c:f>Sheet1!$B$6</c:f>
              <c:strCache>
                <c:ptCount val="1"/>
                <c:pt idx="0">
                  <c:v>Male</c:v>
                </c:pt>
              </c:strCache>
            </c:strRef>
          </c:tx>
          <c:spPr>
            <a:solidFill>
              <a:srgbClr val="684FA1"/>
            </a:solidFill>
            <a:ln>
              <a:noFill/>
            </a:ln>
            <a:effectLst/>
          </c:spPr>
          <c:invertIfNegative val="0"/>
          <c:dLbls>
            <c:dLbl>
              <c:idx val="0"/>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1"/>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2"/>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3"/>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4"/>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numFmt formatCode="#,##0.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Sheet1!$C$5:$G$5</c:f>
              <c:strCache>
                <c:ptCount val="5"/>
                <c:pt idx="0">
                  <c:v>DE5</c:v>
                </c:pt>
                <c:pt idx="1">
                  <c:v>DE4</c:v>
                </c:pt>
                <c:pt idx="2">
                  <c:v>DE3</c:v>
                </c:pt>
                <c:pt idx="3">
                  <c:v>DE2</c:v>
                </c:pt>
                <c:pt idx="4">
                  <c:v>DE1</c:v>
                </c:pt>
              </c:strCache>
            </c:strRef>
          </c:cat>
          <c:val>
            <c:numRef>
              <c:f>Sheet1!$C$6:$G$6</c:f>
              <c:numCache>
                <c:formatCode>0.0</c:formatCode>
                <c:ptCount val="5"/>
                <c:pt idx="0">
                  <c:v>0.66938533948098433</c:v>
                </c:pt>
                <c:pt idx="1">
                  <c:v>0.13539024101904309</c:v>
                </c:pt>
                <c:pt idx="2">
                  <c:v>1.5124323871757603</c:v>
                </c:pt>
                <c:pt idx="3">
                  <c:v>1.5645605762451409</c:v>
                </c:pt>
                <c:pt idx="4">
                  <c:v>12.545483556988588</c:v>
                </c:pt>
              </c:numCache>
            </c:numRef>
          </c:val>
          <c:extLst xmlns:c16r2="http://schemas.microsoft.com/office/drawing/2015/06/chart">
            <c:ext xmlns:c16="http://schemas.microsoft.com/office/drawing/2014/chart" uri="{C3380CC4-5D6E-409C-BE32-E72D297353CC}">
              <c16:uniqueId val="{00000000-2803-4B52-A00E-0BD1DDEB057A}"/>
            </c:ext>
          </c:extLst>
        </c:ser>
        <c:ser>
          <c:idx val="1"/>
          <c:order val="1"/>
          <c:tx>
            <c:strRef>
              <c:f>Sheet1!$B$7</c:f>
              <c:strCache>
                <c:ptCount val="1"/>
                <c:pt idx="0">
                  <c:v>Female</c:v>
                </c:pt>
              </c:strCache>
            </c:strRef>
          </c:tx>
          <c:spPr>
            <a:solidFill>
              <a:srgbClr val="FCB040"/>
            </a:solidFill>
            <a:ln>
              <a:noFill/>
            </a:ln>
            <a:effectLst/>
          </c:spPr>
          <c:invertIfNegative val="0"/>
          <c:dLbls>
            <c:dLbl>
              <c:idx val="0"/>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1"/>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2"/>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3"/>
              <c:numFmt formatCode="\&lt;\1"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dLbl>
              <c:idx val="4"/>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dLbl>
            <c:numFmt formatCode="#,##0.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Sheet1!$C$5:$G$5</c:f>
              <c:strCache>
                <c:ptCount val="5"/>
                <c:pt idx="0">
                  <c:v>DE5</c:v>
                </c:pt>
                <c:pt idx="1">
                  <c:v>DE4</c:v>
                </c:pt>
                <c:pt idx="2">
                  <c:v>DE3</c:v>
                </c:pt>
                <c:pt idx="3">
                  <c:v>DE2</c:v>
                </c:pt>
                <c:pt idx="4">
                  <c:v>DE1</c:v>
                </c:pt>
              </c:strCache>
            </c:strRef>
          </c:cat>
          <c:val>
            <c:numRef>
              <c:f>Sheet1!$C$7:$G$7</c:f>
              <c:numCache>
                <c:formatCode>0.0</c:formatCode>
                <c:ptCount val="5"/>
                <c:pt idx="0">
                  <c:v>0.47120529869507261</c:v>
                </c:pt>
                <c:pt idx="1">
                  <c:v>0.23654913822559609</c:v>
                </c:pt>
                <c:pt idx="2">
                  <c:v>0.78331190551295671</c:v>
                </c:pt>
                <c:pt idx="3">
                  <c:v>0.8857062395086156</c:v>
                </c:pt>
                <c:pt idx="4">
                  <c:v>7.7827854316127407</c:v>
                </c:pt>
              </c:numCache>
            </c:numRef>
          </c:val>
          <c:extLst xmlns:c16r2="http://schemas.microsoft.com/office/drawing/2015/06/chart">
            <c:ext xmlns:c16="http://schemas.microsoft.com/office/drawing/2014/chart" uri="{C3380CC4-5D6E-409C-BE32-E72D297353CC}">
              <c16:uniqueId val="{00000001-2803-4B52-A00E-0BD1DDEB057A}"/>
            </c:ext>
          </c:extLst>
        </c:ser>
        <c:dLbls>
          <c:showLegendKey val="0"/>
          <c:showVal val="0"/>
          <c:showCatName val="0"/>
          <c:showSerName val="0"/>
          <c:showPercent val="0"/>
          <c:showBubbleSize val="0"/>
        </c:dLbls>
        <c:gapWidth val="219"/>
        <c:axId val="329322016"/>
        <c:axId val="329322576"/>
      </c:barChart>
      <c:catAx>
        <c:axId val="329322016"/>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329322576"/>
        <c:crosses val="autoZero"/>
        <c:auto val="1"/>
        <c:lblAlgn val="ctr"/>
        <c:lblOffset val="100"/>
        <c:noMultiLvlLbl val="0"/>
      </c:catAx>
      <c:valAx>
        <c:axId val="329322576"/>
        <c:scaling>
          <c:orientation val="minMax"/>
          <c:max val="15"/>
          <c:min val="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46482455097551217"/>
              <c:y val="0.88219163318926597"/>
            </c:manualLayout>
          </c:layout>
          <c:overlay val="0"/>
          <c:spPr>
            <a:noFill/>
            <a:ln>
              <a:noFill/>
            </a:ln>
            <a:effectLst/>
          </c:spPr>
          <c:txPr>
            <a:bodyPr rot="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lgn="ctr">
              <a:defRPr lang="en-US" sz="600" b="0" i="0" u="none" strike="noStrike" kern="1200" baseline="0">
                <a:solidFill>
                  <a:schemeClr val="tx1">
                    <a:lumMod val="65000"/>
                    <a:lumOff val="35000"/>
                  </a:schemeClr>
                </a:solidFill>
                <a:latin typeface="+mn-lt"/>
                <a:ea typeface="+mn-ea"/>
                <a:cs typeface="+mn-cs"/>
              </a:defRPr>
            </a:pPr>
            <a:endParaRPr lang="en-US"/>
          </a:p>
        </c:txPr>
        <c:crossAx val="329322016"/>
        <c:crosses val="autoZero"/>
        <c:crossBetween val="between"/>
        <c:majorUnit val="5"/>
      </c:valAx>
      <c:spPr>
        <a:noFill/>
        <a:ln>
          <a:noFill/>
        </a:ln>
        <a:effectLst/>
      </c:spPr>
    </c:plotArea>
    <c:legend>
      <c:legendPos val="b"/>
      <c:layout>
        <c:manualLayout>
          <c:xMode val="edge"/>
          <c:yMode val="edge"/>
          <c:x val="0.39401379509578716"/>
          <c:y val="0.93044665851564723"/>
          <c:w val="0.21197209024078784"/>
          <c:h val="6.0114015169814967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878191224968998E-2"/>
          <c:y val="7.6356988799757802E-2"/>
          <c:w val="0.87086853694317401"/>
          <c:h val="0.76015482069775098"/>
        </c:manualLayout>
      </c:layout>
      <c:stockChart>
        <c:ser>
          <c:idx val="0"/>
          <c:order val="0"/>
          <c:tx>
            <c:strRef>
              <c:f>Sheet1!$B$5</c:f>
              <c:strCache>
                <c:ptCount val="1"/>
                <c:pt idx="0">
                  <c:v>Lowest</c:v>
                </c:pt>
              </c:strCache>
            </c:strRef>
          </c:tx>
          <c:spPr>
            <a:ln w="25400" cap="rnd">
              <a:noFill/>
              <a:round/>
            </a:ln>
            <a:effectLst/>
          </c:spPr>
          <c:marker>
            <c:symbol val="circle"/>
            <c:size val="5"/>
            <c:spPr>
              <a:solidFill>
                <a:schemeClr val="bg1"/>
              </a:solidFill>
              <a:ln w="22225">
                <a:solidFill>
                  <a:srgbClr val="FFC000"/>
                </a:solidFill>
              </a:ln>
              <a:effectLst/>
            </c:spPr>
          </c:marker>
          <c:dLbls>
            <c:dLbl>
              <c:idx val="0"/>
              <c:layout/>
              <c:tx>
                <c:rich>
                  <a:bodyPr/>
                  <a:lstStyle/>
                  <a:p>
                    <a:fld id="{784C4EDA-3FA5-4A9C-89E8-A18104A3A300}" type="CELLRANGE">
                      <a:rPr lang="en-US"/>
                      <a:pPr/>
                      <a:t>[CELLRANGE]</a:t>
                    </a:fld>
                    <a:r>
                      <a:rPr lang="en-US" baseline="0"/>
                      <a:t>, </a:t>
                    </a:r>
                    <a:fld id="{BADEEB38-4D52-42B0-B950-4BA3855D9FD0}"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3C2A0DB4-8199-400B-A565-F1E1A4B43095}" type="CELLRANGE">
                      <a:rPr lang="en-US"/>
                      <a:pPr/>
                      <a:t>[CELLRANGE]</a:t>
                    </a:fld>
                    <a:r>
                      <a:rPr lang="en-US" baseline="0"/>
                      <a:t>, </a:t>
                    </a:r>
                    <a:fld id="{9446E837-946B-4A8A-8F68-DA96558903CC}"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D19FBE6A-D678-426D-B296-674516A069BC}" type="CELLRANGE">
                      <a:rPr lang="en-US"/>
                      <a:pPr/>
                      <a:t>[CELLRANGE]</a:t>
                    </a:fld>
                    <a:r>
                      <a:rPr lang="en-US" baseline="0"/>
                      <a:t>, </a:t>
                    </a:r>
                    <a:fld id="{3363F2DA-DF1B-4976-9B85-D08DD17638FB}"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layout/>
                <c15:showDataLabelsRange val="1"/>
                <c15:showLeaderLines val="0"/>
              </c:ext>
            </c:extLst>
          </c:dLbls>
          <c:cat>
            <c:strRef>
              <c:f>Sheet1!$A$6:$A$8</c:f>
              <c:strCache>
                <c:ptCount val="3"/>
                <c:pt idx="0">
                  <c:v>Sex </c:v>
                </c:pt>
                <c:pt idx="1">
                  <c:v>Area</c:v>
                </c:pt>
                <c:pt idx="2">
                  <c:v>Wealth Quintile</c:v>
                </c:pt>
              </c:strCache>
            </c:strRef>
          </c:cat>
          <c:val>
            <c:numRef>
              <c:f>Sheet1!$B$6:$B$8</c:f>
              <c:numCache>
                <c:formatCode>0.0</c:formatCode>
                <c:ptCount val="3"/>
                <c:pt idx="0">
                  <c:v>87.454516443011428</c:v>
                </c:pt>
                <c:pt idx="1">
                  <c:v>81.221421102125277</c:v>
                </c:pt>
                <c:pt idx="2">
                  <c:v>74.419150949909763</c:v>
                </c:pt>
              </c:numCache>
            </c:numRef>
          </c:val>
          <c:smooth val="0"/>
          <c:extLst xmlns:c16r2="http://schemas.microsoft.com/office/drawing/2015/06/chart">
            <c:ext xmlns:c16="http://schemas.microsoft.com/office/drawing/2014/chart" uri="{C3380CC4-5D6E-409C-BE32-E72D297353CC}">
              <c16:uniqueId val="{00000003-A2DB-4048-B049-82BF44CE1B3A}"/>
            </c:ext>
            <c:ext xmlns:c15="http://schemas.microsoft.com/office/drawing/2012/chart" uri="{02D57815-91ED-43cb-92C2-25804820EDAC}">
              <c15:datalabelsRange>
                <c15:f>Sheet1!$F$6:$F$10</c15:f>
                <c15:dlblRangeCache>
                  <c:ptCount val="3"/>
                  <c:pt idx="0">
                    <c:v>Male</c:v>
                  </c:pt>
                  <c:pt idx="1">
                    <c:v>Rural</c:v>
                  </c:pt>
                  <c:pt idx="2">
                    <c:v>Poorest</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5"/>
            <c:spPr>
              <a:solidFill>
                <a:srgbClr val="FCB040"/>
              </a:solidFill>
              <a:ln w="28575">
                <a:solidFill>
                  <a:srgbClr val="FCB040"/>
                </a:solidFill>
              </a:ln>
              <a:effectLst/>
            </c:spPr>
          </c:marker>
          <c:dLbls>
            <c:dLbl>
              <c:idx val="0"/>
              <c:layout/>
              <c:tx>
                <c:rich>
                  <a:bodyPr/>
                  <a:lstStyle/>
                  <a:p>
                    <a:fld id="{BA69388A-895F-440E-85BB-DC24B0E71512}" type="CELLRANGE">
                      <a:rPr lang="en-US"/>
                      <a:pPr/>
                      <a:t>[CELLRANGE]</a:t>
                    </a:fld>
                    <a:r>
                      <a:rPr lang="en-US" baseline="0"/>
                      <a:t>, </a:t>
                    </a:r>
                    <a:fld id="{41A2F0D9-2F76-4877-A71E-D37B386A0180}"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1A0105D0-6E3E-4FEB-B2B6-DE823F4AFD3C}" type="CELLRANGE">
                      <a:rPr lang="en-US"/>
                      <a:pPr/>
                      <a:t>[CELLRANGE]</a:t>
                    </a:fld>
                    <a:r>
                      <a:rPr lang="en-US" baseline="0"/>
                      <a:t>, </a:t>
                    </a:r>
                    <a:fld id="{1F97BE52-4009-4FC8-9BCE-2A3622A937E8}"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1114C357-1623-43FA-B61E-E73747E451AD}" type="CELLRANGE">
                      <a:rPr lang="en-US"/>
                      <a:pPr/>
                      <a:t>[CELLRANGE]</a:t>
                    </a:fld>
                    <a:r>
                      <a:rPr lang="en-US" baseline="0"/>
                      <a:t>, </a:t>
                    </a:r>
                    <a:fld id="{834CBBA3-8536-4A1B-B43B-67A5EDA91D78}"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Sheet1!$A$6:$A$8</c:f>
              <c:strCache>
                <c:ptCount val="3"/>
                <c:pt idx="0">
                  <c:v>Sex </c:v>
                </c:pt>
                <c:pt idx="1">
                  <c:v>Area</c:v>
                </c:pt>
                <c:pt idx="2">
                  <c:v>Wealth Quintile</c:v>
                </c:pt>
              </c:strCache>
            </c:strRef>
          </c:cat>
          <c:val>
            <c:numRef>
              <c:f>Sheet1!$C$6:$C$8</c:f>
              <c:numCache>
                <c:formatCode>0.0</c:formatCode>
                <c:ptCount val="3"/>
                <c:pt idx="0">
                  <c:v>92.217214568387192</c:v>
                </c:pt>
                <c:pt idx="1">
                  <c:v>95.358133310536061</c:v>
                </c:pt>
                <c:pt idx="2">
                  <c:v>96.284675652253171</c:v>
                </c:pt>
              </c:numCache>
            </c:numRef>
          </c:val>
          <c:smooth val="0"/>
          <c:extLst xmlns:c16r2="http://schemas.microsoft.com/office/drawing/2015/06/chart">
            <c:ext xmlns:c16="http://schemas.microsoft.com/office/drawing/2014/chart" uri="{C3380CC4-5D6E-409C-BE32-E72D297353CC}">
              <c16:uniqueId val="{00000007-A2DB-4048-B049-82BF44CE1B3A}"/>
            </c:ext>
            <c:ext xmlns:c15="http://schemas.microsoft.com/office/drawing/2012/chart" uri="{02D57815-91ED-43cb-92C2-25804820EDAC}">
              <c15:datalabelsRange>
                <c15:f>Sheet1!$G$6:$G$10</c15:f>
                <c15:dlblRangeCache>
                  <c:ptCount val="3"/>
                  <c:pt idx="0">
                    <c:v>Female</c:v>
                  </c:pt>
                  <c:pt idx="1">
                    <c:v>Urban</c:v>
                  </c:pt>
                  <c:pt idx="2">
                    <c:v>Fourth</c:v>
                  </c:pt>
                </c15:dlblRangeCache>
              </c15:datalabelsRange>
            </c:ext>
          </c:extLst>
        </c:ser>
        <c:ser>
          <c:idx val="2"/>
          <c:order val="2"/>
          <c:tx>
            <c:strRef>
              <c:f>Sheet1!$D$5</c:f>
              <c:strCache>
                <c:ptCount val="1"/>
                <c:pt idx="0">
                  <c:v>National</c:v>
                </c:pt>
              </c:strCache>
            </c:strRef>
          </c:tx>
          <c:spPr>
            <a:ln w="25400" cap="rnd">
              <a:noFill/>
              <a:round/>
            </a:ln>
            <a:effectLst/>
          </c:spPr>
          <c:marker>
            <c:symbol val="dash"/>
            <c:size val="5"/>
            <c:spPr>
              <a:solidFill>
                <a:schemeClr val="bg2">
                  <a:lumMod val="75000"/>
                </a:schemeClr>
              </a:solidFill>
              <a:ln w="9525">
                <a:solidFill>
                  <a:schemeClr val="accent3"/>
                </a:solidFill>
              </a:ln>
              <a:effectLst/>
            </c:spPr>
          </c:marker>
          <c:cat>
            <c:strRef>
              <c:f>Sheet1!$A$6:$A$8</c:f>
              <c:strCache>
                <c:ptCount val="3"/>
                <c:pt idx="0">
                  <c:v>Sex </c:v>
                </c:pt>
                <c:pt idx="1">
                  <c:v>Area</c:v>
                </c:pt>
                <c:pt idx="2">
                  <c:v>Wealth Quintile</c:v>
                </c:pt>
              </c:strCache>
            </c:strRef>
          </c:cat>
          <c:val>
            <c:numRef>
              <c:f>Sheet1!$D$6:$D$8</c:f>
              <c:numCache>
                <c:formatCode>0.0</c:formatCode>
                <c:ptCount val="3"/>
                <c:pt idx="0">
                  <c:v>89.584755990538241</c:v>
                </c:pt>
                <c:pt idx="1">
                  <c:v>89.584755990538241</c:v>
                </c:pt>
                <c:pt idx="2">
                  <c:v>89.584755990538241</c:v>
                </c:pt>
              </c:numCache>
            </c:numRef>
          </c:val>
          <c:smooth val="0"/>
          <c:extLst xmlns:c16r2="http://schemas.microsoft.com/office/drawing/2015/06/chart">
            <c:ext xmlns:c16="http://schemas.microsoft.com/office/drawing/2014/chart" uri="{C3380CC4-5D6E-409C-BE32-E72D297353CC}">
              <c16:uniqueId val="{00000008-A2DB-4048-B049-82BF44CE1B3A}"/>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55116080"/>
        <c:axId val="59030816"/>
      </c:stockChart>
      <c:catAx>
        <c:axId val="255116080"/>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b" anchorCtr="0"/>
          <a:lstStyle/>
          <a:p>
            <a:pPr>
              <a:defRPr sz="600" b="0" i="0" u="none" strike="noStrike" kern="1200" baseline="0">
                <a:solidFill>
                  <a:schemeClr val="bg2">
                    <a:lumMod val="50000"/>
                  </a:schemeClr>
                </a:solidFill>
                <a:latin typeface="+mn-lt"/>
                <a:ea typeface="+mn-ea"/>
                <a:cs typeface="+mn-cs"/>
              </a:defRPr>
            </a:pPr>
            <a:endParaRPr lang="en-US"/>
          </a:p>
        </c:txPr>
        <c:crossAx val="59030816"/>
        <c:crosses val="autoZero"/>
        <c:auto val="1"/>
        <c:lblAlgn val="ctr"/>
        <c:lblOffset val="250"/>
        <c:noMultiLvlLbl val="0"/>
      </c:catAx>
      <c:valAx>
        <c:axId val="59030816"/>
        <c:scaling>
          <c:orientation val="minMax"/>
          <c:max val="100"/>
          <c:min val="5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overlay val="0"/>
          <c:spPr>
            <a:noFill/>
            <a:ln>
              <a:noFill/>
            </a:ln>
            <a:effectLst/>
          </c:spPr>
          <c:txPr>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55116080"/>
        <c:crosses val="autoZero"/>
        <c:crossBetween val="between"/>
        <c:majorUnit val="10"/>
      </c:valAx>
      <c:spPr>
        <a:noFill/>
        <a:ln w="3175">
          <a:noFill/>
        </a:ln>
        <a:effectLst/>
      </c:spPr>
    </c:plotArea>
    <c:legend>
      <c:legendPos val="r"/>
      <c:legendEntry>
        <c:idx val="0"/>
        <c:delete val="1"/>
      </c:legendEntry>
      <c:legendEntry>
        <c:idx val="1"/>
        <c:delete val="1"/>
      </c:legendEntry>
      <c:layout>
        <c:manualLayout>
          <c:xMode val="edge"/>
          <c:yMode val="edge"/>
          <c:x val="0.85342669630885371"/>
          <c:y val="0"/>
          <c:w val="0.13135318071076812"/>
          <c:h val="7.2543985709010717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878191224968998E-2"/>
          <c:y val="7.67456230067666E-2"/>
          <c:w val="0.87086853694317401"/>
          <c:h val="0.75375935211385403"/>
        </c:manualLayout>
      </c:layout>
      <c:stockChart>
        <c:ser>
          <c:idx val="0"/>
          <c:order val="0"/>
          <c:tx>
            <c:strRef>
              <c:f>Sheet1!$B$5</c:f>
              <c:strCache>
                <c:ptCount val="1"/>
                <c:pt idx="0">
                  <c:v>Lowest</c:v>
                </c:pt>
              </c:strCache>
            </c:strRef>
          </c:tx>
          <c:spPr>
            <a:ln w="25400" cap="rnd">
              <a:noFill/>
              <a:round/>
            </a:ln>
            <a:effectLst/>
          </c:spPr>
          <c:marker>
            <c:symbol val="circle"/>
            <c:size val="6"/>
            <c:spPr>
              <a:noFill/>
              <a:ln w="22225">
                <a:solidFill>
                  <a:srgbClr val="3AB9C6"/>
                </a:solidFill>
                <a:round/>
              </a:ln>
              <a:effectLst/>
            </c:spPr>
          </c:marker>
          <c:dLbls>
            <c:dLbl>
              <c:idx val="0"/>
              <c:layout/>
              <c:tx>
                <c:rich>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fld id="{A8DD876B-6CC0-4F97-B0C6-7B6384A7573C}" type="CELLRANGE">
                      <a:rPr lang="en-US"/>
                      <a:pPr>
                        <a:defRPr sz="600" b="0" i="0" u="none" strike="noStrike" kern="1200" baseline="0">
                          <a:solidFill>
                            <a:schemeClr val="tx1"/>
                          </a:solidFill>
                          <a:latin typeface="+mn-lt"/>
                          <a:ea typeface="+mn-ea"/>
                          <a:cs typeface="+mn-cs"/>
                        </a:defRPr>
                      </a:pPr>
                      <a:t>[CELLRANGE]</a:t>
                    </a:fld>
                    <a:r>
                      <a:rPr lang="en-US" baseline="0"/>
                      <a:t>, </a:t>
                    </a:r>
                    <a:fld id="{39EED51A-CBCB-4475-8BAD-8F2B56DA12B6}"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b"/>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layout/>
                  <c15:dlblFieldTable/>
                  <c15:xForSave val="1"/>
                  <c15:showDataLabelsRange val="1"/>
                </c:ext>
              </c:extLst>
            </c:dLbl>
            <c:dLbl>
              <c:idx val="1"/>
              <c:layout/>
              <c:tx>
                <c:rich>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fld id="{01ED0617-0C5F-49D7-A3DF-CB1BEA1079B8}" type="CELLRANGE">
                      <a:rPr lang="en-US"/>
                      <a:pPr>
                        <a:defRPr sz="600" b="0" i="0" u="none" strike="noStrike" kern="1200" baseline="0">
                          <a:solidFill>
                            <a:schemeClr val="tx1"/>
                          </a:solidFill>
                          <a:latin typeface="+mn-lt"/>
                          <a:ea typeface="+mn-ea"/>
                          <a:cs typeface="+mn-cs"/>
                        </a:defRPr>
                      </a:pPr>
                      <a:t>[CELLRANGE]</a:t>
                    </a:fld>
                    <a:r>
                      <a:rPr lang="en-US" baseline="0"/>
                      <a:t>, </a:t>
                    </a:r>
                    <a:fld id="{D9C565AB-3533-4ED5-8072-6F378164070F}"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b"/>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layout/>
                  <c15:dlblFieldTable/>
                  <c15:xForSave val="1"/>
                  <c15:showDataLabelsRange val="1"/>
                </c:ext>
              </c:extLst>
            </c:dLbl>
            <c:dLbl>
              <c:idx val="2"/>
              <c:layout/>
              <c:tx>
                <c:rich>
                  <a:bodyPr/>
                  <a:lstStyle/>
                  <a:p>
                    <a:fld id="{946F9AA8-202E-4B24-8F95-883C4BA07C5C}" type="CELLRANGE">
                      <a:rPr lang="en-US"/>
                      <a:pPr/>
                      <a:t>[CELLRANGE]</a:t>
                    </a:fld>
                    <a:r>
                      <a:rPr lang="en-US" baseline="0"/>
                      <a:t>, </a:t>
                    </a:r>
                    <a:fld id="{C664323E-0D08-47CB-BE45-CE81A80350DC}"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Sex</c:v>
                </c:pt>
                <c:pt idx="1">
                  <c:v>Area</c:v>
                </c:pt>
                <c:pt idx="2">
                  <c:v>Wealth Quintile</c:v>
                </c:pt>
              </c:strCache>
            </c:strRef>
          </c:cat>
          <c:val>
            <c:numRef>
              <c:f>Sheet1!$B$6:$B$8</c:f>
              <c:numCache>
                <c:formatCode>0.0</c:formatCode>
                <c:ptCount val="3"/>
                <c:pt idx="0">
                  <c:v>76.477915823093269</c:v>
                </c:pt>
                <c:pt idx="1">
                  <c:v>67.729134159498798</c:v>
                </c:pt>
                <c:pt idx="2">
                  <c:v>61.030245748669927</c:v>
                </c:pt>
              </c:numCache>
            </c:numRef>
          </c:val>
          <c:smooth val="0"/>
          <c:extLst xmlns:c16r2="http://schemas.microsoft.com/office/drawing/2015/06/chart">
            <c:ext xmlns:c16="http://schemas.microsoft.com/office/drawing/2014/chart" uri="{C3380CC4-5D6E-409C-BE32-E72D297353CC}">
              <c16:uniqueId val="{00000003-72E2-4B56-AB5E-DDECF48087BA}"/>
            </c:ext>
            <c:ext xmlns:c15="http://schemas.microsoft.com/office/drawing/2012/chart" uri="{02D57815-91ED-43cb-92C2-25804820EDAC}">
              <c15:datalabelsRange>
                <c15:f>Sheet1!$F$6:$F$8</c15:f>
                <c15:dlblRangeCache>
                  <c:ptCount val="3"/>
                  <c:pt idx="0">
                    <c:v>Male</c:v>
                  </c:pt>
                  <c:pt idx="1">
                    <c:v>Rural</c:v>
                  </c:pt>
                  <c:pt idx="2">
                    <c:v>Poorest</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3AB9C6"/>
              </a:solidFill>
              <a:ln w="22225">
                <a:solidFill>
                  <a:srgbClr val="66AE3D"/>
                </a:solidFill>
                <a:round/>
              </a:ln>
              <a:effectLst/>
            </c:spPr>
          </c:marker>
          <c:dPt>
            <c:idx val="0"/>
            <c:marker>
              <c:spPr>
                <a:solidFill>
                  <a:srgbClr val="3AB9C6"/>
                </a:solidFill>
                <a:ln w="22225">
                  <a:solidFill>
                    <a:srgbClr val="3AB9C6"/>
                  </a:solidFill>
                  <a:round/>
                </a:ln>
                <a:effectLst/>
              </c:spPr>
            </c:marker>
            <c:bubble3D val="0"/>
            <c:spPr>
              <a:ln w="25400" cap="rnd">
                <a:solidFill>
                  <a:srgbClr val="3AB9C6"/>
                </a:solidFill>
                <a:round/>
              </a:ln>
              <a:effectLst/>
            </c:spPr>
            <c:extLst xmlns:c16r2="http://schemas.microsoft.com/office/drawing/2015/06/chart">
              <c:ext xmlns:c16="http://schemas.microsoft.com/office/drawing/2014/chart" uri="{C3380CC4-5D6E-409C-BE32-E72D297353CC}">
                <c16:uniqueId val="{00000005-72E2-4B56-AB5E-DDECF48087BA}"/>
              </c:ext>
            </c:extLst>
          </c:dPt>
          <c:dPt>
            <c:idx val="1"/>
            <c:marker>
              <c:spPr>
                <a:solidFill>
                  <a:srgbClr val="3AB9C6"/>
                </a:solidFill>
                <a:ln w="22225">
                  <a:solidFill>
                    <a:srgbClr val="3AB9C6"/>
                  </a:solidFill>
                  <a:round/>
                </a:ln>
                <a:effectLst/>
              </c:spPr>
            </c:marker>
            <c:bubble3D val="0"/>
            <c:extLst xmlns:c16r2="http://schemas.microsoft.com/office/drawing/2015/06/chart">
              <c:ext xmlns:c16="http://schemas.microsoft.com/office/drawing/2014/chart" uri="{C3380CC4-5D6E-409C-BE32-E72D297353CC}">
                <c16:uniqueId val="{00000007-72E2-4B56-AB5E-DDECF48087BA}"/>
              </c:ext>
            </c:extLst>
          </c:dPt>
          <c:dPt>
            <c:idx val="2"/>
            <c:marker>
              <c:spPr>
                <a:solidFill>
                  <a:srgbClr val="3AB9C6"/>
                </a:solidFill>
                <a:ln w="22225">
                  <a:solidFill>
                    <a:srgbClr val="3AB9C6"/>
                  </a:solidFill>
                  <a:round/>
                </a:ln>
                <a:effectLst/>
              </c:spPr>
            </c:marker>
            <c:bubble3D val="0"/>
            <c:extLst xmlns:c16r2="http://schemas.microsoft.com/office/drawing/2015/06/chart">
              <c:ext xmlns:c16="http://schemas.microsoft.com/office/drawing/2014/chart" uri="{C3380CC4-5D6E-409C-BE32-E72D297353CC}">
                <c16:uniqueId val="{00000009-72E2-4B56-AB5E-DDECF48087BA}"/>
              </c:ext>
            </c:extLst>
          </c:dPt>
          <c:dLbls>
            <c:dLbl>
              <c:idx val="0"/>
              <c:layout/>
              <c:tx>
                <c:rich>
                  <a:bodyPr/>
                  <a:lstStyle/>
                  <a:p>
                    <a:fld id="{AE134444-6B9A-4AFF-8DA7-356268A2BFF4}" type="CELLRANGE">
                      <a:rPr lang="en-US"/>
                      <a:pPr/>
                      <a:t>[CELLRANGE]</a:t>
                    </a:fld>
                    <a:r>
                      <a:rPr lang="en-US" baseline="0"/>
                      <a:t>, </a:t>
                    </a:r>
                    <a:fld id="{A99DC640-B2DF-4F1E-BE25-D13B7ACDE842}"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1"/>
              <c:layout/>
              <c:tx>
                <c:rich>
                  <a:bodyPr/>
                  <a:lstStyle/>
                  <a:p>
                    <a:fld id="{94A752CC-6103-4C35-BDB1-0B12E84AAA17}" type="CELLRANGE">
                      <a:rPr lang="en-US"/>
                      <a:pPr/>
                      <a:t>[CELLRANGE]</a:t>
                    </a:fld>
                    <a:r>
                      <a:rPr lang="en-US" baseline="0"/>
                      <a:t>, </a:t>
                    </a:r>
                    <a:fld id="{CFF68B19-9110-4E3E-B98F-4734FFE88517}"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tx>
                <c:rich>
                  <a:bodyPr/>
                  <a:lstStyle/>
                  <a:p>
                    <a:fld id="{F87A72E9-09BE-4D42-BC02-E8906D00F3F3}" type="CELLRANGE">
                      <a:rPr lang="en-US"/>
                      <a:pPr/>
                      <a:t>[CELLRANGE]</a:t>
                    </a:fld>
                    <a:r>
                      <a:rPr lang="en-US" baseline="0"/>
                      <a:t>, </a:t>
                    </a:r>
                    <a:fld id="{AFBF3299-5500-4445-A255-F5CCE155C987}" type="VALUE">
                      <a:rPr lang="en-US" baseline="0"/>
                      <a:pPr/>
                      <a:t>[VALUE]</a:t>
                    </a:fld>
                    <a:endParaRPr lang="en-US" baseline="0"/>
                  </a:p>
                </c:rich>
              </c:tx>
              <c:dLblPos val="t"/>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Sheet1!$A$6:$A$8</c:f>
              <c:strCache>
                <c:ptCount val="3"/>
                <c:pt idx="0">
                  <c:v>Sex</c:v>
                </c:pt>
                <c:pt idx="1">
                  <c:v>Area</c:v>
                </c:pt>
                <c:pt idx="2">
                  <c:v>Wealth Quintile</c:v>
                </c:pt>
              </c:strCache>
            </c:strRef>
          </c:cat>
          <c:val>
            <c:numRef>
              <c:f>Sheet1!$C$6:$C$8</c:f>
              <c:numCache>
                <c:formatCode>0.0</c:formatCode>
                <c:ptCount val="3"/>
                <c:pt idx="0">
                  <c:v>79.345885738947118</c:v>
                </c:pt>
                <c:pt idx="1">
                  <c:v>84.205299480732251</c:v>
                </c:pt>
                <c:pt idx="2">
                  <c:v>86.799496461138276</c:v>
                </c:pt>
              </c:numCache>
            </c:numRef>
          </c:val>
          <c:smooth val="0"/>
          <c:extLst xmlns:c16r2="http://schemas.microsoft.com/office/drawing/2015/06/chart">
            <c:ext xmlns:c16="http://schemas.microsoft.com/office/drawing/2014/chart" uri="{C3380CC4-5D6E-409C-BE32-E72D297353CC}">
              <c16:uniqueId val="{0000000A-72E2-4B56-AB5E-DDECF48087BA}"/>
            </c:ext>
            <c:ext xmlns:c15="http://schemas.microsoft.com/office/drawing/2012/chart" uri="{02D57815-91ED-43cb-92C2-25804820EDAC}">
              <c15:datalabelsRange>
                <c15:f>Sheet1!$G$6:$G$8</c15:f>
                <c15:dlblRangeCache>
                  <c:ptCount val="3"/>
                  <c:pt idx="0">
                    <c:v>Female</c:v>
                  </c:pt>
                  <c:pt idx="1">
                    <c:v>Urban</c:v>
                  </c:pt>
                  <c:pt idx="2">
                    <c:v>Richest</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Sheet1!$A$6:$A$8</c:f>
              <c:strCache>
                <c:ptCount val="3"/>
                <c:pt idx="0">
                  <c:v>Sex</c:v>
                </c:pt>
                <c:pt idx="1">
                  <c:v>Area</c:v>
                </c:pt>
                <c:pt idx="2">
                  <c:v>Wealth Quintile</c:v>
                </c:pt>
              </c:strCache>
            </c:strRef>
          </c:cat>
          <c:val>
            <c:numRef>
              <c:f>Sheet1!$D$6:$D$8</c:f>
              <c:numCache>
                <c:formatCode>0.0</c:formatCode>
                <c:ptCount val="3"/>
                <c:pt idx="0">
                  <c:v>77.922912670802248</c:v>
                </c:pt>
                <c:pt idx="1">
                  <c:v>77.922912670802205</c:v>
                </c:pt>
                <c:pt idx="2">
                  <c:v>77.922912670802205</c:v>
                </c:pt>
              </c:numCache>
            </c:numRef>
          </c:val>
          <c:smooth val="0"/>
          <c:extLst xmlns:c16r2="http://schemas.microsoft.com/office/drawing/2015/06/chart">
            <c:ext xmlns:c16="http://schemas.microsoft.com/office/drawing/2014/chart" uri="{C3380CC4-5D6E-409C-BE32-E72D297353CC}">
              <c16:uniqueId val="{0000000B-72E2-4B56-AB5E-DDECF48087BA}"/>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327625472"/>
        <c:axId val="327626032"/>
      </c:stockChart>
      <c:catAx>
        <c:axId val="327625472"/>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327626032"/>
        <c:crosses val="autoZero"/>
        <c:auto val="1"/>
        <c:lblAlgn val="ctr"/>
        <c:lblOffset val="250"/>
        <c:noMultiLvlLbl val="0"/>
      </c:catAx>
      <c:valAx>
        <c:axId val="327626032"/>
        <c:scaling>
          <c:orientation val="minMax"/>
          <c:max val="100"/>
          <c:min val="5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3.9345294302801388E-3"/>
              <c:y val="0.37595389692258052"/>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27625472"/>
        <c:crosses val="autoZero"/>
        <c:crossBetween val="between"/>
        <c:majorUnit val="10"/>
      </c:valAx>
      <c:spPr>
        <a:noFill/>
        <a:ln w="3175">
          <a:noFill/>
        </a:ln>
        <a:effectLst/>
      </c:spPr>
    </c:plotArea>
    <c:legend>
      <c:legendPos val="r"/>
      <c:legendEntry>
        <c:idx val="0"/>
        <c:delete val="1"/>
      </c:legendEntry>
      <c:legendEntry>
        <c:idx val="1"/>
        <c:delete val="1"/>
      </c:legendEntry>
      <c:layout>
        <c:manualLayout>
          <c:xMode val="edge"/>
          <c:yMode val="edge"/>
          <c:x val="0.82834391628808435"/>
          <c:y val="5.0846781034499964E-3"/>
          <c:w val="0.13135318071076812"/>
          <c:h val="6.7263039363425578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273493707148514"/>
          <c:y val="0.16570769369893415"/>
          <c:w val="0.82713921406970958"/>
          <c:h val="0.6383846629500457"/>
        </c:manualLayout>
      </c:layout>
      <c:stockChart>
        <c:ser>
          <c:idx val="0"/>
          <c:order val="0"/>
          <c:tx>
            <c:strRef>
              <c:f>Sheet1!$B$4</c:f>
              <c:strCache>
                <c:ptCount val="1"/>
                <c:pt idx="0">
                  <c:v>Lowest</c:v>
                </c:pt>
              </c:strCache>
            </c:strRef>
          </c:tx>
          <c:spPr>
            <a:ln w="25400" cap="rnd">
              <a:noFill/>
              <a:round/>
            </a:ln>
            <a:effectLst/>
          </c:spPr>
          <c:marker>
            <c:symbol val="circle"/>
            <c:size val="6"/>
            <c:spPr>
              <a:noFill/>
              <a:ln w="22225">
                <a:solidFill>
                  <a:srgbClr val="684FA1"/>
                </a:solidFill>
                <a:round/>
              </a:ln>
              <a:effectLst/>
            </c:spPr>
          </c:marker>
          <c:dLbls>
            <c:dLbl>
              <c:idx val="0"/>
              <c:layout>
                <c:manualLayout>
                  <c:x val="-9.2555203269091155E-2"/>
                  <c:y val="8.8699066119918735E-2"/>
                </c:manualLayout>
              </c:layout>
              <c:tx>
                <c:rich>
                  <a:bodyPr/>
                  <a:lstStyle/>
                  <a:p>
                    <a:fld id="{F76D456D-572A-4062-AE58-4715DE408B5C}" type="CELLRANGE">
                      <a:rPr lang="en-US" baseline="0"/>
                      <a:pPr/>
                      <a:t>[CELLRANGE]</a:t>
                    </a:fld>
                    <a:r>
                      <a:rPr lang="en-US" baseline="0"/>
                      <a:t>, </a:t>
                    </a:r>
                    <a:fld id="{17B8D4AB-C338-431A-B516-9432E828D01F}"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5468-4389-B7D0-DF35CB67CBB4}"/>
                </c:ext>
                <c:ext xmlns:c15="http://schemas.microsoft.com/office/drawing/2012/chart" uri="{CE6537A1-D6FC-4f65-9D91-7224C49458BB}">
                  <c15:layout>
                    <c:manualLayout>
                      <c:w val="0.11692977797899912"/>
                      <c:h val="0.12445342142165929"/>
                    </c:manualLayout>
                  </c15:layout>
                  <c15:dlblFieldTable/>
                  <c15:showDataLabelsRange val="1"/>
                </c:ext>
              </c:extLst>
            </c:dLbl>
            <c:dLbl>
              <c:idx val="1"/>
              <c:layout/>
              <c:tx>
                <c:rich>
                  <a:bodyPr rot="0" spcFirstLastPara="1" vertOverflow="clip" horzOverflow="clip"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369B0581-94CB-439F-8402-67F0355DB7D2}" type="CELLRANGE">
                      <a:rPr lang="en-US"/>
                      <a:pPr>
                        <a:defRPr sz="600" b="0" i="0" u="none" strike="noStrike" kern="1200" baseline="0">
                          <a:solidFill>
                            <a:schemeClr val="tx1"/>
                          </a:solidFill>
                          <a:latin typeface="+mn-lt"/>
                          <a:ea typeface="+mn-ea"/>
                          <a:cs typeface="+mn-cs"/>
                        </a:defRPr>
                      </a:pPr>
                      <a:t>[CELLRANGE]</a:t>
                    </a:fld>
                    <a:r>
                      <a:rPr lang="en-US" baseline="0"/>
                      <a:t>, </a:t>
                    </a:r>
                    <a:fld id="{677CBAD7-7D5A-48EC-95AA-A4B40FD1C5C9}"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b"/>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layout/>
                  <c15:dlblFieldTable/>
                  <c15:xForSave val="1"/>
                  <c15:showDataLabelsRange val="1"/>
                </c:ext>
              </c:extLst>
            </c:dLbl>
            <c:dLbl>
              <c:idx val="2"/>
              <c:layout>
                <c:manualLayout>
                  <c:x val="-0.11028216669447875"/>
                  <c:y val="8.1435843881889527E-2"/>
                </c:manualLayout>
              </c:layout>
              <c:tx>
                <c:rich>
                  <a:bodyPr/>
                  <a:lstStyle/>
                  <a:p>
                    <a:fld id="{09E4D342-629C-44AC-A0FC-D87BA273737E}" type="CELLRANGE">
                      <a:rPr lang="en-US" baseline="0"/>
                      <a:pPr/>
                      <a:t>[CELLRANGE]</a:t>
                    </a:fld>
                    <a:r>
                      <a:rPr lang="en-US" baseline="0"/>
                      <a:t>, </a:t>
                    </a:r>
                    <a:fld id="{EE992411-A974-4EC4-8900-D29477AE4DD0}"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5468-4389-B7D0-DF35CB67CBB4}"/>
                </c:ext>
                <c:ext xmlns:c15="http://schemas.microsoft.com/office/drawing/2012/chart" uri="{CE6537A1-D6FC-4f65-9D91-7224C49458BB}">
                  <c15:layout/>
                  <c15:dlblFieldTable/>
                  <c15:showDataLabelsRange val="1"/>
                </c:ext>
              </c:extLst>
            </c:dLbl>
            <c:dLbl>
              <c:idx val="3"/>
              <c:layout>
                <c:manualLayout>
                  <c:x val="-1.904258613603485E-2"/>
                  <c:y val="0.14826189713872318"/>
                </c:manualLayout>
              </c:layout>
              <c:tx>
                <c:rich>
                  <a:bodyPr/>
                  <a:lstStyle/>
                  <a:p>
                    <a:fld id="{0D807705-74AF-4968-A35D-1F71AF8C6459}" type="CELLRANGE">
                      <a:rPr lang="en-US" baseline="0"/>
                      <a:pPr/>
                      <a:t>[CELLRANGE]</a:t>
                    </a:fld>
                    <a:r>
                      <a:rPr lang="en-US" baseline="0"/>
                      <a:t>, </a:t>
                    </a:r>
                    <a:fld id="{67EA2505-9350-44EC-A6AC-7681C10DFCA7}"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5468-4389-B7D0-DF35CB67CBB4}"/>
                </c:ext>
                <c:ext xmlns:c15="http://schemas.microsoft.com/office/drawing/2012/chart" uri="{CE6537A1-D6FC-4f65-9D91-7224C49458BB}">
                  <c15:layout>
                    <c:manualLayout>
                      <c:w val="0.20360462572458696"/>
                      <c:h val="0.21710666535347106"/>
                    </c:manualLayout>
                  </c15:layout>
                  <c15:dlblFieldTable/>
                  <c15:showDataLabelsRange val="1"/>
                </c:ext>
              </c:extLst>
            </c:dLbl>
            <c:dLbl>
              <c:idx val="4"/>
              <c:layout>
                <c:manualLayout>
                  <c:x val="-6.0959924196026596E-3"/>
                  <c:y val="8.2080977267646335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5468-4389-B7D0-DF35CB67CBB4}"/>
                </c:ext>
                <c:ext xmlns:c15="http://schemas.microsoft.com/office/drawing/2012/chart" uri="{CE6537A1-D6FC-4f65-9D91-7224C49458BB}">
                  <c15:layout>
                    <c:manualLayout>
                      <c:w val="0.18655946858479117"/>
                      <c:h val="0.13768959912620382"/>
                    </c:manualLayout>
                  </c15:layout>
                </c:ext>
              </c:extLst>
            </c:dLbl>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c15:spPr>
                <c15:layout/>
                <c15:showDataLabelsRange val="1"/>
                <c15:showLeaderLines val="0"/>
              </c:ext>
            </c:extLst>
          </c:dLbls>
          <c:cat>
            <c:strRef>
              <c:f>Sheet1!$A$5:$A$8</c:f>
              <c:strCache>
                <c:ptCount val="4"/>
                <c:pt idx="0">
                  <c:v>Sex</c:v>
                </c:pt>
                <c:pt idx="1">
                  <c:v>Area</c:v>
                </c:pt>
                <c:pt idx="2">
                  <c:v>Wealth Quintile</c:v>
                </c:pt>
                <c:pt idx="3">
                  <c:v>Mother's education</c:v>
                </c:pt>
              </c:strCache>
            </c:strRef>
          </c:cat>
          <c:val>
            <c:numRef>
              <c:f>Sheet1!$B$5:$B$8</c:f>
              <c:numCache>
                <c:formatCode>0.0</c:formatCode>
                <c:ptCount val="4"/>
                <c:pt idx="0">
                  <c:v>97.801675852766607</c:v>
                </c:pt>
                <c:pt idx="1">
                  <c:v>97.335832269184266</c:v>
                </c:pt>
                <c:pt idx="2">
                  <c:v>96.921586942649881</c:v>
                </c:pt>
                <c:pt idx="3">
                  <c:v>95.894574400210303</c:v>
                </c:pt>
              </c:numCache>
            </c:numRef>
          </c:val>
          <c:smooth val="0"/>
          <c:extLst xmlns:c16r2="http://schemas.microsoft.com/office/drawing/2015/06/chart">
            <c:ext xmlns:c16="http://schemas.microsoft.com/office/drawing/2014/chart" uri="{C3380CC4-5D6E-409C-BE32-E72D297353CC}">
              <c16:uniqueId val="{00000003-B6B5-419D-BF78-F5D47B2FA610}"/>
            </c:ext>
            <c:ext xmlns:c15="http://schemas.microsoft.com/office/drawing/2012/chart" uri="{02D57815-91ED-43cb-92C2-25804820EDAC}">
              <c15:datalabelsRange>
                <c15:f>Sheet1!$F$5:$F$9</c15:f>
                <c15:dlblRangeCache>
                  <c:ptCount val="5"/>
                  <c:pt idx="0">
                    <c:v>Male</c:v>
                  </c:pt>
                  <c:pt idx="1">
                    <c:v>Rural</c:v>
                  </c:pt>
                  <c:pt idx="2">
                    <c:v>Poorest</c:v>
                  </c:pt>
                  <c:pt idx="3">
                    <c:v>Primary or Lower Secondary</c:v>
                  </c:pt>
                </c15:dlblRangeCache>
              </c15:datalabelsRange>
            </c:ext>
          </c:extLst>
        </c:ser>
        <c:ser>
          <c:idx val="1"/>
          <c:order val="1"/>
          <c:tx>
            <c:strRef>
              <c:f>Sheet1!$C$4</c:f>
              <c:strCache>
                <c:ptCount val="1"/>
                <c:pt idx="0">
                  <c:v>Highest</c:v>
                </c:pt>
              </c:strCache>
            </c:strRef>
          </c:tx>
          <c:spPr>
            <a:ln w="25400" cap="rnd">
              <a:noFill/>
              <a:round/>
            </a:ln>
            <a:effectLst/>
          </c:spPr>
          <c:marker>
            <c:symbol val="circle"/>
            <c:size val="6"/>
            <c:spPr>
              <a:solidFill>
                <a:srgbClr val="684FA1"/>
              </a:solidFill>
              <a:ln w="22225">
                <a:solidFill>
                  <a:srgbClr val="684FA1"/>
                </a:solidFill>
                <a:round/>
              </a:ln>
              <a:effectLst/>
            </c:spPr>
          </c:marker>
          <c:dLbls>
            <c:dLbl>
              <c:idx val="0"/>
              <c:layout>
                <c:manualLayout>
                  <c:x val="-0.11015466355051966"/>
                  <c:y val="-7.8771151177472645E-2"/>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FE672580-3883-4693-828B-09E69AA091AD}" type="CELLRANGE">
                      <a:rPr lang="en-US" baseline="0"/>
                      <a:pPr>
                        <a:defRPr sz="600" b="0" i="0" u="none" strike="noStrike" kern="1200" baseline="0">
                          <a:solidFill>
                            <a:schemeClr val="tx1"/>
                          </a:solidFill>
                          <a:latin typeface="+mn-lt"/>
                          <a:ea typeface="+mn-ea"/>
                          <a:cs typeface="+mn-cs"/>
                        </a:defRPr>
                      </a:pPr>
                      <a:t>[CELLRANGE]</a:t>
                    </a:fld>
                    <a:r>
                      <a:rPr lang="en-US" baseline="0"/>
                      <a:t>, </a:t>
                    </a:r>
                    <a:fld id="{FC93B130-3A5D-43C1-A411-4BD40A2F7B63}"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5468-4389-B7D0-DF35CB67CBB4}"/>
                </c:ext>
                <c:ext xmlns:c15="http://schemas.microsoft.com/office/drawing/2012/chart" uri="{CE6537A1-D6FC-4f65-9D91-7224C49458BB}">
                  <c15:layout>
                    <c:manualLayout>
                      <c:w val="0.15212825116240367"/>
                      <c:h val="0.14430768797847607"/>
                    </c:manualLayout>
                  </c15:layout>
                  <c15:dlblFieldTable/>
                  <c15:showDataLabelsRange val="1"/>
                </c:ext>
              </c:extLst>
            </c:dLbl>
            <c:dLbl>
              <c:idx val="1"/>
              <c:layout/>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B54D91C0-1046-4A7B-AF5D-A49CBEE01F23}" type="CELLRANGE">
                      <a:rPr lang="en-US"/>
                      <a:pPr>
                        <a:defRPr sz="600" b="0" i="0" u="none" strike="noStrike" kern="1200" baseline="0">
                          <a:solidFill>
                            <a:schemeClr val="tx1"/>
                          </a:solidFill>
                          <a:latin typeface="+mn-lt"/>
                          <a:ea typeface="+mn-ea"/>
                          <a:cs typeface="+mn-cs"/>
                        </a:defRPr>
                      </a:pPr>
                      <a:t>[CELLRANGE]</a:t>
                    </a:fld>
                    <a:r>
                      <a:rPr lang="en-US" baseline="0"/>
                      <a:t>, </a:t>
                    </a:r>
                    <a:fld id="{5FFD7B5C-7E43-4D7F-8A59-8EB79BD97C5B}"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layout/>
                  <c15:dlblFieldTable/>
                  <c15:xForSave val="1"/>
                  <c15:showDataLabelsRange val="1"/>
                </c:ext>
              </c:extLst>
            </c:dLbl>
            <c:dLbl>
              <c:idx val="2"/>
              <c:layout/>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r>
                      <a:rPr lang="en-US" dirty="0"/>
                      <a:t>Fourth</a:t>
                    </a:r>
                    <a:r>
                      <a:rPr lang="en-US" baseline="0" dirty="0"/>
                      <a:t>, </a:t>
                    </a:r>
                    <a:fld id="{2AEA34FB-4E3F-4714-B43C-3AB9170C3571}" type="VALUE">
                      <a:rPr lang="en-US" baseline="0"/>
                      <a:pPr>
                        <a:defRPr sz="600" b="0" i="0" u="none" strike="noStrike" kern="1200" baseline="0">
                          <a:solidFill>
                            <a:schemeClr val="tx1"/>
                          </a:solidFill>
                          <a:latin typeface="+mn-lt"/>
                          <a:ea typeface="+mn-ea"/>
                          <a:cs typeface="+mn-cs"/>
                        </a:defRPr>
                      </a:pPr>
                      <a:t>[VALUE]</a:t>
                    </a:fld>
                    <a:endParaRPr lang="en-US" baseline="0" dirty="0"/>
                  </a:p>
                </c:rich>
              </c:tx>
              <c:numFmt formatCode="#,##0" sourceLinked="0"/>
              <c:spPr>
                <a:noFill/>
                <a:ln>
                  <a:noFill/>
                </a:ln>
                <a:effectLst/>
              </c:spPr>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8A12-4C49-9503-F3622A86ADD5}"/>
                </c:ext>
                <c:ext xmlns:c15="http://schemas.microsoft.com/office/drawing/2012/chart" uri="{CE6537A1-D6FC-4f65-9D91-7224C49458BB}">
                  <c15:spPr xmlns:c15="http://schemas.microsoft.com/office/drawing/2012/chart">
                    <a:prstGeom prst="rect">
                      <a:avLst/>
                    </a:prstGeom>
                  </c15:spPr>
                  <c15:layout/>
                  <c15:dlblFieldTable/>
                  <c15:showDataLabelsRange val="1"/>
                </c:ext>
              </c:extLst>
            </c:dLbl>
            <c:dLbl>
              <c:idx val="3"/>
              <c:layout/>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3608427D-F2ED-4DBC-A0B3-FB3E2D2F1F6E}" type="CELLRANGE">
                      <a:rPr lang="en-US"/>
                      <a:pPr>
                        <a:defRPr sz="600" b="0" i="0" u="none" strike="noStrike" kern="1200" baseline="0">
                          <a:solidFill>
                            <a:schemeClr val="tx1"/>
                          </a:solidFill>
                          <a:latin typeface="+mn-lt"/>
                          <a:ea typeface="+mn-ea"/>
                          <a:cs typeface="+mn-cs"/>
                        </a:defRPr>
                      </a:pPr>
                      <a:t>[CELLRANGE]</a:t>
                    </a:fld>
                    <a:r>
                      <a:rPr lang="en-US" baseline="0"/>
                      <a:t>, </a:t>
                    </a:r>
                    <a:fld id="{07CBACEC-21FE-4F32-86FF-45FDF2AD9C74}"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layout/>
                  <c15:dlblFieldTable/>
                  <c15:xForSave val="1"/>
                  <c15:showDataLabelsRange val="1"/>
                </c:ext>
              </c:extLst>
            </c:dLbl>
            <c:dLbl>
              <c:idx val="4"/>
              <c:layout>
                <c:manualLayout>
                  <c:x val="-1.5309324864142045E-3"/>
                  <c:y val="-7.4816973365579575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5468-4389-B7D0-DF35CB67CBB4}"/>
                </c:ext>
                <c:ext xmlns:c15="http://schemas.microsoft.com/office/drawing/2012/chart" uri="{CE6537A1-D6FC-4f65-9D91-7224C49458BB}">
                  <c15:layout>
                    <c:manualLayout>
                      <c:w val="0.19568958845116785"/>
                      <c:h val="0.10992645583624241"/>
                    </c:manualLayout>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Sheet1!$A$5:$A$8</c:f>
              <c:strCache>
                <c:ptCount val="4"/>
                <c:pt idx="0">
                  <c:v>Sex</c:v>
                </c:pt>
                <c:pt idx="1">
                  <c:v>Area</c:v>
                </c:pt>
                <c:pt idx="2">
                  <c:v>Wealth Quintile</c:v>
                </c:pt>
                <c:pt idx="3">
                  <c:v>Mother's education</c:v>
                </c:pt>
              </c:strCache>
            </c:strRef>
          </c:cat>
          <c:val>
            <c:numRef>
              <c:f>Sheet1!$C$5:$C$8</c:f>
              <c:numCache>
                <c:formatCode>0.0</c:formatCode>
                <c:ptCount val="4"/>
                <c:pt idx="0">
                  <c:v>98.008694398895614</c:v>
                </c:pt>
                <c:pt idx="1">
                  <c:v>98.223392625673014</c:v>
                </c:pt>
                <c:pt idx="2">
                  <c:v>98.602687888909259</c:v>
                </c:pt>
                <c:pt idx="3">
                  <c:v>98.741295382830899</c:v>
                </c:pt>
              </c:numCache>
            </c:numRef>
          </c:val>
          <c:smooth val="0"/>
          <c:extLst xmlns:c16r2="http://schemas.microsoft.com/office/drawing/2015/06/chart">
            <c:ext xmlns:c16="http://schemas.microsoft.com/office/drawing/2014/chart" uri="{C3380CC4-5D6E-409C-BE32-E72D297353CC}">
              <c16:uniqueId val="{00000007-B6B5-419D-BF78-F5D47B2FA610}"/>
            </c:ext>
            <c:ext xmlns:c15="http://schemas.microsoft.com/office/drawing/2012/chart" uri="{02D57815-91ED-43cb-92C2-25804820EDAC}">
              <c15:datalabelsRange>
                <c15:f>Sheet1!$G$5:$G$9</c15:f>
                <c15:dlblRangeCache>
                  <c:ptCount val="5"/>
                  <c:pt idx="0">
                    <c:v>Female</c:v>
                  </c:pt>
                  <c:pt idx="1">
                    <c:v>Urban</c:v>
                  </c:pt>
                  <c:pt idx="2">
                    <c:v>Fourth   </c:v>
                  </c:pt>
                  <c:pt idx="3">
                    <c:v>Higher</c:v>
                  </c:pt>
                </c15:dlblRangeCache>
              </c15:datalabelsRange>
            </c:ext>
          </c:extLst>
        </c:ser>
        <c:ser>
          <c:idx val="2"/>
          <c:order val="2"/>
          <c:tx>
            <c:strRef>
              <c:f>Sheet1!$D$4</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Sheet1!$A$5:$A$8</c:f>
              <c:strCache>
                <c:ptCount val="4"/>
                <c:pt idx="0">
                  <c:v>Sex</c:v>
                </c:pt>
                <c:pt idx="1">
                  <c:v>Area</c:v>
                </c:pt>
                <c:pt idx="2">
                  <c:v>Wealth Quintile</c:v>
                </c:pt>
                <c:pt idx="3">
                  <c:v>Mother's education</c:v>
                </c:pt>
              </c:strCache>
            </c:strRef>
          </c:cat>
          <c:val>
            <c:numRef>
              <c:f>Sheet1!$D$5:$D$8</c:f>
              <c:numCache>
                <c:formatCode>0.0</c:formatCode>
                <c:ptCount val="4"/>
                <c:pt idx="0">
                  <c:v>97.901695281686742</c:v>
                </c:pt>
                <c:pt idx="1">
                  <c:v>97.901695281686742</c:v>
                </c:pt>
                <c:pt idx="2">
                  <c:v>97.901695281686699</c:v>
                </c:pt>
                <c:pt idx="3">
                  <c:v>97.901695281686699</c:v>
                </c:pt>
              </c:numCache>
            </c:numRef>
          </c:val>
          <c:smooth val="0"/>
          <c:extLst xmlns:c16r2="http://schemas.microsoft.com/office/drawing/2015/06/chart">
            <c:ext xmlns:c16="http://schemas.microsoft.com/office/drawing/2014/chart" uri="{C3380CC4-5D6E-409C-BE32-E72D297353CC}">
              <c16:uniqueId val="{00000008-B6B5-419D-BF78-F5D47B2FA610}"/>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33068192"/>
        <c:axId val="233068752"/>
      </c:stockChart>
      <c:catAx>
        <c:axId val="233068192"/>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233068752"/>
        <c:crosses val="autoZero"/>
        <c:auto val="1"/>
        <c:lblAlgn val="ctr"/>
        <c:lblOffset val="250"/>
        <c:noMultiLvlLbl val="0"/>
      </c:catAx>
      <c:valAx>
        <c:axId val="233068752"/>
        <c:scaling>
          <c:orientation val="minMax"/>
          <c:max val="100"/>
          <c:min val="5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5.4042369217466493E-3"/>
              <c:y val="0.34334099957717529"/>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33068192"/>
        <c:crosses val="autoZero"/>
        <c:crossBetween val="between"/>
        <c:majorUnit val="10"/>
      </c:valAx>
      <c:spPr>
        <a:noFill/>
        <a:ln w="3175">
          <a:noFill/>
        </a:ln>
        <a:effectLst/>
      </c:spPr>
    </c:plotArea>
    <c:legend>
      <c:legendPos val="r"/>
      <c:legendEntry>
        <c:idx val="0"/>
        <c:delete val="1"/>
      </c:legendEntry>
      <c:legendEntry>
        <c:idx val="1"/>
        <c:delete val="1"/>
      </c:legendEntry>
      <c:layout>
        <c:manualLayout>
          <c:xMode val="edge"/>
          <c:yMode val="edge"/>
          <c:x val="0.79327221831759376"/>
          <c:y val="7.8228936890009128E-3"/>
          <c:w val="0.18968262454261045"/>
          <c:h val="8.4294128712969318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35096050736846"/>
          <c:y val="0.16421485361221841"/>
          <c:w val="0.82628186797661951"/>
          <c:h val="0.64042888601574477"/>
        </c:manualLayout>
      </c:layout>
      <c:stockChart>
        <c:ser>
          <c:idx val="0"/>
          <c:order val="0"/>
          <c:tx>
            <c:strRef>
              <c:f>Sheet1!$B$5</c:f>
              <c:strCache>
                <c:ptCount val="1"/>
                <c:pt idx="0">
                  <c:v>Lowest</c:v>
                </c:pt>
              </c:strCache>
            </c:strRef>
          </c:tx>
          <c:spPr>
            <a:ln w="25400" cap="rnd">
              <a:noFill/>
              <a:round/>
            </a:ln>
            <a:effectLst/>
          </c:spPr>
          <c:marker>
            <c:symbol val="circle"/>
            <c:size val="6"/>
            <c:spPr>
              <a:noFill/>
              <a:ln w="22225">
                <a:solidFill>
                  <a:srgbClr val="F15A40"/>
                </a:solidFill>
                <a:round/>
              </a:ln>
              <a:effectLst/>
            </c:spPr>
          </c:marker>
          <c:dPt>
            <c:idx val="1"/>
            <c:marker>
              <c:symbol val="circle"/>
              <c:size val="6"/>
              <c:spPr>
                <a:noFill/>
                <a:ln w="22225">
                  <a:solidFill>
                    <a:srgbClr val="F15A40"/>
                  </a:solidFill>
                  <a:round/>
                </a:ln>
                <a:effectLst/>
              </c:spPr>
            </c:marker>
            <c:bubble3D val="0"/>
            <c:extLst xmlns:c16r2="http://schemas.microsoft.com/office/drawing/2015/06/chart">
              <c:ext xmlns:c16="http://schemas.microsoft.com/office/drawing/2014/chart" uri="{C3380CC4-5D6E-409C-BE32-E72D297353CC}">
                <c16:uniqueId val="{00000001-32A9-4163-8833-3E2570CA9783}"/>
              </c:ext>
            </c:extLst>
          </c:dPt>
          <c:dPt>
            <c:idx val="2"/>
            <c:marker>
              <c:symbol val="circle"/>
              <c:size val="6"/>
              <c:spPr>
                <a:noFill/>
                <a:ln w="22225">
                  <a:solidFill>
                    <a:srgbClr val="F15A40"/>
                  </a:solidFill>
                  <a:round/>
                </a:ln>
                <a:effectLst/>
              </c:spPr>
            </c:marker>
            <c:bubble3D val="0"/>
            <c:extLst xmlns:c16r2="http://schemas.microsoft.com/office/drawing/2015/06/chart">
              <c:ext xmlns:c16="http://schemas.microsoft.com/office/drawing/2014/chart" uri="{C3380CC4-5D6E-409C-BE32-E72D297353CC}">
                <c16:uniqueId val="{00000002-32A9-4163-8833-3E2570CA9783}"/>
              </c:ext>
            </c:extLst>
          </c:dPt>
          <c:dLbls>
            <c:dLbl>
              <c:idx val="0"/>
              <c:layout/>
              <c:tx>
                <c:rich>
                  <a:bodyPr/>
                  <a:lstStyle/>
                  <a:p>
                    <a:fld id="{72FB9D08-C1C3-4B40-86E9-D22D2AEBC5FB}" type="CELLRANGE">
                      <a:rPr lang="en-US" baseline="0"/>
                      <a:pPr/>
                      <a:t>[CELLRANGE]</a:t>
                    </a:fld>
                    <a:r>
                      <a:rPr lang="en-US" baseline="0"/>
                      <a:t>, </a:t>
                    </a:r>
                    <a:fld id="{C829EA0B-F425-4A35-9A80-9197CB801193}" type="VALUE">
                      <a:rPr lang="en-US" baseline="0"/>
                      <a:pPr/>
                      <a:t>[VALUE]</a:t>
                    </a:fld>
                    <a:endParaRPr lang="en-US" baseline="0"/>
                  </a:p>
                </c:rich>
              </c:tx>
              <c:dLblPos val="b"/>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980A-4CD9-84A5-CAFE7FCE7602}"/>
                </c:ext>
                <c:ext xmlns:c15="http://schemas.microsoft.com/office/drawing/2012/chart" uri="{CE6537A1-D6FC-4f65-9D91-7224C49458BB}">
                  <c15:layout/>
                  <c15:dlblFieldTable/>
                  <c15:showDataLabelsRange val="1"/>
                </c:ext>
              </c:extLst>
            </c:dLbl>
            <c:dLbl>
              <c:idx val="1"/>
              <c:layout>
                <c:manualLayout>
                  <c:x val="-0.10777259661284522"/>
                  <c:y val="8.8699066119918735E-2"/>
                </c:manualLayout>
              </c:layout>
              <c:tx>
                <c:rich>
                  <a:bodyPr/>
                  <a:lstStyle/>
                  <a:p>
                    <a:fld id="{676DA2BA-42E7-4371-BAE5-815D610BD247}" type="CELLRANGE">
                      <a:rPr lang="en-US" baseline="0"/>
                      <a:pPr/>
                      <a:t>[CELLRANGE]</a:t>
                    </a:fld>
                    <a:r>
                      <a:rPr lang="en-US" baseline="0"/>
                      <a:t>, </a:t>
                    </a:r>
                    <a:fld id="{91594D2E-9FCA-493E-87A8-CE9B246598CE}"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32A9-4163-8833-3E2570CA9783}"/>
                </c:ext>
                <c:ext xmlns:c15="http://schemas.microsoft.com/office/drawing/2012/chart" uri="{CE6537A1-D6FC-4f65-9D91-7224C49458BB}">
                  <c15:layout>
                    <c:manualLayout>
                      <c:w val="0.1387704907060725"/>
                      <c:h val="0.13768959912620382"/>
                    </c:manualLayout>
                  </c15:layout>
                  <c15:dlblFieldTable/>
                  <c15:showDataLabelsRange val="1"/>
                </c:ext>
              </c:extLst>
            </c:dLbl>
            <c:dLbl>
              <c:idx val="2"/>
              <c:layout>
                <c:manualLayout>
                  <c:x val="-0.11147510400453822"/>
                  <c:y val="8.5390282248461818E-2"/>
                </c:manualLayout>
              </c:layout>
              <c:tx>
                <c:rich>
                  <a:bodyPr/>
                  <a:lstStyle/>
                  <a:p>
                    <a:fld id="{3E8AC85C-6362-4944-8917-D3F65C7D88A2}" type="CELLRANGE">
                      <a:rPr lang="en-US" baseline="0"/>
                      <a:pPr/>
                      <a:t>[CELLRANGE]</a:t>
                    </a:fld>
                    <a:r>
                      <a:rPr lang="en-US" baseline="0"/>
                      <a:t>, </a:t>
                    </a:r>
                    <a:fld id="{1F63347C-C60A-42BB-BF05-E31EA202D1D3}"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32A9-4163-8833-3E2570CA9783}"/>
                </c:ext>
                <c:ext xmlns:c15="http://schemas.microsoft.com/office/drawing/2012/chart" uri="{CE6537A1-D6FC-4f65-9D91-7224C49458BB}">
                  <c15:layout>
                    <c:manualLayout>
                      <c:w val="0.15477002682934574"/>
                      <c:h val="0.13107151027393155"/>
                    </c:manualLayout>
                  </c15:layout>
                  <c15:dlblFieldTable/>
                  <c15:showDataLabelsRange val="1"/>
                </c:ext>
              </c:extLst>
            </c:dLbl>
            <c:dLbl>
              <c:idx val="3"/>
              <c:layout>
                <c:manualLayout>
                  <c:x val="-5.390424146001222E-3"/>
                  <c:y val="0.11585852318056905"/>
                </c:manualLayout>
              </c:layout>
              <c:tx>
                <c:rich>
                  <a:bodyPr/>
                  <a:lstStyle/>
                  <a:p>
                    <a:fld id="{1E6687DF-D950-46AA-BEF2-9DA16B76A6A6}" type="CELLRANGE">
                      <a:rPr lang="en-US" baseline="0"/>
                      <a:pPr/>
                      <a:t>[CELLRANGE]</a:t>
                    </a:fld>
                    <a:r>
                      <a:rPr lang="en-US" baseline="0"/>
                      <a:t>, </a:t>
                    </a:r>
                    <a:fld id="{9E6251C8-FB69-4FA3-8AC3-8300FBDE2308}"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980A-4CD9-84A5-CAFE7FCE7602}"/>
                </c:ext>
                <c:ext xmlns:c15="http://schemas.microsoft.com/office/drawing/2012/chart" uri="{CE6537A1-D6FC-4f65-9D91-7224C49458BB}">
                  <c15:layout>
                    <c:manualLayout>
                      <c:w val="0.22201339543556639"/>
                      <c:h val="0.19999864511566803"/>
                    </c:manualLayout>
                  </c15:layout>
                  <c15:dlblFieldTable/>
                  <c15:showDataLabelsRange val="1"/>
                </c:ext>
              </c:extLst>
            </c:dLbl>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0"/>
              </c:ext>
            </c:extLst>
          </c:dLbls>
          <c:cat>
            <c:strRef>
              <c:f>Sheet1!$A$6:$A$9</c:f>
              <c:strCache>
                <c:ptCount val="4"/>
                <c:pt idx="0">
                  <c:v>Sex</c:v>
                </c:pt>
                <c:pt idx="1">
                  <c:v>Area</c:v>
                </c:pt>
                <c:pt idx="2">
                  <c:v>Wealth Quintile</c:v>
                </c:pt>
                <c:pt idx="3">
                  <c:v>Mother's education</c:v>
                </c:pt>
              </c:strCache>
            </c:strRef>
          </c:cat>
          <c:val>
            <c:numRef>
              <c:f>Sheet1!$B$6:$B$9</c:f>
              <c:numCache>
                <c:formatCode>0.0</c:formatCode>
                <c:ptCount val="4"/>
                <c:pt idx="0">
                  <c:v>95.994034731017493</c:v>
                </c:pt>
                <c:pt idx="1">
                  <c:v>95.689046512370169</c:v>
                </c:pt>
                <c:pt idx="2">
                  <c:v>93.180493985110246</c:v>
                </c:pt>
                <c:pt idx="3">
                  <c:v>92.230439058109795</c:v>
                </c:pt>
              </c:numCache>
            </c:numRef>
          </c:val>
          <c:smooth val="0"/>
          <c:extLst xmlns:c16r2="http://schemas.microsoft.com/office/drawing/2015/06/chart">
            <c:ext xmlns:c16="http://schemas.microsoft.com/office/drawing/2014/chart" uri="{C3380CC4-5D6E-409C-BE32-E72D297353CC}">
              <c16:uniqueId val="{00000003-32A9-4163-8833-3E2570CA9783}"/>
            </c:ext>
            <c:ext xmlns:c15="http://schemas.microsoft.com/office/drawing/2012/chart" uri="{02D57815-91ED-43cb-92C2-25804820EDAC}">
              <c15:datalabelsRange>
                <c15:f>Sheet1!$F$6:$F$10</c15:f>
                <c15:dlblRangeCache>
                  <c:ptCount val="5"/>
                  <c:pt idx="0">
                    <c:v>Female</c:v>
                  </c:pt>
                  <c:pt idx="1">
                    <c:v>Urban</c:v>
                  </c:pt>
                  <c:pt idx="2">
                    <c:v>Middle</c:v>
                  </c:pt>
                  <c:pt idx="3">
                    <c:v>Primary or Lower Secondary</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F15A40"/>
              </a:solidFill>
              <a:ln w="22225">
                <a:solidFill>
                  <a:srgbClr val="F15A40"/>
                </a:solidFill>
                <a:round/>
              </a:ln>
              <a:effectLst/>
            </c:spPr>
          </c:marker>
          <c:dPt>
            <c:idx val="1"/>
            <c:marker>
              <c:symbol val="circle"/>
              <c:size val="6"/>
              <c:spPr>
                <a:solidFill>
                  <a:srgbClr val="F15A40"/>
                </a:solidFill>
                <a:ln w="22225">
                  <a:solidFill>
                    <a:srgbClr val="F15A40"/>
                  </a:solidFill>
                  <a:round/>
                </a:ln>
                <a:effectLst/>
              </c:spPr>
            </c:marker>
            <c:bubble3D val="0"/>
            <c:extLst xmlns:c16r2="http://schemas.microsoft.com/office/drawing/2015/06/chart">
              <c:ext xmlns:c16="http://schemas.microsoft.com/office/drawing/2014/chart" uri="{C3380CC4-5D6E-409C-BE32-E72D297353CC}">
                <c16:uniqueId val="{00000005-32A9-4163-8833-3E2570CA9783}"/>
              </c:ext>
            </c:extLst>
          </c:dPt>
          <c:dPt>
            <c:idx val="2"/>
            <c:marker>
              <c:symbol val="circle"/>
              <c:size val="6"/>
              <c:spPr>
                <a:solidFill>
                  <a:srgbClr val="F15A40"/>
                </a:solidFill>
                <a:ln w="22225">
                  <a:solidFill>
                    <a:srgbClr val="F15A40"/>
                  </a:solidFill>
                  <a:round/>
                </a:ln>
                <a:effectLst/>
              </c:spPr>
            </c:marker>
            <c:bubble3D val="0"/>
            <c:extLst xmlns:c16r2="http://schemas.microsoft.com/office/drawing/2015/06/chart">
              <c:ext xmlns:c16="http://schemas.microsoft.com/office/drawing/2014/chart" uri="{C3380CC4-5D6E-409C-BE32-E72D297353CC}">
                <c16:uniqueId val="{00000006-32A9-4163-8833-3E2570CA9783}"/>
              </c:ext>
            </c:extLst>
          </c:dPt>
          <c:dLbls>
            <c:dLbl>
              <c:idx val="0"/>
              <c:layout>
                <c:manualLayout>
                  <c:x val="-0.1003004490326949"/>
                  <c:y val="-8.8699066119918762E-2"/>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D588B71A-D484-48BC-9908-940DAD604D9D}" type="CELLRANGE">
                      <a:rPr lang="en-US" baseline="0" dirty="0"/>
                      <a:pPr>
                        <a:defRPr sz="600">
                          <a:solidFill>
                            <a:schemeClr val="tx1"/>
                          </a:solidFill>
                        </a:defRPr>
                      </a:pPr>
                      <a:t>[CELLRANGE]</a:t>
                    </a:fld>
                    <a:r>
                      <a:rPr lang="en-US" baseline="0" dirty="0"/>
                      <a:t>, </a:t>
                    </a:r>
                    <a:fld id="{7956F26E-C96C-4FC1-8BBA-A3AC421D7223}" type="VALUE">
                      <a:rPr lang="en-US" baseline="0" dirty="0"/>
                      <a:pPr>
                        <a:defRPr sz="600">
                          <a:solidFill>
                            <a:schemeClr val="tx1"/>
                          </a:solidFill>
                        </a:defRPr>
                      </a:pPr>
                      <a:t>[VALUE]</a:t>
                    </a:fld>
                    <a:endParaRPr lang="en-US" baseline="0" dirty="0"/>
                  </a:p>
                </c:rich>
              </c:tx>
              <c:numFmt formatCode="#,##0" sourceLinked="0"/>
              <c:spPr>
                <a:noFill/>
                <a:ln>
                  <a:noFill/>
                </a:ln>
                <a:effectLst/>
              </c:spPr>
              <c:txPr>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980A-4CD9-84A5-CAFE7FCE7602}"/>
                </c:ext>
                <c:ext xmlns:c15="http://schemas.microsoft.com/office/drawing/2012/chart" uri="{CE6537A1-D6FC-4f65-9D91-7224C49458BB}">
                  <c15:layout>
                    <c:manualLayout>
                      <c:w val="0.13479444199515772"/>
                      <c:h val="0.13768959912620382"/>
                    </c:manualLayout>
                  </c15:layout>
                  <c15:dlblFieldTable/>
                  <c15:showDataLabelsRange val="1"/>
                </c:ext>
              </c:extLst>
            </c:dLbl>
            <c:dLbl>
              <c:idx val="1"/>
              <c:layout>
                <c:manualLayout>
                  <c:x val="-9.7339354980229914E-2"/>
                  <c:y val="-8.8699066119918735E-2"/>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AEA84E44-0CE7-4B76-B20E-CFA8BBE7BC61}" type="CELLRANGE">
                      <a:rPr lang="en-US" baseline="0"/>
                      <a:pPr>
                        <a:defRPr sz="600">
                          <a:solidFill>
                            <a:schemeClr val="tx1"/>
                          </a:solidFill>
                        </a:defRPr>
                      </a:pPr>
                      <a:t>[CELLRANGE]</a:t>
                    </a:fld>
                    <a:r>
                      <a:rPr lang="en-US" baseline="0"/>
                      <a:t>, </a:t>
                    </a:r>
                    <a:fld id="{D855B620-0EFF-4A79-B523-3228B5AAB59B}" type="VALUE">
                      <a:rPr lang="en-US" baseline="0"/>
                      <a:pPr>
                        <a:defRPr sz="600">
                          <a:solidFill>
                            <a:schemeClr val="tx1"/>
                          </a:solidFill>
                        </a:defRPr>
                      </a:pPr>
                      <a:t>[VALUE]</a:t>
                    </a:fld>
                    <a:endParaRPr lang="en-US" baseline="0"/>
                  </a:p>
                </c:rich>
              </c:tx>
              <c:numFmt formatCode="#,##0" sourceLinked="0"/>
              <c:spPr>
                <a:noFill/>
                <a:ln>
                  <a:noFill/>
                </a:ln>
                <a:effectLst/>
              </c:spPr>
              <c:txPr>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32A9-4163-8833-3E2570CA9783}"/>
                </c:ext>
                <c:ext xmlns:c15="http://schemas.microsoft.com/office/drawing/2012/chart" uri="{CE6537A1-D6FC-4f65-9D91-7224C49458BB}">
                  <c15:layout>
                    <c:manualLayout>
                      <c:w val="0.12887182208650153"/>
                      <c:h val="0.12445342142165929"/>
                    </c:manualLayout>
                  </c15:layout>
                  <c15:dlblFieldTable/>
                  <c15:showDataLabelsRange val="1"/>
                </c:ext>
              </c:extLst>
            </c:dLbl>
            <c:dLbl>
              <c:idx val="2"/>
              <c:layout>
                <c:manualLayout>
                  <c:x val="-0.13213949678457351"/>
                  <c:y val="-8.8262897586898897E-2"/>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DA4E4183-90AB-4F7F-977B-77D5546D55E6}" type="CELLRANGE">
                      <a:rPr lang="en-US" baseline="0" dirty="0"/>
                      <a:pPr>
                        <a:defRPr sz="600">
                          <a:solidFill>
                            <a:schemeClr val="tx1"/>
                          </a:solidFill>
                        </a:defRPr>
                      </a:pPr>
                      <a:t>[CELLRANGE]</a:t>
                    </a:fld>
                    <a:r>
                      <a:rPr lang="en-US" baseline="0" dirty="0"/>
                      <a:t>, </a:t>
                    </a:r>
                    <a:fld id="{B9A63979-7AD2-4909-974B-E4F9E03F18F7}" type="VALUE">
                      <a:rPr lang="en-US" baseline="0" dirty="0"/>
                      <a:pPr>
                        <a:defRPr sz="600">
                          <a:solidFill>
                            <a:schemeClr val="tx1"/>
                          </a:solidFill>
                        </a:defRPr>
                      </a:pPr>
                      <a:t>[VALUE]</a:t>
                    </a:fld>
                    <a:endParaRPr lang="en-US" baseline="0" dirty="0"/>
                  </a:p>
                </c:rich>
              </c:tx>
              <c:numFmt formatCode="#,##0" sourceLinked="0"/>
              <c:spPr>
                <a:noFill/>
                <a:ln>
                  <a:noFill/>
                </a:ln>
                <a:effectLst/>
              </c:spPr>
              <c:txPr>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32A9-4163-8833-3E2570CA9783}"/>
                </c:ext>
                <c:ext xmlns:c15="http://schemas.microsoft.com/office/drawing/2012/chart" uri="{CE6537A1-D6FC-4f65-9D91-7224C49458BB}">
                  <c15:layout>
                    <c:manualLayout>
                      <c:w val="0.18473599736081561"/>
                      <c:h val="0.14963498894987606"/>
                    </c:manualLayout>
                  </c15:layout>
                  <c15:dlblFieldTable/>
                  <c15:showDataLabelsRange val="1"/>
                </c:ext>
              </c:extLst>
            </c:dLbl>
            <c:dLbl>
              <c:idx val="3"/>
              <c:layout>
                <c:manualLayout>
                  <c:x val="-4.3834953135267873E-3"/>
                  <c:y val="-8.2185459694015001E-2"/>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1A9CA43D-2C9B-4EA2-950B-8E9AC612FE4B}" type="CELLRANGE">
                      <a:rPr lang="en-US" baseline="0" dirty="0"/>
                      <a:pPr>
                        <a:defRPr sz="600">
                          <a:solidFill>
                            <a:schemeClr val="tx1"/>
                          </a:solidFill>
                        </a:defRPr>
                      </a:pPr>
                      <a:t>[CELLRANGE]</a:t>
                    </a:fld>
                    <a:r>
                      <a:rPr lang="en-US" baseline="0" dirty="0"/>
                      <a:t>, </a:t>
                    </a:r>
                    <a:fld id="{15A5BA8B-D063-40E5-8CED-2A4D53342883}" type="VALUE">
                      <a:rPr lang="en-US" baseline="0" dirty="0"/>
                      <a:pPr>
                        <a:defRPr sz="600">
                          <a:solidFill>
                            <a:schemeClr val="tx1"/>
                          </a:solidFill>
                        </a:defRPr>
                      </a:pPr>
                      <a:t>[VALUE]</a:t>
                    </a:fld>
                    <a:endParaRPr lang="en-US" baseline="0" dirty="0"/>
                  </a:p>
                </c:rich>
              </c:tx>
              <c:numFmt formatCode="#,##0" sourceLinked="0"/>
              <c:spPr>
                <a:noFill/>
                <a:ln>
                  <a:noFill/>
                </a:ln>
                <a:effectLst/>
              </c:spPr>
              <c:txPr>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980A-4CD9-84A5-CAFE7FCE7602}"/>
                </c:ext>
                <c:ext xmlns:c15="http://schemas.microsoft.com/office/drawing/2012/chart" uri="{CE6537A1-D6FC-4f65-9D91-7224C49458BB}">
                  <c15:layout>
                    <c:manualLayout>
                      <c:w val="0.21157475796321634"/>
                      <c:h val="0.17481707758745124"/>
                    </c:manualLayout>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Sheet1!$A$6:$A$9</c:f>
              <c:strCache>
                <c:ptCount val="4"/>
                <c:pt idx="0">
                  <c:v>Sex</c:v>
                </c:pt>
                <c:pt idx="1">
                  <c:v>Area</c:v>
                </c:pt>
                <c:pt idx="2">
                  <c:v>Wealth Quintile</c:v>
                </c:pt>
                <c:pt idx="3">
                  <c:v>Mother's education</c:v>
                </c:pt>
              </c:strCache>
            </c:strRef>
          </c:cat>
          <c:val>
            <c:numRef>
              <c:f>Sheet1!$C$6:$C$9</c:f>
              <c:numCache>
                <c:formatCode>0.0</c:formatCode>
                <c:ptCount val="4"/>
                <c:pt idx="0">
                  <c:v>96.067484417714425</c:v>
                </c:pt>
                <c:pt idx="1">
                  <c:v>96.536675888400822</c:v>
                </c:pt>
                <c:pt idx="2">
                  <c:v>99.515937032112603</c:v>
                </c:pt>
                <c:pt idx="3">
                  <c:v>98.900176873708304</c:v>
                </c:pt>
              </c:numCache>
            </c:numRef>
          </c:val>
          <c:smooth val="0"/>
          <c:extLst xmlns:c16r2="http://schemas.microsoft.com/office/drawing/2015/06/chart">
            <c:ext xmlns:c16="http://schemas.microsoft.com/office/drawing/2014/chart" uri="{C3380CC4-5D6E-409C-BE32-E72D297353CC}">
              <c16:uniqueId val="{00000007-32A9-4163-8833-3E2570CA9783}"/>
            </c:ext>
            <c:ext xmlns:c15="http://schemas.microsoft.com/office/drawing/2012/chart" uri="{02D57815-91ED-43cb-92C2-25804820EDAC}">
              <c15:datalabelsRange>
                <c15:f>Sheet1!$G$6:$G$10</c15:f>
                <c15:dlblRangeCache>
                  <c:ptCount val="5"/>
                  <c:pt idx="0">
                    <c:v>Male</c:v>
                  </c:pt>
                  <c:pt idx="1">
                    <c:v>Rural</c:v>
                  </c:pt>
                  <c:pt idx="2">
                    <c:v>Richest</c:v>
                  </c:pt>
                  <c:pt idx="3">
                    <c:v>Vocational</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Sex</c:v>
                </c:pt>
                <c:pt idx="1">
                  <c:v>Area</c:v>
                </c:pt>
                <c:pt idx="2">
                  <c:v>Wealth Quintile</c:v>
                </c:pt>
                <c:pt idx="3">
                  <c:v>Mother's education</c:v>
                </c:pt>
              </c:strCache>
            </c:strRef>
          </c:cat>
          <c:val>
            <c:numRef>
              <c:f>Sheet1!$D$6:$D$9</c:f>
              <c:numCache>
                <c:formatCode>0.0</c:formatCode>
                <c:ptCount val="4"/>
                <c:pt idx="0">
                  <c:v>96.033061925170131</c:v>
                </c:pt>
                <c:pt idx="1">
                  <c:v>96.033061925170131</c:v>
                </c:pt>
                <c:pt idx="2">
                  <c:v>96.033061925170102</c:v>
                </c:pt>
                <c:pt idx="3">
                  <c:v>96.033061925170102</c:v>
                </c:pt>
              </c:numCache>
            </c:numRef>
          </c:val>
          <c:smooth val="0"/>
          <c:extLst xmlns:c16r2="http://schemas.microsoft.com/office/drawing/2015/06/chart">
            <c:ext xmlns:c16="http://schemas.microsoft.com/office/drawing/2014/chart" uri="{C3380CC4-5D6E-409C-BE32-E72D297353CC}">
              <c16:uniqueId val="{00000008-32A9-4163-8833-3E2570CA9783}"/>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224242672"/>
        <c:axId val="224243232"/>
      </c:stockChart>
      <c:catAx>
        <c:axId val="224242672"/>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224243232"/>
        <c:crosses val="autoZero"/>
        <c:auto val="1"/>
        <c:lblAlgn val="ctr"/>
        <c:lblOffset val="250"/>
        <c:noMultiLvlLbl val="0"/>
      </c:catAx>
      <c:valAx>
        <c:axId val="224243232"/>
        <c:scaling>
          <c:orientation val="minMax"/>
          <c:max val="100"/>
          <c:min val="5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7.2140179948323576E-3"/>
              <c:y val="0.34258724731335222"/>
            </c:manualLayout>
          </c:layout>
          <c:overlay val="0"/>
          <c:spPr>
            <a:noFill/>
            <a:ln>
              <a:noFill/>
            </a:ln>
            <a:effectLst/>
          </c:spPr>
          <c:txPr>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224242672"/>
        <c:crosses val="autoZero"/>
        <c:crossBetween val="between"/>
        <c:majorUnit val="10"/>
      </c:valAx>
      <c:spPr>
        <a:noFill/>
        <a:ln w="3175">
          <a:noFill/>
        </a:ln>
        <a:effectLst/>
      </c:spPr>
    </c:plotArea>
    <c:legend>
      <c:legendPos val="r"/>
      <c:legendEntry>
        <c:idx val="0"/>
        <c:delete val="1"/>
      </c:legendEntry>
      <c:legendEntry>
        <c:idx val="1"/>
        <c:delete val="1"/>
      </c:legendEntry>
      <c:layout>
        <c:manualLayout>
          <c:xMode val="edge"/>
          <c:yMode val="edge"/>
          <c:x val="0.80516030851174203"/>
          <c:y val="7.4669527415611225E-2"/>
          <c:w val="0.18968262454261045"/>
          <c:h val="9.7530306417513854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42968364363016"/>
          <c:y val="0.16319883842644672"/>
          <c:w val="0.82531250957443547"/>
          <c:h val="0.64250464785651795"/>
        </c:manualLayout>
      </c:layout>
      <c:stockChart>
        <c:ser>
          <c:idx val="0"/>
          <c:order val="0"/>
          <c:tx>
            <c:strRef>
              <c:f>Sheet1!$B$5</c:f>
              <c:strCache>
                <c:ptCount val="1"/>
                <c:pt idx="0">
                  <c:v>Lowest</c:v>
                </c:pt>
              </c:strCache>
            </c:strRef>
          </c:tx>
          <c:spPr>
            <a:ln w="25400" cap="rnd">
              <a:noFill/>
              <a:round/>
            </a:ln>
            <a:effectLst/>
          </c:spPr>
          <c:marker>
            <c:symbol val="circle"/>
            <c:size val="6"/>
            <c:spPr>
              <a:noFill/>
              <a:ln w="22225">
                <a:solidFill>
                  <a:srgbClr val="A9D18E"/>
                </a:solidFill>
                <a:round/>
              </a:ln>
              <a:effectLst/>
            </c:spPr>
          </c:marker>
          <c:dLbls>
            <c:dLbl>
              <c:idx val="0"/>
              <c:layout/>
              <c:tx>
                <c:rich>
                  <a:bodyPr/>
                  <a:lstStyle/>
                  <a:p>
                    <a:fld id="{A1EE2C82-E1F4-4201-AB22-DBA630E7C869}" type="CELLRANGE">
                      <a:rPr lang="en-US" baseline="0"/>
                      <a:pPr/>
                      <a:t>[CELLRANGE]</a:t>
                    </a:fld>
                    <a:r>
                      <a:rPr lang="en-US" baseline="0"/>
                      <a:t>, </a:t>
                    </a:r>
                    <a:fld id="{1A655FDB-45E6-4A0C-B380-D28328452BED}" type="VALUE">
                      <a:rPr lang="en-US" baseline="0"/>
                      <a:pPr/>
                      <a:t>[VALUE]</a:t>
                    </a:fld>
                    <a:endParaRPr lang="en-US" baseline="0"/>
                  </a:p>
                </c:rich>
              </c:tx>
              <c:dLblPos val="b"/>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0838-4C3F-B269-3B7F0C30FEBD}"/>
                </c:ext>
                <c:ext xmlns:c15="http://schemas.microsoft.com/office/drawing/2012/chart" uri="{CE6537A1-D6FC-4f65-9D91-7224C49458BB}">
                  <c15:layout/>
                  <c15:dlblFieldTable/>
                  <c15:showDataLabelsRange val="1"/>
                </c:ext>
              </c:extLst>
            </c:dLbl>
            <c:dLbl>
              <c:idx val="1"/>
              <c:layout/>
              <c:tx>
                <c:rich>
                  <a:bodyPr/>
                  <a:lstStyle/>
                  <a:p>
                    <a:fld id="{BBA280BA-0059-4630-A5AB-262F37326806}" type="CELLRANGE">
                      <a:rPr lang="en-US"/>
                      <a:pPr/>
                      <a:t>[CELLRANGE]</a:t>
                    </a:fld>
                    <a:r>
                      <a:rPr lang="en-US" baseline="0"/>
                      <a:t>, </a:t>
                    </a:r>
                    <a:fld id="{838FD85D-C4B0-484C-B552-EE15F814BC6B}"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layout/>
                  <c15:dlblFieldTable/>
                  <c15:xForSave val="1"/>
                  <c15:showDataLabelsRange val="1"/>
                </c:ext>
              </c:extLst>
            </c:dLbl>
            <c:dLbl>
              <c:idx val="2"/>
              <c:layout>
                <c:manualLayout>
                  <c:x val="-0.11828920802080868"/>
                  <c:y val="9.4672021586434063E-2"/>
                </c:manualLayout>
              </c:layout>
              <c:tx>
                <c:rich>
                  <a:bodyPr/>
                  <a:lstStyle/>
                  <a:p>
                    <a:fld id="{907C054A-A881-464E-B0B8-D7B9D12A4FC5}" type="CELLRANGE">
                      <a:rPr lang="en-US" baseline="0"/>
                      <a:pPr/>
                      <a:t>[CELLRANGE]</a:t>
                    </a:fld>
                    <a:r>
                      <a:rPr lang="en-US" baseline="0"/>
                      <a:t>, </a:t>
                    </a:r>
                    <a:fld id="{C7C6F44B-19EC-4CC4-8B11-BE6938FA2E54}"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ABEA-446F-9D1F-96A27D8B0612}"/>
                </c:ext>
                <c:ext xmlns:c15="http://schemas.microsoft.com/office/drawing/2012/chart" uri="{CE6537A1-D6FC-4f65-9D91-7224C49458BB}">
                  <c15:layout>
                    <c:manualLayout>
                      <c:w val="0.17087224936266313"/>
                      <c:h val="0.17610734435896513"/>
                    </c:manualLayout>
                  </c15:layout>
                  <c15:dlblFieldTable/>
                  <c15:showDataLabelsRange val="1"/>
                </c:ext>
              </c:extLst>
            </c:dLbl>
            <c:dLbl>
              <c:idx val="3"/>
              <c:layout>
                <c:manualLayout>
                  <c:x val="-5.18509388063376E-2"/>
                  <c:y val="0.11985358911465083"/>
                </c:manualLayout>
              </c:layout>
              <c:tx>
                <c:rich>
                  <a:bodyPr/>
                  <a:lstStyle/>
                  <a:p>
                    <a:fld id="{49B46837-5976-4F26-8A40-8304490352DF}" type="CELLRANGE">
                      <a:rPr lang="en-US" baseline="0"/>
                      <a:pPr/>
                      <a:t>[CELLRANGE]</a:t>
                    </a:fld>
                    <a:r>
                      <a:rPr lang="en-US" baseline="0"/>
                      <a:t>, </a:t>
                    </a:r>
                    <a:fld id="{9AFD41E8-3EDC-4674-9ACA-5957355DCD73}"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0838-4C3F-B269-3B7F0C30FEBD}"/>
                </c:ext>
                <c:ext xmlns:c15="http://schemas.microsoft.com/office/drawing/2012/chart" uri="{CE6537A1-D6FC-4f65-9D91-7224C49458BB}">
                  <c15:layout/>
                  <c15:dlblFieldTable/>
                  <c15:showDataLabelsRange val="1"/>
                </c:ext>
              </c:extLst>
            </c:dLbl>
            <c:dLbl>
              <c:idx val="4"/>
              <c:layout>
                <c:manualLayout>
                  <c:x val="-1.3054142484943415E-2"/>
                  <c:y val="6.158157732507271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0838-4C3F-B269-3B7F0C30FEBD}"/>
                </c:ext>
                <c:ext xmlns:c15="http://schemas.microsoft.com/office/drawing/2012/chart" uri="{CE6537A1-D6FC-4f65-9D91-7224C49458BB}"/>
              </c:extLst>
            </c:dLbl>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c15:spPr>
                <c15:layout/>
                <c15:showDataLabelsRange val="1"/>
                <c15:showLeaderLines val="0"/>
              </c:ext>
            </c:extLst>
          </c:dLbls>
          <c:cat>
            <c:strRef>
              <c:f>Sheet1!$A$6:$A$9</c:f>
              <c:strCache>
                <c:ptCount val="4"/>
                <c:pt idx="0">
                  <c:v>Sex</c:v>
                </c:pt>
                <c:pt idx="1">
                  <c:v>Area</c:v>
                </c:pt>
                <c:pt idx="2">
                  <c:v>Wealth Quintile</c:v>
                </c:pt>
                <c:pt idx="3">
                  <c:v>Mother's education</c:v>
                </c:pt>
              </c:strCache>
            </c:strRef>
          </c:cat>
          <c:val>
            <c:numRef>
              <c:f>Sheet1!$B$6:$B$9</c:f>
              <c:numCache>
                <c:formatCode>0.0</c:formatCode>
                <c:ptCount val="4"/>
                <c:pt idx="0">
                  <c:v>82.929376902515173</c:v>
                </c:pt>
                <c:pt idx="1">
                  <c:v>82.658246611182207</c:v>
                </c:pt>
                <c:pt idx="2">
                  <c:v>73.730731170856089</c:v>
                </c:pt>
                <c:pt idx="3">
                  <c:v>64.088382852794979</c:v>
                </c:pt>
              </c:numCache>
            </c:numRef>
          </c:val>
          <c:smooth val="0"/>
          <c:extLst xmlns:c16r2="http://schemas.microsoft.com/office/drawing/2015/06/chart">
            <c:ext xmlns:c16="http://schemas.microsoft.com/office/drawing/2014/chart" uri="{C3380CC4-5D6E-409C-BE32-E72D297353CC}">
              <c16:uniqueId val="{00000003-E1D8-4A94-8364-60694F639909}"/>
            </c:ext>
            <c:ext xmlns:c15="http://schemas.microsoft.com/office/drawing/2012/chart" uri="{02D57815-91ED-43cb-92C2-25804820EDAC}">
              <c15:datalabelsRange>
                <c15:f>Sheet1!$F$6:$F$10</c15:f>
                <c15:dlblRangeCache>
                  <c:ptCount val="5"/>
                  <c:pt idx="0">
                    <c:v>Male</c:v>
                  </c:pt>
                  <c:pt idx="1">
                    <c:v>Rural</c:v>
                  </c:pt>
                  <c:pt idx="2">
                    <c:v>Poorest</c:v>
                  </c:pt>
                  <c:pt idx="3">
                    <c:v>Primary or Lower Secondary</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A9D18E"/>
              </a:solidFill>
              <a:ln w="22225">
                <a:solidFill>
                  <a:srgbClr val="A9D18E"/>
                </a:solidFill>
                <a:round/>
              </a:ln>
              <a:effectLst/>
            </c:spPr>
          </c:marker>
          <c:dLbls>
            <c:dLbl>
              <c:idx val="0"/>
              <c:layout/>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A1FBBAA3-2B19-4BA0-97D9-999C933FDED6}" type="CELLRANGE">
                      <a:rPr lang="en-US" baseline="0"/>
                      <a:pPr>
                        <a:defRPr sz="600" b="0" i="0" u="none" strike="noStrike" kern="1200" baseline="0">
                          <a:solidFill>
                            <a:schemeClr val="tx1"/>
                          </a:solidFill>
                          <a:latin typeface="+mn-lt"/>
                          <a:ea typeface="+mn-ea"/>
                          <a:cs typeface="+mn-cs"/>
                        </a:defRPr>
                      </a:pPr>
                      <a:t>[CELLRANGE]</a:t>
                    </a:fld>
                    <a:r>
                      <a:rPr lang="en-US" baseline="0"/>
                      <a:t>, </a:t>
                    </a:r>
                    <a:fld id="{60EF4B0E-5B05-44D9-AF4C-956A9476B7D9}"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0838-4C3F-B269-3B7F0C30FEBD}"/>
                </c:ext>
                <c:ext xmlns:c15="http://schemas.microsoft.com/office/drawing/2012/chart" uri="{CE6537A1-D6FC-4f65-9D91-7224C49458BB}">
                  <c15:spPr xmlns:c15="http://schemas.microsoft.com/office/drawing/2012/chart">
                    <a:prstGeom prst="rect">
                      <a:avLst/>
                    </a:prstGeom>
                  </c15:spPr>
                  <c15:layout/>
                  <c15:dlblFieldTable/>
                  <c15:showDataLabelsRange val="1"/>
                </c:ext>
              </c:extLst>
            </c:dLbl>
            <c:dLbl>
              <c:idx val="1"/>
              <c:layout/>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959DDAEE-4713-4811-B652-6220BC7EE24F}" type="CELLRANGE">
                      <a:rPr lang="en-US"/>
                      <a:pPr>
                        <a:defRPr sz="600" b="0" i="0" u="none" strike="noStrike" kern="1200" baseline="0">
                          <a:solidFill>
                            <a:schemeClr val="tx1"/>
                          </a:solidFill>
                          <a:latin typeface="+mn-lt"/>
                          <a:ea typeface="+mn-ea"/>
                          <a:cs typeface="+mn-cs"/>
                        </a:defRPr>
                      </a:pPr>
                      <a:t>[CELLRANGE]</a:t>
                    </a:fld>
                    <a:r>
                      <a:rPr lang="en-US" baseline="0"/>
                      <a:t>, </a:t>
                    </a:r>
                    <a:fld id="{7FAA4148-0129-4B60-B765-1047F289FE9C}"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layout/>
                  <c15:dlblFieldTable/>
                  <c15:xForSave val="1"/>
                  <c15:showDataLabelsRange val="1"/>
                </c:ext>
              </c:extLst>
            </c:dLbl>
            <c:dLbl>
              <c:idx val="2"/>
              <c:layout>
                <c:manualLayout>
                  <c:x val="-0.10096826055858002"/>
                  <c:y val="-8.8699066119918735E-2"/>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39BE4197-5AFB-4769-B7D8-EB577F85452D}" type="CELLRANGE">
                      <a:rPr lang="en-US" baseline="0"/>
                      <a:pPr>
                        <a:defRPr sz="600" b="0" i="0" u="none" strike="noStrike" kern="1200" baseline="0">
                          <a:solidFill>
                            <a:schemeClr val="tx1"/>
                          </a:solidFill>
                          <a:latin typeface="+mn-lt"/>
                          <a:ea typeface="+mn-ea"/>
                          <a:cs typeface="+mn-cs"/>
                        </a:defRPr>
                      </a:pPr>
                      <a:t>[CELLRANGE]</a:t>
                    </a:fld>
                    <a:r>
                      <a:rPr lang="en-US" baseline="0"/>
                      <a:t>, </a:t>
                    </a:r>
                    <a:fld id="{DC73A70E-DC9A-49DE-9F2E-5A0B8545E6A0}"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0838-4C3F-B269-3B7F0C30FEBD}"/>
                </c:ext>
                <c:ext xmlns:c15="http://schemas.microsoft.com/office/drawing/2012/chart" uri="{CE6537A1-D6FC-4f65-9D91-7224C49458BB}">
                  <c15:layout>
                    <c:manualLayout>
                      <c:w val="0.14718181336085748"/>
                      <c:h val="0.12445342142165929"/>
                    </c:manualLayout>
                  </c15:layout>
                  <c15:dlblFieldTable/>
                  <c15:showDataLabelsRange val="1"/>
                </c:ext>
              </c:extLst>
            </c:dLbl>
            <c:dLbl>
              <c:idx val="3"/>
              <c:layout>
                <c:manualLayout>
                  <c:x val="-7.5655452912083879E-2"/>
                  <c:y val="-7.5462106751336522E-2"/>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33E1A768-3995-4C27-B3BF-4FE0948DDEB0}" type="CELLRANGE">
                      <a:rPr lang="en-US" baseline="0"/>
                      <a:pPr>
                        <a:defRPr sz="600" b="0" i="0" u="none" strike="noStrike" kern="1200" baseline="0">
                          <a:solidFill>
                            <a:schemeClr val="tx1"/>
                          </a:solidFill>
                          <a:latin typeface="+mn-lt"/>
                          <a:ea typeface="+mn-ea"/>
                          <a:cs typeface="+mn-cs"/>
                        </a:defRPr>
                      </a:pPr>
                      <a:t>[CELLRANGE]</a:t>
                    </a:fld>
                    <a:r>
                      <a:rPr lang="en-US" baseline="0"/>
                      <a:t>, </a:t>
                    </a:r>
                    <a:fld id="{F8D22C92-FF1E-4AB5-B16B-3BB05AD5A6F6}"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0838-4C3F-B269-3B7F0C30FEBD}"/>
                </c:ext>
                <c:ext xmlns:c15="http://schemas.microsoft.com/office/drawing/2012/chart" uri="{CE6537A1-D6FC-4f65-9D91-7224C49458BB}">
                  <c15:layout>
                    <c:manualLayout>
                      <c:w val="0.14542964891608537"/>
                      <c:h val="0.11121724371711472"/>
                    </c:manualLayout>
                  </c15:layout>
                  <c15:dlblFieldTable/>
                  <c15:showDataLabelsRange val="1"/>
                </c:ext>
              </c:extLst>
            </c:dLbl>
            <c:dLbl>
              <c:idx val="4"/>
              <c:layout>
                <c:manualLayout>
                  <c:x val="0"/>
                  <c:y val="-7.4817233920258824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0838-4C3F-B269-3B7F0C30FEBD}"/>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DataLabelsRange val="1"/>
                <c15:showLeaderLines val="0"/>
              </c:ext>
            </c:extLst>
          </c:dLbls>
          <c:cat>
            <c:strRef>
              <c:f>Sheet1!$A$6:$A$9</c:f>
              <c:strCache>
                <c:ptCount val="4"/>
                <c:pt idx="0">
                  <c:v>Sex</c:v>
                </c:pt>
                <c:pt idx="1">
                  <c:v>Area</c:v>
                </c:pt>
                <c:pt idx="2">
                  <c:v>Wealth Quintile</c:v>
                </c:pt>
                <c:pt idx="3">
                  <c:v>Mother's education</c:v>
                </c:pt>
              </c:strCache>
            </c:strRef>
          </c:cat>
          <c:val>
            <c:numRef>
              <c:f>Sheet1!$C$6:$C$9</c:f>
              <c:numCache>
                <c:formatCode>0.0</c:formatCode>
                <c:ptCount val="4"/>
                <c:pt idx="0">
                  <c:v>86.782301784238399</c:v>
                </c:pt>
                <c:pt idx="1">
                  <c:v>85.844725138698919</c:v>
                </c:pt>
                <c:pt idx="2">
                  <c:v>93.901856494006495</c:v>
                </c:pt>
                <c:pt idx="3">
                  <c:v>94.340500897803452</c:v>
                </c:pt>
              </c:numCache>
            </c:numRef>
          </c:val>
          <c:smooth val="0"/>
          <c:extLst xmlns:c16r2="http://schemas.microsoft.com/office/drawing/2015/06/chart">
            <c:ext xmlns:c16="http://schemas.microsoft.com/office/drawing/2014/chart" uri="{C3380CC4-5D6E-409C-BE32-E72D297353CC}">
              <c16:uniqueId val="{00000007-E1D8-4A94-8364-60694F639909}"/>
            </c:ext>
            <c:ext xmlns:c15="http://schemas.microsoft.com/office/drawing/2012/chart" uri="{02D57815-91ED-43cb-92C2-25804820EDAC}">
              <c15:datalabelsRange>
                <c15:f>Sheet1!$G$6:$G$10</c15:f>
                <c15:dlblRangeCache>
                  <c:ptCount val="5"/>
                  <c:pt idx="0">
                    <c:v>Female</c:v>
                  </c:pt>
                  <c:pt idx="1">
                    <c:v>Urban</c:v>
                  </c:pt>
                  <c:pt idx="2">
                    <c:v>Richest</c:v>
                  </c:pt>
                  <c:pt idx="3">
                    <c:v>Higher</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Sex</c:v>
                </c:pt>
                <c:pt idx="1">
                  <c:v>Area</c:v>
                </c:pt>
                <c:pt idx="2">
                  <c:v>Wealth Quintile</c:v>
                </c:pt>
                <c:pt idx="3">
                  <c:v>Mother's education</c:v>
                </c:pt>
              </c:strCache>
            </c:strRef>
          </c:cat>
          <c:val>
            <c:numRef>
              <c:f>Sheet1!$D$6:$D$9</c:f>
              <c:numCache>
                <c:formatCode>0.0</c:formatCode>
                <c:ptCount val="4"/>
                <c:pt idx="0">
                  <c:v>84.620384653362905</c:v>
                </c:pt>
                <c:pt idx="1">
                  <c:v>84.620384653362905</c:v>
                </c:pt>
                <c:pt idx="2">
                  <c:v>84.620384653362905</c:v>
                </c:pt>
                <c:pt idx="3">
                  <c:v>84.620384653362905</c:v>
                </c:pt>
              </c:numCache>
            </c:numRef>
          </c:val>
          <c:smooth val="0"/>
          <c:extLst xmlns:c16r2="http://schemas.microsoft.com/office/drawing/2015/06/chart">
            <c:ext xmlns:c16="http://schemas.microsoft.com/office/drawing/2014/chart" uri="{C3380CC4-5D6E-409C-BE32-E72D297353CC}">
              <c16:uniqueId val="{00000008-E1D8-4A94-8364-60694F639909}"/>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329375504"/>
        <c:axId val="329376064"/>
      </c:stockChart>
      <c:catAx>
        <c:axId val="329375504"/>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329376064"/>
        <c:crosses val="autoZero"/>
        <c:auto val="1"/>
        <c:lblAlgn val="ctr"/>
        <c:lblOffset val="250"/>
        <c:noMultiLvlLbl val="0"/>
      </c:catAx>
      <c:valAx>
        <c:axId val="329376064"/>
        <c:scaling>
          <c:orientation val="minMax"/>
          <c:max val="100"/>
          <c:min val="5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1.0808473843493299E-2"/>
              <c:y val="0.3408426485751781"/>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29375504"/>
        <c:crosses val="autoZero"/>
        <c:crossBetween val="between"/>
        <c:majorUnit val="10"/>
        <c:minorUnit val="1"/>
      </c:valAx>
      <c:spPr>
        <a:noFill/>
        <a:ln w="3175">
          <a:noFill/>
        </a:ln>
        <a:effectLst/>
      </c:spPr>
    </c:plotArea>
    <c:legend>
      <c:legendPos val="r"/>
      <c:legendEntry>
        <c:idx val="0"/>
        <c:delete val="1"/>
      </c:legendEntry>
      <c:legendEntry>
        <c:idx val="1"/>
        <c:delete val="1"/>
      </c:legendEntry>
      <c:layout>
        <c:manualLayout>
          <c:xMode val="edge"/>
          <c:yMode val="edge"/>
          <c:x val="0.79188936842995306"/>
          <c:y val="5.5154214497991905E-3"/>
          <c:w val="0.18968262454261045"/>
          <c:h val="8.4294128712969318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0494516891135"/>
          <c:y val="0.14030038299260922"/>
          <c:w val="0.84493368703671956"/>
          <c:h val="0.66432854163207899"/>
        </c:manualLayout>
      </c:layout>
      <c:stockChart>
        <c:ser>
          <c:idx val="0"/>
          <c:order val="0"/>
          <c:tx>
            <c:strRef>
              <c:f>Sheet1!$B$5</c:f>
              <c:strCache>
                <c:ptCount val="1"/>
                <c:pt idx="0">
                  <c:v>Lowest</c:v>
                </c:pt>
              </c:strCache>
            </c:strRef>
          </c:tx>
          <c:spPr>
            <a:ln w="25400" cap="rnd">
              <a:noFill/>
              <a:round/>
            </a:ln>
            <a:effectLst/>
          </c:spPr>
          <c:marker>
            <c:symbol val="circle"/>
            <c:size val="6"/>
            <c:spPr>
              <a:noFill/>
              <a:ln w="22225">
                <a:solidFill>
                  <a:srgbClr val="F15A40"/>
                </a:solidFill>
                <a:round/>
              </a:ln>
              <a:effectLst/>
            </c:spPr>
          </c:marker>
          <c:dLbls>
            <c:dLbl>
              <c:idx val="0"/>
              <c:tx>
                <c:rich>
                  <a:bodyPr/>
                  <a:lstStyle/>
                  <a:p>
                    <a:fld id="{AFAB9068-C405-4EB5-BDD4-512B69E04BFB}" type="CELLRANGE">
                      <a:rPr lang="en-US" baseline="0"/>
                      <a:pPr/>
                      <a:t>[CELLRANGE]</a:t>
                    </a:fld>
                    <a:r>
                      <a:rPr lang="en-US" baseline="0"/>
                      <a:t>, </a:t>
                    </a:r>
                    <a:fld id="{F00E1322-AE79-42AD-BE7F-06BB72F54673}" type="VALUE">
                      <a:rPr lang="en-US" baseline="0"/>
                      <a:pPr/>
                      <a:t>[VALUE]</a:t>
                    </a:fld>
                    <a:endParaRPr lang="en-US" baseline="0"/>
                  </a:p>
                </c:rich>
              </c:tx>
              <c:dLblPos val="b"/>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DD21-42A2-AC68-009372C7F9BA}"/>
                </c:ext>
                <c:ext xmlns:c15="http://schemas.microsoft.com/office/drawing/2012/chart" uri="{CE6537A1-D6FC-4f65-9D91-7224C49458BB}">
                  <c15:dlblFieldTable/>
                  <c15:showDataLabelsRange val="1"/>
                </c:ext>
              </c:extLst>
            </c:dLbl>
            <c:dLbl>
              <c:idx val="1"/>
              <c:layout>
                <c:manualLayout>
                  <c:x val="-0.10811022136291731"/>
                  <c:y val="7.1917501063868364E-2"/>
                </c:manualLayout>
              </c:layout>
              <c:tx>
                <c:rich>
                  <a:bodyPr/>
                  <a:lstStyle/>
                  <a:p>
                    <a:fld id="{0C3FCE10-B3A9-4648-A623-F1E0CB959917}" type="CELLRANGE">
                      <a:rPr lang="en-US" baseline="0"/>
                      <a:pPr/>
                      <a:t>[CELLRANGE]</a:t>
                    </a:fld>
                    <a:r>
                      <a:rPr lang="en-US" baseline="0"/>
                      <a:t>, </a:t>
                    </a:r>
                    <a:fld id="{9ED189B5-A232-4326-BB4B-E74DEE151BAB}"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71FB-4C94-9858-FEAD0D891C96}"/>
                </c:ext>
                <c:ext xmlns:c15="http://schemas.microsoft.com/office/drawing/2012/chart" uri="{CE6537A1-D6FC-4f65-9D91-7224C49458BB}">
                  <c15:layout>
                    <c:manualLayout>
                      <c:w val="0.15056676213222495"/>
                      <c:h val="0.11393600760260367"/>
                    </c:manualLayout>
                  </c15:layout>
                  <c15:dlblFieldTable/>
                  <c15:showDataLabelsRange val="1"/>
                </c:ext>
              </c:extLst>
            </c:dLbl>
            <c:dLbl>
              <c:idx val="2"/>
              <c:tx>
                <c:rich>
                  <a:bodyPr/>
                  <a:lstStyle/>
                  <a:p>
                    <a:fld id="{9E6E0B60-D177-4A53-B077-E031D7C5C1FE}" type="CELLRANGE">
                      <a:rPr lang="en-US"/>
                      <a:pPr/>
                      <a:t>[CELLRANGE]</a:t>
                    </a:fld>
                    <a:r>
                      <a:rPr lang="en-US" baseline="0"/>
                      <a:t>, </a:t>
                    </a:r>
                    <a:fld id="{7BD705BB-75D9-4BA2-AF9A-62EC59208004}"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dLbl>
              <c:idx val="3"/>
              <c:tx>
                <c:rich>
                  <a:bodyPr/>
                  <a:lstStyle/>
                  <a:p>
                    <a:fld id="{DCF507F2-66E9-4A0D-A9F7-CC0D11D0A1D8}" type="CELLRANGE">
                      <a:rPr lang="en-US"/>
                      <a:pPr/>
                      <a:t>[CELLRANGE]</a:t>
                    </a:fld>
                    <a:r>
                      <a:rPr lang="en-US" baseline="0"/>
                      <a:t>, </a:t>
                    </a:r>
                    <a:fld id="{A3C38971-DF79-424A-A071-15EBC56BE631}" type="VALUE">
                      <a:rPr lang="en-US" baseline="0"/>
                      <a:pPr/>
                      <a:t>[VALUE]</a:t>
                    </a:fld>
                    <a:endParaRPr lang="en-US" baseline="0"/>
                  </a:p>
                </c:rich>
              </c:tx>
              <c:dLblPos val="b"/>
              <c:showLegendKey val="0"/>
              <c:showVal val="1"/>
              <c:showCatName val="0"/>
              <c:showSerName val="0"/>
              <c:showPercent val="0"/>
              <c:showBubbleSize val="0"/>
              <c:extLst>
                <c:ext xmlns:c15="http://schemas.microsoft.com/office/drawing/2012/chart" uri="{CE6537A1-D6FC-4f65-9D91-7224C49458BB}">
                  <c15:dlblFieldTable/>
                  <c15:xForSave val="1"/>
                  <c15:showDataLabelsRange val="1"/>
                </c:ext>
              </c:extLst>
            </c:dLbl>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c15:spPr>
                <c15:showDataLabelsRange val="1"/>
                <c15:showLeaderLines val="0"/>
              </c:ext>
            </c:extLst>
          </c:dLbls>
          <c:cat>
            <c:strRef>
              <c:f>Sheet1!$A$6:$A$9</c:f>
              <c:strCache>
                <c:ptCount val="4"/>
                <c:pt idx="0">
                  <c:v>Sex</c:v>
                </c:pt>
                <c:pt idx="1">
                  <c:v>Area</c:v>
                </c:pt>
                <c:pt idx="2">
                  <c:v>Wealth Quintile</c:v>
                </c:pt>
                <c:pt idx="3">
                  <c:v>Mother's education</c:v>
                </c:pt>
              </c:strCache>
            </c:strRef>
          </c:cat>
          <c:val>
            <c:numRef>
              <c:f>Sheet1!$B$6:$B$9</c:f>
              <c:numCache>
                <c:formatCode>0.0</c:formatCode>
                <c:ptCount val="4"/>
                <c:pt idx="0">
                  <c:v>97.64931538712645</c:v>
                </c:pt>
                <c:pt idx="1">
                  <c:v>95.138232376347361</c:v>
                </c:pt>
                <c:pt idx="2">
                  <c:v>93.167129779359954</c:v>
                </c:pt>
                <c:pt idx="3">
                  <c:v>96.034401996037005</c:v>
                </c:pt>
              </c:numCache>
            </c:numRef>
          </c:val>
          <c:smooth val="0"/>
          <c:extLst xmlns:c16r2="http://schemas.microsoft.com/office/drawing/2015/06/chart">
            <c:ext xmlns:c16="http://schemas.microsoft.com/office/drawing/2014/chart" uri="{C3380CC4-5D6E-409C-BE32-E72D297353CC}">
              <c16:uniqueId val="{00000003-5A72-4984-90B2-D19039067950}"/>
            </c:ext>
            <c:ext xmlns:c15="http://schemas.microsoft.com/office/drawing/2012/chart" uri="{02D57815-91ED-43cb-92C2-25804820EDAC}">
              <c15:datalabelsRange>
                <c15:f>Sheet1!$F$6:$F$9</c15:f>
                <c15:dlblRangeCache>
                  <c:ptCount val="4"/>
                  <c:pt idx="0">
                    <c:v>Male</c:v>
                  </c:pt>
                  <c:pt idx="1">
                    <c:v>Rural</c:v>
                  </c:pt>
                  <c:pt idx="2">
                    <c:v>Poorest</c:v>
                  </c:pt>
                  <c:pt idx="3">
                    <c:v>Primary or Lower Secondary</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F15A40"/>
              </a:solidFill>
              <a:ln w="22225">
                <a:solidFill>
                  <a:srgbClr val="F15A40"/>
                </a:solidFill>
                <a:round/>
              </a:ln>
              <a:effectLst/>
            </c:spPr>
          </c:marker>
          <c:dLbls>
            <c:dLbl>
              <c:idx val="0"/>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9CA2B54A-7B32-4042-8F48-B26B327EECD1}" type="CELLRANGE">
                      <a:rPr lang="en-US" baseline="0"/>
                      <a:pPr>
                        <a:defRPr sz="600" b="0" i="0" u="none" strike="noStrike" kern="1200" baseline="0">
                          <a:solidFill>
                            <a:schemeClr val="tx1"/>
                          </a:solidFill>
                          <a:latin typeface="+mn-lt"/>
                          <a:ea typeface="+mn-ea"/>
                          <a:cs typeface="+mn-cs"/>
                        </a:defRPr>
                      </a:pPr>
                      <a:t>[CELLRANGE]</a:t>
                    </a:fld>
                    <a:r>
                      <a:rPr lang="en-US" baseline="0"/>
                      <a:t>, </a:t>
                    </a:r>
                    <a:fld id="{54B520B1-1A94-4C70-881C-321DC629CDB6}"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DD21-42A2-AC68-009372C7F9BA}"/>
                </c:ext>
                <c:ext xmlns:c15="http://schemas.microsoft.com/office/drawing/2012/chart" uri="{CE6537A1-D6FC-4f65-9D91-7224C49458BB}">
                  <c15:spPr xmlns:c15="http://schemas.microsoft.com/office/drawing/2012/chart">
                    <a:prstGeom prst="rect">
                      <a:avLst/>
                    </a:prstGeom>
                  </c15:spPr>
                  <c15:dlblFieldTable/>
                  <c15:showDataLabelsRange val="1"/>
                </c:ext>
              </c:extLst>
            </c:dLbl>
            <c:dLbl>
              <c:idx val="1"/>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B666E957-E064-489D-B602-2714BCDF544E}" type="CELLRANGE">
                      <a:rPr lang="en-US"/>
                      <a:pPr>
                        <a:defRPr sz="600" b="0" i="0" u="none" strike="noStrike" kern="1200" baseline="0">
                          <a:solidFill>
                            <a:schemeClr val="tx1"/>
                          </a:solidFill>
                          <a:latin typeface="+mn-lt"/>
                          <a:ea typeface="+mn-ea"/>
                          <a:cs typeface="+mn-cs"/>
                        </a:defRPr>
                      </a:pPr>
                      <a:t>[CELLRANGE]</a:t>
                    </a:fld>
                    <a:r>
                      <a:rPr lang="en-US" baseline="0"/>
                      <a:t>, </a:t>
                    </a:r>
                    <a:fld id="{17A8A58E-BD62-4BE4-AD9E-9EE332389C1A}"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dlblFieldTable/>
                  <c15:xForSave val="1"/>
                  <c15:showDataLabelsRange val="1"/>
                </c:ext>
              </c:extLst>
            </c:dLbl>
            <c:dLbl>
              <c:idx val="2"/>
              <c:layout>
                <c:manualLayout>
                  <c:x val="-0.11468252532249781"/>
                  <c:y val="-7.1080479971604743E-2"/>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C9CF70ED-43A8-496B-AE3C-AB08BB397646}" type="CELLRANGE">
                      <a:rPr lang="en-US" baseline="0" dirty="0"/>
                      <a:pPr>
                        <a:defRPr sz="600" b="0" i="0" u="none" strike="noStrike" kern="1200" baseline="0">
                          <a:solidFill>
                            <a:schemeClr val="tx1"/>
                          </a:solidFill>
                          <a:latin typeface="+mn-lt"/>
                          <a:ea typeface="+mn-ea"/>
                          <a:cs typeface="+mn-cs"/>
                        </a:defRPr>
                      </a:pPr>
                      <a:t>[CELLRANGE]</a:t>
                    </a:fld>
                    <a:r>
                      <a:rPr lang="en-US" baseline="0" dirty="0"/>
                      <a:t>, </a:t>
                    </a:r>
                    <a:fld id="{160699D1-6E7A-44C7-85F5-CE88A16CC8EF}" type="VALUE">
                      <a:rPr lang="en-US" baseline="0" dirty="0"/>
                      <a:pPr>
                        <a:defRPr sz="600" b="0" i="0" u="none" strike="noStrike" kern="1200" baseline="0">
                          <a:solidFill>
                            <a:schemeClr val="tx1"/>
                          </a:solidFill>
                          <a:latin typeface="+mn-lt"/>
                          <a:ea typeface="+mn-ea"/>
                          <a:cs typeface="+mn-cs"/>
                        </a:defRPr>
                      </a:pPr>
                      <a:t>[VALUE]</a:t>
                    </a:fld>
                    <a:endParaRPr lang="en-US" baseline="0" dirty="0"/>
                  </a:p>
                </c:rich>
              </c:tx>
              <c:numFmt formatCode="#,##0" sourceLinked="0"/>
              <c:spPr>
                <a:noFill/>
                <a:ln>
                  <a:noFill/>
                </a:ln>
                <a:effectLst/>
              </c:sp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71FB-4C94-9858-FEAD0D891C96}"/>
                </c:ext>
                <c:ext xmlns:c15="http://schemas.microsoft.com/office/drawing/2012/chart" uri="{CE6537A1-D6FC-4f65-9D91-7224C49458BB}">
                  <c15:layout>
                    <c:manualLayout>
                      <c:w val="0.16599547831001835"/>
                      <c:h val="0.12038883515001296"/>
                    </c:manualLayout>
                  </c15:layout>
                  <c15:dlblFieldTable/>
                  <c15:showDataLabelsRange val="1"/>
                </c:ext>
              </c:extLst>
            </c:dLbl>
            <c:dLbl>
              <c:idx val="3"/>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674E63CB-AB24-408F-A32F-B22184344CAA}" type="CELLRANGE">
                      <a:rPr lang="en-US"/>
                      <a:pPr>
                        <a:defRPr sz="600" b="0" i="0" u="none" strike="noStrike" kern="1200" baseline="0">
                          <a:solidFill>
                            <a:schemeClr val="tx1"/>
                          </a:solidFill>
                          <a:latin typeface="+mn-lt"/>
                          <a:ea typeface="+mn-ea"/>
                          <a:cs typeface="+mn-cs"/>
                        </a:defRPr>
                      </a:pPr>
                      <a:t>[CELLRANGE]</a:t>
                    </a:fld>
                    <a:r>
                      <a:rPr lang="en-US" baseline="0"/>
                      <a:t>, </a:t>
                    </a:r>
                    <a:fld id="{7AFCF4E1-BCE8-49DD-9E9F-A934ED59CA19}"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dlblFieldTable/>
                  <c15:xForSave val="1"/>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Sheet1!$A$6:$A$9</c:f>
              <c:strCache>
                <c:ptCount val="4"/>
                <c:pt idx="0">
                  <c:v>Sex</c:v>
                </c:pt>
                <c:pt idx="1">
                  <c:v>Area</c:v>
                </c:pt>
                <c:pt idx="2">
                  <c:v>Wealth Quintile</c:v>
                </c:pt>
                <c:pt idx="3">
                  <c:v>Mother's education</c:v>
                </c:pt>
              </c:strCache>
            </c:strRef>
          </c:cat>
          <c:val>
            <c:numRef>
              <c:f>Sheet1!$C$6:$C$9</c:f>
              <c:numCache>
                <c:formatCode>0.0</c:formatCode>
                <c:ptCount val="4"/>
                <c:pt idx="0">
                  <c:v>97.781189955980295</c:v>
                </c:pt>
                <c:pt idx="1">
                  <c:v>99.096657410020327</c:v>
                </c:pt>
                <c:pt idx="2">
                  <c:v>100</c:v>
                </c:pt>
                <c:pt idx="3">
                  <c:v>99.329074183945494</c:v>
                </c:pt>
              </c:numCache>
            </c:numRef>
          </c:val>
          <c:smooth val="0"/>
          <c:extLst xmlns:c16r2="http://schemas.microsoft.com/office/drawing/2015/06/chart">
            <c:ext xmlns:c16="http://schemas.microsoft.com/office/drawing/2014/chart" uri="{C3380CC4-5D6E-409C-BE32-E72D297353CC}">
              <c16:uniqueId val="{00000007-5A72-4984-90B2-D19039067950}"/>
            </c:ext>
            <c:ext xmlns:c15="http://schemas.microsoft.com/office/drawing/2012/chart" uri="{02D57815-91ED-43cb-92C2-25804820EDAC}">
              <c15:datalabelsRange>
                <c15:f>Sheet1!$G$6:$G$9</c15:f>
                <c15:dlblRangeCache>
                  <c:ptCount val="4"/>
                  <c:pt idx="0">
                    <c:v>Female</c:v>
                  </c:pt>
                  <c:pt idx="1">
                    <c:v>Urban</c:v>
                  </c:pt>
                  <c:pt idx="2">
                    <c:v>Richest</c:v>
                  </c:pt>
                  <c:pt idx="3">
                    <c:v>Higher</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Sheet1!$A$6:$A$9</c:f>
              <c:strCache>
                <c:ptCount val="4"/>
                <c:pt idx="0">
                  <c:v>Sex</c:v>
                </c:pt>
                <c:pt idx="1">
                  <c:v>Area</c:v>
                </c:pt>
                <c:pt idx="2">
                  <c:v>Wealth Quintile</c:v>
                </c:pt>
                <c:pt idx="3">
                  <c:v>Mother's education</c:v>
                </c:pt>
              </c:strCache>
            </c:strRef>
          </c:cat>
          <c:val>
            <c:numRef>
              <c:f>Sheet1!$D$6:$D$9</c:f>
              <c:numCache>
                <c:formatCode>0.0</c:formatCode>
                <c:ptCount val="4"/>
                <c:pt idx="0">
                  <c:v>97.703552134801669</c:v>
                </c:pt>
                <c:pt idx="1">
                  <c:v>97.703552134801669</c:v>
                </c:pt>
                <c:pt idx="2">
                  <c:v>97.703552134801697</c:v>
                </c:pt>
                <c:pt idx="3">
                  <c:v>97.703552134801697</c:v>
                </c:pt>
              </c:numCache>
            </c:numRef>
          </c:val>
          <c:smooth val="0"/>
          <c:extLst xmlns:c16r2="http://schemas.microsoft.com/office/drawing/2015/06/chart">
            <c:ext xmlns:c16="http://schemas.microsoft.com/office/drawing/2014/chart" uri="{C3380CC4-5D6E-409C-BE32-E72D297353CC}">
              <c16:uniqueId val="{00000008-5A72-4984-90B2-D19039067950}"/>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323637168"/>
        <c:axId val="323637728"/>
      </c:stockChart>
      <c:catAx>
        <c:axId val="323637168"/>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323637728"/>
        <c:crosses val="autoZero"/>
        <c:auto val="1"/>
        <c:lblAlgn val="ctr"/>
        <c:lblOffset val="250"/>
        <c:noMultiLvlLbl val="0"/>
      </c:catAx>
      <c:valAx>
        <c:axId val="323637728"/>
        <c:scaling>
          <c:orientation val="minMax"/>
          <c:max val="100"/>
          <c:min val="5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lgn="ctr" rtl="0">
                  <a:defRPr lang="en-US" sz="600" b="0" i="0" u="none" strike="noStrike" kern="1200" baseline="0" dirty="0">
                    <a:solidFill>
                      <a:schemeClr val="bg2">
                        <a:lumMod val="7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
              <c:y val="0.34954912719239101"/>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23637168"/>
        <c:crosses val="autoZero"/>
        <c:crossBetween val="between"/>
        <c:majorUnit val="10"/>
        <c:minorUnit val="1"/>
      </c:valAx>
      <c:spPr>
        <a:noFill/>
        <a:ln w="3175">
          <a:noFill/>
        </a:ln>
        <a:effectLst/>
      </c:spPr>
    </c:plotArea>
    <c:legend>
      <c:legendPos val="r"/>
      <c:legendEntry>
        <c:idx val="0"/>
        <c:delete val="1"/>
      </c:legendEntry>
      <c:legendEntry>
        <c:idx val="1"/>
        <c:delete val="1"/>
      </c:legendEntry>
      <c:layout>
        <c:manualLayout>
          <c:xMode val="edge"/>
          <c:yMode val="edge"/>
          <c:x val="0.81187512277835794"/>
          <c:y val="5.9693449001806797E-3"/>
          <c:w val="0.18265370127206998"/>
          <c:h val="8.2395704557413241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722253212898796"/>
          <c:y val="0.13496709650424132"/>
          <c:w val="0.84434694300814583"/>
          <c:h val="0.66966174065198358"/>
        </c:manualLayout>
      </c:layout>
      <c:stockChart>
        <c:ser>
          <c:idx val="0"/>
          <c:order val="0"/>
          <c:tx>
            <c:strRef>
              <c:f>Sheet1!$B$5</c:f>
              <c:strCache>
                <c:ptCount val="1"/>
                <c:pt idx="0">
                  <c:v>Lowest</c:v>
                </c:pt>
              </c:strCache>
            </c:strRef>
          </c:tx>
          <c:spPr>
            <a:ln w="25400" cap="rnd">
              <a:noFill/>
              <a:round/>
            </a:ln>
            <a:effectLst/>
          </c:spPr>
          <c:marker>
            <c:symbol val="circle"/>
            <c:size val="6"/>
            <c:spPr>
              <a:noFill/>
              <a:ln w="22225">
                <a:solidFill>
                  <a:srgbClr val="A9D18E"/>
                </a:solidFill>
                <a:round/>
              </a:ln>
              <a:effectLst/>
            </c:spPr>
          </c:marker>
          <c:dLbls>
            <c:dLbl>
              <c:idx val="0"/>
              <c:tx>
                <c:rich>
                  <a:bodyPr/>
                  <a:lstStyle/>
                  <a:p>
                    <a:fld id="{D5FCF959-DB54-4259-A641-F2468F170F60}" type="CELLRANGE">
                      <a:rPr lang="en-US" baseline="0"/>
                      <a:pPr/>
                      <a:t>[CELLRANGE]</a:t>
                    </a:fld>
                    <a:r>
                      <a:rPr lang="en-US" baseline="0"/>
                      <a:t>, </a:t>
                    </a:r>
                    <a:fld id="{DE4CEDA2-05FB-4E32-B22E-ECE043093103}" type="VALUE">
                      <a:rPr lang="en-US" baseline="0"/>
                      <a:pPr/>
                      <a:t>[VALUE]</a:t>
                    </a:fld>
                    <a:endParaRPr lang="en-US" baseline="0"/>
                  </a:p>
                </c:rich>
              </c:tx>
              <c:dLblPos val="b"/>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57F2-4DF7-B333-DE00397FAD10}"/>
                </c:ext>
                <c:ext xmlns:c15="http://schemas.microsoft.com/office/drawing/2012/chart" uri="{CE6537A1-D6FC-4f65-9D91-7224C49458BB}">
                  <c15:dlblFieldTable/>
                  <c15:showDataLabelsRange val="1"/>
                </c:ext>
              </c:extLst>
            </c:dLbl>
            <c:dLbl>
              <c:idx val="1"/>
              <c:layout>
                <c:manualLayout>
                  <c:x val="-9.4740392627303216E-2"/>
                  <c:y val="0.1339330811272523"/>
                </c:manualLayout>
              </c:layout>
              <c:tx>
                <c:rich>
                  <a:bodyPr/>
                  <a:lstStyle/>
                  <a:p>
                    <a:fld id="{3197022D-8641-4D22-A00A-640BB63E7E06}" type="CELLRANGE">
                      <a:rPr lang="en-US" baseline="0"/>
                      <a:pPr/>
                      <a:t>[CELLRANGE]</a:t>
                    </a:fld>
                    <a:r>
                      <a:rPr lang="en-US" baseline="0"/>
                      <a:t>, </a:t>
                    </a:r>
                    <a:fld id="{7101181F-86DA-41E0-81C0-A20525A0FAA7}"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013C-4533-8B93-004B8C039044}"/>
                </c:ext>
                <c:ext xmlns:c15="http://schemas.microsoft.com/office/drawing/2012/chart" uri="{CE6537A1-D6FC-4f65-9D91-7224C49458BB}">
                  <c15:dlblFieldTable/>
                  <c15:showDataLabelsRange val="1"/>
                </c:ext>
              </c:extLst>
            </c:dLbl>
            <c:dLbl>
              <c:idx val="2"/>
              <c:layout>
                <c:manualLayout>
                  <c:x val="-0.13674555606805355"/>
                  <c:y val="7.3132497655609696E-2"/>
                </c:manualLayout>
              </c:layout>
              <c:tx>
                <c:rich>
                  <a:bodyPr/>
                  <a:lstStyle/>
                  <a:p>
                    <a:fld id="{93D5BDB6-F7A4-4FFE-AA21-449B4E9563B2}" type="CELLRANGE">
                      <a:rPr lang="en-US" baseline="0"/>
                      <a:pPr/>
                      <a:t>[CELLRANGE]</a:t>
                    </a:fld>
                    <a:r>
                      <a:rPr lang="en-US" baseline="0"/>
                      <a:t>, </a:t>
                    </a:r>
                    <a:fld id="{F89B1D14-9C18-4BD0-A7A4-3322BD3AE266}" type="VALUE">
                      <a:rPr lang="en-US" baseline="0"/>
                      <a:pPr/>
                      <a:t>[VALUE]</a:t>
                    </a:fld>
                    <a:endParaRPr lang="en-US" baseline="0"/>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1371-44ED-9063-5F2155FBA315}"/>
                </c:ext>
                <c:ext xmlns:c15="http://schemas.microsoft.com/office/drawing/2012/chart" uri="{CE6537A1-D6FC-4f65-9D91-7224C49458BB}">
                  <c15:layout>
                    <c:manualLayout>
                      <c:w val="0.18079230006276734"/>
                      <c:h val="0.10745075506940972"/>
                    </c:manualLayout>
                  </c15:layout>
                  <c15:dlblFieldTable/>
                  <c15:showDataLabelsRange val="1"/>
                </c:ext>
              </c:extLst>
            </c:dLbl>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c15:spPr>
                <c15:showDataLabelsRange val="1"/>
                <c15:showLeaderLines val="0"/>
              </c:ext>
            </c:extLst>
          </c:dLbls>
          <c:cat>
            <c:strRef>
              <c:f>Sheet1!$A$6:$A$8</c:f>
              <c:strCache>
                <c:ptCount val="3"/>
                <c:pt idx="0">
                  <c:v>Sex</c:v>
                </c:pt>
                <c:pt idx="1">
                  <c:v>Area</c:v>
                </c:pt>
                <c:pt idx="2">
                  <c:v>Wealth Quintile</c:v>
                </c:pt>
              </c:strCache>
            </c:strRef>
          </c:cat>
          <c:val>
            <c:numRef>
              <c:f>Sheet1!$B$6:$B$8</c:f>
              <c:numCache>
                <c:formatCode>0.0</c:formatCode>
                <c:ptCount val="3"/>
                <c:pt idx="0">
                  <c:v>79.081384399480541</c:v>
                </c:pt>
                <c:pt idx="1">
                  <c:v>68.346689592102322</c:v>
                </c:pt>
                <c:pt idx="2">
                  <c:v>55.821698570334235</c:v>
                </c:pt>
              </c:numCache>
            </c:numRef>
          </c:val>
          <c:smooth val="0"/>
          <c:extLst xmlns:c16r2="http://schemas.microsoft.com/office/drawing/2015/06/chart">
            <c:ext xmlns:c16="http://schemas.microsoft.com/office/drawing/2014/chart" uri="{C3380CC4-5D6E-409C-BE32-E72D297353CC}">
              <c16:uniqueId val="{00000003-1371-44ED-9063-5F2155FBA315}"/>
            </c:ext>
            <c:ext xmlns:c15="http://schemas.microsoft.com/office/drawing/2012/chart" uri="{02D57815-91ED-43cb-92C2-25804820EDAC}">
              <c15:datalabelsRange>
                <c15:f>Sheet1!$F$6:$F$9</c15:f>
                <c15:dlblRangeCache>
                  <c:ptCount val="4"/>
                  <c:pt idx="0">
                    <c:v>Male</c:v>
                  </c:pt>
                  <c:pt idx="1">
                    <c:v>Rural</c:v>
                  </c:pt>
                  <c:pt idx="2">
                    <c:v>Poorest</c:v>
                  </c:pt>
                </c15:dlblRangeCache>
              </c15:datalabelsRange>
            </c:ext>
          </c:extLst>
        </c:ser>
        <c:ser>
          <c:idx val="1"/>
          <c:order val="1"/>
          <c:tx>
            <c:strRef>
              <c:f>Sheet1!$C$5</c:f>
              <c:strCache>
                <c:ptCount val="1"/>
                <c:pt idx="0">
                  <c:v>Highest</c:v>
                </c:pt>
              </c:strCache>
            </c:strRef>
          </c:tx>
          <c:spPr>
            <a:ln w="25400" cap="rnd">
              <a:noFill/>
              <a:round/>
            </a:ln>
            <a:effectLst/>
          </c:spPr>
          <c:marker>
            <c:symbol val="circle"/>
            <c:size val="6"/>
            <c:spPr>
              <a:solidFill>
                <a:srgbClr val="A9D18E"/>
              </a:solidFill>
              <a:ln w="22225">
                <a:solidFill>
                  <a:srgbClr val="A9D18E"/>
                </a:solidFill>
                <a:round/>
              </a:ln>
              <a:effectLst/>
            </c:spPr>
          </c:marker>
          <c:dLbls>
            <c:dLbl>
              <c:idx val="0"/>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CCD29F71-E33E-45EF-8F22-E4D2A8D1C059}" type="CELLRANGE">
                      <a:rPr lang="en-US" baseline="0"/>
                      <a:pPr>
                        <a:defRPr sz="600" b="0" i="0" u="none" strike="noStrike" kern="1200" baseline="0">
                          <a:solidFill>
                            <a:schemeClr val="tx1"/>
                          </a:solidFill>
                          <a:latin typeface="+mn-lt"/>
                          <a:ea typeface="+mn-ea"/>
                          <a:cs typeface="+mn-cs"/>
                        </a:defRPr>
                      </a:pPr>
                      <a:t>[CELLRANGE]</a:t>
                    </a:fld>
                    <a:r>
                      <a:rPr lang="en-US" baseline="0"/>
                      <a:t>, </a:t>
                    </a:r>
                    <a:fld id="{4E946645-FC37-4265-A278-ABF0345EC757}"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dlblFieldTable/>
                  <c15:showDataLabelsRange val="1"/>
                </c:ext>
              </c:extLst>
            </c:dLbl>
            <c:dLbl>
              <c:idx val="1"/>
              <c:layout>
                <c:manualLayout>
                  <c:x val="-9.0488305787389658E-2"/>
                  <c:y val="-7.9966906310624211E-2"/>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DACE320B-9192-41AC-A0C9-3D0A553003E4}" type="CELLRANGE">
                      <a:rPr lang="en-US" baseline="0"/>
                      <a:pPr>
                        <a:defRPr sz="600" b="0" i="0" u="none" strike="noStrike" kern="1200" baseline="0">
                          <a:solidFill>
                            <a:schemeClr val="tx1"/>
                          </a:solidFill>
                          <a:latin typeface="+mn-lt"/>
                          <a:ea typeface="+mn-ea"/>
                          <a:cs typeface="+mn-cs"/>
                        </a:defRPr>
                      </a:pPr>
                      <a:t>[CELLRANGE]</a:t>
                    </a:fld>
                    <a:r>
                      <a:rPr lang="en-US" baseline="0"/>
                      <a:t>, </a:t>
                    </a:r>
                    <a:fld id="{370B3190-7E38-4656-B64F-5E1A605CED41}"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dlblFieldTable/>
                  <c15:showDataLabelsRange val="1"/>
                </c:ext>
              </c:extLst>
            </c:dLbl>
            <c:dLbl>
              <c:idx val="2"/>
              <c:layout>
                <c:manualLayout>
                  <c:x val="-0.10023472457632183"/>
                  <c:y val="-4.2938824223059072E-2"/>
                </c:manualLayout>
              </c:layout>
              <c:tx>
                <c:rich>
                  <a:bodyPr rot="0" spcFirstLastPara="1" vertOverflow="ellipsis" vert="horz" wrap="square" lIns="38100" tIns="19050" rIns="38100" bIns="19050" anchor="ctr" anchorCtr="1">
                    <a:noAutofit/>
                  </a:bodyPr>
                  <a:lstStyle/>
                  <a:p>
                    <a:pPr>
                      <a:defRPr sz="600" b="0" i="0" u="none" strike="noStrike" kern="1200" baseline="0">
                        <a:solidFill>
                          <a:schemeClr val="tx1"/>
                        </a:solidFill>
                        <a:latin typeface="+mn-lt"/>
                        <a:ea typeface="+mn-ea"/>
                        <a:cs typeface="+mn-cs"/>
                      </a:defRPr>
                    </a:pPr>
                    <a:fld id="{6A5C60F9-125B-49C5-AC8D-5F57D96D5DB5}" type="CELLRANGE">
                      <a:rPr lang="en-US" baseline="0"/>
                      <a:pPr>
                        <a:defRPr sz="600" b="0" i="0" u="none" strike="noStrike" kern="1200" baseline="0">
                          <a:solidFill>
                            <a:schemeClr val="tx1"/>
                          </a:solidFill>
                          <a:latin typeface="+mn-lt"/>
                          <a:ea typeface="+mn-ea"/>
                          <a:cs typeface="+mn-cs"/>
                        </a:defRPr>
                      </a:pPr>
                      <a:t>[CELLRANGE]</a:t>
                    </a:fld>
                    <a:r>
                      <a:rPr lang="en-US" baseline="0"/>
                      <a:t>, </a:t>
                    </a:r>
                    <a:fld id="{DD06937F-8054-4FFD-A5D7-66DEDB1E6590}" type="VALUE">
                      <a:rPr lang="en-US" baseline="0"/>
                      <a:pPr>
                        <a:defRPr sz="600" b="0" i="0" u="none" strike="noStrike" kern="1200" baseline="0">
                          <a:solidFill>
                            <a:schemeClr val="tx1"/>
                          </a:solidFill>
                          <a:latin typeface="+mn-lt"/>
                          <a:ea typeface="+mn-ea"/>
                          <a:cs typeface="+mn-cs"/>
                        </a:defRPr>
                      </a:pPr>
                      <a:t>[VALUE]</a:t>
                    </a:fld>
                    <a:endParaRPr lang="en-US" baseline="0"/>
                  </a:p>
                </c:rich>
              </c:tx>
              <c:numFmt formatCode="#,##0" sourceLinked="0"/>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0.15840632701916885"/>
                      <c:h val="0.12811959268478915"/>
                    </c:manualLayout>
                  </c15:layout>
                  <c15:dlblFieldTable/>
                  <c15:showDataLabelsRange val="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Sheet1!$A$6:$A$8</c:f>
              <c:strCache>
                <c:ptCount val="3"/>
                <c:pt idx="0">
                  <c:v>Sex</c:v>
                </c:pt>
                <c:pt idx="1">
                  <c:v>Area</c:v>
                </c:pt>
                <c:pt idx="2">
                  <c:v>Wealth Quintile</c:v>
                </c:pt>
              </c:strCache>
            </c:strRef>
          </c:cat>
          <c:val>
            <c:numRef>
              <c:f>Sheet1!$C$6:$C$8</c:f>
              <c:numCache>
                <c:formatCode>0.0</c:formatCode>
                <c:ptCount val="3"/>
                <c:pt idx="0">
                  <c:v>82.907116236060702</c:v>
                </c:pt>
                <c:pt idx="1">
                  <c:v>87.692098876557111</c:v>
                </c:pt>
                <c:pt idx="2">
                  <c:v>95.745968630217973</c:v>
                </c:pt>
              </c:numCache>
            </c:numRef>
          </c:val>
          <c:smooth val="0"/>
          <c:extLst xmlns:c16r2="http://schemas.microsoft.com/office/drawing/2015/06/chart">
            <c:ext xmlns:c16="http://schemas.microsoft.com/office/drawing/2014/chart" uri="{C3380CC4-5D6E-409C-BE32-E72D297353CC}">
              <c16:uniqueId val="{00000007-1371-44ED-9063-5F2155FBA315}"/>
            </c:ext>
            <c:ext xmlns:c15="http://schemas.microsoft.com/office/drawing/2012/chart" uri="{02D57815-91ED-43cb-92C2-25804820EDAC}">
              <c15:datalabelsRange>
                <c15:f>Sheet1!$G$6:$G$9</c15:f>
                <c15:dlblRangeCache>
                  <c:ptCount val="4"/>
                  <c:pt idx="0">
                    <c:v>Female</c:v>
                  </c:pt>
                  <c:pt idx="1">
                    <c:v>Urban</c:v>
                  </c:pt>
                  <c:pt idx="2">
                    <c:v>Richest</c:v>
                  </c:pt>
                </c15:dlblRangeCache>
              </c15:datalabelsRange>
            </c:ext>
          </c:extLst>
        </c:ser>
        <c:ser>
          <c:idx val="2"/>
          <c:order val="2"/>
          <c:tx>
            <c:strRef>
              <c:f>Sheet1!$D$5</c:f>
              <c:strCache>
                <c:ptCount val="1"/>
                <c:pt idx="0">
                  <c:v>National</c:v>
                </c:pt>
              </c:strCache>
            </c:strRef>
          </c:tx>
          <c:spPr>
            <a:ln w="25400" cap="rnd">
              <a:noFill/>
              <a:round/>
            </a:ln>
            <a:effectLst/>
          </c:spPr>
          <c:marker>
            <c:symbol val="dash"/>
            <c:size val="6"/>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9525">
                <a:solidFill>
                  <a:schemeClr val="bg1">
                    <a:lumMod val="65000"/>
                  </a:schemeClr>
                </a:solidFill>
                <a:round/>
              </a:ln>
              <a:effectLst/>
            </c:spPr>
          </c:marker>
          <c:cat>
            <c:strRef>
              <c:f>Sheet1!$A$6:$A$8</c:f>
              <c:strCache>
                <c:ptCount val="3"/>
                <c:pt idx="0">
                  <c:v>Sex</c:v>
                </c:pt>
                <c:pt idx="1">
                  <c:v>Area</c:v>
                </c:pt>
                <c:pt idx="2">
                  <c:v>Wealth Quintile</c:v>
                </c:pt>
              </c:strCache>
            </c:strRef>
          </c:cat>
          <c:val>
            <c:numRef>
              <c:f>Sheet1!$D$6:$D$8</c:f>
              <c:numCache>
                <c:formatCode>0.0</c:formatCode>
                <c:ptCount val="3"/>
                <c:pt idx="0">
                  <c:v>80.899462892360617</c:v>
                </c:pt>
                <c:pt idx="1">
                  <c:v>80.899462892360617</c:v>
                </c:pt>
                <c:pt idx="2">
                  <c:v>80.899462892360617</c:v>
                </c:pt>
              </c:numCache>
            </c:numRef>
          </c:val>
          <c:smooth val="0"/>
          <c:extLst xmlns:c16r2="http://schemas.microsoft.com/office/drawing/2015/06/chart">
            <c:ext xmlns:c16="http://schemas.microsoft.com/office/drawing/2014/chart" uri="{C3380CC4-5D6E-409C-BE32-E72D297353CC}">
              <c16:uniqueId val="{00000008-1371-44ED-9063-5F2155FBA315}"/>
            </c:ext>
          </c:extLst>
        </c:ser>
        <c:dLbls>
          <c:showLegendKey val="0"/>
          <c:showVal val="0"/>
          <c:showCatName val="0"/>
          <c:showSerName val="0"/>
          <c:showPercent val="0"/>
          <c:showBubbleSize val="0"/>
        </c:dLbls>
        <c:hiLowLines>
          <c:spPr>
            <a:ln w="3175" cap="flat" cmpd="sng" algn="ctr">
              <a:solidFill>
                <a:schemeClr val="bg1">
                  <a:lumMod val="65000"/>
                </a:schemeClr>
              </a:solidFill>
              <a:round/>
            </a:ln>
            <a:effectLst/>
          </c:spPr>
        </c:hiLowLines>
        <c:axId val="329383696"/>
        <c:axId val="329384256"/>
      </c:stockChart>
      <c:catAx>
        <c:axId val="329383696"/>
        <c:scaling>
          <c:orientation val="minMax"/>
        </c:scaling>
        <c:delete val="0"/>
        <c:axPos val="b"/>
        <c:numFmt formatCode="General" sourceLinked="1"/>
        <c:majorTickMark val="none"/>
        <c:minorTickMark val="none"/>
        <c:tickLblPos val="low"/>
        <c:spPr>
          <a:noFill/>
          <a:ln w="6350" cap="flat" cmpd="sng" algn="ctr">
            <a:solidFill>
              <a:schemeClr val="tx1">
                <a:lumMod val="15000"/>
                <a:lumOff val="85000"/>
              </a:schemeClr>
            </a:solidFill>
            <a:round/>
          </a:ln>
          <a:effectLst/>
        </c:spPr>
        <c:txPr>
          <a:bodyPr rot="0" spcFirstLastPara="1" vertOverflow="ellipsis" wrap="square" anchor="t" anchorCtr="0"/>
          <a:lstStyle/>
          <a:p>
            <a:pPr>
              <a:defRPr sz="600" b="0" i="0" u="none" strike="noStrike" kern="1200" baseline="0">
                <a:solidFill>
                  <a:schemeClr val="tx1">
                    <a:lumMod val="65000"/>
                    <a:lumOff val="35000"/>
                  </a:schemeClr>
                </a:solidFill>
                <a:latin typeface="+mn-lt"/>
                <a:ea typeface="+mn-ea"/>
                <a:cs typeface="+mn-cs"/>
              </a:defRPr>
            </a:pPr>
            <a:endParaRPr lang="en-US"/>
          </a:p>
        </c:txPr>
        <c:crossAx val="329384256"/>
        <c:crosses val="autoZero"/>
        <c:auto val="1"/>
        <c:lblAlgn val="ctr"/>
        <c:lblOffset val="250"/>
        <c:noMultiLvlLbl val="0"/>
      </c:catAx>
      <c:valAx>
        <c:axId val="329384256"/>
        <c:scaling>
          <c:orientation val="minMax"/>
          <c:max val="100"/>
          <c:min val="50"/>
        </c:scaling>
        <c:delete val="0"/>
        <c:axPos val="l"/>
        <c:majorGridlines>
          <c:spPr>
            <a:ln w="6350"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600" b="0" i="0" u="none" strike="noStrike" kern="1200" baseline="0">
                    <a:solidFill>
                      <a:schemeClr val="bg2">
                        <a:lumMod val="75000"/>
                      </a:schemeClr>
                    </a:solidFill>
                    <a:latin typeface="+mn-lt"/>
                    <a:ea typeface="+mn-ea"/>
                    <a:cs typeface="+mn-cs"/>
                  </a:defRPr>
                </a:pPr>
                <a:r>
                  <a:rPr lang="en-US" sz="600" dirty="0">
                    <a:solidFill>
                      <a:schemeClr val="bg2">
                        <a:lumMod val="75000"/>
                      </a:schemeClr>
                    </a:solidFill>
                  </a:rPr>
                  <a:t>Percent</a:t>
                </a:r>
              </a:p>
            </c:rich>
          </c:tx>
          <c:layout>
            <c:manualLayout>
              <c:xMode val="edge"/>
              <c:yMode val="edge"/>
              <c:x val="0"/>
              <c:y val="0.34954912719239101"/>
            </c:manualLayout>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329383696"/>
        <c:crosses val="autoZero"/>
        <c:crossBetween val="between"/>
        <c:majorUnit val="10"/>
      </c:valAx>
      <c:spPr>
        <a:noFill/>
        <a:ln w="3175">
          <a:noFill/>
        </a:ln>
        <a:effectLst/>
      </c:spPr>
    </c:plotArea>
    <c:legend>
      <c:legendPos val="r"/>
      <c:legendEntry>
        <c:idx val="0"/>
        <c:delete val="1"/>
      </c:legendEntry>
      <c:legendEntry>
        <c:idx val="1"/>
        <c:delete val="1"/>
      </c:legendEntry>
      <c:layout>
        <c:manualLayout>
          <c:xMode val="edge"/>
          <c:yMode val="edge"/>
          <c:x val="0.82166057580677077"/>
          <c:y val="5.969344900180645E-3"/>
          <c:w val="0.16697597745785864"/>
          <c:h val="8.2395704557413241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3175">
      <a:noFill/>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Sheet1!$B$5</c:f>
              <c:strCache>
                <c:ptCount val="1"/>
                <c:pt idx="0">
                  <c:v>Column2</c:v>
                </c:pt>
              </c:strCache>
            </c:strRef>
          </c:tx>
          <c:spPr>
            <a:solidFill>
              <a:srgbClr val="FCB040"/>
            </a:solidFill>
            <a:ln>
              <a:noFill/>
            </a:ln>
            <a:effectLst/>
          </c:spPr>
          <c:invertIfNegative val="0"/>
          <c:dPt>
            <c:idx val="0"/>
            <c:invertIfNegative val="0"/>
            <c:bubble3D val="0"/>
            <c:spPr>
              <a:solidFill>
                <a:srgbClr val="684FA1"/>
              </a:solidFill>
              <a:ln>
                <a:noFill/>
              </a:ln>
              <a:effectLst/>
            </c:spPr>
            <c:extLst xmlns:c16r2="http://schemas.microsoft.com/office/drawing/2015/06/chart">
              <c:ext xmlns:c16="http://schemas.microsoft.com/office/drawing/2014/chart" uri="{C3380CC4-5D6E-409C-BE32-E72D297353CC}">
                <c16:uniqueId val="{00000001-6FBA-4BC6-9BB2-53E9DC13694F}"/>
              </c:ext>
            </c:extLst>
          </c:dPt>
          <c:dPt>
            <c:idx val="1"/>
            <c:invertIfNegative val="0"/>
            <c:bubble3D val="0"/>
            <c:spPr>
              <a:solidFill>
                <a:srgbClr val="F15A40"/>
              </a:solidFill>
              <a:ln>
                <a:noFill/>
              </a:ln>
              <a:effectLst/>
            </c:spPr>
            <c:extLst xmlns:c16r2="http://schemas.microsoft.com/office/drawing/2015/06/chart">
              <c:ext xmlns:c16="http://schemas.microsoft.com/office/drawing/2014/chart" uri="{C3380CC4-5D6E-409C-BE32-E72D297353CC}">
                <c16:uniqueId val="{00000003-6FBA-4BC6-9BB2-53E9DC13694F}"/>
              </c:ext>
            </c:extLst>
          </c:dPt>
          <c:dPt>
            <c:idx val="2"/>
            <c:invertIfNegative val="0"/>
            <c:bubble3D val="0"/>
            <c:spPr>
              <a:solidFill>
                <a:srgbClr val="A9D18E"/>
              </a:solidFill>
              <a:ln>
                <a:noFill/>
              </a:ln>
              <a:effectLst/>
            </c:spPr>
            <c:extLst xmlns:c16r2="http://schemas.microsoft.com/office/drawing/2015/06/chart">
              <c:ext xmlns:c16="http://schemas.microsoft.com/office/drawing/2014/chart" uri="{C3380CC4-5D6E-409C-BE32-E72D297353CC}">
                <c16:uniqueId val="{00000005-6FBA-4BC6-9BB2-53E9DC13694F}"/>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Sheet1!$A$6:$A$8</c:f>
              <c:strCache>
                <c:ptCount val="3"/>
                <c:pt idx="0">
                  <c:v>Primary </c:v>
                </c:pt>
                <c:pt idx="1">
                  <c:v>Lower Secondary</c:v>
                </c:pt>
                <c:pt idx="2">
                  <c:v>Upper Secondary</c:v>
                </c:pt>
              </c:strCache>
            </c:strRef>
          </c:cat>
          <c:val>
            <c:numRef>
              <c:f>Sheet1!$B$6:$B$8</c:f>
              <c:numCache>
                <c:formatCode>0.0</c:formatCode>
                <c:ptCount val="3"/>
                <c:pt idx="0">
                  <c:v>99.906183052414605</c:v>
                </c:pt>
                <c:pt idx="1">
                  <c:v>97.703552134801669</c:v>
                </c:pt>
                <c:pt idx="2">
                  <c:v>80.899462892360617</c:v>
                </c:pt>
              </c:numCache>
            </c:numRef>
          </c:val>
          <c:extLst xmlns:c16r2="http://schemas.microsoft.com/office/drawing/2015/06/chart">
            <c:ext xmlns:c16="http://schemas.microsoft.com/office/drawing/2014/chart" uri="{C3380CC4-5D6E-409C-BE32-E72D297353CC}">
              <c16:uniqueId val="{00000008-6FBA-4BC6-9BB2-53E9DC13694F}"/>
            </c:ext>
          </c:extLst>
        </c:ser>
        <c:dLbls>
          <c:showLegendKey val="0"/>
          <c:showVal val="0"/>
          <c:showCatName val="0"/>
          <c:showSerName val="0"/>
          <c:showPercent val="0"/>
          <c:showBubbleSize val="0"/>
        </c:dLbls>
        <c:gapWidth val="40"/>
        <c:axId val="329396912"/>
        <c:axId val="329397472"/>
      </c:barChart>
      <c:catAx>
        <c:axId val="329396912"/>
        <c:scaling>
          <c:orientation val="minMax"/>
        </c:scaling>
        <c:delete val="0"/>
        <c:axPos val="l"/>
        <c:numFmt formatCode="General" sourceLinked="1"/>
        <c:majorTickMark val="none"/>
        <c:minorTickMark val="none"/>
        <c:tickLblPos val="nextTo"/>
        <c:spPr>
          <a:noFill/>
          <a:ln w="6350"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329397472"/>
        <c:crossesAt val="0"/>
        <c:auto val="1"/>
        <c:lblAlgn val="ctr"/>
        <c:lblOffset val="100"/>
        <c:noMultiLvlLbl val="0"/>
      </c:catAx>
      <c:valAx>
        <c:axId val="329397472"/>
        <c:scaling>
          <c:orientation val="minMax"/>
          <c:max val="100"/>
          <c:min val="40"/>
        </c:scaling>
        <c:delete val="0"/>
        <c:axPos val="b"/>
        <c:majorGridlines>
          <c:spPr>
            <a:ln w="6350"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r>
                  <a:rPr lang="en-US" sz="600" b="0" i="0" u="none" strike="noStrike" kern="1200" baseline="0" dirty="0">
                    <a:solidFill>
                      <a:schemeClr val="bg2">
                        <a:lumMod val="75000"/>
                      </a:schemeClr>
                    </a:solidFill>
                    <a:latin typeface="+mn-lt"/>
                    <a:ea typeface="+mn-ea"/>
                    <a:cs typeface="+mn-cs"/>
                  </a:rPr>
                  <a:t>Percent</a:t>
                </a:r>
              </a:p>
            </c:rich>
          </c:tx>
          <c:layout>
            <c:manualLayout>
              <c:xMode val="edge"/>
              <c:yMode val="edge"/>
              <c:x val="0.54333631998197907"/>
              <c:y val="0.87773773056359727"/>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329396912"/>
        <c:crosses val="autoZero"/>
        <c:crossBetween val="between"/>
        <c:majorUnit val="10"/>
      </c:valAx>
      <c:spPr>
        <a:noFill/>
        <a:ln>
          <a:noFill/>
        </a:ln>
        <a:effectLst/>
      </c:spPr>
    </c:plotArea>
    <c:plotVisOnly val="1"/>
    <c:dispBlanksAs val="gap"/>
    <c:showDLblsOverMax val="0"/>
  </c:chart>
  <c:spPr>
    <a:noFill/>
    <a:ln w="3175">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8912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image" Target="../media/image2.png"/><Relationship Id="rId7" Type="http://schemas.openxmlformats.org/officeDocument/2006/relationships/chart" Target="../charts/chart2.xml"/><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chart" Target="../charts/char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8.xml"/><Relationship Id="rId4" Type="http://schemas.openxmlformats.org/officeDocument/2006/relationships/chart" Target="../charts/chart6.xml"/></Relationships>
</file>

<file path=ppt/slides/_rels/slide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8.xml"/><Relationship Id="rId4" Type="http://schemas.openxmlformats.org/officeDocument/2006/relationships/chart" Target="../charts/chart9.xml"/></Relationships>
</file>

<file path=ppt/slides/_rels/slide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image" Target="../media/image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a:off x="304172" y="2134511"/>
            <a:ext cx="7050024"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p:nvPicPr>
        <p:blipFill rotWithShape="1">
          <a:blip r:embed="rId2">
            <a:extLst>
              <a:ext uri="{28A0092B-C50C-407E-A947-70E740481C1C}">
                <a14:useLocalDpi xmlns:a14="http://schemas.microsoft.com/office/drawing/2010/main" val="0"/>
              </a:ext>
            </a:extLst>
          </a:blip>
          <a:srcRect r="29949"/>
          <a:stretch/>
        </p:blipFill>
        <p:spPr>
          <a:xfrm>
            <a:off x="304801" y="222643"/>
            <a:ext cx="7050024" cy="1560896"/>
          </a:xfrm>
          <a:prstGeom prst="rect">
            <a:avLst/>
          </a:prstGeom>
        </p:spPr>
      </p:pic>
      <p:pic>
        <p:nvPicPr>
          <p:cNvPr id="34" name="Picture 33"/>
          <p:cNvPicPr>
            <a:picLocks noChangeAspect="1"/>
          </p:cNvPicPr>
          <p:nvPr/>
        </p:nvPicPr>
        <p:blipFill rotWithShape="1">
          <a:blip r:embed="rId2">
            <a:extLst>
              <a:ext uri="{28A0092B-C50C-407E-A947-70E740481C1C}">
                <a14:useLocalDpi xmlns:a14="http://schemas.microsoft.com/office/drawing/2010/main" val="0"/>
              </a:ext>
            </a:extLst>
          </a:blip>
          <a:srcRect l="71145" t="65681" b="5053"/>
          <a:stretch/>
        </p:blipFill>
        <p:spPr>
          <a:xfrm>
            <a:off x="5339431" y="233498"/>
            <a:ext cx="2008789" cy="457200"/>
          </a:xfrm>
          <a:prstGeom prst="rect">
            <a:avLst/>
          </a:prstGeom>
        </p:spPr>
      </p:pic>
      <p:sp>
        <p:nvSpPr>
          <p:cNvPr id="35" name="TextBox 34"/>
          <p:cNvSpPr txBox="1"/>
          <p:nvPr/>
        </p:nvSpPr>
        <p:spPr>
          <a:xfrm>
            <a:off x="312420" y="186221"/>
            <a:ext cx="2899719" cy="1077218"/>
          </a:xfrm>
          <a:prstGeom prst="rect">
            <a:avLst/>
          </a:prstGeom>
          <a:noFill/>
        </p:spPr>
        <p:txBody>
          <a:bodyPr wrap="square" rtlCol="0">
            <a:spAutoFit/>
          </a:bodyPr>
          <a:lstStyle/>
          <a:p>
            <a:r>
              <a:rPr lang="en-US" sz="3200" b="1" dirty="0">
                <a:solidFill>
                  <a:schemeClr val="bg1"/>
                </a:solidFill>
              </a:rPr>
              <a:t>Georgia</a:t>
            </a:r>
            <a:endParaRPr lang="en-US" sz="3200" dirty="0">
              <a:solidFill>
                <a:schemeClr val="bg1"/>
              </a:solidFill>
            </a:endParaRPr>
          </a:p>
          <a:p>
            <a:r>
              <a:rPr lang="en-US" sz="3200" dirty="0">
                <a:solidFill>
                  <a:schemeClr val="bg1"/>
                </a:solidFill>
              </a:rPr>
              <a:t>2018</a:t>
            </a:r>
          </a:p>
        </p:txBody>
      </p:sp>
      <p:pic>
        <p:nvPicPr>
          <p:cNvPr id="36" name="Picture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7027" y="1848868"/>
            <a:ext cx="876135" cy="212502"/>
          </a:xfrm>
          <a:prstGeom prst="rect">
            <a:avLst/>
          </a:prstGeom>
        </p:spPr>
      </p:pic>
      <p:pic>
        <p:nvPicPr>
          <p:cNvPr id="37" name="Picture 36"/>
          <p:cNvPicPr>
            <a:picLocks noChangeAspect="1"/>
          </p:cNvPicPr>
          <p:nvPr/>
        </p:nvPicPr>
        <p:blipFill>
          <a:blip r:embed="rId4"/>
          <a:stretch>
            <a:fillRect/>
          </a:stretch>
        </p:blipFill>
        <p:spPr>
          <a:xfrm>
            <a:off x="5628401" y="1391082"/>
            <a:ext cx="1719262" cy="379456"/>
          </a:xfrm>
          <a:prstGeom prst="rect">
            <a:avLst/>
          </a:prstGeom>
        </p:spPr>
      </p:pic>
      <p:pic>
        <p:nvPicPr>
          <p:cNvPr id="38" name="Picture 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38160" y="1777455"/>
            <a:ext cx="536448" cy="365760"/>
          </a:xfrm>
          <a:prstGeom prst="rect">
            <a:avLst/>
          </a:prstGeom>
        </p:spPr>
      </p:pic>
      <p:sp>
        <p:nvSpPr>
          <p:cNvPr id="19" name="TextBox 18"/>
          <p:cNvSpPr txBox="1"/>
          <p:nvPr/>
        </p:nvSpPr>
        <p:spPr>
          <a:xfrm>
            <a:off x="314276" y="1382875"/>
            <a:ext cx="4429813" cy="400110"/>
          </a:xfrm>
          <a:prstGeom prst="rect">
            <a:avLst/>
          </a:prstGeom>
          <a:noFill/>
        </p:spPr>
        <p:txBody>
          <a:bodyPr wrap="square" rtlCol="0">
            <a:spAutoFit/>
          </a:bodyPr>
          <a:lstStyle/>
          <a:p>
            <a:r>
              <a:rPr lang="en-US" sz="2000" b="1" dirty="0">
                <a:solidFill>
                  <a:schemeClr val="bg1"/>
                </a:solidFill>
                <a:latin typeface="+mj-lt"/>
              </a:rPr>
              <a:t>Education</a:t>
            </a:r>
            <a:endParaRPr lang="en-US" sz="2000" dirty="0">
              <a:solidFill>
                <a:schemeClr val="bg1"/>
              </a:solidFill>
            </a:endParaRPr>
          </a:p>
        </p:txBody>
      </p:sp>
      <p:sp>
        <p:nvSpPr>
          <p:cNvPr id="14" name="TextBox 13"/>
          <p:cNvSpPr txBox="1"/>
          <p:nvPr/>
        </p:nvSpPr>
        <p:spPr>
          <a:xfrm>
            <a:off x="306744" y="2294648"/>
            <a:ext cx="4681353" cy="261610"/>
          </a:xfrm>
          <a:prstGeom prst="rect">
            <a:avLst/>
          </a:prstGeom>
          <a:noFill/>
          <a:ln w="3175">
            <a:noFill/>
          </a:ln>
        </p:spPr>
        <p:txBody>
          <a:bodyPr wrap="square" rtlCol="0">
            <a:spAutoFit/>
          </a:bodyPr>
          <a:lstStyle/>
          <a:p>
            <a:r>
              <a:rPr lang="en-US" sz="1100" b="1" dirty="0" smtClean="0">
                <a:solidFill>
                  <a:srgbClr val="4C545A"/>
                </a:solidFill>
                <a:latin typeface="+mj-lt"/>
              </a:rPr>
              <a:t>School </a:t>
            </a:r>
            <a:r>
              <a:rPr lang="en-US" sz="1100" b="1" dirty="0">
                <a:solidFill>
                  <a:srgbClr val="4C545A"/>
                </a:solidFill>
                <a:latin typeface="+mj-lt"/>
              </a:rPr>
              <a:t>Net Attendance Rates (adjusted)</a:t>
            </a:r>
          </a:p>
        </p:txBody>
      </p:sp>
      <p:graphicFrame>
        <p:nvGraphicFramePr>
          <p:cNvPr id="17" name="Chart 16"/>
          <p:cNvGraphicFramePr/>
          <p:nvPr>
            <p:extLst>
              <p:ext uri="{D42A27DB-BD31-4B8C-83A1-F6EECF244321}">
                <p14:modId xmlns:p14="http://schemas.microsoft.com/office/powerpoint/2010/main" val="3187212654"/>
              </p:ext>
            </p:extLst>
          </p:nvPr>
        </p:nvGraphicFramePr>
        <p:xfrm>
          <a:off x="301693" y="2635575"/>
          <a:ext cx="7000807" cy="285903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2" name="Content Placeholder 6"/>
          <p:cNvGraphicFramePr>
            <a:graphicFrameLocks/>
          </p:cNvGraphicFramePr>
          <p:nvPr>
            <p:extLst>
              <p:ext uri="{D42A27DB-BD31-4B8C-83A1-F6EECF244321}">
                <p14:modId xmlns:p14="http://schemas.microsoft.com/office/powerpoint/2010/main" val="28070179"/>
              </p:ext>
            </p:extLst>
          </p:nvPr>
        </p:nvGraphicFramePr>
        <p:xfrm>
          <a:off x="3886110" y="6646033"/>
          <a:ext cx="3227832" cy="2404872"/>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3" name="Content Placeholder 6"/>
          <p:cNvGraphicFramePr>
            <a:graphicFrameLocks/>
          </p:cNvGraphicFramePr>
          <p:nvPr>
            <p:extLst>
              <p:ext uri="{D42A27DB-BD31-4B8C-83A1-F6EECF244321}">
                <p14:modId xmlns:p14="http://schemas.microsoft.com/office/powerpoint/2010/main" val="3372037453"/>
              </p:ext>
            </p:extLst>
          </p:nvPr>
        </p:nvGraphicFramePr>
        <p:xfrm>
          <a:off x="302915" y="6656893"/>
          <a:ext cx="3227832" cy="2404872"/>
        </p:xfrm>
        <a:graphic>
          <a:graphicData uri="http://schemas.openxmlformats.org/drawingml/2006/chart">
            <c:chart xmlns:c="http://schemas.openxmlformats.org/drawingml/2006/chart" xmlns:r="http://schemas.openxmlformats.org/officeDocument/2006/relationships" r:id="rId8"/>
          </a:graphicData>
        </a:graphic>
      </p:graphicFrame>
      <p:sp>
        <p:nvSpPr>
          <p:cNvPr id="29" name="TextBox 28"/>
          <p:cNvSpPr txBox="1"/>
          <p:nvPr/>
        </p:nvSpPr>
        <p:spPr>
          <a:xfrm>
            <a:off x="306744" y="6028952"/>
            <a:ext cx="3223856" cy="603504"/>
          </a:xfrm>
          <a:prstGeom prst="rect">
            <a:avLst/>
          </a:prstGeom>
          <a:noFill/>
          <a:ln w="3175">
            <a:noFill/>
          </a:ln>
        </p:spPr>
        <p:txBody>
          <a:bodyPr wrap="square" rtlCol="0">
            <a:spAutoFit/>
          </a:bodyPr>
          <a:lstStyle/>
          <a:p>
            <a:r>
              <a:rPr lang="en-US" sz="1100" b="1" dirty="0">
                <a:solidFill>
                  <a:srgbClr val="4C545A"/>
                </a:solidFill>
                <a:latin typeface="+mj-lt"/>
              </a:rPr>
              <a:t>Net Attendance Rate for Early Childhood Education</a:t>
            </a:r>
          </a:p>
        </p:txBody>
      </p:sp>
      <p:sp>
        <p:nvSpPr>
          <p:cNvPr id="30" name="TextBox 29"/>
          <p:cNvSpPr txBox="1"/>
          <p:nvPr/>
        </p:nvSpPr>
        <p:spPr>
          <a:xfrm>
            <a:off x="227183" y="5665316"/>
            <a:ext cx="6392692" cy="276999"/>
          </a:xfrm>
          <a:prstGeom prst="rect">
            <a:avLst/>
          </a:prstGeom>
          <a:noFill/>
          <a:ln w="3175">
            <a:noFill/>
          </a:ln>
        </p:spPr>
        <p:txBody>
          <a:bodyPr wrap="square" rtlCol="0">
            <a:spAutoFit/>
          </a:bodyPr>
          <a:lstStyle/>
          <a:p>
            <a:r>
              <a:rPr lang="en-US" sz="1200" b="1" dirty="0">
                <a:solidFill>
                  <a:schemeClr val="accent3">
                    <a:lumMod val="50000"/>
                  </a:schemeClr>
                </a:solidFill>
                <a:latin typeface="+mj-lt"/>
              </a:rPr>
              <a:t>Inequalities</a:t>
            </a:r>
            <a:r>
              <a:rPr lang="en-US" sz="1200" b="1" dirty="0">
                <a:solidFill>
                  <a:srgbClr val="4C545A"/>
                </a:solidFill>
                <a:latin typeface="+mj-lt"/>
              </a:rPr>
              <a:t> in Attendance in Early Childhood Education &amp; Participation in Organized Learning</a:t>
            </a:r>
          </a:p>
        </p:txBody>
      </p:sp>
      <p:cxnSp>
        <p:nvCxnSpPr>
          <p:cNvPr id="31" name="Straight Connector 30"/>
          <p:cNvCxnSpPr/>
          <p:nvPr/>
        </p:nvCxnSpPr>
        <p:spPr>
          <a:xfrm>
            <a:off x="294362" y="5944220"/>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885753" y="6024467"/>
            <a:ext cx="3227832" cy="600164"/>
          </a:xfrm>
          <a:prstGeom prst="rect">
            <a:avLst/>
          </a:prstGeom>
          <a:noFill/>
          <a:ln w="3175">
            <a:noFill/>
          </a:ln>
        </p:spPr>
        <p:txBody>
          <a:bodyPr wrap="square" rtlCol="0">
            <a:spAutoFit/>
          </a:bodyPr>
          <a:lstStyle/>
          <a:p>
            <a:r>
              <a:rPr lang="en-US" sz="1100" b="1" dirty="0">
                <a:solidFill>
                  <a:srgbClr val="4C545A"/>
                </a:solidFill>
                <a:latin typeface="+mj-lt"/>
              </a:rPr>
              <a:t>Participation Rate in Organized Learning </a:t>
            </a:r>
          </a:p>
          <a:p>
            <a:r>
              <a:rPr lang="en-US" sz="1100" b="1" dirty="0">
                <a:solidFill>
                  <a:srgbClr val="4C545A"/>
                </a:solidFill>
                <a:latin typeface="+mj-lt"/>
              </a:rPr>
              <a:t>(1 Year Prior to Primary Entry Age): </a:t>
            </a:r>
          </a:p>
          <a:p>
            <a:r>
              <a:rPr lang="en-US" sz="1100" b="1" dirty="0">
                <a:solidFill>
                  <a:srgbClr val="4C545A"/>
                </a:solidFill>
                <a:latin typeface="+mj-lt"/>
              </a:rPr>
              <a:t>SDG 4.2.2 </a:t>
            </a:r>
          </a:p>
        </p:txBody>
      </p:sp>
      <p:sp>
        <p:nvSpPr>
          <p:cNvPr id="41" name="TextBox 40"/>
          <p:cNvSpPr txBox="1"/>
          <p:nvPr/>
        </p:nvSpPr>
        <p:spPr>
          <a:xfrm>
            <a:off x="302915" y="9143035"/>
            <a:ext cx="3145167" cy="307777"/>
          </a:xfrm>
          <a:prstGeom prst="rect">
            <a:avLst/>
          </a:prstGeom>
          <a:noFill/>
          <a:ln w="3175">
            <a:noFill/>
          </a:ln>
        </p:spPr>
        <p:txBody>
          <a:bodyPr wrap="square" rtlCol="0">
            <a:spAutoFit/>
          </a:bodyPr>
          <a:lstStyle/>
          <a:p>
            <a:r>
              <a:rPr lang="en-US" sz="700" dirty="0"/>
              <a:t>Percentage of children age 36-59 months who are attending early childhood education</a:t>
            </a:r>
            <a:endParaRPr lang="en-US" sz="100" dirty="0">
              <a:solidFill>
                <a:srgbClr val="FF0000"/>
              </a:solidFill>
            </a:endParaRPr>
          </a:p>
        </p:txBody>
      </p:sp>
      <p:sp>
        <p:nvSpPr>
          <p:cNvPr id="42" name="TextBox 41"/>
          <p:cNvSpPr txBox="1"/>
          <p:nvPr/>
        </p:nvSpPr>
        <p:spPr>
          <a:xfrm>
            <a:off x="3886225" y="9144420"/>
            <a:ext cx="3145167" cy="415498"/>
          </a:xfrm>
          <a:prstGeom prst="rect">
            <a:avLst/>
          </a:prstGeom>
          <a:noFill/>
          <a:ln w="3175">
            <a:noFill/>
          </a:ln>
        </p:spPr>
        <p:txBody>
          <a:bodyPr wrap="square" rtlCol="0">
            <a:spAutoFit/>
          </a:bodyPr>
          <a:lstStyle/>
          <a:p>
            <a:r>
              <a:rPr lang="en-US" sz="700" dirty="0"/>
              <a:t>Percentage of children attending an early childhood education </a:t>
            </a:r>
            <a:r>
              <a:rPr lang="en-US" sz="700" dirty="0" err="1"/>
              <a:t>programme</a:t>
            </a:r>
            <a:r>
              <a:rPr lang="en-US" sz="700" dirty="0"/>
              <a:t>, or primary education (adjusted net attendance ratio), who are one year younger than the official primary school entry age at the beginning of the school year</a:t>
            </a:r>
          </a:p>
        </p:txBody>
      </p:sp>
      <p:sp>
        <p:nvSpPr>
          <p:cNvPr id="21" name="TextBox 20"/>
          <p:cNvSpPr txBox="1"/>
          <p:nvPr/>
        </p:nvSpPr>
        <p:spPr>
          <a:xfrm>
            <a:off x="232611" y="1860617"/>
            <a:ext cx="4681353" cy="276999"/>
          </a:xfrm>
          <a:prstGeom prst="rect">
            <a:avLst/>
          </a:prstGeom>
          <a:noFill/>
          <a:ln w="3175">
            <a:noFill/>
          </a:ln>
        </p:spPr>
        <p:txBody>
          <a:bodyPr wrap="square" rtlCol="0">
            <a:spAutoFit/>
          </a:bodyPr>
          <a:lstStyle/>
          <a:p>
            <a:r>
              <a:rPr lang="en-US" sz="1200" b="1" dirty="0">
                <a:solidFill>
                  <a:srgbClr val="4C545A"/>
                </a:solidFill>
                <a:latin typeface="+mj-lt"/>
              </a:rPr>
              <a:t>Attendance Rates &amp; Inequalities</a:t>
            </a:r>
          </a:p>
        </p:txBody>
      </p:sp>
    </p:spTree>
    <p:extLst>
      <p:ext uri="{BB962C8B-B14F-4D97-AF65-F5344CB8AC3E}">
        <p14:creationId xmlns:p14="http://schemas.microsoft.com/office/powerpoint/2010/main" val="15540343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Content Placeholder 6"/>
          <p:cNvGraphicFramePr>
            <a:graphicFrameLocks/>
          </p:cNvGraphicFramePr>
          <p:nvPr>
            <p:extLst>
              <p:ext uri="{D42A27DB-BD31-4B8C-83A1-F6EECF244321}">
                <p14:modId xmlns:p14="http://schemas.microsoft.com/office/powerpoint/2010/main" val="400068949"/>
              </p:ext>
            </p:extLst>
          </p:nvPr>
        </p:nvGraphicFramePr>
        <p:xfrm>
          <a:off x="306330" y="1025271"/>
          <a:ext cx="2350008" cy="204576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3" name="Content Placeholder 6"/>
          <p:cNvGraphicFramePr>
            <a:graphicFrameLocks/>
          </p:cNvGraphicFramePr>
          <p:nvPr>
            <p:extLst>
              <p:ext uri="{D42A27DB-BD31-4B8C-83A1-F6EECF244321}">
                <p14:modId xmlns:p14="http://schemas.microsoft.com/office/powerpoint/2010/main" val="1720811065"/>
              </p:ext>
            </p:extLst>
          </p:nvPr>
        </p:nvGraphicFramePr>
        <p:xfrm>
          <a:off x="2659005" y="1025271"/>
          <a:ext cx="2350008" cy="2045765"/>
        </p:xfrm>
        <a:graphic>
          <a:graphicData uri="http://schemas.openxmlformats.org/drawingml/2006/chart">
            <c:chart xmlns:c="http://schemas.openxmlformats.org/drawingml/2006/chart" xmlns:r="http://schemas.openxmlformats.org/officeDocument/2006/relationships" r:id="rId3"/>
          </a:graphicData>
        </a:graphic>
      </p:graphicFrame>
      <p:sp>
        <p:nvSpPr>
          <p:cNvPr id="32" name="TextBox 31"/>
          <p:cNvSpPr txBox="1"/>
          <p:nvPr/>
        </p:nvSpPr>
        <p:spPr>
          <a:xfrm>
            <a:off x="306330" y="544280"/>
            <a:ext cx="2350008" cy="430887"/>
          </a:xfrm>
          <a:prstGeom prst="rect">
            <a:avLst/>
          </a:prstGeom>
          <a:noFill/>
          <a:ln w="3175">
            <a:noFill/>
          </a:ln>
        </p:spPr>
        <p:txBody>
          <a:bodyPr wrap="square" rtlCol="0">
            <a:spAutoFit/>
          </a:bodyPr>
          <a:lstStyle/>
          <a:p>
            <a:pPr algn="ctr"/>
            <a:r>
              <a:rPr lang="en-US" sz="1100" b="1" dirty="0">
                <a:solidFill>
                  <a:srgbClr val="4C545A"/>
                </a:solidFill>
                <a:latin typeface="+mj-lt"/>
              </a:rPr>
              <a:t>Adjusted Primary School </a:t>
            </a:r>
          </a:p>
          <a:p>
            <a:pPr algn="ctr"/>
            <a:r>
              <a:rPr lang="en-US" sz="1100" b="1" dirty="0">
                <a:solidFill>
                  <a:srgbClr val="4C545A"/>
                </a:solidFill>
                <a:latin typeface="+mj-lt"/>
              </a:rPr>
              <a:t>Net Attendance Rate</a:t>
            </a:r>
          </a:p>
        </p:txBody>
      </p:sp>
      <p:sp>
        <p:nvSpPr>
          <p:cNvPr id="33" name="TextBox 32"/>
          <p:cNvSpPr txBox="1"/>
          <p:nvPr/>
        </p:nvSpPr>
        <p:spPr>
          <a:xfrm>
            <a:off x="232738" y="182600"/>
            <a:ext cx="4209409" cy="276999"/>
          </a:xfrm>
          <a:prstGeom prst="rect">
            <a:avLst/>
          </a:prstGeom>
          <a:noFill/>
          <a:ln w="3175">
            <a:noFill/>
          </a:ln>
        </p:spPr>
        <p:txBody>
          <a:bodyPr wrap="square" rtlCol="0">
            <a:spAutoFit/>
          </a:bodyPr>
          <a:lstStyle/>
          <a:p>
            <a:r>
              <a:rPr lang="en-US" sz="1200" b="1" dirty="0">
                <a:solidFill>
                  <a:srgbClr val="4C545A"/>
                </a:solidFill>
                <a:latin typeface="+mj-lt"/>
              </a:rPr>
              <a:t>Inequalities in Attendance Rates</a:t>
            </a:r>
          </a:p>
        </p:txBody>
      </p:sp>
      <p:cxnSp>
        <p:nvCxnSpPr>
          <p:cNvPr id="34" name="Straight Connector 33"/>
          <p:cNvCxnSpPr/>
          <p:nvPr/>
        </p:nvCxnSpPr>
        <p:spPr>
          <a:xfrm>
            <a:off x="306330" y="459340"/>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2659175" y="544280"/>
            <a:ext cx="2350008" cy="430887"/>
          </a:xfrm>
          <a:prstGeom prst="rect">
            <a:avLst/>
          </a:prstGeom>
          <a:noFill/>
          <a:ln w="3175">
            <a:noFill/>
          </a:ln>
        </p:spPr>
        <p:txBody>
          <a:bodyPr wrap="square" rtlCol="0">
            <a:spAutoFit/>
          </a:bodyPr>
          <a:lstStyle/>
          <a:p>
            <a:pPr algn="ctr"/>
            <a:r>
              <a:rPr lang="en-US" sz="1100" b="1" dirty="0">
                <a:solidFill>
                  <a:srgbClr val="4C545A"/>
                </a:solidFill>
                <a:latin typeface="+mj-lt"/>
              </a:rPr>
              <a:t>Adjusted Lower Secondary School Net Attendance Rate</a:t>
            </a:r>
          </a:p>
        </p:txBody>
      </p:sp>
      <p:sp>
        <p:nvSpPr>
          <p:cNvPr id="40" name="TextBox 39"/>
          <p:cNvSpPr txBox="1"/>
          <p:nvPr/>
        </p:nvSpPr>
        <p:spPr>
          <a:xfrm>
            <a:off x="304483" y="3134032"/>
            <a:ext cx="2350008" cy="276999"/>
          </a:xfrm>
          <a:prstGeom prst="rect">
            <a:avLst/>
          </a:prstGeom>
          <a:noFill/>
          <a:ln w="3175">
            <a:noFill/>
          </a:ln>
        </p:spPr>
        <p:txBody>
          <a:bodyPr wrap="square" rtlCol="0">
            <a:spAutoFit/>
          </a:bodyPr>
          <a:lstStyle/>
          <a:p>
            <a:r>
              <a:rPr lang="en-US" sz="600" dirty="0"/>
              <a:t>Percentage of children of primary school age (as of the beginning of school year) who are attending primary or </a:t>
            </a:r>
            <a:r>
              <a:rPr lang="en-US" sz="600" dirty="0" smtClean="0"/>
              <a:t>lower </a:t>
            </a:r>
            <a:r>
              <a:rPr lang="en-US" sz="600" dirty="0" smtClean="0"/>
              <a:t>secondary </a:t>
            </a:r>
            <a:r>
              <a:rPr lang="en-US" sz="600" dirty="0"/>
              <a:t>school</a:t>
            </a:r>
            <a:endParaRPr lang="en-US" sz="100" dirty="0">
              <a:solidFill>
                <a:srgbClr val="FF0000"/>
              </a:solidFill>
            </a:endParaRPr>
          </a:p>
        </p:txBody>
      </p:sp>
      <p:sp>
        <p:nvSpPr>
          <p:cNvPr id="44" name="TextBox 43"/>
          <p:cNvSpPr txBox="1"/>
          <p:nvPr/>
        </p:nvSpPr>
        <p:spPr>
          <a:xfrm>
            <a:off x="5009183" y="544280"/>
            <a:ext cx="2350008" cy="430887"/>
          </a:xfrm>
          <a:prstGeom prst="rect">
            <a:avLst/>
          </a:prstGeom>
          <a:ln w="3175">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1100" b="1" dirty="0">
                <a:solidFill>
                  <a:srgbClr val="4C545A"/>
                </a:solidFill>
                <a:latin typeface="+mj-lt"/>
              </a:rPr>
              <a:t>Adjusted Upper Secondary School Net Attendance Rate</a:t>
            </a:r>
          </a:p>
        </p:txBody>
      </p:sp>
      <p:sp>
        <p:nvSpPr>
          <p:cNvPr id="47" name="TextBox 46"/>
          <p:cNvSpPr txBox="1"/>
          <p:nvPr/>
        </p:nvSpPr>
        <p:spPr>
          <a:xfrm>
            <a:off x="2659767" y="3132573"/>
            <a:ext cx="2350008" cy="369332"/>
          </a:xfrm>
          <a:prstGeom prst="rect">
            <a:avLst/>
          </a:prstGeom>
          <a:noFill/>
          <a:ln w="3175">
            <a:noFill/>
          </a:ln>
        </p:spPr>
        <p:txBody>
          <a:bodyPr wrap="square" rtlCol="0">
            <a:spAutoFit/>
          </a:bodyPr>
          <a:lstStyle/>
          <a:p>
            <a:r>
              <a:rPr lang="en-US" sz="600" dirty="0"/>
              <a:t>Percentage of children of lower secondary school age (as of the beginning of the current or most recent school year) who are attending lower secondary school or higher </a:t>
            </a:r>
            <a:endParaRPr lang="en-US" sz="100" dirty="0">
              <a:solidFill>
                <a:srgbClr val="FF0000"/>
              </a:solidFill>
            </a:endParaRPr>
          </a:p>
        </p:txBody>
      </p:sp>
      <p:sp>
        <p:nvSpPr>
          <p:cNvPr id="49" name="TextBox 48"/>
          <p:cNvSpPr txBox="1"/>
          <p:nvPr/>
        </p:nvSpPr>
        <p:spPr>
          <a:xfrm>
            <a:off x="5009366" y="3134365"/>
            <a:ext cx="2350008" cy="369332"/>
          </a:xfrm>
          <a:prstGeom prst="rect">
            <a:avLst/>
          </a:prstGeom>
          <a:noFill/>
          <a:ln w="3175">
            <a:noFill/>
          </a:ln>
        </p:spPr>
        <p:txBody>
          <a:bodyPr wrap="square" rtlCol="0">
            <a:spAutoFit/>
          </a:bodyPr>
          <a:lstStyle/>
          <a:p>
            <a:r>
              <a:rPr lang="en-US" sz="600" dirty="0"/>
              <a:t>Percentage of children of upper secondary school age (as of the beginning of the current or most recent school year) who are attending upper secondary school or higher</a:t>
            </a:r>
            <a:endParaRPr lang="en-US" sz="100" dirty="0">
              <a:solidFill>
                <a:srgbClr val="FF0000"/>
              </a:solidFill>
            </a:endParaRPr>
          </a:p>
        </p:txBody>
      </p:sp>
      <p:sp>
        <p:nvSpPr>
          <p:cNvPr id="16" name="TextBox 15"/>
          <p:cNvSpPr txBox="1"/>
          <p:nvPr/>
        </p:nvSpPr>
        <p:spPr>
          <a:xfrm>
            <a:off x="228746" y="3587452"/>
            <a:ext cx="6514954" cy="276999"/>
          </a:xfrm>
          <a:prstGeom prst="rect">
            <a:avLst/>
          </a:prstGeom>
          <a:noFill/>
          <a:ln w="3175">
            <a:noFill/>
          </a:ln>
        </p:spPr>
        <p:txBody>
          <a:bodyPr wrap="square" rtlCol="0">
            <a:spAutoFit/>
          </a:bodyPr>
          <a:lstStyle/>
          <a:p>
            <a:r>
              <a:rPr lang="en-US" sz="1200" b="1" dirty="0">
                <a:latin typeface="+mj-lt"/>
              </a:rPr>
              <a:t>Regional Data for Net Attendance Rates (adjusted)</a:t>
            </a:r>
          </a:p>
        </p:txBody>
      </p:sp>
      <p:graphicFrame>
        <p:nvGraphicFramePr>
          <p:cNvPr id="17" name="Table 16"/>
          <p:cNvGraphicFramePr>
            <a:graphicFrameLocks noGrp="1"/>
          </p:cNvGraphicFramePr>
          <p:nvPr>
            <p:extLst>
              <p:ext uri="{D42A27DB-BD31-4B8C-83A1-F6EECF244321}">
                <p14:modId xmlns:p14="http://schemas.microsoft.com/office/powerpoint/2010/main" val="4020406427"/>
              </p:ext>
            </p:extLst>
          </p:nvPr>
        </p:nvGraphicFramePr>
        <p:xfrm>
          <a:off x="407606" y="3992005"/>
          <a:ext cx="6878086" cy="3151501"/>
        </p:xfrm>
        <a:graphic>
          <a:graphicData uri="http://schemas.openxmlformats.org/drawingml/2006/table">
            <a:tbl>
              <a:tblPr firstRow="1" bandRow="1">
                <a:tableStyleId>{5C22544A-7EE6-4342-B048-85BDC9FD1C3A}</a:tableStyleId>
              </a:tblPr>
              <a:tblGrid>
                <a:gridCol w="1543632">
                  <a:extLst>
                    <a:ext uri="{9D8B030D-6E8A-4147-A177-3AD203B41FA5}">
                      <a16:colId xmlns="" xmlns:a16="http://schemas.microsoft.com/office/drawing/2014/main" val="20000"/>
                    </a:ext>
                  </a:extLst>
                </a:gridCol>
                <a:gridCol w="1091721">
                  <a:extLst>
                    <a:ext uri="{9D8B030D-6E8A-4147-A177-3AD203B41FA5}">
                      <a16:colId xmlns="" xmlns:a16="http://schemas.microsoft.com/office/drawing/2014/main" val="20001"/>
                    </a:ext>
                  </a:extLst>
                </a:gridCol>
                <a:gridCol w="1313270">
                  <a:extLst>
                    <a:ext uri="{9D8B030D-6E8A-4147-A177-3AD203B41FA5}">
                      <a16:colId xmlns="" xmlns:a16="http://schemas.microsoft.com/office/drawing/2014/main" val="20002"/>
                    </a:ext>
                  </a:extLst>
                </a:gridCol>
                <a:gridCol w="721708">
                  <a:extLst>
                    <a:ext uri="{9D8B030D-6E8A-4147-A177-3AD203B41FA5}">
                      <a16:colId xmlns="" xmlns:a16="http://schemas.microsoft.com/office/drawing/2014/main" val="323826085"/>
                    </a:ext>
                  </a:extLst>
                </a:gridCol>
                <a:gridCol w="1097596">
                  <a:extLst>
                    <a:ext uri="{9D8B030D-6E8A-4147-A177-3AD203B41FA5}">
                      <a16:colId xmlns="" xmlns:a16="http://schemas.microsoft.com/office/drawing/2014/main" val="4277240198"/>
                    </a:ext>
                  </a:extLst>
                </a:gridCol>
                <a:gridCol w="1110159">
                  <a:extLst>
                    <a:ext uri="{9D8B030D-6E8A-4147-A177-3AD203B41FA5}">
                      <a16:colId xmlns="" xmlns:a16="http://schemas.microsoft.com/office/drawing/2014/main" val="2901038807"/>
                    </a:ext>
                  </a:extLst>
                </a:gridCol>
              </a:tblGrid>
              <a:tr h="614346">
                <a:tc>
                  <a:txBody>
                    <a:bodyPr/>
                    <a:lstStyle/>
                    <a:p>
                      <a:r>
                        <a:rPr lang="en-US" sz="1050" dirty="0">
                          <a:latin typeface="+mj-lt"/>
                        </a:rPr>
                        <a:t>Region </a:t>
                      </a:r>
                    </a:p>
                  </a:txBody>
                  <a:tcPr anchor="ctr">
                    <a:solidFill>
                      <a:schemeClr val="bg1">
                        <a:lumMod val="75000"/>
                      </a:schemeClr>
                    </a:solidFill>
                  </a:tcPr>
                </a:tc>
                <a:tc>
                  <a:txBody>
                    <a:bodyPr/>
                    <a:lstStyle/>
                    <a:p>
                      <a:pPr algn="ctr"/>
                      <a:r>
                        <a:rPr lang="en-US" sz="1000" b="1" dirty="0">
                          <a:solidFill>
                            <a:srgbClr val="4C545A"/>
                          </a:solidFill>
                        </a:rPr>
                        <a:t>Kindergarten</a:t>
                      </a:r>
                      <a:endParaRPr lang="en-US" sz="1000" dirty="0">
                        <a:latin typeface="+mj-lt"/>
                      </a:endParaRPr>
                    </a:p>
                  </a:txBody>
                  <a:tcPr anchor="ctr">
                    <a:solidFill>
                      <a:srgbClr val="3AB9C6"/>
                    </a:solidFill>
                  </a:tcPr>
                </a:tc>
                <a:tc>
                  <a:txBody>
                    <a:bodyPr/>
                    <a:lstStyle/>
                    <a:p>
                      <a:pPr algn="ctr"/>
                      <a:r>
                        <a:rPr lang="en-US" sz="1000" b="1" dirty="0">
                          <a:solidFill>
                            <a:srgbClr val="4C545A"/>
                          </a:solidFill>
                        </a:rPr>
                        <a:t>Participation rate in organized learning</a:t>
                      </a:r>
                      <a:endParaRPr lang="en-US" sz="1000" dirty="0">
                        <a:latin typeface="+mj-lt"/>
                      </a:endParaRPr>
                    </a:p>
                  </a:txBody>
                  <a:tcPr anchor="ctr">
                    <a:solidFill>
                      <a:srgbClr val="FCB040"/>
                    </a:solidFill>
                  </a:tcPr>
                </a:tc>
                <a:tc>
                  <a:txBody>
                    <a:bodyPr/>
                    <a:lstStyle/>
                    <a:p>
                      <a:pPr algn="ctr"/>
                      <a:r>
                        <a:rPr lang="en-US" sz="1000" dirty="0">
                          <a:latin typeface="+mj-lt"/>
                        </a:rPr>
                        <a:t>Primary</a:t>
                      </a:r>
                      <a:r>
                        <a:rPr lang="en-US" sz="1000" baseline="0" dirty="0">
                          <a:latin typeface="+mj-lt"/>
                        </a:rPr>
                        <a:t> </a:t>
                      </a:r>
                      <a:endParaRPr lang="en-US" sz="1000" dirty="0">
                        <a:latin typeface="+mj-lt"/>
                      </a:endParaRPr>
                    </a:p>
                  </a:txBody>
                  <a:tcPr anchor="ctr">
                    <a:solidFill>
                      <a:srgbClr val="684FA1"/>
                    </a:solidFill>
                  </a:tcPr>
                </a:tc>
                <a:tc>
                  <a:txBody>
                    <a:bodyPr/>
                    <a:lstStyle/>
                    <a:p>
                      <a:pPr algn="ctr"/>
                      <a:r>
                        <a:rPr lang="en-US" sz="1000" b="1" kern="1200" dirty="0">
                          <a:solidFill>
                            <a:srgbClr val="4C545A"/>
                          </a:solidFill>
                          <a:latin typeface="+mn-lt"/>
                          <a:ea typeface="+mn-ea"/>
                          <a:cs typeface="+mn-cs"/>
                        </a:rPr>
                        <a:t>Lower Secondary</a:t>
                      </a:r>
                    </a:p>
                  </a:txBody>
                  <a:tcPr anchor="ctr">
                    <a:solidFill>
                      <a:srgbClr val="F15A40"/>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1000" b="1" kern="1200" dirty="0">
                          <a:solidFill>
                            <a:srgbClr val="4C545A"/>
                          </a:solidFill>
                          <a:latin typeface="+mn-lt"/>
                          <a:ea typeface="+mn-ea"/>
                          <a:cs typeface="+mn-cs"/>
                        </a:rPr>
                        <a:t>Upper Secondary</a:t>
                      </a:r>
                    </a:p>
                  </a:txBody>
                  <a:tcPr anchor="ctr">
                    <a:solidFill>
                      <a:srgbClr val="A9D18E"/>
                    </a:solidFill>
                  </a:tcPr>
                </a:tc>
                <a:extLst>
                  <a:ext uri="{0D108BD9-81ED-4DB2-BD59-A6C34878D82A}">
                    <a16:rowId xmlns="" xmlns:a16="http://schemas.microsoft.com/office/drawing/2014/main" val="10000"/>
                  </a:ext>
                </a:extLst>
              </a:tr>
              <a:tr h="343421">
                <a:tc>
                  <a:txBody>
                    <a:bodyPr/>
                    <a:lstStyle/>
                    <a:p>
                      <a:pPr algn="l"/>
                      <a:r>
                        <a:rPr lang="en-US" sz="1100" b="1" dirty="0">
                          <a:latin typeface="+mn-lt"/>
                        </a:rPr>
                        <a:t>National</a:t>
                      </a:r>
                    </a:p>
                  </a:txBody>
                  <a:tcP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fontAlgn="ctr"/>
                      <a:r>
                        <a:rPr lang="en-US" sz="800" b="1" i="0" u="none" strike="noStrike" dirty="0">
                          <a:effectLst/>
                          <a:latin typeface="Arial" panose="020B0604020202020204" pitchFamily="34" charset="0"/>
                        </a:rPr>
                        <a:t>78</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fontAlgn="ctr"/>
                      <a:r>
                        <a:rPr lang="en-US" sz="800" b="1" i="0" u="none" strike="noStrike" dirty="0">
                          <a:effectLst/>
                          <a:latin typeface="Arial" panose="020B0604020202020204" pitchFamily="34" charset="0"/>
                        </a:rPr>
                        <a:t>90</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fontAlgn="ctr"/>
                      <a:r>
                        <a:rPr lang="en-US" sz="800" b="1" i="0" u="none" strike="noStrike" dirty="0">
                          <a:solidFill>
                            <a:srgbClr val="000000"/>
                          </a:solidFill>
                          <a:effectLst/>
                          <a:latin typeface="Arial" panose="020B0604020202020204" pitchFamily="34" charset="0"/>
                        </a:rPr>
                        <a:t>98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fontAlgn="ctr"/>
                      <a:r>
                        <a:rPr lang="en-US" sz="800" b="1" i="0" u="none" strike="noStrike" dirty="0">
                          <a:effectLst/>
                          <a:latin typeface="Arial" panose="020B0604020202020204" pitchFamily="34" charset="0"/>
                        </a:rPr>
                        <a:t>96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1" i="0" u="none" strike="noStrike" kern="1200" dirty="0">
                          <a:solidFill>
                            <a:schemeClr val="dk1"/>
                          </a:solidFill>
                          <a:effectLst/>
                          <a:latin typeface="Arial" panose="020B0604020202020204" pitchFamily="34" charset="0"/>
                          <a:ea typeface="+mn-ea"/>
                          <a:cs typeface="+mn-cs"/>
                        </a:rPr>
                        <a:t>85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extLst>
                  <a:ext uri="{0D108BD9-81ED-4DB2-BD59-A6C34878D82A}">
                    <a16:rowId xmlns="" xmlns:a16="http://schemas.microsoft.com/office/drawing/2014/main" val="10001"/>
                  </a:ext>
                </a:extLst>
              </a:tr>
              <a:tr h="212927">
                <a:tc>
                  <a:txBody>
                    <a:bodyPr/>
                    <a:lstStyle/>
                    <a:p>
                      <a:pPr algn="l" fontAlgn="ctr"/>
                      <a:r>
                        <a:rPr lang="en-US" sz="800" b="0" i="0" u="none" strike="noStrike" dirty="0">
                          <a:solidFill>
                            <a:schemeClr val="tx1"/>
                          </a:solidFill>
                          <a:effectLst/>
                          <a:latin typeface="Arial" panose="020B0604020202020204" pitchFamily="34" charset="0"/>
                        </a:rPr>
                        <a:t>Tbilisi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88</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94</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a:solidFill>
                            <a:schemeClr val="dk1"/>
                          </a:solidFill>
                          <a:effectLst/>
                          <a:latin typeface="Arial" panose="020B0604020202020204" pitchFamily="34" charset="0"/>
                          <a:ea typeface="+mn-ea"/>
                          <a:cs typeface="+mn-cs"/>
                        </a:rPr>
                        <a:t>99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GB" sz="800" b="0" i="0" u="none" strike="noStrike" kern="1200" dirty="0">
                          <a:solidFill>
                            <a:schemeClr val="dk1"/>
                          </a:solidFill>
                          <a:effectLst/>
                          <a:latin typeface="Arial" panose="020B0604020202020204" pitchFamily="34" charset="0"/>
                          <a:ea typeface="+mn-ea"/>
                          <a:cs typeface="+mn-cs"/>
                        </a:rPr>
                        <a:t>85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2"/>
                  </a:ext>
                </a:extLst>
              </a:tr>
              <a:tr h="212927">
                <a:tc>
                  <a:txBody>
                    <a:bodyPr/>
                    <a:lstStyle/>
                    <a:p>
                      <a:pPr algn="l" fontAlgn="ctr"/>
                      <a:r>
                        <a:rPr lang="en-US" sz="800" b="0" i="0" u="none" strike="noStrike" dirty="0" err="1">
                          <a:solidFill>
                            <a:schemeClr val="tx1"/>
                          </a:solidFill>
                          <a:effectLst/>
                          <a:latin typeface="Arial" panose="020B0604020202020204" pitchFamily="34" charset="0"/>
                        </a:rPr>
                        <a:t>Adjara</a:t>
                      </a:r>
                      <a:r>
                        <a:rPr lang="en-US" sz="800" b="0" i="0" u="none" strike="noStrike" dirty="0">
                          <a:solidFill>
                            <a:schemeClr val="tx1"/>
                          </a:solidFill>
                          <a:effectLst/>
                          <a:latin typeface="Arial" panose="020B0604020202020204" pitchFamily="34" charset="0"/>
                        </a:rPr>
                        <a:t> A.R</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75</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93</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a:solidFill>
                            <a:schemeClr val="dk1"/>
                          </a:solidFill>
                          <a:effectLst/>
                          <a:latin typeface="Arial" panose="020B0604020202020204" pitchFamily="34" charset="0"/>
                          <a:ea typeface="+mn-ea"/>
                          <a:cs typeface="+mn-cs"/>
                        </a:rPr>
                        <a:t>98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GB" sz="800" b="0" i="0" u="none" strike="noStrike" kern="1200" dirty="0">
                          <a:solidFill>
                            <a:schemeClr val="dk1"/>
                          </a:solidFill>
                          <a:effectLst/>
                          <a:latin typeface="Arial" panose="020B0604020202020204" pitchFamily="34" charset="0"/>
                          <a:ea typeface="+mn-ea"/>
                          <a:cs typeface="+mn-cs"/>
                        </a:rPr>
                        <a:t>83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3"/>
                  </a:ext>
                </a:extLst>
              </a:tr>
              <a:tr h="212927">
                <a:tc>
                  <a:txBody>
                    <a:bodyPr/>
                    <a:lstStyle/>
                    <a:p>
                      <a:pPr algn="l" fontAlgn="ctr"/>
                      <a:r>
                        <a:rPr lang="en-US" sz="800" b="0" i="0" u="none" strike="noStrike" dirty="0" err="1">
                          <a:solidFill>
                            <a:schemeClr val="tx1"/>
                          </a:solidFill>
                          <a:effectLst/>
                          <a:latin typeface="Arial" panose="020B0604020202020204" pitchFamily="34" charset="0"/>
                        </a:rPr>
                        <a:t>Guria</a:t>
                      </a:r>
                      <a:endParaRPr lang="en-US" sz="800" b="0" i="0" u="none" strike="noStrike" dirty="0">
                        <a:solidFill>
                          <a:schemeClr val="tx1"/>
                        </a:solidFill>
                        <a:effectLst/>
                        <a:latin typeface="Arial" panose="020B0604020202020204" pitchFamily="34" charset="0"/>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a:solidFill>
                            <a:schemeClr val="dk1"/>
                          </a:solidFill>
                          <a:effectLst/>
                          <a:latin typeface="Arial" panose="020B0604020202020204" pitchFamily="34" charset="0"/>
                          <a:ea typeface="+mn-ea"/>
                          <a:cs typeface="+mn-cs"/>
                        </a:rPr>
                        <a:t>88</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94</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GB" sz="800" b="0" i="0" u="none" strike="noStrike" kern="1200" dirty="0">
                          <a:solidFill>
                            <a:schemeClr val="dk1"/>
                          </a:solidFill>
                          <a:effectLst/>
                          <a:latin typeface="Arial" panose="020B0604020202020204" pitchFamily="34" charset="0"/>
                          <a:ea typeface="+mn-ea"/>
                          <a:cs typeface="+mn-cs"/>
                        </a:rPr>
                        <a:t>80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4"/>
                  </a:ext>
                </a:extLst>
              </a:tr>
              <a:tr h="277391">
                <a:tc>
                  <a:txBody>
                    <a:bodyPr/>
                    <a:lstStyle/>
                    <a:p>
                      <a:pPr algn="l" fontAlgn="ctr"/>
                      <a:r>
                        <a:rPr lang="it-IT" sz="800" b="0" i="0" u="none" strike="noStrike" dirty="0">
                          <a:solidFill>
                            <a:schemeClr val="tx1"/>
                          </a:solidFill>
                          <a:effectLst/>
                          <a:latin typeface="Arial" panose="020B0604020202020204" pitchFamily="34" charset="0"/>
                        </a:rPr>
                        <a:t>Imereti, Racha-Lechkhumi and Kvemo Svaneti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83</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94</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GB" sz="800" b="0" i="0" u="none" strike="noStrike" kern="1200" dirty="0">
                          <a:solidFill>
                            <a:schemeClr val="dk1"/>
                          </a:solidFill>
                          <a:effectLst/>
                          <a:latin typeface="Arial" panose="020B0604020202020204" pitchFamily="34" charset="0"/>
                          <a:ea typeface="+mn-ea"/>
                          <a:cs typeface="+mn-cs"/>
                        </a:rPr>
                        <a:t>95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5"/>
                  </a:ext>
                </a:extLst>
              </a:tr>
              <a:tr h="212927">
                <a:tc>
                  <a:txBody>
                    <a:bodyPr/>
                    <a:lstStyle/>
                    <a:p>
                      <a:pPr algn="l" fontAlgn="ctr"/>
                      <a:r>
                        <a:rPr lang="en-US" sz="800" b="0" i="0" u="none" strike="noStrike" dirty="0" err="1">
                          <a:solidFill>
                            <a:schemeClr val="tx1"/>
                          </a:solidFill>
                          <a:effectLst/>
                          <a:latin typeface="Arial" panose="020B0604020202020204" pitchFamily="34" charset="0"/>
                        </a:rPr>
                        <a:t>Kakheti</a:t>
                      </a:r>
                      <a:endParaRPr lang="en-US" sz="800" b="0" i="0" u="none" strike="noStrike" dirty="0">
                        <a:solidFill>
                          <a:schemeClr val="tx1"/>
                        </a:solidFill>
                        <a:effectLst/>
                        <a:latin typeface="Arial" panose="020B0604020202020204" pitchFamily="34" charset="0"/>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88</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98</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a:solidFill>
                            <a:schemeClr val="dk1"/>
                          </a:solidFill>
                          <a:effectLst/>
                          <a:latin typeface="Arial" panose="020B0604020202020204" pitchFamily="34" charset="0"/>
                          <a:ea typeface="+mn-ea"/>
                          <a:cs typeface="+mn-cs"/>
                        </a:rPr>
                        <a:t>96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GB" sz="800" b="0" i="0" u="none" strike="noStrike" kern="1200" dirty="0">
                          <a:solidFill>
                            <a:schemeClr val="dk1"/>
                          </a:solidFill>
                          <a:effectLst/>
                          <a:latin typeface="Arial" panose="020B0604020202020204" pitchFamily="34" charset="0"/>
                          <a:ea typeface="+mn-ea"/>
                          <a:cs typeface="+mn-cs"/>
                        </a:rPr>
                        <a:t>85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6"/>
                  </a:ext>
                </a:extLst>
              </a:tr>
              <a:tr h="212927">
                <a:tc>
                  <a:txBody>
                    <a:bodyPr/>
                    <a:lstStyle/>
                    <a:p>
                      <a:pPr algn="l" fontAlgn="ctr"/>
                      <a:r>
                        <a:rPr lang="en-US" sz="800" b="0" i="0" u="none" strike="noStrike" dirty="0" err="1">
                          <a:solidFill>
                            <a:schemeClr val="tx1"/>
                          </a:solidFill>
                          <a:effectLst/>
                          <a:latin typeface="Arial" panose="020B0604020202020204" pitchFamily="34" charset="0"/>
                        </a:rPr>
                        <a:t>Mtskheta-Mtianeti</a:t>
                      </a:r>
                      <a:endParaRPr lang="en-US" sz="800" b="0" i="0" u="none" strike="noStrike" dirty="0">
                        <a:solidFill>
                          <a:schemeClr val="tx1"/>
                        </a:solidFill>
                        <a:effectLst/>
                        <a:latin typeface="Arial" panose="020B0604020202020204" pitchFamily="34" charset="0"/>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80</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90</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GB" sz="800" b="0" i="0" u="none" strike="noStrike" kern="1200" dirty="0">
                          <a:solidFill>
                            <a:schemeClr val="dk1"/>
                          </a:solidFill>
                          <a:effectLst/>
                          <a:latin typeface="Arial" panose="020B0604020202020204" pitchFamily="34" charset="0"/>
                          <a:ea typeface="+mn-ea"/>
                          <a:cs typeface="+mn-cs"/>
                        </a:rPr>
                        <a:t>78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7"/>
                  </a:ext>
                </a:extLst>
              </a:tr>
              <a:tr h="212927">
                <a:tc>
                  <a:txBody>
                    <a:bodyPr/>
                    <a:lstStyle/>
                    <a:p>
                      <a:pPr algn="l" fontAlgn="ctr"/>
                      <a:r>
                        <a:rPr lang="en-US" sz="800" b="0" i="0" u="none" strike="noStrike" dirty="0" err="1">
                          <a:solidFill>
                            <a:schemeClr val="tx1"/>
                          </a:solidFill>
                          <a:effectLst/>
                          <a:latin typeface="Arial" panose="020B0604020202020204" pitchFamily="34" charset="0"/>
                        </a:rPr>
                        <a:t>Samegrelo-Zemo</a:t>
                      </a:r>
                      <a:r>
                        <a:rPr lang="en-US" sz="800" b="0" i="0" u="none" strike="noStrike" dirty="0">
                          <a:solidFill>
                            <a:schemeClr val="tx1"/>
                          </a:solidFill>
                          <a:effectLst/>
                          <a:latin typeface="Arial" panose="020B0604020202020204" pitchFamily="34" charset="0"/>
                        </a:rPr>
                        <a:t> </a:t>
                      </a:r>
                      <a:r>
                        <a:rPr lang="en-US" sz="800" b="0" i="0" u="none" strike="noStrike" dirty="0" err="1">
                          <a:solidFill>
                            <a:schemeClr val="tx1"/>
                          </a:solidFill>
                          <a:effectLst/>
                          <a:latin typeface="Arial" panose="020B0604020202020204" pitchFamily="34" charset="0"/>
                        </a:rPr>
                        <a:t>Svaneti</a:t>
                      </a:r>
                      <a:endParaRPr lang="en-US" sz="800" b="0" i="0" u="none" strike="noStrike" dirty="0">
                        <a:solidFill>
                          <a:schemeClr val="tx1"/>
                        </a:solidFill>
                        <a:effectLst/>
                        <a:latin typeface="Arial" panose="020B0604020202020204" pitchFamily="34" charset="0"/>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88</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98</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a:solidFill>
                            <a:schemeClr val="dk1"/>
                          </a:solidFill>
                          <a:effectLst/>
                          <a:latin typeface="Arial" panose="020B0604020202020204" pitchFamily="34" charset="0"/>
                          <a:ea typeface="+mn-ea"/>
                          <a:cs typeface="+mn-cs"/>
                        </a:rPr>
                        <a:t>96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GB" sz="800" b="0" i="0" u="none" strike="noStrike" kern="1200" dirty="0">
                          <a:solidFill>
                            <a:schemeClr val="dk1"/>
                          </a:solidFill>
                          <a:effectLst/>
                          <a:latin typeface="Arial" panose="020B0604020202020204" pitchFamily="34" charset="0"/>
                          <a:ea typeface="+mn-ea"/>
                          <a:cs typeface="+mn-cs"/>
                        </a:rPr>
                        <a:t>86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8"/>
                  </a:ext>
                </a:extLst>
              </a:tr>
              <a:tr h="212927">
                <a:tc>
                  <a:txBody>
                    <a:bodyPr/>
                    <a:lstStyle/>
                    <a:p>
                      <a:pPr algn="l" fontAlgn="ctr"/>
                      <a:r>
                        <a:rPr lang="en-US" sz="800" b="0" i="0" u="none" strike="noStrike" dirty="0" err="1">
                          <a:solidFill>
                            <a:schemeClr val="tx1"/>
                          </a:solidFill>
                          <a:effectLst/>
                          <a:latin typeface="Arial" panose="020B0604020202020204" pitchFamily="34" charset="0"/>
                        </a:rPr>
                        <a:t>Samtskhe-Javakheti</a:t>
                      </a:r>
                      <a:endParaRPr lang="en-US" sz="800" b="0" i="0" u="none" strike="noStrike" dirty="0">
                        <a:solidFill>
                          <a:schemeClr val="tx1"/>
                        </a:solidFill>
                        <a:effectLst/>
                        <a:latin typeface="Arial" panose="020B0604020202020204" pitchFamily="34" charset="0"/>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59</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78</a:t>
                      </a:r>
                    </a:p>
                  </a:txBody>
                  <a:tcPr marL="9525" marR="9525" marT="9525" marB="0" anchor="b">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a:solidFill>
                            <a:schemeClr val="dk1"/>
                          </a:solidFill>
                          <a:effectLst/>
                          <a:latin typeface="Arial" panose="020B0604020202020204" pitchFamily="34" charset="0"/>
                          <a:ea typeface="+mn-ea"/>
                          <a:cs typeface="+mn-cs"/>
                        </a:rPr>
                        <a:t>97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GB" sz="800" b="0" i="0" u="none" strike="noStrike" kern="1200" dirty="0">
                          <a:solidFill>
                            <a:schemeClr val="dk1"/>
                          </a:solidFill>
                          <a:effectLst/>
                          <a:latin typeface="Arial" panose="020B0604020202020204" pitchFamily="34" charset="0"/>
                          <a:ea typeface="+mn-ea"/>
                          <a:cs typeface="+mn-cs"/>
                        </a:rPr>
                        <a:t>89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9"/>
                  </a:ext>
                </a:extLst>
              </a:tr>
              <a:tr h="212927">
                <a:tc>
                  <a:txBody>
                    <a:bodyPr/>
                    <a:lstStyle/>
                    <a:p>
                      <a:pPr algn="l" fontAlgn="ctr"/>
                      <a:r>
                        <a:rPr lang="en-US" sz="800" b="0" i="0" u="none" strike="noStrike" dirty="0" err="1">
                          <a:solidFill>
                            <a:schemeClr val="tx1"/>
                          </a:solidFill>
                          <a:effectLst/>
                          <a:latin typeface="Arial" panose="020B0604020202020204" pitchFamily="34" charset="0"/>
                        </a:rPr>
                        <a:t>Kvemo</a:t>
                      </a:r>
                      <a:r>
                        <a:rPr lang="en-US" sz="800" b="0" i="0" u="none" strike="noStrike" dirty="0">
                          <a:solidFill>
                            <a:schemeClr val="tx1"/>
                          </a:solidFill>
                          <a:effectLst/>
                          <a:latin typeface="Arial" panose="020B0604020202020204" pitchFamily="34" charset="0"/>
                        </a:rPr>
                        <a:t> </a:t>
                      </a:r>
                      <a:r>
                        <a:rPr lang="en-US" sz="800" b="0" i="0" u="none" strike="noStrike" dirty="0" err="1">
                          <a:solidFill>
                            <a:schemeClr val="tx1"/>
                          </a:solidFill>
                          <a:effectLst/>
                          <a:latin typeface="Arial" panose="020B0604020202020204" pitchFamily="34" charset="0"/>
                        </a:rPr>
                        <a:t>Kartli</a:t>
                      </a:r>
                      <a:endParaRPr lang="en-US" sz="800" b="0" i="0" u="none" strike="noStrike" dirty="0">
                        <a:solidFill>
                          <a:schemeClr val="tx1"/>
                        </a:solidFill>
                        <a:effectLst/>
                        <a:latin typeface="Arial" panose="020B0604020202020204" pitchFamily="34" charset="0"/>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41</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64</a:t>
                      </a:r>
                    </a:p>
                  </a:txBody>
                  <a:tcPr marL="9525" marR="9525" marT="9525" marB="0" anchor="b">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GB" sz="800" b="0" i="0" u="none" strike="noStrike" kern="1200" dirty="0">
                          <a:solidFill>
                            <a:schemeClr val="dk1"/>
                          </a:solidFill>
                          <a:effectLst/>
                          <a:latin typeface="Arial" panose="020B0604020202020204" pitchFamily="34" charset="0"/>
                          <a:ea typeface="+mn-ea"/>
                          <a:cs typeface="+mn-cs"/>
                        </a:rPr>
                        <a:t>73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10"/>
                  </a:ext>
                </a:extLst>
              </a:tr>
              <a:tr h="212927">
                <a:tc>
                  <a:txBody>
                    <a:bodyPr/>
                    <a:lstStyle/>
                    <a:p>
                      <a:pPr algn="l" fontAlgn="ctr"/>
                      <a:r>
                        <a:rPr lang="en-US" sz="800" b="0" i="0" u="none" strike="noStrike" dirty="0" err="1">
                          <a:solidFill>
                            <a:schemeClr val="tx1"/>
                          </a:solidFill>
                          <a:effectLst/>
                          <a:latin typeface="Arial" panose="020B0604020202020204" pitchFamily="34" charset="0"/>
                        </a:rPr>
                        <a:t>Shida</a:t>
                      </a:r>
                      <a:r>
                        <a:rPr lang="en-US" sz="800" b="0" i="0" u="none" strike="noStrike" dirty="0">
                          <a:solidFill>
                            <a:schemeClr val="tx1"/>
                          </a:solidFill>
                          <a:effectLst/>
                          <a:latin typeface="Arial" panose="020B0604020202020204" pitchFamily="34" charset="0"/>
                        </a:rPr>
                        <a:t> </a:t>
                      </a:r>
                      <a:r>
                        <a:rPr lang="en-US" sz="800" b="0" i="0" u="none" strike="noStrike" dirty="0" err="1">
                          <a:solidFill>
                            <a:schemeClr val="tx1"/>
                          </a:solidFill>
                          <a:effectLst/>
                          <a:latin typeface="Arial" panose="020B0604020202020204" pitchFamily="34" charset="0"/>
                        </a:rPr>
                        <a:t>Kartli</a:t>
                      </a:r>
                      <a:endParaRPr lang="en-US" sz="800" b="0" i="0" u="none" strike="noStrike" dirty="0">
                        <a:solidFill>
                          <a:schemeClr val="tx1"/>
                        </a:solidFill>
                        <a:effectLst/>
                        <a:latin typeface="Arial" panose="020B0604020202020204" pitchFamily="34" charset="0"/>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80</a:t>
                      </a:r>
                    </a:p>
                  </a:txBody>
                  <a:tcPr marL="9525" marR="9525" marT="9525" marB="0" anchor="ctr">
                    <a:lnL w="635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89</a:t>
                      </a:r>
                    </a:p>
                  </a:txBody>
                  <a:tcPr marL="9525" marR="9525" marT="9525" marB="0" anchor="ctr">
                    <a:lnL w="31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US" sz="800" b="0" i="0" u="none" strike="noStrike" kern="1200" dirty="0">
                          <a:solidFill>
                            <a:schemeClr val="dk1"/>
                          </a:solidFill>
                          <a:effectLst/>
                          <a:latin typeface="Arial" panose="020B0604020202020204" pitchFamily="34" charset="0"/>
                          <a:ea typeface="+mn-ea"/>
                          <a:cs typeface="+mn-cs"/>
                        </a:rPr>
                        <a:t>97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lnSpc>
                          <a:spcPct val="100000"/>
                        </a:lnSpc>
                      </a:pPr>
                      <a:r>
                        <a:rPr lang="en-GB" sz="800" b="0" i="0" u="none" strike="noStrike" kern="1200" dirty="0">
                          <a:solidFill>
                            <a:schemeClr val="dk1"/>
                          </a:solidFill>
                          <a:effectLst/>
                          <a:latin typeface="Arial" panose="020B0604020202020204" pitchFamily="34" charset="0"/>
                          <a:ea typeface="+mn-ea"/>
                          <a:cs typeface="+mn-cs"/>
                        </a:rPr>
                        <a:t>86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11"/>
                  </a:ext>
                </a:extLst>
              </a:tr>
            </a:tbl>
          </a:graphicData>
        </a:graphic>
      </p:graphicFrame>
      <p:cxnSp>
        <p:nvCxnSpPr>
          <p:cNvPr id="18" name="Straight Connector 17"/>
          <p:cNvCxnSpPr/>
          <p:nvPr/>
        </p:nvCxnSpPr>
        <p:spPr>
          <a:xfrm>
            <a:off x="304030" y="3867321"/>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312420" y="7780021"/>
            <a:ext cx="7033260" cy="219024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342172" y="7800024"/>
            <a:ext cx="2274629" cy="369332"/>
          </a:xfrm>
          <a:prstGeom prst="rect">
            <a:avLst/>
          </a:prstGeom>
          <a:noFill/>
        </p:spPr>
        <p:txBody>
          <a:bodyPr wrap="square" rtlCol="0">
            <a:spAutoFit/>
          </a:bodyPr>
          <a:lstStyle/>
          <a:p>
            <a:r>
              <a:rPr lang="en-US" b="1" dirty="0">
                <a:solidFill>
                  <a:schemeClr val="bg1"/>
                </a:solidFill>
                <a:latin typeface="+mj-lt"/>
              </a:rPr>
              <a:t>Key Messages</a:t>
            </a:r>
          </a:p>
        </p:txBody>
      </p:sp>
      <p:graphicFrame>
        <p:nvGraphicFramePr>
          <p:cNvPr id="24" name="Content Placeholder 6"/>
          <p:cNvGraphicFramePr>
            <a:graphicFrameLocks/>
          </p:cNvGraphicFramePr>
          <p:nvPr>
            <p:extLst>
              <p:ext uri="{D42A27DB-BD31-4B8C-83A1-F6EECF244321}">
                <p14:modId xmlns:p14="http://schemas.microsoft.com/office/powerpoint/2010/main" val="283087950"/>
              </p:ext>
            </p:extLst>
          </p:nvPr>
        </p:nvGraphicFramePr>
        <p:xfrm>
          <a:off x="5009183" y="1025271"/>
          <a:ext cx="2350008" cy="2048256"/>
        </p:xfrm>
        <a:graphic>
          <a:graphicData uri="http://schemas.openxmlformats.org/drawingml/2006/chart">
            <c:chart xmlns:c="http://schemas.openxmlformats.org/drawingml/2006/chart" xmlns:r="http://schemas.openxmlformats.org/officeDocument/2006/relationships" r:id="rId4"/>
          </a:graphicData>
        </a:graphic>
      </p:graphicFrame>
      <p:sp>
        <p:nvSpPr>
          <p:cNvPr id="22" name="TextBox 21"/>
          <p:cNvSpPr txBox="1"/>
          <p:nvPr/>
        </p:nvSpPr>
        <p:spPr>
          <a:xfrm>
            <a:off x="306330" y="7325320"/>
            <a:ext cx="6989820" cy="369332"/>
          </a:xfrm>
          <a:prstGeom prst="rect">
            <a:avLst/>
          </a:prstGeom>
          <a:noFill/>
          <a:ln w="3175">
            <a:noFill/>
          </a:ln>
        </p:spPr>
        <p:txBody>
          <a:bodyPr wrap="square" rtlCol="0">
            <a:spAutoFit/>
          </a:bodyPr>
          <a:lstStyle/>
          <a:p>
            <a:r>
              <a:rPr lang="en-US" sz="600" dirty="0"/>
              <a:t>Participation rate in </a:t>
            </a:r>
            <a:r>
              <a:rPr lang="en-US" sz="600" dirty="0" err="1"/>
              <a:t>organised</a:t>
            </a:r>
            <a:r>
              <a:rPr lang="en-US" sz="600" dirty="0"/>
              <a:t> learning is percentage of children in the relevant age group (one year before the official primary school entry age) who are attending kindergarten or primary school</a:t>
            </a:r>
            <a:endParaRPr lang="en-GB" sz="600" dirty="0"/>
          </a:p>
          <a:p>
            <a:r>
              <a:rPr lang="en-US" sz="600" dirty="0"/>
              <a:t>In “Participation rate in </a:t>
            </a:r>
            <a:r>
              <a:rPr lang="en-US" sz="600" dirty="0" err="1"/>
              <a:t>organised</a:t>
            </a:r>
            <a:r>
              <a:rPr lang="en-US" sz="600" dirty="0"/>
              <a:t> learning” “</a:t>
            </a:r>
            <a:r>
              <a:rPr lang="en-US" sz="600" dirty="0" err="1"/>
              <a:t>Samtskhe-Javakheti</a:t>
            </a:r>
            <a:r>
              <a:rPr lang="en-US" sz="600" dirty="0"/>
              <a:t>” and “</a:t>
            </a:r>
            <a:r>
              <a:rPr lang="en-US" sz="600" dirty="0" err="1"/>
              <a:t>Kvemo</a:t>
            </a:r>
            <a:r>
              <a:rPr lang="en-US" sz="600" dirty="0"/>
              <a:t> </a:t>
            </a:r>
            <a:r>
              <a:rPr lang="en-US" sz="600" dirty="0" err="1"/>
              <a:t>Kartli</a:t>
            </a:r>
            <a:r>
              <a:rPr lang="en-US" sz="600" dirty="0"/>
              <a:t>” are based on 25-49 unweighted cases     </a:t>
            </a:r>
            <a:br>
              <a:rPr lang="en-US" sz="600" dirty="0"/>
            </a:br>
            <a:r>
              <a:rPr lang="en-US" sz="600" dirty="0"/>
              <a:t>In “Primary” “</a:t>
            </a:r>
            <a:r>
              <a:rPr lang="en-US" sz="600" dirty="0" err="1"/>
              <a:t>Guria</a:t>
            </a:r>
            <a:r>
              <a:rPr lang="en-US" sz="600" dirty="0"/>
              <a:t>”, “</a:t>
            </a:r>
            <a:r>
              <a:rPr lang="en-US" sz="600" dirty="0" err="1"/>
              <a:t>Samtskhe-Javakheti</a:t>
            </a:r>
            <a:r>
              <a:rPr lang="en-US" sz="600" dirty="0"/>
              <a:t>” and “</a:t>
            </a:r>
            <a:r>
              <a:rPr lang="en-US" sz="600" dirty="0" err="1"/>
              <a:t>Kvemo</a:t>
            </a:r>
            <a:r>
              <a:rPr lang="en-US" sz="600" dirty="0"/>
              <a:t> </a:t>
            </a:r>
            <a:r>
              <a:rPr lang="en-US" sz="600" dirty="0" err="1"/>
              <a:t>Kartli</a:t>
            </a:r>
            <a:r>
              <a:rPr lang="en-US" sz="600" dirty="0"/>
              <a:t>” are based on 25-49 unweighted cases</a:t>
            </a:r>
          </a:p>
        </p:txBody>
      </p:sp>
      <p:sp>
        <p:nvSpPr>
          <p:cNvPr id="26" name="TextBox 25"/>
          <p:cNvSpPr txBox="1"/>
          <p:nvPr/>
        </p:nvSpPr>
        <p:spPr>
          <a:xfrm>
            <a:off x="342172" y="8163103"/>
            <a:ext cx="6836344" cy="1755296"/>
          </a:xfrm>
          <a:prstGeom prst="rect">
            <a:avLst/>
          </a:prstGeom>
          <a:noFill/>
        </p:spPr>
        <p:txBody>
          <a:bodyPr wrap="square" numCol="3" spcCol="137160" rtlCol="0">
            <a:noAutofit/>
          </a:bodyPr>
          <a:lstStyle/>
          <a:p>
            <a:pPr marL="171450" lvl="0" indent="-171450" algn="just">
              <a:spcBef>
                <a:spcPts val="300"/>
              </a:spcBef>
              <a:spcAft>
                <a:spcPts val="300"/>
              </a:spcAft>
              <a:buFont typeface="Arial" charset="0"/>
              <a:buChar char="•"/>
            </a:pPr>
            <a:r>
              <a:rPr lang="en-US" sz="900" dirty="0">
                <a:solidFill>
                  <a:schemeClr val="bg1"/>
                </a:solidFill>
              </a:rPr>
              <a:t>85% of children of upper secondary school age are attending upper secondary school, while in the relevant ages primary and lower secondary school attendance </a:t>
            </a:r>
            <a:r>
              <a:rPr lang="en-US" sz="900" dirty="0" smtClean="0">
                <a:solidFill>
                  <a:schemeClr val="bg1"/>
                </a:solidFill>
              </a:rPr>
              <a:t>rates are  98</a:t>
            </a:r>
            <a:r>
              <a:rPr lang="en-US" sz="900" dirty="0">
                <a:solidFill>
                  <a:schemeClr val="bg1"/>
                </a:solidFill>
              </a:rPr>
              <a:t>% and 96</a:t>
            </a:r>
            <a:r>
              <a:rPr lang="en-US" sz="900" dirty="0" smtClean="0">
                <a:solidFill>
                  <a:schemeClr val="bg1"/>
                </a:solidFill>
              </a:rPr>
              <a:t>%, respectively.</a:t>
            </a:r>
            <a:endParaRPr lang="en-GB" sz="900" dirty="0">
              <a:solidFill>
                <a:schemeClr val="bg1"/>
              </a:solidFill>
            </a:endParaRPr>
          </a:p>
          <a:p>
            <a:pPr marL="171450" indent="-171450" algn="just">
              <a:spcBef>
                <a:spcPts val="300"/>
              </a:spcBef>
              <a:spcAft>
                <a:spcPts val="300"/>
              </a:spcAft>
              <a:buFont typeface="Arial" charset="0"/>
              <a:buChar char="•"/>
            </a:pPr>
            <a:r>
              <a:rPr lang="en-US" sz="900" dirty="0">
                <a:solidFill>
                  <a:schemeClr val="bg1"/>
                </a:solidFill>
              </a:rPr>
              <a:t>Net </a:t>
            </a:r>
            <a:r>
              <a:rPr lang="en-US" sz="900" dirty="0" smtClean="0">
                <a:solidFill>
                  <a:schemeClr val="bg1"/>
                </a:solidFill>
              </a:rPr>
              <a:t>attendance </a:t>
            </a:r>
            <a:r>
              <a:rPr lang="en-US" sz="900" dirty="0">
                <a:solidFill>
                  <a:schemeClr val="bg1"/>
                </a:solidFill>
              </a:rPr>
              <a:t>rate for early childhood education in the richest quintile is greatly higher than in the poorest </a:t>
            </a:r>
            <a:r>
              <a:rPr lang="en-US" sz="900" dirty="0" smtClean="0">
                <a:solidFill>
                  <a:schemeClr val="bg1"/>
                </a:solidFill>
              </a:rPr>
              <a:t>quintile </a:t>
            </a:r>
            <a:r>
              <a:rPr lang="en-US" sz="900" dirty="0">
                <a:solidFill>
                  <a:schemeClr val="bg1"/>
                </a:solidFill>
              </a:rPr>
              <a:t>(87% compared to 61%).</a:t>
            </a:r>
          </a:p>
          <a:p>
            <a:pPr marL="171450" lvl="0" indent="-171450" algn="just">
              <a:spcBef>
                <a:spcPts val="300"/>
              </a:spcBef>
              <a:spcAft>
                <a:spcPts val="300"/>
              </a:spcAft>
              <a:buFont typeface="Arial" charset="0"/>
              <a:buChar char="•"/>
            </a:pPr>
            <a:endParaRPr lang="en-US" sz="900" dirty="0" smtClean="0">
              <a:solidFill>
                <a:schemeClr val="bg1"/>
              </a:solidFill>
            </a:endParaRPr>
          </a:p>
          <a:p>
            <a:pPr marL="171450" lvl="0" indent="-171450" algn="just">
              <a:spcBef>
                <a:spcPts val="300"/>
              </a:spcBef>
              <a:spcAft>
                <a:spcPts val="300"/>
              </a:spcAft>
              <a:buFont typeface="Arial" charset="0"/>
              <a:buChar char="•"/>
            </a:pPr>
            <a:r>
              <a:rPr lang="en-US" sz="900" dirty="0" smtClean="0">
                <a:solidFill>
                  <a:schemeClr val="bg1"/>
                </a:solidFill>
              </a:rPr>
              <a:t>Participation </a:t>
            </a:r>
            <a:r>
              <a:rPr lang="en-US" sz="900" dirty="0">
                <a:solidFill>
                  <a:schemeClr val="bg1"/>
                </a:solidFill>
              </a:rPr>
              <a:t>rate in organized learning one year prior to primary entry age is 5 percentage point higher for female </a:t>
            </a:r>
            <a:r>
              <a:rPr lang="en-US" sz="900" dirty="0" smtClean="0">
                <a:solidFill>
                  <a:schemeClr val="bg1"/>
                </a:solidFill>
              </a:rPr>
              <a:t>than for </a:t>
            </a:r>
            <a:r>
              <a:rPr lang="en-US" sz="900" dirty="0">
                <a:solidFill>
                  <a:schemeClr val="bg1"/>
                </a:solidFill>
              </a:rPr>
              <a:t>male and 14 percentage point higher in urban areas than in rural areas.</a:t>
            </a:r>
            <a:endParaRPr lang="en-GB" sz="900" dirty="0">
              <a:solidFill>
                <a:schemeClr val="bg1"/>
              </a:solidFill>
            </a:endParaRPr>
          </a:p>
          <a:p>
            <a:pPr marL="171450" indent="-171450" algn="just">
              <a:spcBef>
                <a:spcPts val="300"/>
              </a:spcBef>
              <a:spcAft>
                <a:spcPts val="300"/>
              </a:spcAft>
              <a:buFont typeface="Arial" charset="0"/>
              <a:buChar char="•"/>
            </a:pPr>
            <a:r>
              <a:rPr lang="en-US" sz="900" dirty="0">
                <a:solidFill>
                  <a:schemeClr val="bg1"/>
                </a:solidFill>
              </a:rPr>
              <a:t>Adjusted</a:t>
            </a:r>
            <a:r>
              <a:rPr lang="en-US" sz="900" b="1" dirty="0">
                <a:solidFill>
                  <a:schemeClr val="bg1"/>
                </a:solidFill>
              </a:rPr>
              <a:t> </a:t>
            </a:r>
            <a:r>
              <a:rPr lang="en-US" sz="900" dirty="0">
                <a:solidFill>
                  <a:schemeClr val="bg1"/>
                </a:solidFill>
              </a:rPr>
              <a:t>net attendance rate for primary school and lower secondary school is the same by sex, while it is </a:t>
            </a:r>
            <a:r>
              <a:rPr lang="en-US" sz="900" dirty="0" smtClean="0">
                <a:solidFill>
                  <a:schemeClr val="bg1"/>
                </a:solidFill>
              </a:rPr>
              <a:t>4 </a:t>
            </a:r>
            <a:r>
              <a:rPr lang="en-US" sz="900" dirty="0">
                <a:solidFill>
                  <a:schemeClr val="bg1"/>
                </a:solidFill>
              </a:rPr>
              <a:t>percentage point higher for female than for male in </a:t>
            </a:r>
            <a:r>
              <a:rPr lang="en-US" sz="900" dirty="0" smtClean="0">
                <a:solidFill>
                  <a:schemeClr val="bg1"/>
                </a:solidFill>
              </a:rPr>
              <a:t>upper </a:t>
            </a:r>
            <a:r>
              <a:rPr lang="en-US" sz="900" dirty="0">
                <a:solidFill>
                  <a:schemeClr val="bg1"/>
                </a:solidFill>
              </a:rPr>
              <a:t>secondary school.</a:t>
            </a:r>
          </a:p>
          <a:p>
            <a:pPr marL="171450" indent="-171450" algn="just">
              <a:spcBef>
                <a:spcPts val="300"/>
              </a:spcBef>
              <a:spcAft>
                <a:spcPts val="300"/>
              </a:spcAft>
              <a:buFont typeface="Arial" charset="0"/>
              <a:buChar char="•"/>
            </a:pPr>
            <a:endParaRPr lang="en-US" sz="900" dirty="0" smtClean="0">
              <a:solidFill>
                <a:schemeClr val="bg1"/>
              </a:solidFill>
            </a:endParaRPr>
          </a:p>
          <a:p>
            <a:pPr marL="171450" indent="-171450" algn="just">
              <a:spcBef>
                <a:spcPts val="300"/>
              </a:spcBef>
              <a:spcAft>
                <a:spcPts val="300"/>
              </a:spcAft>
              <a:buFont typeface="Arial" charset="0"/>
              <a:buChar char="•"/>
            </a:pPr>
            <a:r>
              <a:rPr lang="en-US" sz="900" dirty="0" smtClean="0">
                <a:solidFill>
                  <a:schemeClr val="bg1"/>
                </a:solidFill>
              </a:rPr>
              <a:t>Adjusted </a:t>
            </a:r>
            <a:r>
              <a:rPr lang="en-US" sz="900" dirty="0">
                <a:solidFill>
                  <a:schemeClr val="bg1"/>
                </a:solidFill>
              </a:rPr>
              <a:t>lower secondary school net attendance rate is 100% in the richest </a:t>
            </a:r>
            <a:r>
              <a:rPr lang="en-US" sz="900" dirty="0" smtClean="0">
                <a:solidFill>
                  <a:schemeClr val="bg1"/>
                </a:solidFill>
              </a:rPr>
              <a:t>quintile</a:t>
            </a:r>
            <a:r>
              <a:rPr lang="en-US" sz="900" dirty="0">
                <a:solidFill>
                  <a:schemeClr val="bg1"/>
                </a:solidFill>
              </a:rPr>
              <a:t>.</a:t>
            </a:r>
          </a:p>
          <a:p>
            <a:pPr marL="171450" indent="-171450" algn="just">
              <a:spcBef>
                <a:spcPts val="300"/>
              </a:spcBef>
              <a:spcAft>
                <a:spcPts val="300"/>
              </a:spcAft>
              <a:buFont typeface="Arial" charset="0"/>
              <a:buChar char="•"/>
            </a:pPr>
            <a:r>
              <a:rPr lang="en-US" sz="900" dirty="0">
                <a:solidFill>
                  <a:schemeClr val="bg1"/>
                </a:solidFill>
              </a:rPr>
              <a:t>Upper secondary school net attendance rate is the highest in </a:t>
            </a:r>
            <a:r>
              <a:rPr lang="it-IT" sz="900" dirty="0">
                <a:solidFill>
                  <a:schemeClr val="bg1"/>
                </a:solidFill>
              </a:rPr>
              <a:t>Imereti, Racha-Lechkhumi and Kvemo Svaneti</a:t>
            </a:r>
            <a:r>
              <a:rPr lang="en-US" sz="900" dirty="0">
                <a:solidFill>
                  <a:schemeClr val="bg1"/>
                </a:solidFill>
              </a:rPr>
              <a:t> region </a:t>
            </a:r>
            <a:r>
              <a:rPr lang="en-GB" sz="900" dirty="0">
                <a:solidFill>
                  <a:schemeClr val="bg1"/>
                </a:solidFill>
              </a:rPr>
              <a:t>95%</a:t>
            </a:r>
            <a:r>
              <a:rPr lang="en-US" sz="900" dirty="0">
                <a:solidFill>
                  <a:schemeClr val="bg1"/>
                </a:solidFill>
              </a:rPr>
              <a:t> and the  lowest in </a:t>
            </a:r>
            <a:r>
              <a:rPr lang="en-US" sz="900" dirty="0" err="1">
                <a:solidFill>
                  <a:schemeClr val="bg1"/>
                </a:solidFill>
              </a:rPr>
              <a:t>Kvemo</a:t>
            </a:r>
            <a:r>
              <a:rPr lang="en-US" sz="900" dirty="0">
                <a:solidFill>
                  <a:schemeClr val="bg1"/>
                </a:solidFill>
              </a:rPr>
              <a:t> </a:t>
            </a:r>
            <a:r>
              <a:rPr lang="en-US" sz="900" dirty="0" err="1">
                <a:solidFill>
                  <a:schemeClr val="bg1"/>
                </a:solidFill>
              </a:rPr>
              <a:t>Kartli</a:t>
            </a:r>
            <a:r>
              <a:rPr lang="en-US" sz="900" dirty="0">
                <a:solidFill>
                  <a:schemeClr val="bg1"/>
                </a:solidFill>
              </a:rPr>
              <a:t> </a:t>
            </a:r>
            <a:r>
              <a:rPr lang="en-GB" sz="900" dirty="0">
                <a:solidFill>
                  <a:schemeClr val="bg1"/>
                </a:solidFill>
              </a:rPr>
              <a:t>73%</a:t>
            </a:r>
            <a:r>
              <a:rPr lang="en-US" sz="900" dirty="0">
                <a:solidFill>
                  <a:schemeClr val="bg1"/>
                </a:solidFill>
              </a:rPr>
              <a:t>.</a:t>
            </a:r>
          </a:p>
          <a:p>
            <a:pPr algn="just"/>
            <a:endParaRPr lang="en-US" sz="900" dirty="0">
              <a:solidFill>
                <a:schemeClr val="bg1"/>
              </a:solidFill>
            </a:endParaRPr>
          </a:p>
          <a:p>
            <a:pPr marL="171450" indent="-171450" algn="just">
              <a:buFont typeface="Arial" charset="0"/>
              <a:buChar char="•"/>
            </a:pPr>
            <a:endParaRPr lang="en-US" sz="900" dirty="0">
              <a:solidFill>
                <a:schemeClr val="bg1"/>
              </a:solidFill>
            </a:endParaRPr>
          </a:p>
        </p:txBody>
      </p:sp>
    </p:spTree>
    <p:extLst>
      <p:ext uri="{BB962C8B-B14F-4D97-AF65-F5344CB8AC3E}">
        <p14:creationId xmlns:p14="http://schemas.microsoft.com/office/powerpoint/2010/main" val="16706442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45"/>
          <p:cNvSpPr txBox="1"/>
          <p:nvPr/>
        </p:nvSpPr>
        <p:spPr>
          <a:xfrm>
            <a:off x="235522" y="182355"/>
            <a:ext cx="4209409" cy="276999"/>
          </a:xfrm>
          <a:prstGeom prst="rect">
            <a:avLst/>
          </a:prstGeom>
          <a:noFill/>
          <a:ln w="3175">
            <a:noFill/>
          </a:ln>
        </p:spPr>
        <p:txBody>
          <a:bodyPr wrap="square" rtlCol="0">
            <a:spAutoFit/>
          </a:bodyPr>
          <a:lstStyle/>
          <a:p>
            <a:r>
              <a:rPr lang="en-US" sz="1200" b="1" dirty="0">
                <a:solidFill>
                  <a:srgbClr val="4C545A"/>
                </a:solidFill>
                <a:latin typeface="+mj-lt"/>
              </a:rPr>
              <a:t>Completion</a:t>
            </a:r>
            <a:r>
              <a:rPr lang="en-US" sz="1200" b="1" dirty="0">
                <a:latin typeface="+mj-lt"/>
              </a:rPr>
              <a:t> </a:t>
            </a:r>
            <a:r>
              <a:rPr lang="en-US" sz="1200" b="1" dirty="0">
                <a:solidFill>
                  <a:srgbClr val="4C545A"/>
                </a:solidFill>
                <a:latin typeface="+mj-lt"/>
              </a:rPr>
              <a:t>Rates</a:t>
            </a:r>
          </a:p>
        </p:txBody>
      </p:sp>
      <p:cxnSp>
        <p:nvCxnSpPr>
          <p:cNvPr id="48" name="Straight Connector 47"/>
          <p:cNvCxnSpPr/>
          <p:nvPr/>
        </p:nvCxnSpPr>
        <p:spPr>
          <a:xfrm>
            <a:off x="305629" y="455250"/>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304800" y="2822062"/>
            <a:ext cx="3355848" cy="261610"/>
          </a:xfrm>
          <a:prstGeom prst="rect">
            <a:avLst/>
          </a:prstGeom>
          <a:noFill/>
          <a:ln w="3175">
            <a:noFill/>
          </a:ln>
        </p:spPr>
        <p:txBody>
          <a:bodyPr wrap="square" rtlCol="0">
            <a:spAutoFit/>
          </a:bodyPr>
          <a:lstStyle/>
          <a:p>
            <a:pPr algn="ctr"/>
            <a:r>
              <a:rPr lang="en-US" sz="1100" b="1" dirty="0">
                <a:solidFill>
                  <a:srgbClr val="4C545A"/>
                </a:solidFill>
                <a:latin typeface="+mj-lt"/>
              </a:rPr>
              <a:t>Lower Secondary</a:t>
            </a:r>
          </a:p>
        </p:txBody>
      </p:sp>
      <p:sp>
        <p:nvSpPr>
          <p:cNvPr id="40" name="TextBox 39"/>
          <p:cNvSpPr txBox="1"/>
          <p:nvPr/>
        </p:nvSpPr>
        <p:spPr>
          <a:xfrm>
            <a:off x="3884163" y="2826268"/>
            <a:ext cx="3355848" cy="261610"/>
          </a:xfrm>
          <a:prstGeom prst="rect">
            <a:avLst/>
          </a:prstGeom>
          <a:noFill/>
          <a:ln w="3175">
            <a:noFill/>
          </a:ln>
        </p:spPr>
        <p:txBody>
          <a:bodyPr wrap="square" rtlCol="0">
            <a:spAutoFit/>
          </a:bodyPr>
          <a:lstStyle/>
          <a:p>
            <a:pPr algn="ctr"/>
            <a:r>
              <a:rPr lang="en-US" sz="1100" b="1" dirty="0">
                <a:solidFill>
                  <a:srgbClr val="4C545A"/>
                </a:solidFill>
                <a:latin typeface="+mj-lt"/>
              </a:rPr>
              <a:t>Upper Secondary</a:t>
            </a:r>
          </a:p>
        </p:txBody>
      </p:sp>
      <p:sp>
        <p:nvSpPr>
          <p:cNvPr id="44" name="TextBox 43"/>
          <p:cNvSpPr txBox="1"/>
          <p:nvPr/>
        </p:nvSpPr>
        <p:spPr>
          <a:xfrm>
            <a:off x="305959" y="5262039"/>
            <a:ext cx="3355848" cy="276999"/>
          </a:xfrm>
          <a:prstGeom prst="rect">
            <a:avLst/>
          </a:prstGeom>
          <a:noFill/>
          <a:ln w="3175">
            <a:noFill/>
          </a:ln>
        </p:spPr>
        <p:txBody>
          <a:bodyPr wrap="square" rtlCol="0">
            <a:spAutoFit/>
          </a:bodyPr>
          <a:lstStyle/>
          <a:p>
            <a:r>
              <a:rPr lang="en-US" sz="600" dirty="0"/>
              <a:t>Percentage of children whose age are 3 to 5 years above the intended age for the last grade of lower secondary school who have completed lower secondary education</a:t>
            </a:r>
            <a:endParaRPr lang="en-US" sz="100" b="1" dirty="0"/>
          </a:p>
        </p:txBody>
      </p:sp>
      <p:sp>
        <p:nvSpPr>
          <p:cNvPr id="54" name="TextBox 53"/>
          <p:cNvSpPr txBox="1"/>
          <p:nvPr/>
        </p:nvSpPr>
        <p:spPr>
          <a:xfrm>
            <a:off x="3884612" y="5269181"/>
            <a:ext cx="3355848" cy="274320"/>
          </a:xfrm>
          <a:prstGeom prst="rect">
            <a:avLst/>
          </a:prstGeom>
          <a:noFill/>
          <a:ln w="3175">
            <a:noFill/>
          </a:ln>
        </p:spPr>
        <p:txBody>
          <a:bodyPr wrap="square" rtlCol="0">
            <a:spAutoFit/>
          </a:bodyPr>
          <a:lstStyle/>
          <a:p>
            <a:r>
              <a:rPr lang="en-US" sz="600" dirty="0"/>
              <a:t>Percentage of children or youth whose age are 3 to 5 years above the intended age for the last grade of upper secondary school who have completed upper secondary education</a:t>
            </a:r>
            <a:endParaRPr lang="en-US" sz="100" b="1" dirty="0"/>
          </a:p>
        </p:txBody>
      </p:sp>
      <p:graphicFrame>
        <p:nvGraphicFramePr>
          <p:cNvPr id="17" name="Content Placeholder 6"/>
          <p:cNvGraphicFramePr>
            <a:graphicFrameLocks/>
          </p:cNvGraphicFramePr>
          <p:nvPr>
            <p:extLst>
              <p:ext uri="{D42A27DB-BD31-4B8C-83A1-F6EECF244321}">
                <p14:modId xmlns:p14="http://schemas.microsoft.com/office/powerpoint/2010/main" val="871522690"/>
              </p:ext>
            </p:extLst>
          </p:nvPr>
        </p:nvGraphicFramePr>
        <p:xfrm>
          <a:off x="305629" y="3171354"/>
          <a:ext cx="3355848" cy="210312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Content Placeholder 6"/>
          <p:cNvGraphicFramePr>
            <a:graphicFrameLocks/>
          </p:cNvGraphicFramePr>
          <p:nvPr>
            <p:extLst>
              <p:ext uri="{D42A27DB-BD31-4B8C-83A1-F6EECF244321}">
                <p14:modId xmlns:p14="http://schemas.microsoft.com/office/powerpoint/2010/main" val="2975234110"/>
              </p:ext>
            </p:extLst>
          </p:nvPr>
        </p:nvGraphicFramePr>
        <p:xfrm>
          <a:off x="3884612" y="3178030"/>
          <a:ext cx="3355848" cy="21031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4" name="Chart 33"/>
          <p:cNvGraphicFramePr/>
          <p:nvPr>
            <p:extLst>
              <p:ext uri="{D42A27DB-BD31-4B8C-83A1-F6EECF244321}">
                <p14:modId xmlns:p14="http://schemas.microsoft.com/office/powerpoint/2010/main" val="1755280681"/>
              </p:ext>
            </p:extLst>
          </p:nvPr>
        </p:nvGraphicFramePr>
        <p:xfrm>
          <a:off x="304800" y="576481"/>
          <a:ext cx="7010400" cy="1769488"/>
        </p:xfrm>
        <a:graphic>
          <a:graphicData uri="http://schemas.openxmlformats.org/drawingml/2006/chart">
            <c:chart xmlns:c="http://schemas.openxmlformats.org/drawingml/2006/chart" xmlns:r="http://schemas.openxmlformats.org/officeDocument/2006/relationships" r:id="rId4"/>
          </a:graphicData>
        </a:graphic>
      </p:graphicFrame>
      <p:sp>
        <p:nvSpPr>
          <p:cNvPr id="35" name="TextBox 34"/>
          <p:cNvSpPr txBox="1"/>
          <p:nvPr/>
        </p:nvSpPr>
        <p:spPr>
          <a:xfrm>
            <a:off x="222570" y="2441257"/>
            <a:ext cx="5297168" cy="276999"/>
          </a:xfrm>
          <a:prstGeom prst="rect">
            <a:avLst/>
          </a:prstGeom>
          <a:noFill/>
          <a:ln w="3175">
            <a:noFill/>
          </a:ln>
        </p:spPr>
        <p:txBody>
          <a:bodyPr wrap="square" rtlCol="0">
            <a:spAutoFit/>
          </a:bodyPr>
          <a:lstStyle/>
          <a:p>
            <a:r>
              <a:rPr lang="en-US" sz="1200" b="1" dirty="0">
                <a:solidFill>
                  <a:srgbClr val="4C545A"/>
                </a:solidFill>
                <a:latin typeface="+mj-lt"/>
              </a:rPr>
              <a:t>Inequalities in Completion Rates</a:t>
            </a:r>
            <a:endParaRPr lang="en-US" sz="1200" b="1" dirty="0">
              <a:solidFill>
                <a:srgbClr val="FF0000"/>
              </a:solidFill>
              <a:highlight>
                <a:srgbClr val="FFFF00"/>
              </a:highlight>
              <a:latin typeface="+mj-lt"/>
            </a:endParaRPr>
          </a:p>
        </p:txBody>
      </p:sp>
      <p:cxnSp>
        <p:nvCxnSpPr>
          <p:cNvPr id="36" name="Straight Connector 35"/>
          <p:cNvCxnSpPr/>
          <p:nvPr/>
        </p:nvCxnSpPr>
        <p:spPr>
          <a:xfrm>
            <a:off x="305629" y="2718256"/>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28609" y="5656244"/>
            <a:ext cx="6514954" cy="276999"/>
          </a:xfrm>
          <a:prstGeom prst="rect">
            <a:avLst/>
          </a:prstGeom>
          <a:noFill/>
          <a:ln w="3175">
            <a:noFill/>
          </a:ln>
        </p:spPr>
        <p:txBody>
          <a:bodyPr wrap="square" rtlCol="0">
            <a:spAutoFit/>
          </a:bodyPr>
          <a:lstStyle/>
          <a:p>
            <a:r>
              <a:rPr lang="en-US" sz="1200" b="1" dirty="0">
                <a:solidFill>
                  <a:srgbClr val="4C545A"/>
                </a:solidFill>
                <a:latin typeface="+mj-lt"/>
              </a:rPr>
              <a:t>Regional Data in Completion Rates</a:t>
            </a:r>
          </a:p>
        </p:txBody>
      </p:sp>
      <p:graphicFrame>
        <p:nvGraphicFramePr>
          <p:cNvPr id="43" name="Table 42"/>
          <p:cNvGraphicFramePr>
            <a:graphicFrameLocks noGrp="1"/>
          </p:cNvGraphicFramePr>
          <p:nvPr>
            <p:extLst>
              <p:ext uri="{D42A27DB-BD31-4B8C-83A1-F6EECF244321}">
                <p14:modId xmlns:p14="http://schemas.microsoft.com/office/powerpoint/2010/main" val="3571452463"/>
              </p:ext>
            </p:extLst>
          </p:nvPr>
        </p:nvGraphicFramePr>
        <p:xfrm>
          <a:off x="384069" y="6140968"/>
          <a:ext cx="6850582" cy="3425309"/>
        </p:xfrm>
        <a:graphic>
          <a:graphicData uri="http://schemas.openxmlformats.org/drawingml/2006/table">
            <a:tbl>
              <a:tblPr firstRow="1" bandRow="1">
                <a:tableStyleId>{5C22544A-7EE6-4342-B048-85BDC9FD1C3A}</a:tableStyleId>
              </a:tblPr>
              <a:tblGrid>
                <a:gridCol w="1562746">
                  <a:extLst>
                    <a:ext uri="{9D8B030D-6E8A-4147-A177-3AD203B41FA5}">
                      <a16:colId xmlns="" xmlns:a16="http://schemas.microsoft.com/office/drawing/2014/main" val="20000"/>
                    </a:ext>
                  </a:extLst>
                </a:gridCol>
                <a:gridCol w="1762612">
                  <a:extLst>
                    <a:ext uri="{9D8B030D-6E8A-4147-A177-3AD203B41FA5}">
                      <a16:colId xmlns="" xmlns:a16="http://schemas.microsoft.com/office/drawing/2014/main" val="323826085"/>
                    </a:ext>
                  </a:extLst>
                </a:gridCol>
                <a:gridCol w="1762612">
                  <a:extLst>
                    <a:ext uri="{9D8B030D-6E8A-4147-A177-3AD203B41FA5}">
                      <a16:colId xmlns="" xmlns:a16="http://schemas.microsoft.com/office/drawing/2014/main" val="4277240198"/>
                    </a:ext>
                  </a:extLst>
                </a:gridCol>
                <a:gridCol w="1762612">
                  <a:extLst>
                    <a:ext uri="{9D8B030D-6E8A-4147-A177-3AD203B41FA5}">
                      <a16:colId xmlns="" xmlns:a16="http://schemas.microsoft.com/office/drawing/2014/main" val="2901038807"/>
                    </a:ext>
                  </a:extLst>
                </a:gridCol>
              </a:tblGrid>
              <a:tr h="707885">
                <a:tc>
                  <a:txBody>
                    <a:bodyPr/>
                    <a:lstStyle/>
                    <a:p>
                      <a:r>
                        <a:rPr lang="en-US" sz="1050" dirty="0">
                          <a:latin typeface="+mj-lt"/>
                        </a:rPr>
                        <a:t>Region </a:t>
                      </a:r>
                    </a:p>
                  </a:txBody>
                  <a:tcPr anchor="ctr">
                    <a:solidFill>
                      <a:schemeClr val="bg1">
                        <a:lumMod val="75000"/>
                      </a:schemeClr>
                    </a:solidFill>
                  </a:tcPr>
                </a:tc>
                <a:tc>
                  <a:txBody>
                    <a:bodyPr/>
                    <a:lstStyle/>
                    <a:p>
                      <a:pPr algn="ctr"/>
                      <a:r>
                        <a:rPr lang="en-US" sz="1000" dirty="0">
                          <a:latin typeface="+mj-lt"/>
                        </a:rPr>
                        <a:t>Primary</a:t>
                      </a:r>
                      <a:r>
                        <a:rPr lang="en-US" sz="1000" baseline="0" dirty="0">
                          <a:latin typeface="+mj-lt"/>
                        </a:rPr>
                        <a:t> </a:t>
                      </a:r>
                      <a:endParaRPr lang="en-US" sz="1000" dirty="0">
                        <a:latin typeface="+mj-lt"/>
                      </a:endParaRPr>
                    </a:p>
                  </a:txBody>
                  <a:tcPr anchor="ctr">
                    <a:solidFill>
                      <a:srgbClr val="684FA1"/>
                    </a:solidFill>
                  </a:tcPr>
                </a:tc>
                <a:tc>
                  <a:txBody>
                    <a:bodyPr/>
                    <a:lstStyle/>
                    <a:p>
                      <a:pPr algn="ctr"/>
                      <a:r>
                        <a:rPr lang="en-US" sz="1000" b="1" kern="1200" dirty="0">
                          <a:solidFill>
                            <a:schemeClr val="lt1"/>
                          </a:solidFill>
                          <a:latin typeface="+mj-lt"/>
                          <a:ea typeface="+mn-ea"/>
                          <a:cs typeface="+mn-cs"/>
                        </a:rPr>
                        <a:t>Lower Secondary</a:t>
                      </a:r>
                    </a:p>
                  </a:txBody>
                  <a:tcPr anchor="ctr">
                    <a:solidFill>
                      <a:srgbClr val="F15A40"/>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1000" b="1" kern="1200" dirty="0">
                          <a:solidFill>
                            <a:schemeClr val="lt1"/>
                          </a:solidFill>
                          <a:latin typeface="+mj-lt"/>
                          <a:ea typeface="+mn-ea"/>
                          <a:cs typeface="+mn-cs"/>
                        </a:rPr>
                        <a:t>Upper Secondary</a:t>
                      </a:r>
                    </a:p>
                  </a:txBody>
                  <a:tcPr anchor="ctr">
                    <a:solidFill>
                      <a:srgbClr val="A9D18E"/>
                    </a:solidFill>
                  </a:tcPr>
                </a:tc>
                <a:extLst>
                  <a:ext uri="{0D108BD9-81ED-4DB2-BD59-A6C34878D82A}">
                    <a16:rowId xmlns="" xmlns:a16="http://schemas.microsoft.com/office/drawing/2014/main" val="10000"/>
                  </a:ext>
                </a:extLst>
              </a:tr>
              <a:tr h="362309">
                <a:tc>
                  <a:txBody>
                    <a:bodyPr/>
                    <a:lstStyle/>
                    <a:p>
                      <a:pPr algn="l"/>
                      <a:r>
                        <a:rPr lang="en-US" sz="1100" b="1" dirty="0">
                          <a:latin typeface="+mn-lt"/>
                        </a:rPr>
                        <a:t>National</a:t>
                      </a:r>
                    </a:p>
                  </a:txBody>
                  <a:tcP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fontAlgn="ctr"/>
                      <a:r>
                        <a:rPr lang="en-US" sz="800" b="1" i="0" u="none" strike="noStrike" dirty="0">
                          <a:effectLst/>
                          <a:latin typeface="Arial" panose="020B0604020202020204" pitchFamily="34" charset="0"/>
                        </a:rPr>
                        <a:t>100</a:t>
                      </a:r>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fontAlgn="ctr"/>
                      <a:r>
                        <a:rPr lang="en-US" sz="800" b="1" i="0" u="none" strike="noStrike" dirty="0">
                          <a:effectLst/>
                          <a:latin typeface="Arial" panose="020B0604020202020204" pitchFamily="34" charset="0"/>
                        </a:rPr>
                        <a:t>98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tc>
                  <a:txBody>
                    <a:bodyPr/>
                    <a:lstStyle/>
                    <a:p>
                      <a:pPr algn="ctr" fontAlgn="ctr"/>
                      <a:r>
                        <a:rPr lang="en-US" sz="800" b="1" i="0" u="none" strike="noStrike" dirty="0">
                          <a:effectLst/>
                          <a:latin typeface="Arial" panose="020B0604020202020204" pitchFamily="34" charset="0"/>
                        </a:rPr>
                        <a:t>81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noFill/>
                  </a:tcPr>
                </a:tc>
                <a:extLst>
                  <a:ext uri="{0D108BD9-81ED-4DB2-BD59-A6C34878D82A}">
                    <a16:rowId xmlns="" xmlns:a16="http://schemas.microsoft.com/office/drawing/2014/main" val="10001"/>
                  </a:ext>
                </a:extLst>
              </a:tr>
              <a:tr h="224638">
                <a:tc>
                  <a:txBody>
                    <a:bodyPr/>
                    <a:lstStyle/>
                    <a:p>
                      <a:pPr algn="l" fontAlgn="ctr"/>
                      <a:r>
                        <a:rPr lang="en-US" sz="800" b="0" i="0" u="none" strike="noStrike" dirty="0">
                          <a:solidFill>
                            <a:schemeClr val="tx1"/>
                          </a:solidFill>
                          <a:effectLst/>
                          <a:latin typeface="Arial" panose="020B0604020202020204" pitchFamily="34" charset="0"/>
                        </a:rPr>
                        <a:t>Tbilisi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100</a:t>
                      </a:r>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100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GB" sz="800" b="0" i="0" u="none" strike="noStrike" kern="1200" dirty="0">
                          <a:solidFill>
                            <a:schemeClr val="dk1"/>
                          </a:solidFill>
                          <a:effectLst/>
                          <a:latin typeface="Arial" panose="020B0604020202020204" pitchFamily="34" charset="0"/>
                          <a:ea typeface="+mn-ea"/>
                          <a:cs typeface="+mn-cs"/>
                        </a:rPr>
                        <a:t>90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2"/>
                  </a:ext>
                </a:extLst>
              </a:tr>
              <a:tr h="224638">
                <a:tc>
                  <a:txBody>
                    <a:bodyPr/>
                    <a:lstStyle/>
                    <a:p>
                      <a:pPr algn="l" fontAlgn="ctr"/>
                      <a:r>
                        <a:rPr lang="en-US" sz="800" b="0" i="0" u="none" strike="noStrike" dirty="0" err="1">
                          <a:solidFill>
                            <a:schemeClr val="tx1"/>
                          </a:solidFill>
                          <a:effectLst/>
                          <a:latin typeface="Arial" panose="020B0604020202020204" pitchFamily="34" charset="0"/>
                        </a:rPr>
                        <a:t>Adjara</a:t>
                      </a:r>
                      <a:r>
                        <a:rPr lang="en-US" sz="800" b="0" i="0" u="none" strike="noStrike" dirty="0">
                          <a:solidFill>
                            <a:schemeClr val="tx1"/>
                          </a:solidFill>
                          <a:effectLst/>
                          <a:latin typeface="Arial" panose="020B0604020202020204" pitchFamily="34" charset="0"/>
                        </a:rPr>
                        <a:t> A.R</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100</a:t>
                      </a:r>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99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GB" sz="800" b="0" i="0" u="none" strike="noStrike" kern="1200" dirty="0">
                          <a:solidFill>
                            <a:schemeClr val="dk1"/>
                          </a:solidFill>
                          <a:effectLst/>
                          <a:latin typeface="Arial" panose="020B0604020202020204" pitchFamily="34" charset="0"/>
                          <a:ea typeface="+mn-ea"/>
                          <a:cs typeface="+mn-cs"/>
                        </a:rPr>
                        <a:t>86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3"/>
                  </a:ext>
                </a:extLst>
              </a:tr>
              <a:tr h="224638">
                <a:tc>
                  <a:txBody>
                    <a:bodyPr/>
                    <a:lstStyle/>
                    <a:p>
                      <a:pPr algn="l" fontAlgn="ctr"/>
                      <a:r>
                        <a:rPr lang="en-US" sz="800" b="0" i="0" u="none" strike="noStrike" dirty="0" err="1">
                          <a:solidFill>
                            <a:schemeClr val="tx1"/>
                          </a:solidFill>
                          <a:effectLst/>
                          <a:latin typeface="Arial" panose="020B0604020202020204" pitchFamily="34" charset="0"/>
                        </a:rPr>
                        <a:t>Guria</a:t>
                      </a:r>
                      <a:endParaRPr lang="en-US" sz="800" b="0" i="0" u="none" strike="noStrike" dirty="0">
                        <a:solidFill>
                          <a:schemeClr val="tx1"/>
                        </a:solidFill>
                        <a:effectLst/>
                        <a:latin typeface="Arial" panose="020B0604020202020204" pitchFamily="34" charset="0"/>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100</a:t>
                      </a:r>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97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GB" sz="800" b="0" i="0" u="none" strike="noStrike" kern="1200" dirty="0">
                          <a:solidFill>
                            <a:schemeClr val="dk1"/>
                          </a:solidFill>
                          <a:effectLst/>
                          <a:latin typeface="Arial" panose="020B0604020202020204" pitchFamily="34" charset="0"/>
                          <a:ea typeface="+mn-ea"/>
                          <a:cs typeface="+mn-cs"/>
                        </a:rPr>
                        <a:t>75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4"/>
                  </a:ext>
                </a:extLst>
              </a:tr>
              <a:tr h="333373">
                <a:tc>
                  <a:txBody>
                    <a:bodyPr/>
                    <a:lstStyle/>
                    <a:p>
                      <a:pPr algn="l" fontAlgn="ctr"/>
                      <a:r>
                        <a:rPr lang="it-IT" sz="800" b="0" i="0" u="none" strike="noStrike" dirty="0">
                          <a:solidFill>
                            <a:schemeClr val="tx1"/>
                          </a:solidFill>
                          <a:effectLst/>
                          <a:latin typeface="Arial" panose="020B0604020202020204" pitchFamily="34" charset="0"/>
                        </a:rPr>
                        <a:t>Imereti, Racha-Lechkhumi and Kvemo Svaneti</a:t>
                      </a: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100</a:t>
                      </a:r>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100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GB" sz="800" b="0" i="0" u="none" strike="noStrike" kern="1200" dirty="0">
                          <a:solidFill>
                            <a:schemeClr val="dk1"/>
                          </a:solidFill>
                          <a:effectLst/>
                          <a:latin typeface="Arial" panose="020B0604020202020204" pitchFamily="34" charset="0"/>
                          <a:ea typeface="+mn-ea"/>
                          <a:cs typeface="+mn-cs"/>
                        </a:rPr>
                        <a:t>80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5"/>
                  </a:ext>
                </a:extLst>
              </a:tr>
              <a:tr h="224638">
                <a:tc>
                  <a:txBody>
                    <a:bodyPr/>
                    <a:lstStyle/>
                    <a:p>
                      <a:pPr algn="l" fontAlgn="ctr"/>
                      <a:r>
                        <a:rPr lang="en-US" sz="800" b="0" i="0" u="none" strike="noStrike" dirty="0" err="1">
                          <a:solidFill>
                            <a:schemeClr val="tx1"/>
                          </a:solidFill>
                          <a:effectLst/>
                          <a:latin typeface="Arial" panose="020B0604020202020204" pitchFamily="34" charset="0"/>
                        </a:rPr>
                        <a:t>Kakheti</a:t>
                      </a:r>
                      <a:endParaRPr lang="en-US" sz="800" b="0" i="0" u="none" strike="noStrike" dirty="0">
                        <a:solidFill>
                          <a:schemeClr val="tx1"/>
                        </a:solidFill>
                        <a:effectLst/>
                        <a:latin typeface="Arial" panose="020B0604020202020204" pitchFamily="34" charset="0"/>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99</a:t>
                      </a:r>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90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GB" sz="800" b="0" i="0" u="none" strike="noStrike" kern="1200" dirty="0">
                          <a:solidFill>
                            <a:schemeClr val="dk1"/>
                          </a:solidFill>
                          <a:effectLst/>
                          <a:latin typeface="Arial" panose="020B0604020202020204" pitchFamily="34" charset="0"/>
                          <a:ea typeface="+mn-ea"/>
                          <a:cs typeface="+mn-cs"/>
                        </a:rPr>
                        <a:t>60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6"/>
                  </a:ext>
                </a:extLst>
              </a:tr>
              <a:tr h="224638">
                <a:tc>
                  <a:txBody>
                    <a:bodyPr/>
                    <a:lstStyle/>
                    <a:p>
                      <a:pPr algn="l" fontAlgn="ctr"/>
                      <a:r>
                        <a:rPr lang="en-US" sz="800" b="0" i="0" u="none" strike="noStrike" dirty="0" err="1">
                          <a:solidFill>
                            <a:schemeClr val="tx1"/>
                          </a:solidFill>
                          <a:effectLst/>
                          <a:latin typeface="Arial" panose="020B0604020202020204" pitchFamily="34" charset="0"/>
                        </a:rPr>
                        <a:t>Mtskheta-Mtianeti</a:t>
                      </a:r>
                      <a:endParaRPr lang="en-US" sz="800" b="0" i="0" u="none" strike="noStrike" dirty="0">
                        <a:solidFill>
                          <a:schemeClr val="tx1"/>
                        </a:solidFill>
                        <a:effectLst/>
                        <a:latin typeface="Arial" panose="020B0604020202020204" pitchFamily="34" charset="0"/>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100</a:t>
                      </a:r>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95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GB" sz="800" b="0" i="0" u="none" strike="noStrike" kern="1200" dirty="0">
                          <a:solidFill>
                            <a:schemeClr val="dk1"/>
                          </a:solidFill>
                          <a:effectLst/>
                          <a:latin typeface="Arial" panose="020B0604020202020204" pitchFamily="34" charset="0"/>
                          <a:ea typeface="+mn-ea"/>
                          <a:cs typeface="+mn-cs"/>
                        </a:rPr>
                        <a:t>80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7"/>
                  </a:ext>
                </a:extLst>
              </a:tr>
              <a:tr h="224638">
                <a:tc>
                  <a:txBody>
                    <a:bodyPr/>
                    <a:lstStyle/>
                    <a:p>
                      <a:pPr algn="l" fontAlgn="ctr"/>
                      <a:r>
                        <a:rPr lang="en-US" sz="800" b="0" i="0" u="none" strike="noStrike" dirty="0" err="1">
                          <a:solidFill>
                            <a:schemeClr val="tx1"/>
                          </a:solidFill>
                          <a:effectLst/>
                          <a:latin typeface="Arial" panose="020B0604020202020204" pitchFamily="34" charset="0"/>
                        </a:rPr>
                        <a:t>Samegrelo-Zemo</a:t>
                      </a:r>
                      <a:r>
                        <a:rPr lang="en-US" sz="800" b="0" i="0" u="none" strike="noStrike" dirty="0">
                          <a:solidFill>
                            <a:schemeClr val="tx1"/>
                          </a:solidFill>
                          <a:effectLst/>
                          <a:latin typeface="Arial" panose="020B0604020202020204" pitchFamily="34" charset="0"/>
                        </a:rPr>
                        <a:t> </a:t>
                      </a:r>
                      <a:r>
                        <a:rPr lang="en-US" sz="800" b="0" i="0" u="none" strike="noStrike" dirty="0" err="1">
                          <a:solidFill>
                            <a:schemeClr val="tx1"/>
                          </a:solidFill>
                          <a:effectLst/>
                          <a:latin typeface="Arial" panose="020B0604020202020204" pitchFamily="34" charset="0"/>
                        </a:rPr>
                        <a:t>Svaneti</a:t>
                      </a:r>
                      <a:endParaRPr lang="en-US" sz="800" b="0" i="0" u="none" strike="noStrike" dirty="0">
                        <a:solidFill>
                          <a:schemeClr val="tx1"/>
                        </a:solidFill>
                        <a:effectLst/>
                        <a:latin typeface="Arial" panose="020B0604020202020204" pitchFamily="34" charset="0"/>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100</a:t>
                      </a:r>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99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GB" sz="800" b="0" i="0" u="none" strike="noStrike" kern="1200">
                          <a:solidFill>
                            <a:schemeClr val="dk1"/>
                          </a:solidFill>
                          <a:effectLst/>
                          <a:latin typeface="Arial" panose="020B0604020202020204" pitchFamily="34" charset="0"/>
                          <a:ea typeface="+mn-ea"/>
                          <a:cs typeface="+mn-cs"/>
                        </a:rPr>
                        <a:t>69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8"/>
                  </a:ext>
                </a:extLst>
              </a:tr>
              <a:tr h="224638">
                <a:tc>
                  <a:txBody>
                    <a:bodyPr/>
                    <a:lstStyle/>
                    <a:p>
                      <a:pPr algn="l" fontAlgn="ctr"/>
                      <a:r>
                        <a:rPr lang="en-US" sz="800" b="0" i="0" u="none" strike="noStrike" dirty="0" err="1">
                          <a:solidFill>
                            <a:schemeClr val="tx1"/>
                          </a:solidFill>
                          <a:effectLst/>
                          <a:latin typeface="Arial" panose="020B0604020202020204" pitchFamily="34" charset="0"/>
                        </a:rPr>
                        <a:t>Samtskhe-Javakheti</a:t>
                      </a:r>
                      <a:endParaRPr lang="en-US" sz="800" b="0" i="0" u="none" strike="noStrike" dirty="0">
                        <a:solidFill>
                          <a:schemeClr val="tx1"/>
                        </a:solidFill>
                        <a:effectLst/>
                        <a:latin typeface="Arial" panose="020B0604020202020204" pitchFamily="34" charset="0"/>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100</a:t>
                      </a:r>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99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GB" sz="800" b="0" i="0" u="none" strike="noStrike" kern="1200" dirty="0">
                          <a:solidFill>
                            <a:schemeClr val="dk1"/>
                          </a:solidFill>
                          <a:effectLst/>
                          <a:latin typeface="Arial" panose="020B0604020202020204" pitchFamily="34" charset="0"/>
                          <a:ea typeface="+mn-ea"/>
                          <a:cs typeface="+mn-cs"/>
                        </a:rPr>
                        <a:t>85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9"/>
                  </a:ext>
                </a:extLst>
              </a:tr>
              <a:tr h="224638">
                <a:tc>
                  <a:txBody>
                    <a:bodyPr/>
                    <a:lstStyle/>
                    <a:p>
                      <a:pPr algn="l" fontAlgn="ctr"/>
                      <a:r>
                        <a:rPr lang="en-US" sz="800" b="0" i="0" u="none" strike="noStrike" dirty="0" err="1">
                          <a:solidFill>
                            <a:schemeClr val="tx1"/>
                          </a:solidFill>
                          <a:effectLst/>
                          <a:latin typeface="Arial" panose="020B0604020202020204" pitchFamily="34" charset="0"/>
                        </a:rPr>
                        <a:t>Kvemo</a:t>
                      </a:r>
                      <a:r>
                        <a:rPr lang="en-US" sz="800" b="0" i="0" u="none" strike="noStrike" dirty="0">
                          <a:solidFill>
                            <a:schemeClr val="tx1"/>
                          </a:solidFill>
                          <a:effectLst/>
                          <a:latin typeface="Arial" panose="020B0604020202020204" pitchFamily="34" charset="0"/>
                        </a:rPr>
                        <a:t> </a:t>
                      </a:r>
                      <a:r>
                        <a:rPr lang="en-US" sz="800" b="0" i="0" u="none" strike="noStrike" dirty="0" err="1">
                          <a:solidFill>
                            <a:schemeClr val="tx1"/>
                          </a:solidFill>
                          <a:effectLst/>
                          <a:latin typeface="Arial" panose="020B0604020202020204" pitchFamily="34" charset="0"/>
                        </a:rPr>
                        <a:t>Kartli</a:t>
                      </a:r>
                      <a:endParaRPr lang="en-US" sz="800" b="0" i="0" u="none" strike="noStrike" dirty="0">
                        <a:solidFill>
                          <a:schemeClr val="tx1"/>
                        </a:solidFill>
                        <a:effectLst/>
                        <a:latin typeface="Arial" panose="020B0604020202020204" pitchFamily="34" charset="0"/>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100</a:t>
                      </a:r>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89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GB" sz="800" b="0" i="0" u="none" strike="noStrike" kern="1200" dirty="0">
                          <a:solidFill>
                            <a:schemeClr val="dk1"/>
                          </a:solidFill>
                          <a:effectLst/>
                          <a:latin typeface="Arial" panose="020B0604020202020204" pitchFamily="34" charset="0"/>
                          <a:ea typeface="+mn-ea"/>
                          <a:cs typeface="+mn-cs"/>
                        </a:rPr>
                        <a:t>69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10"/>
                  </a:ext>
                </a:extLst>
              </a:tr>
              <a:tr h="224638">
                <a:tc>
                  <a:txBody>
                    <a:bodyPr/>
                    <a:lstStyle/>
                    <a:p>
                      <a:pPr algn="l" fontAlgn="ctr"/>
                      <a:r>
                        <a:rPr lang="en-US" sz="800" b="0" i="0" u="none" strike="noStrike" dirty="0" err="1">
                          <a:solidFill>
                            <a:schemeClr val="tx1"/>
                          </a:solidFill>
                          <a:effectLst/>
                          <a:latin typeface="Arial" panose="020B0604020202020204" pitchFamily="34" charset="0"/>
                        </a:rPr>
                        <a:t>Shida</a:t>
                      </a:r>
                      <a:r>
                        <a:rPr lang="en-US" sz="800" b="0" i="0" u="none" strike="noStrike" dirty="0">
                          <a:solidFill>
                            <a:schemeClr val="tx1"/>
                          </a:solidFill>
                          <a:effectLst/>
                          <a:latin typeface="Arial" panose="020B0604020202020204" pitchFamily="34" charset="0"/>
                        </a:rPr>
                        <a:t> </a:t>
                      </a:r>
                      <a:r>
                        <a:rPr lang="en-US" sz="800" b="0" i="0" u="none" strike="noStrike" dirty="0" err="1">
                          <a:solidFill>
                            <a:schemeClr val="tx1"/>
                          </a:solidFill>
                          <a:effectLst/>
                          <a:latin typeface="Arial" panose="020B0604020202020204" pitchFamily="34" charset="0"/>
                        </a:rPr>
                        <a:t>Kartli</a:t>
                      </a:r>
                      <a:endParaRPr lang="en-US" sz="800" b="0" i="0" u="none" strike="noStrike" dirty="0">
                        <a:solidFill>
                          <a:schemeClr val="tx1"/>
                        </a:solidFill>
                        <a:effectLst/>
                        <a:latin typeface="Arial" panose="020B0604020202020204" pitchFamily="34" charset="0"/>
                      </a:endParaRPr>
                    </a:p>
                  </a:txBody>
                  <a:tcPr marL="114300" marR="0" marT="0"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99</a:t>
                      </a:r>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800" b="0" i="0" u="none" strike="noStrike" dirty="0">
                          <a:effectLst/>
                          <a:latin typeface="Arial" panose="020B0604020202020204" pitchFamily="34" charset="0"/>
                        </a:rPr>
                        <a:t>96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marL="0" algn="ctr" defTabSz="777240" rtl="0" eaLnBrk="1" fontAlgn="ctr" latinLnBrk="0" hangingPunct="1"/>
                      <a:r>
                        <a:rPr lang="en-GB" sz="800" b="0" i="0" u="none" strike="noStrike" kern="1200" dirty="0">
                          <a:solidFill>
                            <a:schemeClr val="dk1"/>
                          </a:solidFill>
                          <a:effectLst/>
                          <a:latin typeface="Arial" panose="020B0604020202020204" pitchFamily="34" charset="0"/>
                          <a:ea typeface="+mn-ea"/>
                          <a:cs typeface="+mn-cs"/>
                        </a:rPr>
                        <a:t>68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11"/>
                  </a:ext>
                </a:extLst>
              </a:tr>
            </a:tbl>
          </a:graphicData>
        </a:graphic>
      </p:graphicFrame>
      <p:cxnSp>
        <p:nvCxnSpPr>
          <p:cNvPr id="47" name="Straight Connector 46"/>
          <p:cNvCxnSpPr/>
          <p:nvPr/>
        </p:nvCxnSpPr>
        <p:spPr>
          <a:xfrm>
            <a:off x="302187" y="5932811"/>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04802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extLst>
              <p:ext uri="{D42A27DB-BD31-4B8C-83A1-F6EECF244321}">
                <p14:modId xmlns:p14="http://schemas.microsoft.com/office/powerpoint/2010/main" val="3625478000"/>
              </p:ext>
            </p:extLst>
          </p:nvPr>
        </p:nvGraphicFramePr>
        <p:xfrm>
          <a:off x="306177" y="3717694"/>
          <a:ext cx="7050023" cy="2297430"/>
        </p:xfrm>
        <a:graphic>
          <a:graphicData uri="http://schemas.openxmlformats.org/drawingml/2006/table">
            <a:tbl>
              <a:tblPr firstRow="1" bandRow="1">
                <a:tableStyleId>{5C22544A-7EE6-4342-B048-85BDC9FD1C3A}</a:tableStyleId>
              </a:tblPr>
              <a:tblGrid>
                <a:gridCol w="439932">
                  <a:extLst>
                    <a:ext uri="{9D8B030D-6E8A-4147-A177-3AD203B41FA5}">
                      <a16:colId xmlns="" xmlns:a16="http://schemas.microsoft.com/office/drawing/2014/main" val="20000"/>
                    </a:ext>
                  </a:extLst>
                </a:gridCol>
                <a:gridCol w="689472">
                  <a:extLst>
                    <a:ext uri="{9D8B030D-6E8A-4147-A177-3AD203B41FA5}">
                      <a16:colId xmlns="" xmlns:a16="http://schemas.microsoft.com/office/drawing/2014/main" val="3691044017"/>
                    </a:ext>
                  </a:extLst>
                </a:gridCol>
                <a:gridCol w="4815862">
                  <a:extLst>
                    <a:ext uri="{9D8B030D-6E8A-4147-A177-3AD203B41FA5}">
                      <a16:colId xmlns="" xmlns:a16="http://schemas.microsoft.com/office/drawing/2014/main" val="20001"/>
                    </a:ext>
                  </a:extLst>
                </a:gridCol>
                <a:gridCol w="1104757">
                  <a:extLst>
                    <a:ext uri="{9D8B030D-6E8A-4147-A177-3AD203B41FA5}">
                      <a16:colId xmlns="" xmlns:a16="http://schemas.microsoft.com/office/drawing/2014/main" val="2901038807"/>
                    </a:ext>
                  </a:extLst>
                </a:gridCol>
              </a:tblGrid>
              <a:tr h="382353">
                <a:tc>
                  <a:txBody>
                    <a:bodyPr/>
                    <a:lstStyle/>
                    <a:p>
                      <a:r>
                        <a:rPr lang="en-US" sz="1050" dirty="0">
                          <a:latin typeface="+mj-lt"/>
                        </a:rPr>
                        <a:t>SDG </a:t>
                      </a:r>
                    </a:p>
                  </a:txBody>
                  <a:tcPr anchor="ctr">
                    <a:solidFill>
                      <a:schemeClr val="bg1">
                        <a:lumMod val="75000"/>
                      </a:schemeClr>
                    </a:solidFill>
                  </a:tcPr>
                </a:tc>
                <a:tc>
                  <a:txBody>
                    <a:bodyPr/>
                    <a:lstStyle/>
                    <a:p>
                      <a:r>
                        <a:rPr lang="en-US" sz="1050" dirty="0">
                          <a:latin typeface="+mj-lt"/>
                        </a:rPr>
                        <a:t>MICS Indicator</a:t>
                      </a:r>
                    </a:p>
                  </a:txBody>
                  <a:tcPr anchor="ctr">
                    <a:solidFill>
                      <a:schemeClr val="bg1">
                        <a:lumMod val="75000"/>
                      </a:schemeClr>
                    </a:solidFill>
                  </a:tcPr>
                </a:tc>
                <a:tc>
                  <a:txBody>
                    <a:bodyPr/>
                    <a:lstStyle/>
                    <a:p>
                      <a:r>
                        <a:rPr lang="en-US" sz="1050" b="1" kern="1200" dirty="0">
                          <a:solidFill>
                            <a:schemeClr val="lt1"/>
                          </a:solidFill>
                          <a:latin typeface="+mj-lt"/>
                          <a:ea typeface="+mn-ea"/>
                          <a:cs typeface="+mn-cs"/>
                        </a:rPr>
                        <a:t>Definition &amp; Notes</a:t>
                      </a:r>
                    </a:p>
                  </a:txBody>
                  <a:tcPr anchor="ctr">
                    <a:solidFill>
                      <a:srgbClr val="3AB9C6"/>
                    </a:solidFill>
                  </a:tcPr>
                </a:tc>
                <a:tc>
                  <a:txBody>
                    <a:bodyPr/>
                    <a:lstStyle/>
                    <a:p>
                      <a:pPr marL="0" marR="0" lvl="0" indent="0" algn="ctr" defTabSz="777240" rtl="0" eaLnBrk="1" fontAlgn="auto" latinLnBrk="0" hangingPunct="1">
                        <a:lnSpc>
                          <a:spcPct val="100000"/>
                        </a:lnSpc>
                        <a:spcBef>
                          <a:spcPts val="0"/>
                        </a:spcBef>
                        <a:spcAft>
                          <a:spcPts val="0"/>
                        </a:spcAft>
                        <a:buClrTx/>
                        <a:buSzTx/>
                        <a:buFontTx/>
                        <a:buNone/>
                        <a:tabLst/>
                        <a:defRPr/>
                      </a:pPr>
                      <a:r>
                        <a:rPr lang="en-US" sz="1000" b="1" kern="1200" dirty="0">
                          <a:solidFill>
                            <a:srgbClr val="4C545A"/>
                          </a:solidFill>
                          <a:latin typeface="+mn-lt"/>
                          <a:ea typeface="+mn-ea"/>
                          <a:cs typeface="+mn-cs"/>
                        </a:rPr>
                        <a:t>Value</a:t>
                      </a:r>
                    </a:p>
                  </a:txBody>
                  <a:tcPr anchor="ctr">
                    <a:solidFill>
                      <a:srgbClr val="A9D18E"/>
                    </a:solidFill>
                  </a:tcPr>
                </a:tc>
                <a:extLst>
                  <a:ext uri="{0D108BD9-81ED-4DB2-BD59-A6C34878D82A}">
                    <a16:rowId xmlns="" xmlns:a16="http://schemas.microsoft.com/office/drawing/2014/main" val="10000"/>
                  </a:ext>
                </a:extLst>
              </a:tr>
              <a:tr h="314325">
                <a:tc>
                  <a:txBody>
                    <a:bodyPr/>
                    <a:lstStyle/>
                    <a:p>
                      <a:r>
                        <a:rPr lang="en-US" sz="1000" dirty="0"/>
                        <a:t>4.1.4</a:t>
                      </a:r>
                    </a:p>
                  </a:txBody>
                  <a:tcPr marL="95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B w="6350" cap="flat" cmpd="sng" algn="ctr">
                      <a:solidFill>
                        <a:schemeClr val="bg1">
                          <a:lumMod val="65000"/>
                        </a:schemeClr>
                      </a:solidFill>
                      <a:prstDash val="solid"/>
                      <a:round/>
                      <a:headEnd type="none" w="med" len="med"/>
                      <a:tailEnd type="none" w="med" len="med"/>
                    </a:lnB>
                    <a:noFill/>
                  </a:tcPr>
                </a:tc>
                <a:tc>
                  <a:txBody>
                    <a:bodyPr/>
                    <a:lstStyle/>
                    <a:p>
                      <a:r>
                        <a:rPr lang="en-US" sz="1000" dirty="0"/>
                        <a:t>LN.8 </a:t>
                      </a:r>
                      <a:r>
                        <a:rPr lang="en-US" sz="1000" dirty="0" err="1"/>
                        <a:t>a,b,c</a:t>
                      </a:r>
                      <a:endParaRPr lang="en-US" sz="1000" dirty="0"/>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B w="6350" cap="flat" cmpd="sng" algn="ctr">
                      <a:solidFill>
                        <a:schemeClr val="bg1">
                          <a:lumMod val="65000"/>
                        </a:schemeClr>
                      </a:solidFill>
                      <a:prstDash val="solid"/>
                      <a:round/>
                      <a:headEnd type="none" w="med" len="med"/>
                      <a:tailEnd type="none" w="med" len="med"/>
                    </a:lnB>
                    <a:noFill/>
                  </a:tcPr>
                </a:tc>
                <a:tc>
                  <a:txBody>
                    <a:bodyPr/>
                    <a:lstStyle/>
                    <a:p>
                      <a:pPr algn="l" rtl="0" fontAlgn="ctr"/>
                      <a:r>
                        <a:rPr lang="en-GB" sz="1000" kern="1200" dirty="0">
                          <a:solidFill>
                            <a:schemeClr val="dk1"/>
                          </a:solidFill>
                          <a:effectLst/>
                          <a:latin typeface="+mn-lt"/>
                          <a:ea typeface="+mn-ea"/>
                          <a:cs typeface="+mn-cs"/>
                        </a:rPr>
                        <a:t>Completion rate</a:t>
                      </a:r>
                      <a:r>
                        <a:rPr lang="en-GB" sz="1000" kern="1200" baseline="0" dirty="0">
                          <a:solidFill>
                            <a:schemeClr val="dk1"/>
                          </a:solidFill>
                          <a:effectLst/>
                          <a:latin typeface="+mn-lt"/>
                          <a:ea typeface="+mn-ea"/>
                          <a:cs typeface="+mn-cs"/>
                        </a:rPr>
                        <a:t> (primary education, lower secondary, upper secondary education) </a:t>
                      </a:r>
                      <a:endParaRPr lang="en-US" sz="1000" b="1" i="0" u="none" strike="noStrike" dirty="0">
                        <a:solidFill>
                          <a:srgbClr val="000000"/>
                        </a:solidFill>
                        <a:effectLst/>
                        <a:latin typeface="Franklin Gothic Book" panose="020B0503020102020204" pitchFamily="34" charset="0"/>
                      </a:endParaRPr>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lumMod val="65000"/>
                        </a:schemeClr>
                      </a:solidFill>
                      <a:prstDash val="solid"/>
                      <a:round/>
                      <a:headEnd type="none" w="med" len="med"/>
                      <a:tailEnd type="none" w="med" len="med"/>
                    </a:lnB>
                    <a:noFill/>
                  </a:tcPr>
                </a:tc>
                <a:tc>
                  <a:txBody>
                    <a:bodyPr/>
                    <a:lstStyle/>
                    <a:p>
                      <a:pPr algn="ctr" rtl="0" fontAlgn="ctr"/>
                      <a:r>
                        <a:rPr lang="en-US" sz="1000" b="0" i="0" u="none" strike="noStrike" dirty="0" smtClean="0">
                          <a:solidFill>
                            <a:srgbClr val="000000"/>
                          </a:solidFill>
                          <a:effectLst/>
                          <a:latin typeface="Franklin Gothic Book" panose="020B0503020102020204" pitchFamily="34" charset="0"/>
                        </a:rPr>
                        <a:t>100%/</a:t>
                      </a:r>
                      <a:r>
                        <a:rPr lang="en-US" sz="1000" b="0" i="0" u="none" strike="noStrike" dirty="0">
                          <a:solidFill>
                            <a:srgbClr val="000000"/>
                          </a:solidFill>
                          <a:effectLst/>
                          <a:latin typeface="Franklin Gothic Book" panose="020B0503020102020204" pitchFamily="34" charset="0"/>
                        </a:rPr>
                        <a:t>98</a:t>
                      </a:r>
                      <a:r>
                        <a:rPr lang="en-US" sz="1000" b="0" i="0" u="none" strike="noStrike" dirty="0" smtClean="0">
                          <a:solidFill>
                            <a:srgbClr val="000000"/>
                          </a:solidFill>
                          <a:effectLst/>
                          <a:latin typeface="Franklin Gothic Book" panose="020B0503020102020204" pitchFamily="34" charset="0"/>
                        </a:rPr>
                        <a:t>%/81%</a:t>
                      </a:r>
                      <a:endParaRPr lang="en-US" sz="1000" b="0" i="0" u="none" strike="noStrike" dirty="0">
                        <a:solidFill>
                          <a:srgbClr val="000000"/>
                        </a:solidFill>
                        <a:effectLst/>
                        <a:latin typeface="Franklin Gothic Book" panose="020B050302010202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3823128133"/>
                  </a:ext>
                </a:extLst>
              </a:tr>
              <a:tr h="314325">
                <a:tc>
                  <a:txBody>
                    <a:bodyPr/>
                    <a:lstStyle/>
                    <a:p>
                      <a:r>
                        <a:rPr lang="en-US" sz="1000" dirty="0"/>
                        <a:t>4.1.5</a:t>
                      </a:r>
                    </a:p>
                  </a:txBody>
                  <a:tcPr marL="95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r>
                        <a:rPr lang="en-US" sz="1000" dirty="0"/>
                        <a:t>LN.6 </a:t>
                      </a:r>
                      <a:r>
                        <a:rPr lang="en-US" sz="1000" dirty="0" err="1"/>
                        <a:t>a,b,c</a:t>
                      </a:r>
                      <a:endParaRPr lang="en-US" sz="1000" dirty="0"/>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r>
                        <a:rPr lang="en-US" sz="1000" dirty="0"/>
                        <a:t>Out-of-school</a:t>
                      </a:r>
                      <a:r>
                        <a:rPr lang="en-US" sz="1000" baseline="0" dirty="0"/>
                        <a:t> rate (primary education, lower and upper secondary education) </a:t>
                      </a:r>
                      <a:endParaRPr lang="en-US" sz="1000" dirty="0"/>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rtl="0" fontAlgn="ctr"/>
                      <a:r>
                        <a:rPr lang="en-US" sz="1000" b="0" i="0" u="none" strike="noStrike" dirty="0">
                          <a:solidFill>
                            <a:srgbClr val="000000"/>
                          </a:solidFill>
                          <a:effectLst/>
                          <a:latin typeface="Franklin Gothic Book" panose="020B0503020102020204" pitchFamily="34" charset="0"/>
                        </a:rPr>
                        <a:t>1%/1%/</a:t>
                      </a:r>
                      <a:r>
                        <a:rPr lang="en-US" sz="1000" b="0" i="0" u="none" strike="noStrike" dirty="0" smtClean="0">
                          <a:solidFill>
                            <a:srgbClr val="000000"/>
                          </a:solidFill>
                          <a:effectLst/>
                          <a:latin typeface="Franklin Gothic Book" panose="020B0503020102020204" pitchFamily="34" charset="0"/>
                        </a:rPr>
                        <a:t>11%</a:t>
                      </a:r>
                      <a:endParaRPr lang="en-US" sz="1000" b="0" i="0" u="none" strike="noStrike" dirty="0">
                        <a:solidFill>
                          <a:srgbClr val="000000"/>
                        </a:solidFill>
                        <a:effectLst/>
                        <a:latin typeface="Franklin Gothic Book" panose="020B0503020102020204" pitchFamily="34" charset="0"/>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3"/>
                  </a:ext>
                </a:extLst>
              </a:tr>
              <a:tr h="314325">
                <a:tc>
                  <a:txBody>
                    <a:bodyPr/>
                    <a:lstStyle/>
                    <a:p>
                      <a:r>
                        <a:rPr lang="en-US" sz="1000" dirty="0"/>
                        <a:t>4.1.6</a:t>
                      </a:r>
                    </a:p>
                  </a:txBody>
                  <a:tcPr marL="95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r>
                        <a:rPr lang="en-US" sz="1000" dirty="0"/>
                        <a:t>LN.10 </a:t>
                      </a:r>
                      <a:r>
                        <a:rPr lang="en-US" sz="1000" dirty="0" err="1" smtClean="0"/>
                        <a:t>a,b</a:t>
                      </a:r>
                      <a:endParaRPr lang="en-US" sz="1000" dirty="0"/>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r>
                        <a:rPr lang="en-US" sz="1000" dirty="0"/>
                        <a:t>Percentage of children over-age for grade (primary</a:t>
                      </a:r>
                      <a:r>
                        <a:rPr lang="en-US" sz="1000" baseline="0" dirty="0"/>
                        <a:t> education, lower secondary education)</a:t>
                      </a:r>
                      <a:endParaRPr lang="en-US" sz="1000" dirty="0"/>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rtl="0" fontAlgn="ctr"/>
                      <a:r>
                        <a:rPr lang="en-US" sz="1000" b="0" i="0" u="none" strike="noStrike" dirty="0">
                          <a:solidFill>
                            <a:srgbClr val="000000"/>
                          </a:solidFill>
                          <a:effectLst/>
                          <a:latin typeface="Franklin Gothic Book" panose="020B0503020102020204" pitchFamily="34" charset="0"/>
                        </a:rPr>
                        <a:t>0.2%/0.6%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4"/>
                  </a:ext>
                </a:extLst>
              </a:tr>
              <a:tr h="314325">
                <a:tc>
                  <a:txBody>
                    <a:bodyPr/>
                    <a:lstStyle/>
                    <a:p>
                      <a:pPr algn="l"/>
                      <a:r>
                        <a:rPr lang="en-US" sz="1000" dirty="0"/>
                        <a:t>4.2.2</a:t>
                      </a:r>
                    </a:p>
                  </a:txBody>
                  <a:tcPr marL="95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l"/>
                      <a:r>
                        <a:rPr lang="en-US" sz="1000" dirty="0"/>
                        <a:t>LN.2</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l"/>
                      <a:r>
                        <a:rPr lang="en-US" sz="1000" dirty="0"/>
                        <a:t>Participation rate in organized learning (one year before</a:t>
                      </a:r>
                      <a:r>
                        <a:rPr lang="en-US" sz="1000" baseline="0" dirty="0"/>
                        <a:t> the official primary entry age), </a:t>
                      </a:r>
                    </a:p>
                    <a:p>
                      <a:pPr algn="l"/>
                      <a:r>
                        <a:rPr lang="en-US" sz="1000" baseline="0" dirty="0"/>
                        <a:t>by sex</a:t>
                      </a:r>
                      <a:endParaRPr lang="en-US" sz="1000" dirty="0"/>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l" rtl="0" fontAlgn="ctr"/>
                      <a:r>
                        <a:rPr lang="en-US" sz="1000" b="0" i="0" u="none" strike="noStrike" baseline="0" dirty="0">
                          <a:solidFill>
                            <a:srgbClr val="000000"/>
                          </a:solidFill>
                          <a:effectLst/>
                          <a:latin typeface="Franklin Gothic Book" panose="020B0503020102020204" pitchFamily="34" charset="0"/>
                        </a:rPr>
                        <a:t>    </a:t>
                      </a:r>
                      <a:r>
                        <a:rPr lang="en-US" sz="1000" b="0" i="0" u="none" strike="noStrike" dirty="0">
                          <a:solidFill>
                            <a:srgbClr val="000000"/>
                          </a:solidFill>
                          <a:effectLst/>
                          <a:latin typeface="Franklin Gothic Book" panose="020B0503020102020204" pitchFamily="34" charset="0"/>
                        </a:rPr>
                        <a:t>M:87%/F:92%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5"/>
                  </a:ext>
                </a:extLst>
              </a:tr>
              <a:tr h="314325">
                <a:tc>
                  <a:txBody>
                    <a:bodyPr/>
                    <a:lstStyle/>
                    <a:p>
                      <a:r>
                        <a:rPr lang="en-US" sz="1000" dirty="0"/>
                        <a:t>4.5.1</a:t>
                      </a:r>
                    </a:p>
                  </a:txBody>
                  <a:tcPr marL="95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algn="l"/>
                      <a:r>
                        <a:rPr lang="en-US" sz="1000" dirty="0"/>
                        <a:t>LN.5</a:t>
                      </a:r>
                      <a:r>
                        <a:rPr lang="en-US" sz="1000" baseline="0" dirty="0"/>
                        <a:t> </a:t>
                      </a:r>
                      <a:r>
                        <a:rPr lang="en-US" sz="1000" dirty="0"/>
                        <a:t>a</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r>
                        <a:rPr lang="en-US" sz="1000" dirty="0">
                          <a:solidFill>
                            <a:schemeClr val="tx1"/>
                          </a:solidFill>
                        </a:rPr>
                        <a:t>Parity indices (female/male,</a:t>
                      </a:r>
                      <a:r>
                        <a:rPr lang="en-US" sz="1000" baseline="0" dirty="0">
                          <a:solidFill>
                            <a:schemeClr val="tx1"/>
                          </a:solidFill>
                        </a:rPr>
                        <a:t> rural/urban, poorest/richest wealth quintiles) for primary adjusted net attendance rate</a:t>
                      </a:r>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algn="ctr" rtl="0" fontAlgn="ctr"/>
                      <a:r>
                        <a:rPr lang="en-US" sz="1000" b="0" i="0" u="none" strike="noStrike" dirty="0">
                          <a:solidFill>
                            <a:srgbClr val="000000"/>
                          </a:solidFill>
                          <a:effectLst/>
                          <a:latin typeface="Franklin Gothic Book" panose="020B0503020102020204" pitchFamily="34" charset="0"/>
                        </a:rPr>
                        <a:t>1.00/0.99/0.98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extLst>
                  <a:ext uri="{0D108BD9-81ED-4DB2-BD59-A6C34878D82A}">
                    <a16:rowId xmlns="" xmlns:a16="http://schemas.microsoft.com/office/drawing/2014/main" val="10006"/>
                  </a:ext>
                </a:extLst>
              </a:tr>
              <a:tr h="314325">
                <a:tc>
                  <a:txBody>
                    <a:bodyPr/>
                    <a:lstStyle/>
                    <a:p>
                      <a:r>
                        <a:rPr lang="en-US" sz="1000" dirty="0"/>
                        <a:t>4.5.1</a:t>
                      </a:r>
                    </a:p>
                  </a:txBody>
                  <a:tcPr marL="9525" marR="9525" marT="9525" marB="0" anchor="ctr">
                    <a:lnL w="1270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algn="l"/>
                      <a:r>
                        <a:rPr lang="en-US" sz="1000" dirty="0"/>
                        <a:t>LN.5 b</a:t>
                      </a:r>
                    </a:p>
                  </a:txBody>
                  <a:tcPr marL="9525" marR="9525" marT="9525" marB="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marL="0" marR="0" lvl="0" indent="0" algn="l" defTabSz="777240" rtl="0" eaLnBrk="1" fontAlgn="auto" latinLnBrk="0" hangingPunct="1">
                        <a:lnSpc>
                          <a:spcPct val="100000"/>
                        </a:lnSpc>
                        <a:spcBef>
                          <a:spcPts val="0"/>
                        </a:spcBef>
                        <a:spcAft>
                          <a:spcPts val="0"/>
                        </a:spcAft>
                        <a:buClrTx/>
                        <a:buSzTx/>
                        <a:buFontTx/>
                        <a:buNone/>
                        <a:tabLst/>
                        <a:defRPr/>
                      </a:pPr>
                      <a:r>
                        <a:rPr lang="en-US" sz="1000" dirty="0">
                          <a:solidFill>
                            <a:schemeClr val="tx1"/>
                          </a:solidFill>
                        </a:rPr>
                        <a:t>Parity indices (female/male,</a:t>
                      </a:r>
                      <a:r>
                        <a:rPr lang="en-US" sz="1000" baseline="0" dirty="0">
                          <a:solidFill>
                            <a:schemeClr val="tx1"/>
                          </a:solidFill>
                        </a:rPr>
                        <a:t> rural/urban, poorest/richest wealth quintiles) for lower secondary adjusted net attendance rate</a:t>
                      </a:r>
                    </a:p>
                  </a:txBody>
                  <a:tcPr marL="9525" marR="9525" marT="9525" marB="0" anchor="ctr">
                    <a:lnL w="635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tc>
                  <a:txBody>
                    <a:bodyPr/>
                    <a:lstStyle/>
                    <a:p>
                      <a:pPr marL="0" marR="0" lvl="0" indent="0" algn="l" defTabSz="777240" rtl="0" eaLnBrk="1" fontAlgn="auto"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Franklin Gothic Book" panose="020B0503020102020204" pitchFamily="34" charset="0"/>
                        </a:rPr>
                        <a:t>   1.00/1.01/0.95</a:t>
                      </a:r>
                    </a:p>
                    <a:p>
                      <a:endParaRPr lang="en-US" sz="1000" dirty="0"/>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noFill/>
                  </a:tcPr>
                </a:tc>
                <a:extLst>
                  <a:ext uri="{0D108BD9-81ED-4DB2-BD59-A6C34878D82A}">
                    <a16:rowId xmlns="" xmlns:a16="http://schemas.microsoft.com/office/drawing/2014/main" val="687489481"/>
                  </a:ext>
                </a:extLst>
              </a:tr>
            </a:tbl>
          </a:graphicData>
        </a:graphic>
      </p:graphicFrame>
      <p:pic>
        <p:nvPicPr>
          <p:cNvPr id="20" name="Picture 19"/>
          <p:cNvPicPr>
            <a:picLocks noChangeAspect="1"/>
          </p:cNvPicPr>
          <p:nvPr/>
        </p:nvPicPr>
        <p:blipFill rotWithShape="1">
          <a:blip r:embed="rId2">
            <a:extLst>
              <a:ext uri="{28A0092B-C50C-407E-A947-70E740481C1C}">
                <a14:useLocalDpi xmlns:a14="http://schemas.microsoft.com/office/drawing/2010/main" val="0"/>
              </a:ext>
            </a:extLst>
          </a:blip>
          <a:srcRect r="28854"/>
          <a:stretch/>
        </p:blipFill>
        <p:spPr>
          <a:xfrm>
            <a:off x="301883" y="8222980"/>
            <a:ext cx="7050024" cy="1660006"/>
          </a:xfrm>
          <a:prstGeom prst="rect">
            <a:avLst/>
          </a:prstGeom>
        </p:spPr>
      </p:pic>
      <p:sp>
        <p:nvSpPr>
          <p:cNvPr id="21" name="Text Box 2"/>
          <p:cNvSpPr txBox="1">
            <a:spLocks noChangeArrowheads="1"/>
          </p:cNvSpPr>
          <p:nvPr/>
        </p:nvSpPr>
        <p:spPr bwMode="auto">
          <a:xfrm>
            <a:off x="304800" y="8222980"/>
            <a:ext cx="7050024" cy="1660210"/>
          </a:xfrm>
          <a:prstGeom prst="rect">
            <a:avLst/>
          </a:prstGeom>
          <a:noFill/>
          <a:ln w="9525">
            <a:noFill/>
            <a:miter lim="800000"/>
            <a:headEnd/>
            <a:tailEnd/>
          </a:ln>
        </p:spPr>
        <p:txBody>
          <a:bodyPr rot="0" vert="horz" wrap="square" lIns="91440" tIns="45720" rIns="91440" bIns="45720" numCol="3" anchor="t" anchorCtr="0">
            <a:noAutofit/>
          </a:bodyPr>
          <a:lstStyle/>
          <a:p>
            <a:pPr marL="118872"/>
            <a:r>
              <a:rPr lang="en-GB" sz="900" dirty="0">
                <a:solidFill>
                  <a:schemeClr val="bg1"/>
                </a:solidFill>
              </a:rPr>
              <a:t>The </a:t>
            </a:r>
            <a:r>
              <a:rPr lang="en-US" sz="900" dirty="0">
                <a:solidFill>
                  <a:schemeClr val="bg1"/>
                </a:solidFill>
              </a:rPr>
              <a:t>Georgia </a:t>
            </a:r>
            <a:r>
              <a:rPr lang="en-GB" sz="900" dirty="0">
                <a:solidFill>
                  <a:schemeClr val="bg1"/>
                </a:solidFill>
              </a:rPr>
              <a:t>Multiple Indicator Cluster Survey (MICS) was carried out in 2018 by the National Statistics Office of Georgia as part of the global MICS programme. Technical support was provided by the United Nations Children’s Fund (UNICEF). UNICEF, NCDC, USAID, WB, UNFPA, SIDA, AFD, SCD, ISS and WHO provided financial support.</a:t>
            </a:r>
          </a:p>
          <a:p>
            <a:pPr marL="118872"/>
            <a:endParaRPr lang="en-GB" sz="900" dirty="0">
              <a:solidFill>
                <a:schemeClr val="bg1"/>
              </a:solidFill>
            </a:endParaRPr>
          </a:p>
          <a:p>
            <a:pPr marL="118872"/>
            <a:endParaRPr lang="en-GB" sz="900" dirty="0" smtClean="0">
              <a:solidFill>
                <a:schemeClr val="bg1"/>
              </a:solidFill>
            </a:endParaRPr>
          </a:p>
          <a:p>
            <a:pPr marL="118872"/>
            <a:endParaRPr lang="en-GB" sz="900" dirty="0">
              <a:solidFill>
                <a:schemeClr val="bg1"/>
              </a:solidFill>
            </a:endParaRPr>
          </a:p>
          <a:p>
            <a:pPr marL="118872"/>
            <a:r>
              <a:rPr lang="en-GB" sz="900" dirty="0">
                <a:solidFill>
                  <a:schemeClr val="bg1"/>
                </a:solidFill>
              </a:rPr>
              <a:t>The objective of this snapshot is to disseminate selected findings from the </a:t>
            </a:r>
            <a:r>
              <a:rPr lang="en-US" sz="900" dirty="0">
                <a:solidFill>
                  <a:schemeClr val="bg1"/>
                </a:solidFill>
              </a:rPr>
              <a:t>Georgia </a:t>
            </a:r>
            <a:r>
              <a:rPr lang="en-GB" sz="900" dirty="0">
                <a:solidFill>
                  <a:schemeClr val="bg1"/>
                </a:solidFill>
              </a:rPr>
              <a:t>MICS 2018 related to Education. Data from this snapshot can be found in table LN.1.1, LN.1.2, LN.2.3, LN.2.4, </a:t>
            </a:r>
            <a:r>
              <a:rPr lang="en-GB" sz="900" dirty="0" smtClean="0">
                <a:solidFill>
                  <a:schemeClr val="bg1"/>
                </a:solidFill>
              </a:rPr>
              <a:t>LN.2.5, </a:t>
            </a:r>
            <a:r>
              <a:rPr lang="en-GB" sz="900" dirty="0">
                <a:solidFill>
                  <a:schemeClr val="bg1"/>
                </a:solidFill>
              </a:rPr>
              <a:t>LN.2.6, and LN.2.7</a:t>
            </a:r>
            <a:r>
              <a:rPr lang="en-US" sz="900" dirty="0">
                <a:solidFill>
                  <a:schemeClr val="bg1"/>
                </a:solidFill>
              </a:rPr>
              <a:t>. LN.2.8 </a:t>
            </a:r>
            <a:endParaRPr lang="en-US" sz="900" dirty="0" smtClean="0">
              <a:solidFill>
                <a:schemeClr val="bg1"/>
              </a:solidFill>
            </a:endParaRPr>
          </a:p>
          <a:p>
            <a:pPr marL="118872"/>
            <a:endParaRPr lang="en-US"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endParaRPr lang="en-GB" sz="900" dirty="0">
              <a:solidFill>
                <a:schemeClr val="bg1"/>
              </a:solidFill>
            </a:endParaRPr>
          </a:p>
          <a:p>
            <a:pPr marL="118872"/>
            <a:r>
              <a:rPr lang="en-GB" sz="900" dirty="0">
                <a:solidFill>
                  <a:schemeClr val="bg1"/>
                </a:solidFill>
              </a:rPr>
              <a:t>Further statistical snapshots and the Survey Findings Report for this and other surveys are available on mics.unicef.org/surveys.</a:t>
            </a:r>
          </a:p>
        </p:txBody>
      </p:sp>
      <p:sp>
        <p:nvSpPr>
          <p:cNvPr id="33" name="TextBox 32"/>
          <p:cNvSpPr txBox="1"/>
          <p:nvPr/>
        </p:nvSpPr>
        <p:spPr>
          <a:xfrm>
            <a:off x="3757817" y="893244"/>
            <a:ext cx="3719307" cy="2031325"/>
          </a:xfrm>
          <a:prstGeom prst="rect">
            <a:avLst/>
          </a:prstGeom>
          <a:noFill/>
          <a:ln w="3175">
            <a:noFill/>
          </a:ln>
        </p:spPr>
        <p:txBody>
          <a:bodyPr wrap="square" rtlCol="0">
            <a:spAutoFit/>
          </a:bodyPr>
          <a:lstStyle/>
          <a:p>
            <a:r>
              <a:rPr lang="en-US" sz="900" b="1" dirty="0"/>
              <a:t>Dimension 1</a:t>
            </a:r>
            <a:r>
              <a:rPr lang="en-US" sz="900" dirty="0"/>
              <a:t>: Children not attending kindergarten or primary education </a:t>
            </a:r>
            <a:r>
              <a:rPr lang="en-GB" sz="900" dirty="0"/>
              <a:t>programme</a:t>
            </a:r>
            <a:r>
              <a:rPr lang="en-US" sz="900" dirty="0"/>
              <a:t> </a:t>
            </a:r>
          </a:p>
          <a:p>
            <a:endParaRPr lang="en-US" sz="900" dirty="0"/>
          </a:p>
          <a:p>
            <a:r>
              <a:rPr lang="en-US" sz="900" b="1" dirty="0"/>
              <a:t>Dimension 2</a:t>
            </a:r>
            <a:r>
              <a:rPr lang="en-US" sz="900" dirty="0"/>
              <a:t>: Children of primary school age who are not in primary or secondary school</a:t>
            </a:r>
          </a:p>
          <a:p>
            <a:endParaRPr lang="en-US" sz="900" dirty="0"/>
          </a:p>
          <a:p>
            <a:r>
              <a:rPr lang="en-US" sz="900" b="1" dirty="0"/>
              <a:t>Dimension 3</a:t>
            </a:r>
            <a:r>
              <a:rPr lang="en-US" sz="900" dirty="0"/>
              <a:t>: Children of lower secondary school age who are not in primary or secondary school</a:t>
            </a:r>
          </a:p>
          <a:p>
            <a:endParaRPr lang="en-US" sz="900" dirty="0"/>
          </a:p>
          <a:p>
            <a:r>
              <a:rPr lang="en-US" sz="900" b="1" dirty="0"/>
              <a:t>Dimension 4</a:t>
            </a:r>
            <a:r>
              <a:rPr lang="en-US" sz="900" dirty="0"/>
              <a:t>: Children who are in primary school but at risk of dropping out (overage by 2 or more years) </a:t>
            </a:r>
          </a:p>
          <a:p>
            <a:endParaRPr lang="en-US" sz="900" dirty="0"/>
          </a:p>
          <a:p>
            <a:r>
              <a:rPr lang="en-US" sz="900" b="1" dirty="0"/>
              <a:t>Dimension 5</a:t>
            </a:r>
            <a:r>
              <a:rPr lang="en-US" sz="900" dirty="0"/>
              <a:t>: Children who are in lower secondary school but at risk of dropping out (overage by 2 or more years) </a:t>
            </a:r>
          </a:p>
        </p:txBody>
      </p:sp>
      <p:graphicFrame>
        <p:nvGraphicFramePr>
          <p:cNvPr id="34" name="Chart 33"/>
          <p:cNvGraphicFramePr>
            <a:graphicFrameLocks/>
          </p:cNvGraphicFramePr>
          <p:nvPr>
            <p:extLst>
              <p:ext uri="{D42A27DB-BD31-4B8C-83A1-F6EECF244321}">
                <p14:modId xmlns:p14="http://schemas.microsoft.com/office/powerpoint/2010/main" val="206275027"/>
              </p:ext>
            </p:extLst>
          </p:nvPr>
        </p:nvGraphicFramePr>
        <p:xfrm>
          <a:off x="304800" y="738897"/>
          <a:ext cx="3129228" cy="2690870"/>
        </p:xfrm>
        <a:graphic>
          <a:graphicData uri="http://schemas.openxmlformats.org/drawingml/2006/chart">
            <c:chart xmlns:c="http://schemas.openxmlformats.org/drawingml/2006/chart" xmlns:r="http://schemas.openxmlformats.org/officeDocument/2006/relationships" r:id="rId3"/>
          </a:graphicData>
        </a:graphic>
      </p:graphicFrame>
      <p:cxnSp>
        <p:nvCxnSpPr>
          <p:cNvPr id="35" name="Straight Connector 34"/>
          <p:cNvCxnSpPr/>
          <p:nvPr/>
        </p:nvCxnSpPr>
        <p:spPr>
          <a:xfrm>
            <a:off x="306176" y="459025"/>
            <a:ext cx="7050024" cy="0"/>
          </a:xfrm>
          <a:prstGeom prst="line">
            <a:avLst/>
          </a:prstGeom>
          <a:ln w="6350">
            <a:solidFill>
              <a:srgbClr val="4C545A"/>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33520" y="178839"/>
            <a:ext cx="4209409" cy="276999"/>
          </a:xfrm>
          <a:prstGeom prst="rect">
            <a:avLst/>
          </a:prstGeom>
          <a:noFill/>
          <a:ln w="3175">
            <a:noFill/>
          </a:ln>
        </p:spPr>
        <p:txBody>
          <a:bodyPr wrap="square" rtlCol="0">
            <a:spAutoFit/>
          </a:bodyPr>
          <a:lstStyle/>
          <a:p>
            <a:r>
              <a:rPr lang="en-US" sz="1200" b="1" dirty="0">
                <a:solidFill>
                  <a:srgbClr val="4C545A"/>
                </a:solidFill>
                <a:latin typeface="+mj-lt"/>
              </a:rPr>
              <a:t>Out of School Rates</a:t>
            </a:r>
          </a:p>
        </p:txBody>
      </p:sp>
      <p:sp>
        <p:nvSpPr>
          <p:cNvPr id="43" name="Rectangle 42"/>
          <p:cNvSpPr/>
          <p:nvPr/>
        </p:nvSpPr>
        <p:spPr>
          <a:xfrm>
            <a:off x="306177" y="6108297"/>
            <a:ext cx="7039503" cy="208487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p:cNvSpPr txBox="1"/>
          <p:nvPr/>
        </p:nvSpPr>
        <p:spPr>
          <a:xfrm>
            <a:off x="312420" y="6108297"/>
            <a:ext cx="2274629" cy="369332"/>
          </a:xfrm>
          <a:prstGeom prst="rect">
            <a:avLst/>
          </a:prstGeom>
          <a:noFill/>
        </p:spPr>
        <p:txBody>
          <a:bodyPr wrap="square" rtlCol="0">
            <a:spAutoFit/>
          </a:bodyPr>
          <a:lstStyle/>
          <a:p>
            <a:r>
              <a:rPr lang="en-US" b="1" dirty="0">
                <a:solidFill>
                  <a:schemeClr val="bg1"/>
                </a:solidFill>
                <a:latin typeface="+mj-lt"/>
              </a:rPr>
              <a:t>Key Messages</a:t>
            </a:r>
          </a:p>
        </p:txBody>
      </p:sp>
      <p:sp>
        <p:nvSpPr>
          <p:cNvPr id="13" name="TextBox 12"/>
          <p:cNvSpPr txBox="1"/>
          <p:nvPr/>
        </p:nvSpPr>
        <p:spPr>
          <a:xfrm>
            <a:off x="302020" y="3424028"/>
            <a:ext cx="2954661" cy="261610"/>
          </a:xfrm>
          <a:prstGeom prst="rect">
            <a:avLst/>
          </a:prstGeom>
          <a:noFill/>
          <a:ln w="3175">
            <a:noFill/>
          </a:ln>
        </p:spPr>
        <p:txBody>
          <a:bodyPr wrap="square" rtlCol="0">
            <a:spAutoFit/>
          </a:bodyPr>
          <a:lstStyle/>
          <a:p>
            <a:r>
              <a:rPr lang="en-US" sz="1100" b="1" dirty="0">
                <a:solidFill>
                  <a:srgbClr val="4C545A"/>
                </a:solidFill>
                <a:latin typeface="+mj-lt"/>
              </a:rPr>
              <a:t>SDG Summary for Education</a:t>
            </a:r>
          </a:p>
        </p:txBody>
      </p:sp>
      <p:sp>
        <p:nvSpPr>
          <p:cNvPr id="14" name="TextBox 13"/>
          <p:cNvSpPr txBox="1"/>
          <p:nvPr/>
        </p:nvSpPr>
        <p:spPr>
          <a:xfrm>
            <a:off x="304800" y="482356"/>
            <a:ext cx="3233660" cy="261610"/>
          </a:xfrm>
          <a:prstGeom prst="rect">
            <a:avLst/>
          </a:prstGeom>
          <a:noFill/>
          <a:ln w="3175">
            <a:noFill/>
          </a:ln>
        </p:spPr>
        <p:txBody>
          <a:bodyPr wrap="square" rtlCol="0">
            <a:spAutoFit/>
          </a:bodyPr>
          <a:lstStyle/>
          <a:p>
            <a:r>
              <a:rPr lang="en-US" sz="1100" b="1" dirty="0">
                <a:solidFill>
                  <a:srgbClr val="4C545A"/>
                </a:solidFill>
                <a:latin typeface="+mj-lt"/>
              </a:rPr>
              <a:t>Out of School Dimensions for Levels of Education</a:t>
            </a:r>
          </a:p>
        </p:txBody>
      </p:sp>
      <p:sp>
        <p:nvSpPr>
          <p:cNvPr id="18" name="TextBox 17"/>
          <p:cNvSpPr txBox="1"/>
          <p:nvPr/>
        </p:nvSpPr>
        <p:spPr>
          <a:xfrm>
            <a:off x="301884" y="6449964"/>
            <a:ext cx="7028556" cy="1702847"/>
          </a:xfrm>
          <a:prstGeom prst="rect">
            <a:avLst/>
          </a:prstGeom>
          <a:noFill/>
        </p:spPr>
        <p:txBody>
          <a:bodyPr wrap="square" numCol="3" spcCol="137160" rtlCol="0">
            <a:noAutofit/>
          </a:bodyPr>
          <a:lstStyle/>
          <a:p>
            <a:pPr marL="171450" indent="-171450" algn="just">
              <a:spcBef>
                <a:spcPts val="300"/>
              </a:spcBef>
              <a:spcAft>
                <a:spcPts val="300"/>
              </a:spcAft>
              <a:buFont typeface="Arial" charset="0"/>
              <a:buChar char="•"/>
            </a:pPr>
            <a:r>
              <a:rPr lang="en-US" sz="900" dirty="0">
                <a:solidFill>
                  <a:schemeClr val="bg1"/>
                </a:solidFill>
              </a:rPr>
              <a:t>Lower secondary school completion rate is 4 percentage point higher in urban than in rural area. In richest quintile, lower secondary school completion rate is 100% while in poorest quintile it is around 93%.</a:t>
            </a:r>
            <a:endParaRPr lang="en-GB" sz="900" dirty="0">
              <a:solidFill>
                <a:schemeClr val="bg1"/>
              </a:solidFill>
            </a:endParaRPr>
          </a:p>
          <a:p>
            <a:pPr marL="171450" indent="-171450" algn="just">
              <a:spcBef>
                <a:spcPts val="300"/>
              </a:spcBef>
              <a:spcAft>
                <a:spcPts val="300"/>
              </a:spcAft>
              <a:buFont typeface="Arial" charset="0"/>
              <a:buChar char="•"/>
            </a:pPr>
            <a:r>
              <a:rPr lang="en-US" sz="900" dirty="0">
                <a:solidFill>
                  <a:schemeClr val="bg1"/>
                </a:solidFill>
              </a:rPr>
              <a:t>Upper secondary school completion rate is 4 percentage point higher for female than for male while in lower secondary school it is the same.</a:t>
            </a:r>
            <a:endParaRPr lang="en-GB" sz="900" dirty="0">
              <a:solidFill>
                <a:schemeClr val="bg1"/>
              </a:solidFill>
            </a:endParaRPr>
          </a:p>
          <a:p>
            <a:pPr marL="171450" lvl="0" indent="-171450" algn="just">
              <a:spcBef>
                <a:spcPts val="300"/>
              </a:spcBef>
              <a:spcAft>
                <a:spcPts val="300"/>
              </a:spcAft>
              <a:buFont typeface="Arial" charset="0"/>
              <a:buChar char="•"/>
            </a:pPr>
            <a:r>
              <a:rPr lang="en-US" sz="900" dirty="0">
                <a:solidFill>
                  <a:schemeClr val="bg1"/>
                </a:solidFill>
              </a:rPr>
              <a:t>The upper secondary school completion rates is strongly related to the wealth of the household and it rises with wealth quintiles from 56% (poorest) to 96% (richest). Also this indicator depends on the type of area: it is 20 percentage point higher in urban areas than in rural areas.</a:t>
            </a:r>
            <a:endParaRPr lang="en-GB" sz="900" dirty="0">
              <a:solidFill>
                <a:schemeClr val="bg1"/>
              </a:solidFill>
            </a:endParaRPr>
          </a:p>
          <a:p>
            <a:pPr marL="171450" indent="-171450" algn="just">
              <a:spcBef>
                <a:spcPts val="300"/>
              </a:spcBef>
              <a:spcAft>
                <a:spcPts val="300"/>
              </a:spcAft>
              <a:buFont typeface="Arial" charset="0"/>
              <a:buChar char="•"/>
            </a:pPr>
            <a:r>
              <a:rPr lang="en-US" sz="900" dirty="0" smtClean="0">
                <a:solidFill>
                  <a:schemeClr val="bg1"/>
                </a:solidFill>
              </a:rPr>
              <a:t>Upper </a:t>
            </a:r>
            <a:r>
              <a:rPr lang="en-US" sz="900" dirty="0">
                <a:solidFill>
                  <a:schemeClr val="bg1"/>
                </a:solidFill>
              </a:rPr>
              <a:t>secondary school completion rate is the highest in Tbilisi (90%) and the lowest (60%) in Kakheti.</a:t>
            </a:r>
          </a:p>
          <a:p>
            <a:pPr marL="171450" indent="-171450" algn="just">
              <a:spcBef>
                <a:spcPts val="300"/>
              </a:spcBef>
              <a:spcAft>
                <a:spcPts val="300"/>
              </a:spcAft>
              <a:buFont typeface="Arial" charset="0"/>
              <a:buChar char="•"/>
            </a:pPr>
            <a:r>
              <a:rPr lang="en-US" sz="900" dirty="0">
                <a:solidFill>
                  <a:schemeClr val="bg1"/>
                </a:solidFill>
              </a:rPr>
              <a:t>Parity indices for primary and lower secondary adjusted net attendance rate </a:t>
            </a:r>
            <a:r>
              <a:rPr lang="en-US" sz="900" dirty="0" smtClean="0">
                <a:solidFill>
                  <a:schemeClr val="bg1"/>
                </a:solidFill>
              </a:rPr>
              <a:t>indicate slight difference </a:t>
            </a:r>
            <a:r>
              <a:rPr lang="en-US" sz="900" dirty="0">
                <a:solidFill>
                  <a:schemeClr val="bg1"/>
                </a:solidFill>
              </a:rPr>
              <a:t>by area (</a:t>
            </a:r>
            <a:r>
              <a:rPr lang="en-US" sz="900" dirty="0" smtClean="0">
                <a:solidFill>
                  <a:schemeClr val="bg1"/>
                </a:solidFill>
              </a:rPr>
              <a:t>rural/urban), while there are more difference by the wealth quintiles (poorest/</a:t>
            </a:r>
            <a:r>
              <a:rPr lang="en-US" sz="900" dirty="0">
                <a:solidFill>
                  <a:schemeClr val="bg1"/>
                </a:solidFill>
              </a:rPr>
              <a:t>richest</a:t>
            </a:r>
            <a:r>
              <a:rPr lang="en-US" sz="900" dirty="0" smtClean="0">
                <a:solidFill>
                  <a:schemeClr val="bg1"/>
                </a:solidFill>
              </a:rPr>
              <a:t>) and no </a:t>
            </a:r>
            <a:r>
              <a:rPr lang="en-US" sz="900" dirty="0">
                <a:solidFill>
                  <a:schemeClr val="bg1"/>
                </a:solidFill>
              </a:rPr>
              <a:t>difference between boys and girls.</a:t>
            </a:r>
          </a:p>
        </p:txBody>
      </p:sp>
    </p:spTree>
    <p:extLst>
      <p:ext uri="{BB962C8B-B14F-4D97-AF65-F5344CB8AC3E}">
        <p14:creationId xmlns:p14="http://schemas.microsoft.com/office/powerpoint/2010/main" val="41959948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customXsn xmlns="http://schemas.microsoft.com/office/2006/metadata/customXsn">
  <xsnLocation/>
  <cached>True</cached>
  <openByDefault>True</openByDefault>
  <xsnScope/>
</customXsn>
</file>

<file path=customXml/item3.xml><?xml version="1.0" encoding="utf-8"?>
<?mso-contentType ?>
<spe:Receivers xmlns:spe="http://schemas.microsoft.com/sharepoint/events"/>
</file>

<file path=customXml/item4.xml><?xml version="1.0" encoding="utf-8"?>
<?mso-contentType ?>
<SharedContentType xmlns="Microsoft.SharePoint.Taxonomy.ContentTypeSync" SourceId="73f51738-d318-4883-9d64-4f0bd0ccc55e" ContentTypeId="0x0101009BA85F8052A6DA4FA3E31FF9F74C6970" PreviousValue="false"/>
</file>

<file path=customXml/item5.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Data, Research and Policy-456C</TermName>
          <TermId xmlns="http://schemas.microsoft.com/office/infopath/2007/PartnerControls">5955b2fd-5d7f-4ec6-8d67-6bd2d19d2fcb</TermId>
        </TermInfo>
      </Terms>
    </ga975397408f43e4b84ec8e5a598e523>
    <TaxCatchAll xmlns="ca283e0b-db31-4043-a2ef-b80661bf084a">
      <Value>3</Value>
    </TaxCatchAll>
    <k8c968e8c72a4eda96b7e8fdbe192be2 xmlns="ca283e0b-db31-4043-a2ef-b80661bf084a">
      <Terms xmlns="http://schemas.microsoft.com/office/infopath/2007/PartnerControls"/>
    </k8c968e8c72a4eda96b7e8fdbe192be2>
    <TaxKeywordTaxHTField xmlns="03aba595-bc08-4bc6-a067-44fa0d6fce4c">
      <Terms xmlns="http://schemas.microsoft.com/office/infopath/2007/PartnerControls"/>
    </TaxKeywordTaxHTField>
    <DateTransmittedEmail xmlns="ca283e0b-db31-4043-a2ef-b80661bf084a" xsi:nil="true"/>
    <ContentStatus xmlns="ca283e0b-db31-4043-a2ef-b80661bf084a" xsi:nil="true"/>
    <SenderEmail xmlns="ca283e0b-db31-4043-a2ef-b80661bf084a" xsi:nil="true"/>
    <IconOverlay xmlns="http://schemas.microsoft.com/sharepoint/v4" xsi:nil="true"/>
    <ContentLanguage xmlns="ca283e0b-db31-4043-a2ef-b80661bf084a">English</ContentLanguage>
    <h6a71f3e574e4344bc34f3fc9dd20054 xmlns="ca283e0b-db31-4043-a2ef-b80661bf084a">
      <Terms xmlns="http://schemas.microsoft.com/office/infopath/2007/PartnerControls"/>
    </h6a71f3e574e4344bc34f3fc9dd20054>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documentManagement>
</p:properties>
</file>

<file path=customXml/item6.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EC757063D55EF14399B2E4B65561595A" ma:contentTypeVersion="31" ma:contentTypeDescription="Create a new document." ma:contentTypeScope="" ma:versionID="9b9132b4e2834faba91bbe34c56516e1">
  <xsd:schema xmlns:xsd="http://www.w3.org/2001/XMLSchema" xmlns:xs="http://www.w3.org/2001/XMLSchema" xmlns:p="http://schemas.microsoft.com/office/2006/metadata/properties" xmlns:ns1="http://schemas.microsoft.com/sharepoint/v3" xmlns:ns2="ca283e0b-db31-4043-a2ef-b80661bf084a" xmlns:ns3="http://schemas.microsoft.com/sharepoint.v3" xmlns:ns4="2aac1c47-a7bd-4382-bbe6-d59290c165d5" xmlns:ns5="03aba595-bc08-4bc6-a067-44fa0d6fce4c" xmlns:ns6="http://schemas.microsoft.com/sharepoint/v4" targetNamespace="http://schemas.microsoft.com/office/2006/metadata/properties" ma:root="true" ma:fieldsID="3b7498f8af99e477a9586f2c6b23375d" ns1:_="" ns2:_="" ns3:_="" ns4:_="" ns5:_="" ns6:_="">
    <xsd:import namespace="http://schemas.microsoft.com/sharepoint/v3"/>
    <xsd:import namespace="ca283e0b-db31-4043-a2ef-b80661bf084a"/>
    <xsd:import namespace="http://schemas.microsoft.com/sharepoint.v3"/>
    <xsd:import namespace="2aac1c47-a7bd-4382-bbe6-d59290c165d5"/>
    <xsd:import namespace="03aba595-bc08-4bc6-a067-44fa0d6fce4c"/>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ContentStatus" minOccurs="0"/>
                <xsd:element ref="ns4:MediaServiceFastMetadata" minOccurs="0"/>
                <xsd:element ref="ns4:MediaServiceAutoTags" minOccurs="0"/>
                <xsd:element ref="ns4:MediaServiceOCR" minOccurs="0"/>
                <xsd:element ref="ns4:MediaServiceDateTaken" minOccurs="0"/>
                <xsd:element ref="ns4:MediaServiceGenerationTime" minOccurs="0"/>
                <xsd:element ref="ns4:MediaServiceEventHashCode" minOccurs="0"/>
                <xsd:element ref="ns1:_vti_ItemHoldRecordStatus" minOccurs="0"/>
                <xsd:element ref="ns6:IconOverlay" minOccurs="0"/>
                <xsd:element ref="ns4:MediaServiceMetadata" minOccurs="0"/>
                <xsd:element ref="ns1:_vti_ItemDeclaredRecord" minOccurs="0"/>
                <xsd:element ref="ns5:TaxKeywordTaxHTField" minOccurs="0"/>
                <xsd:element ref="ns5:SharedWithDetails" minOccurs="0"/>
                <xsd:element ref="ns5:SharedWithUser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HoldRecordStatus" ma:index="33" nillable="true" ma:displayName="Hold and Record Status" ma:decimals="0" ma:description="" ma:hidden="true" ma:indexed="true" ma:internalName="_vti_ItemHoldRecordStatus" ma:readOnly="true">
      <xsd:simpleType>
        <xsd:restriction base="dms:Unknown"/>
      </xsd:simpleType>
    </xsd:element>
    <xsd:element name="_vti_ItemDeclaredRecord" ma:index="36" nillable="true" ma:displayName="Declared Record" ma:hidden="true" ma:internalName="_vti_ItemDeclaredRecord"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default="178;#Data, Research and Policy-456C|5955b2fd-5d7f-4ec6-8d67-6bd2d19d2fcb"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f18c69bd-8d9b-48fb-bf08-f87e298dbead}" ma:internalName="TaxCatchAllLabel" ma:readOnly="true" ma:showField="CatchAllDataLabel"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f18c69bd-8d9b-48fb-bf08-f87e298dbead}" ma:internalName="TaxCatchAll" ma:showField="CatchAllData" ma:web="03aba595-bc08-4bc6-a067-44fa0d6fce4c">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ContentStatus" ma:index="25" nillable="true" ma:displayName="Content Status" ma:description="Optional column to indicate document status: no status, draft, final or expired.​" ma:format="RadioButtons" ma:internalName="ContentStatus">
      <xsd:simpleType>
        <xsd:restriction base="dms:Choice">
          <xsd:enumeration value="­"/>
          <xsd:enumeration value="Draft"/>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ac1c47-a7bd-4382-bbe6-d59290c165d5" elementFormDefault="qualified">
    <xsd:import namespace="http://schemas.microsoft.com/office/2006/documentManagement/types"/>
    <xsd:import namespace="http://schemas.microsoft.com/office/infopath/2007/PartnerControls"/>
    <xsd:element name="MediaServiceFastMetadata" ma:index="26" nillable="true" ma:displayName="MediaServiceFastMetadata" ma:hidden="true" ma:internalName="MediaServiceFastMetadata" ma:readOnly="true">
      <xsd:simpleType>
        <xsd:restriction base="dms:Note"/>
      </xsd:simpleType>
    </xsd:element>
    <xsd:element name="MediaServiceAutoTags" ma:index="27" nillable="true" ma:displayName="Tags" ma:internalName="MediaServiceAutoTags" ma:readOnly="true">
      <xsd:simpleType>
        <xsd:restriction base="dms:Text"/>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DateTaken" ma:index="29" nillable="true" ma:displayName="MediaServiceDateTaken" ma:hidden="true" ma:internalName="MediaServiceDateTaken" ma:readOnly="true">
      <xsd:simpleType>
        <xsd:restriction base="dms:Text"/>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Metadata" ma:index="35" nillable="true" ma:displayName="MediaServiceMetadata" ma:hidden="true" ma:internalName="MediaServiceMetadata" ma:readOnly="true">
      <xsd:simpleType>
        <xsd:restriction base="dms:Note"/>
      </xsd:simpleType>
    </xsd:element>
    <xsd:element name="MediaServiceLocation" ma:index="4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aba595-bc08-4bc6-a067-44fa0d6fce4c" elementFormDefault="qualified">
    <xsd:import namespace="http://schemas.microsoft.com/office/2006/documentManagement/types"/>
    <xsd:import namespace="http://schemas.microsoft.com/office/infopath/2007/PartnerControls"/>
    <xsd:element name="TaxKeywordTaxHTField" ma:index="37"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SharedWithDetails" ma:index="38" nillable="true" ma:displayName="Shared With Details" ma:internalName="SharedWithDetails" ma:readOnly="true">
      <xsd:simpleType>
        <xsd:restriction base="dms:Note">
          <xsd:maxLength value="255"/>
        </xsd:restriction>
      </xsd:simpleType>
    </xsd:element>
    <xsd:element name="SharedWithUsers" ma:index="3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EE11B0F-8D77-4F2A-99B9-77F8DE7D4F34}">
  <ds:schemaRefs>
    <ds:schemaRef ds:uri="http://schemas.microsoft.com/sharepoint/v3/contenttype/forms"/>
  </ds:schemaRefs>
</ds:datastoreItem>
</file>

<file path=customXml/itemProps2.xml><?xml version="1.0" encoding="utf-8"?>
<ds:datastoreItem xmlns:ds="http://schemas.openxmlformats.org/officeDocument/2006/customXml" ds:itemID="{4B4FA52A-9CF3-489F-AE14-B8EEDF6C5572}">
  <ds:schemaRefs>
    <ds:schemaRef ds:uri="http://schemas.microsoft.com/office/2006/metadata/customXsn"/>
  </ds:schemaRefs>
</ds:datastoreItem>
</file>

<file path=customXml/itemProps3.xml><?xml version="1.0" encoding="utf-8"?>
<ds:datastoreItem xmlns:ds="http://schemas.openxmlformats.org/officeDocument/2006/customXml" ds:itemID="{D30B62BD-5E2B-4E22-ACB0-859C91F371B1}">
  <ds:schemaRefs>
    <ds:schemaRef ds:uri="http://schemas.microsoft.com/sharepoint/events"/>
  </ds:schemaRefs>
</ds:datastoreItem>
</file>

<file path=customXml/itemProps4.xml><?xml version="1.0" encoding="utf-8"?>
<ds:datastoreItem xmlns:ds="http://schemas.openxmlformats.org/officeDocument/2006/customXml" ds:itemID="{0D703B25-5111-4BFF-8741-A331C50F385F}">
  <ds:schemaRefs>
    <ds:schemaRef ds:uri="Microsoft.SharePoint.Taxonomy.ContentTypeSync"/>
  </ds:schemaRefs>
</ds:datastoreItem>
</file>

<file path=customXml/itemProps5.xml><?xml version="1.0" encoding="utf-8"?>
<ds:datastoreItem xmlns:ds="http://schemas.openxmlformats.org/officeDocument/2006/customXml" ds:itemID="{C9D76119-E28F-4E89-BD07-A7F391B2EFFB}">
  <ds:schemaRefs>
    <ds:schemaRef ds:uri="http://schemas.microsoft.com/office/2006/metadata/properties"/>
    <ds:schemaRef ds:uri="http://schemas.microsoft.com/office/infopath/2007/PartnerControls"/>
    <ds:schemaRef ds:uri="ca283e0b-db31-4043-a2ef-b80661bf084a"/>
    <ds:schemaRef ds:uri="03aba595-bc08-4bc6-a067-44fa0d6fce4c"/>
    <ds:schemaRef ds:uri="http://schemas.microsoft.com/sharepoint/v4"/>
    <ds:schemaRef ds:uri="http://schemas.microsoft.com/sharepoint.v3"/>
  </ds:schemaRefs>
</ds:datastoreItem>
</file>

<file path=customXml/itemProps6.xml><?xml version="1.0" encoding="utf-8"?>
<ds:datastoreItem xmlns:ds="http://schemas.openxmlformats.org/officeDocument/2006/customXml" ds:itemID="{6B27E5CE-D5D2-4BEC-8C95-BA66DA297F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2aac1c47-a7bd-4382-bbe6-d59290c165d5"/>
    <ds:schemaRef ds:uri="03aba595-bc08-4bc6-a067-44fa0d6fce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8586</TotalTime>
  <Words>1317</Words>
  <Application>Microsoft Office PowerPoint</Application>
  <PresentationFormat>Custom</PresentationFormat>
  <Paragraphs>256</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Franklin Gothic Book</vt:lpstr>
      <vt:lpstr>Franklin Gothic Medium</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KG</dc:creator>
  <cp:lastModifiedBy>Irma Gvilava</cp:lastModifiedBy>
  <cp:revision>435</cp:revision>
  <cp:lastPrinted>2018-02-15T19:02:47Z</cp:lastPrinted>
  <dcterms:created xsi:type="dcterms:W3CDTF">2017-11-02T14:57:07Z</dcterms:created>
  <dcterms:modified xsi:type="dcterms:W3CDTF">2019-11-18T14:04:04Z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0x0101009BA85F8052A6DA4FA3E31FF9F74C697000EC757063D55EF14399B2E4B65561595A</vt:lpwstr>
  </property>
  <property fmtid="{D5CDD505-2E9C-101B-9397-08002B2CF9AE}" pid="3" name="TaxKeyword">
    <vt:lpwstr/>
  </property>
  <property fmtid="{D5CDD505-2E9C-101B-9397-08002B2CF9AE}" pid="4" name="OfficeDivision">
    <vt:lpwstr>3;#Data, Research and Policy-456C|5955b2fd-5d7f-4ec6-8d67-6bd2d19d2fcb</vt:lpwstr>
  </property>
  <property fmtid="{D5CDD505-2E9C-101B-9397-08002B2CF9AE}" pid="5" name="Topic">
    <vt:lpwstr/>
  </property>
  <property fmtid="{D5CDD505-2E9C-101B-9397-08002B2CF9AE}" pid="6" name="DocumentType">
    <vt:lpwstr/>
  </property>
  <property fmtid="{D5CDD505-2E9C-101B-9397-08002B2CF9AE}" pid="7" name="GeographicScope">
    <vt:lpwstr/>
  </property>
</Properties>
</file>