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56" r:id="rId8"/>
    <p:sldId id="258"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o Robert Beshanski-Pedersen" initials="BP" lastIdx="1" clrIdx="6">
    <p:extLst>
      <p:ext uri="{19B8F6BF-5375-455C-9EA6-DF929625EA0E}">
        <p15:presenceInfo xmlns:p15="http://schemas.microsoft.com/office/powerpoint/2012/main" userId="Bo Robert Beshanski-Pedersen" providerId="None"/>
      </p:ext>
    </p:extLst>
  </p:cmAuthor>
  <p:cmAuthor id="1" name="nestan pantsulaia" initials="np" lastIdx="1" clrIdx="0">
    <p:extLst>
      <p:ext uri="{19B8F6BF-5375-455C-9EA6-DF929625EA0E}">
        <p15:presenceInfo xmlns:p15="http://schemas.microsoft.com/office/powerpoint/2012/main" userId="S-1-5-21-2703388789-3765044650-341701313-2163" providerId="AD"/>
      </p:ext>
    </p:extLst>
  </p:cmAuthor>
  <p:cmAuthor id="2" name="Tijana Comic" initials="TC" lastIdx="13" clrIdx="1">
    <p:extLst>
      <p:ext uri="{19B8F6BF-5375-455C-9EA6-DF929625EA0E}">
        <p15:presenceInfo xmlns:p15="http://schemas.microsoft.com/office/powerpoint/2012/main" userId="b1e3c049de1787fc" providerId="Windows Live"/>
      </p:ext>
    </p:extLst>
  </p:cmAuthor>
  <p:cmAuthor id="3" name="ana varamashvili" initials="av" lastIdx="17" clrIdx="2">
    <p:extLst>
      <p:ext uri="{19B8F6BF-5375-455C-9EA6-DF929625EA0E}">
        <p15:presenceInfo xmlns:p15="http://schemas.microsoft.com/office/powerpoint/2012/main" userId="S-1-5-21-2703388789-3765044650-341701313-2151" providerId="AD"/>
      </p:ext>
    </p:extLst>
  </p:cmAuthor>
  <p:cmAuthor id="4" name="irma gvilava" initials="ig" lastIdx="8" clrIdx="3">
    <p:extLst>
      <p:ext uri="{19B8F6BF-5375-455C-9EA6-DF929625EA0E}">
        <p15:presenceInfo xmlns:p15="http://schemas.microsoft.com/office/powerpoint/2012/main" userId="S-1-5-21-2703388789-3765044650-341701313-2073" providerId="AD"/>
      </p:ext>
    </p:extLst>
  </p:cmAuthor>
  <p:cmAuthor id="5" name="Giorgi Kalakashvili" initials="GK" lastIdx="2" clrIdx="4">
    <p:extLst>
      <p:ext uri="{19B8F6BF-5375-455C-9EA6-DF929625EA0E}">
        <p15:presenceInfo xmlns:p15="http://schemas.microsoft.com/office/powerpoint/2012/main" userId="S-1-5-21-889838981-920820592-1903951286-826759" providerId="AD"/>
      </p:ext>
    </p:extLst>
  </p:cmAuthor>
  <p:cmAuthor id="6" name="Colleen Murray" initials="CM" lastIdx="5" clrIdx="5">
    <p:extLst>
      <p:ext uri="{19B8F6BF-5375-455C-9EA6-DF929625EA0E}">
        <p15:presenceInfo xmlns:p15="http://schemas.microsoft.com/office/powerpoint/2012/main" userId="S::cmurray@unicef.org::800d7285-9152-4163-8534-d033ce3ba0f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B9C6"/>
    <a:srgbClr val="FCB040"/>
    <a:srgbClr val="684FA1"/>
    <a:srgbClr val="38B1BE"/>
    <a:srgbClr val="FBA11D"/>
    <a:srgbClr val="595959"/>
    <a:srgbClr val="3BB8C5"/>
    <a:srgbClr val="BFBFBF"/>
    <a:srgbClr val="D9D9D9"/>
    <a:srgbClr val="8686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08" autoAdjust="0"/>
    <p:restoredTop sz="94672"/>
  </p:normalViewPr>
  <p:slideViewPr>
    <p:cSldViewPr snapToGrid="0" snapToObjects="1" showGuides="1">
      <p:cViewPr>
        <p:scale>
          <a:sx n="75" d="100"/>
          <a:sy n="75" d="100"/>
        </p:scale>
        <p:origin x="2334" y="150"/>
      </p:cViewPr>
      <p:guideLst>
        <p:guide orient="horz" pos="1944"/>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presProps" Target="presProps.xml"/><Relationship Id="rId5" Type="http://schemas.openxmlformats.org/officeDocument/2006/relationships/customXml" Target="../customXml/item5.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1384557B-EAE3-4832-BE7D-740D523069C9}"/>
    <pc:docChg chg="custSel modSld">
      <pc:chgData name="Bo Pedersen" userId="d9899d1f-79a5-4680-8fc4-f5dae7a98dd1" providerId="ADAL" clId="{1384557B-EAE3-4832-BE7D-740D523069C9}" dt="2019-10-29T11:52:33.051" v="1"/>
      <pc:docMkLst>
        <pc:docMk/>
      </pc:docMkLst>
      <pc:sldChg chg="addCm modCm">
        <pc:chgData name="Bo Pedersen" userId="d9899d1f-79a5-4680-8fc4-f5dae7a98dd1" providerId="ADAL" clId="{1384557B-EAE3-4832-BE7D-740D523069C9}" dt="2019-10-29T11:52:33.051" v="1"/>
        <pc:sldMkLst>
          <pc:docMk/>
          <pc:sldMk cId="1554034324" sldId="256"/>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819610691015829"/>
          <c:y val="6.6302067009131813E-2"/>
          <c:w val="0.77928436528935241"/>
          <c:h val="0.81815378350268964"/>
        </c:manualLayout>
      </c:layout>
      <c:barChart>
        <c:barDir val="bar"/>
        <c:grouping val="clustered"/>
        <c:varyColors val="0"/>
        <c:ser>
          <c:idx val="0"/>
          <c:order val="0"/>
          <c:tx>
            <c:strRef>
              <c:f>'Child marriage'!$B$6</c:f>
              <c:strCache>
                <c:ptCount val="1"/>
                <c:pt idx="0">
                  <c:v>Married by 15</c:v>
                </c:pt>
              </c:strCache>
            </c:strRef>
          </c:tx>
          <c:spPr>
            <a:solidFill>
              <a:srgbClr val="FCB040"/>
            </a:solidFill>
          </c:spPr>
          <c:invertIfNegative val="0"/>
          <c:dLbls>
            <c:dLbl>
              <c:idx val="0"/>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E38-4420-903E-0F364AB05327}"/>
                </c:ext>
                <c:ext xmlns:c15="http://schemas.microsoft.com/office/drawing/2012/chart" uri="{CE6537A1-D6FC-4f65-9D91-7224C49458BB}">
                  <c15:layout/>
                </c:ext>
              </c:extLst>
            </c:dLbl>
            <c:dLbl>
              <c:idx val="1"/>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E38-4420-903E-0F364AB05327}"/>
                </c:ext>
                <c:ext xmlns:c15="http://schemas.microsoft.com/office/drawing/2012/chart" uri="{CE6537A1-D6FC-4f65-9D91-7224C49458BB}">
                  <c15:layout/>
                </c:ext>
              </c:extLst>
            </c:dLbl>
            <c:dLbl>
              <c:idx val="5"/>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E38-4420-903E-0F364AB05327}"/>
                </c:ext>
                <c:ext xmlns:c15="http://schemas.microsoft.com/office/drawing/2012/chart" uri="{CE6537A1-D6FC-4f65-9D91-7224C49458BB}">
                  <c15:layout/>
                </c:ext>
              </c:extLst>
            </c:dLbl>
            <c:dLbl>
              <c:idx val="6"/>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E38-4420-903E-0F364AB05327}"/>
                </c:ext>
                <c:ext xmlns:c15="http://schemas.microsoft.com/office/drawing/2012/chart" uri="{CE6537A1-D6FC-4f65-9D91-7224C49458BB}">
                  <c15:layout/>
                </c:ext>
              </c:extLst>
            </c:dLbl>
            <c:dLbl>
              <c:idx val="7"/>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E38-4420-903E-0F364AB05327}"/>
                </c:ext>
                <c:ext xmlns:c15="http://schemas.microsoft.com/office/drawing/2012/chart" uri="{CE6537A1-D6FC-4f65-9D91-7224C49458BB}">
                  <c15:layout/>
                </c:ext>
              </c:extLst>
            </c:dLbl>
            <c:dLbl>
              <c:idx val="10"/>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E38-4420-903E-0F364AB05327}"/>
                </c:ext>
                <c:ext xmlns:c15="http://schemas.microsoft.com/office/drawing/2012/chart" uri="{CE6537A1-D6FC-4f65-9D91-7224C49458BB}">
                  <c15:layout/>
                </c:ext>
              </c:extLst>
            </c:dLbl>
            <c:dLbl>
              <c:idx val="11"/>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E38-4420-903E-0F364AB05327}"/>
                </c:ext>
                <c:ext xmlns:c15="http://schemas.microsoft.com/office/drawing/2012/chart" uri="{CE6537A1-D6FC-4f65-9D91-7224C49458BB}">
                  <c15:layout/>
                </c:ext>
              </c:extLst>
            </c:dLbl>
            <c:dLbl>
              <c:idx val="14"/>
              <c:layout/>
              <c:tx>
                <c:rich>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E38-4420-903E-0F364AB05327}"/>
                </c:ex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'Child marriage'!$A$7:$A$21</c:f>
              <c:strCache>
                <c:ptCount val="15"/>
                <c:pt idx="0">
                  <c:v>Urban</c:v>
                </c:pt>
                <c:pt idx="1">
                  <c:v>Rural</c:v>
                </c:pt>
                <c:pt idx="3">
                  <c:v>Richest</c:v>
                </c:pt>
                <c:pt idx="4">
                  <c:v>Fourth</c:v>
                </c:pt>
                <c:pt idx="5">
                  <c:v>Middle</c:v>
                </c:pt>
                <c:pt idx="6">
                  <c:v>Second</c:v>
                </c:pt>
                <c:pt idx="7">
                  <c:v>Poorest</c:v>
                </c:pt>
                <c:pt idx="9">
                  <c:v>Higher</c:v>
                </c:pt>
                <c:pt idx="10">
                  <c:v>Vocational Education </c:v>
                </c:pt>
                <c:pt idx="11">
                  <c:v>Upper Secondary</c:v>
                </c:pt>
                <c:pt idx="12">
                  <c:v>Primary or Lower Secondary</c:v>
                </c:pt>
                <c:pt idx="14">
                  <c:v>Total </c:v>
                </c:pt>
              </c:strCache>
            </c:strRef>
          </c:cat>
          <c:val>
            <c:numRef>
              <c:f>'Child marriage'!$B$7:$B$21</c:f>
              <c:numCache>
                <c:formatCode>0.00</c:formatCode>
                <c:ptCount val="15"/>
                <c:pt idx="0">
                  <c:v>2.199822468096661E-2</c:v>
                </c:pt>
                <c:pt idx="1">
                  <c:v>0.7521044747480049</c:v>
                </c:pt>
                <c:pt idx="3" formatCode="0.0">
                  <c:v>0</c:v>
                </c:pt>
                <c:pt idx="4" formatCode="0.0">
                  <c:v>0</c:v>
                </c:pt>
                <c:pt idx="5" formatCode="0.0">
                  <c:v>0.51536273350286133</c:v>
                </c:pt>
                <c:pt idx="6" formatCode="0.0">
                  <c:v>0.48470032692928039</c:v>
                </c:pt>
                <c:pt idx="7" formatCode="0.0">
                  <c:v>0.56119556004932125</c:v>
                </c:pt>
                <c:pt idx="9" formatCode="0.0">
                  <c:v>0</c:v>
                </c:pt>
                <c:pt idx="10" formatCode="0.0">
                  <c:v>0.53974407557022674</c:v>
                </c:pt>
                <c:pt idx="11" formatCode="0.0">
                  <c:v>6.155433998075082E-2</c:v>
                </c:pt>
                <c:pt idx="12" formatCode="0.0">
                  <c:v>1.6975991569743893</c:v>
                </c:pt>
                <c:pt idx="14">
                  <c:v>0.27496548661894549</c:v>
                </c:pt>
              </c:numCache>
            </c:numRef>
          </c:val>
          <c:extLst xmlns:c16r2="http://schemas.microsoft.com/office/drawing/2015/06/chart">
            <c:ext xmlns:c16="http://schemas.microsoft.com/office/drawing/2014/chart" uri="{C3380CC4-5D6E-409C-BE32-E72D297353CC}">
              <c16:uniqueId val="{00000000-A98A-4F6B-B374-851F11D92708}"/>
            </c:ext>
          </c:extLst>
        </c:ser>
        <c:ser>
          <c:idx val="1"/>
          <c:order val="1"/>
          <c:tx>
            <c:strRef>
              <c:f>'Child marriage'!$C$6</c:f>
              <c:strCache>
                <c:ptCount val="1"/>
                <c:pt idx="0">
                  <c:v>Married by 18</c:v>
                </c:pt>
              </c:strCache>
            </c:strRef>
          </c:tx>
          <c:spPr>
            <a:solidFill>
              <a:srgbClr val="3AB9C6"/>
            </a:solidFill>
          </c:spPr>
          <c:invertIfNegative val="0"/>
          <c:dLbls>
            <c:numFmt formatCode="#,##0" sourceLinked="0"/>
            <c:spPr>
              <a:noFill/>
              <a:ln>
                <a:noFill/>
              </a:ln>
              <a:effectLst/>
            </c:spPr>
            <c:txPr>
              <a:bodyPr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'Child marriage'!$A$7:$A$21</c:f>
              <c:strCache>
                <c:ptCount val="15"/>
                <c:pt idx="0">
                  <c:v>Urban</c:v>
                </c:pt>
                <c:pt idx="1">
                  <c:v>Rural</c:v>
                </c:pt>
                <c:pt idx="3">
                  <c:v>Richest</c:v>
                </c:pt>
                <c:pt idx="4">
                  <c:v>Fourth</c:v>
                </c:pt>
                <c:pt idx="5">
                  <c:v>Middle</c:v>
                </c:pt>
                <c:pt idx="6">
                  <c:v>Second</c:v>
                </c:pt>
                <c:pt idx="7">
                  <c:v>Poorest</c:v>
                </c:pt>
                <c:pt idx="9">
                  <c:v>Higher</c:v>
                </c:pt>
                <c:pt idx="10">
                  <c:v>Vocational Education </c:v>
                </c:pt>
                <c:pt idx="11">
                  <c:v>Upper Secondary</c:v>
                </c:pt>
                <c:pt idx="12">
                  <c:v>Primary or Lower Secondary</c:v>
                </c:pt>
                <c:pt idx="14">
                  <c:v>Total </c:v>
                </c:pt>
              </c:strCache>
            </c:strRef>
          </c:cat>
          <c:val>
            <c:numRef>
              <c:f>'Child marriage'!$C$7:$C$21</c:f>
              <c:numCache>
                <c:formatCode>0.00</c:formatCode>
                <c:ptCount val="15"/>
                <c:pt idx="0">
                  <c:v>8.0388319874026415</c:v>
                </c:pt>
                <c:pt idx="1">
                  <c:v>25.003291902893974</c:v>
                </c:pt>
                <c:pt idx="3" formatCode="0.0">
                  <c:v>4.4199333977118922</c:v>
                </c:pt>
                <c:pt idx="4" formatCode="0.0">
                  <c:v>7.2325678516197796</c:v>
                </c:pt>
                <c:pt idx="5" formatCode="0.0">
                  <c:v>12.47507515586881</c:v>
                </c:pt>
                <c:pt idx="6" formatCode="0.0">
                  <c:v>19.665935675814371</c:v>
                </c:pt>
                <c:pt idx="7" formatCode="0.0">
                  <c:v>33.222604950666884</c:v>
                </c:pt>
                <c:pt idx="9" formatCode="0.0">
                  <c:v>3.0854576144290156</c:v>
                </c:pt>
                <c:pt idx="10" formatCode="0.0">
                  <c:v>11.285931209235073</c:v>
                </c:pt>
                <c:pt idx="11" formatCode="0.0">
                  <c:v>24.572784047420949</c:v>
                </c:pt>
                <c:pt idx="12" formatCode="0.0">
                  <c:v>46.540862518270053</c:v>
                </c:pt>
                <c:pt idx="14">
                  <c:v>13.916679183868085</c:v>
                </c:pt>
              </c:numCache>
            </c:numRef>
          </c:val>
          <c:extLst xmlns:c16r2="http://schemas.microsoft.com/office/drawing/2015/06/chart">
            <c:ext xmlns:c16="http://schemas.microsoft.com/office/drawing/2014/chart" uri="{C3380CC4-5D6E-409C-BE32-E72D297353CC}">
              <c16:uniqueId val="{00000001-A98A-4F6B-B374-851F11D92708}"/>
            </c:ext>
          </c:extLst>
        </c:ser>
        <c:dLbls>
          <c:showLegendKey val="0"/>
          <c:showVal val="0"/>
          <c:showCatName val="0"/>
          <c:showSerName val="0"/>
          <c:showPercent val="0"/>
          <c:showBubbleSize val="0"/>
        </c:dLbls>
        <c:gapWidth val="0"/>
        <c:overlap val="10"/>
        <c:axId val="372373680"/>
        <c:axId val="372374240"/>
      </c:barChart>
      <c:catAx>
        <c:axId val="372373680"/>
        <c:scaling>
          <c:orientation val="minMax"/>
        </c:scaling>
        <c:delete val="0"/>
        <c:axPos val="l"/>
        <c:numFmt formatCode="General" sourceLinked="1"/>
        <c:majorTickMark val="none"/>
        <c:minorTickMark val="none"/>
        <c:tickLblPos val="nextTo"/>
        <c:spPr>
          <a:noFill/>
          <a:ln w="6350" cap="flat" cmpd="sng" algn="ctr">
            <a:solidFill>
              <a:srgbClr val="D9D9D9"/>
            </a:solidFill>
            <a:round/>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72374240"/>
        <c:crosses val="autoZero"/>
        <c:auto val="1"/>
        <c:lblAlgn val="ctr"/>
        <c:lblOffset val="100"/>
        <c:noMultiLvlLbl val="0"/>
      </c:catAx>
      <c:valAx>
        <c:axId val="372374240"/>
        <c:scaling>
          <c:orientation val="minMax"/>
          <c:max val="50"/>
        </c:scaling>
        <c:delete val="0"/>
        <c:axPos val="b"/>
        <c:majorGridlines>
          <c:spPr>
            <a:ln w="6350">
              <a:solidFill>
                <a:srgbClr val="D9D9D9"/>
              </a:solidFill>
            </a:ln>
          </c:spPr>
        </c:majorGridlines>
        <c:title>
          <c:tx>
            <c:rich>
              <a:bodyPr/>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1607300196238659"/>
              <c:y val="0.91851547694785141"/>
            </c:manualLayout>
          </c:layout>
          <c:overlay val="0"/>
        </c:title>
        <c:numFmt formatCode="0" sourceLinked="0"/>
        <c:majorTickMark val="none"/>
        <c:minorTickMark val="none"/>
        <c:tickLblPos val="nextTo"/>
        <c:spPr>
          <a:ln w="6350">
            <a:noFill/>
          </a:ln>
        </c:spPr>
        <c:txPr>
          <a:bodyPr/>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72373680"/>
        <c:crosses val="autoZero"/>
        <c:crossBetween val="between"/>
      </c:valAx>
      <c:spPr>
        <a:noFill/>
        <a:ln>
          <a:noFill/>
        </a:ln>
        <a:effectLst/>
      </c:spPr>
    </c:plotArea>
    <c:legend>
      <c:legendPos val="t"/>
      <c:layout>
        <c:manualLayout>
          <c:xMode val="edge"/>
          <c:yMode val="edge"/>
          <c:x val="0.19841770475699785"/>
          <c:y val="0.95281960350788875"/>
          <c:w val="0.69128389342861141"/>
          <c:h val="4.71803964921114E-2"/>
        </c:manualLayout>
      </c:layout>
      <c:overlay val="0"/>
      <c:txPr>
        <a:bodyPr/>
        <a:lstStyle/>
        <a:p>
          <a:pPr algn="ctr">
            <a:defRPr lang="en-US"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825114171845297E-2"/>
          <c:y val="6.6509848570287966E-2"/>
          <c:w val="0.86955912841462968"/>
          <c:h val="0.70880633860177689"/>
        </c:manualLayout>
      </c:layout>
      <c:lineChart>
        <c:grouping val="standard"/>
        <c:varyColors val="0"/>
        <c:ser>
          <c:idx val="0"/>
          <c:order val="0"/>
          <c:tx>
            <c:strRef>
              <c:f>'4 Trends in early marriage'!$B$7</c:f>
              <c:strCache>
                <c:ptCount val="1"/>
                <c:pt idx="0">
                  <c:v>Married by 15</c:v>
                </c:pt>
              </c:strCache>
            </c:strRef>
          </c:tx>
          <c:spPr>
            <a:ln w="28575" cap="rnd">
              <a:solidFill>
                <a:srgbClr val="FCB040"/>
              </a:solidFill>
              <a:round/>
            </a:ln>
            <a:effectLst/>
          </c:spPr>
          <c:marker>
            <c:symbol val="circle"/>
            <c:size val="5"/>
            <c:spPr>
              <a:solidFill>
                <a:srgbClr val="FBA11D"/>
              </a:solidFill>
              <a:ln w="9525">
                <a:solidFill>
                  <a:srgbClr val="FBA11D"/>
                </a:solidFill>
              </a:ln>
              <a:effectLst/>
            </c:spPr>
          </c:marker>
          <c:dLbls>
            <c:dLbl>
              <c:idx val="0"/>
              <c:layout>
                <c:manualLayout>
                  <c:x val="-1.876149880443459E-2"/>
                  <c:y val="-5.71275203207538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B9B-4F8F-8044-94D99EC2F0DB}"/>
                </c:ext>
                <c:ext xmlns:c15="http://schemas.microsoft.com/office/drawing/2012/chart" uri="{CE6537A1-D6FC-4f65-9D91-7224C49458BB}">
                  <c15:layout/>
                </c:ext>
              </c:extLst>
            </c:dLbl>
            <c:dLbl>
              <c:idx val="1"/>
              <c:layout>
                <c:manualLayout>
                  <c:x val="-3.7522997608869491E-3"/>
                  <c:y val="-3.808501354716928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CB9B-4F8F-8044-94D99EC2F0DB}"/>
                </c:ext>
                <c:ext xmlns:c15="http://schemas.microsoft.com/office/drawing/2012/chart" uri="{CE6537A1-D6FC-4f65-9D91-7224C49458BB}">
                  <c15:layout/>
                </c:ext>
              </c:extLst>
            </c:dLbl>
            <c:dLbl>
              <c:idx val="2"/>
              <c:layout>
                <c:manualLayout>
                  <c:x val="9.3807494022172862E-3"/>
                  <c:y val="-5.236689362735772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B9B-4F8F-8044-94D99EC2F0DB}"/>
                </c:ext>
                <c:ext xmlns:c15="http://schemas.microsoft.com/office/drawing/2012/chart" uri="{CE6537A1-D6FC-4f65-9D91-7224C49458BB}">
                  <c15:layout/>
                </c:ext>
              </c:extLst>
            </c:dLbl>
            <c:dLbl>
              <c:idx val="3"/>
              <c:layout>
                <c:manualLayout>
                  <c:x val="0"/>
                  <c:y val="-5.71275203207538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B9B-4F8F-8044-94D99EC2F0DB}"/>
                </c:ext>
                <c:ext xmlns:c15="http://schemas.microsoft.com/office/drawing/2012/chart" uri="{CE6537A1-D6FC-4f65-9D91-7224C49458BB}">
                  <c15:layout/>
                </c:ext>
              </c:extLst>
            </c:dLbl>
            <c:dLbl>
              <c:idx val="4"/>
              <c:layout>
                <c:manualLayout>
                  <c:x val="-1.3133049163104199E-2"/>
                  <c:y val="-8.093065378773464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CB9B-4F8F-8044-94D99EC2F0DB}"/>
                </c:ext>
                <c:ext xmlns:c15="http://schemas.microsoft.com/office/drawing/2012/chart" uri="{CE6537A1-D6FC-4f65-9D91-7224C49458BB}">
                  <c15:layout/>
                </c:ext>
              </c:extLst>
            </c:dLbl>
            <c:dLbl>
              <c:idx val="5"/>
              <c:layout>
                <c:manualLayout>
                  <c:x val="-1.5009199043547658E-2"/>
                  <c:y val="-4.760626693396159E-2"/>
                </c:manualLayout>
              </c:layout>
              <c:tx>
                <c:rich>
                  <a:bodyPr rot="0" spcFirstLastPara="1" vertOverflow="ellipsis" vert="horz" wrap="square" lIns="38100" tIns="19050" rIns="38100" bIns="19050" anchor="ctr" anchorCtr="1">
                    <a:spAutoFit/>
                  </a:bodyPr>
                  <a:lstStyle/>
                  <a:p>
                    <a:pPr>
                      <a:defRPr sz="900" b="1" i="0" u="none" strike="noStrike" kern="1200" baseline="0">
                        <a:solidFill>
                          <a:srgbClr val="FBA11D"/>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BA11D"/>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CB9B-4F8F-8044-94D99EC2F0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BA11D"/>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'4 Trends in early marriage'!$A$8:$A$13</c:f>
              <c:strCache>
                <c:ptCount val="6"/>
                <c:pt idx="0">
                  <c:v>45-49</c:v>
                </c:pt>
                <c:pt idx="1">
                  <c:v>40-44</c:v>
                </c:pt>
                <c:pt idx="2">
                  <c:v>35-39</c:v>
                </c:pt>
                <c:pt idx="3">
                  <c:v>30-34</c:v>
                </c:pt>
                <c:pt idx="4">
                  <c:v>25-29</c:v>
                </c:pt>
                <c:pt idx="5">
                  <c:v>20-24</c:v>
                </c:pt>
              </c:strCache>
            </c:strRef>
          </c:cat>
          <c:val>
            <c:numRef>
              <c:f>'4 Trends in early marriage'!$B$8:$B$13</c:f>
              <c:numCache>
                <c:formatCode>0.0</c:formatCode>
                <c:ptCount val="6"/>
                <c:pt idx="0">
                  <c:v>1.0661772041077933</c:v>
                </c:pt>
                <c:pt idx="1">
                  <c:v>3.1184149559862235</c:v>
                </c:pt>
                <c:pt idx="2">
                  <c:v>1.4691925863246951</c:v>
                </c:pt>
                <c:pt idx="3">
                  <c:v>1.2511363998049887</c:v>
                </c:pt>
                <c:pt idx="4">
                  <c:v>1.2282964115497943</c:v>
                </c:pt>
                <c:pt idx="5">
                  <c:v>0.27513563886890008</c:v>
                </c:pt>
              </c:numCache>
            </c:numRef>
          </c:val>
          <c:smooth val="0"/>
          <c:extLst xmlns:c16r2="http://schemas.microsoft.com/office/drawing/2015/06/chart">
            <c:ext xmlns:c16="http://schemas.microsoft.com/office/drawing/2014/chart" uri="{C3380CC4-5D6E-409C-BE32-E72D297353CC}">
              <c16:uniqueId val="{00000000-37F5-43BF-A1E1-F6C2029BB765}"/>
            </c:ext>
          </c:extLst>
        </c:ser>
        <c:ser>
          <c:idx val="1"/>
          <c:order val="1"/>
          <c:tx>
            <c:strRef>
              <c:f>'4 Trends in early marriage'!$C$7</c:f>
              <c:strCache>
                <c:ptCount val="1"/>
                <c:pt idx="0">
                  <c:v>Married by 18</c:v>
                </c:pt>
              </c:strCache>
            </c:strRef>
          </c:tx>
          <c:spPr>
            <a:ln w="28575" cap="rnd">
              <a:solidFill>
                <a:srgbClr val="3BB8C5"/>
              </a:solidFill>
              <a:round/>
            </a:ln>
            <a:effectLst/>
          </c:spPr>
          <c:marker>
            <c:symbol val="circle"/>
            <c:size val="4"/>
            <c:spPr>
              <a:solidFill>
                <a:srgbClr val="38B1BE"/>
              </a:solidFill>
              <a:ln w="9525">
                <a:noFill/>
              </a:ln>
              <a:effectLst/>
            </c:spPr>
          </c:marker>
          <c:dLbls>
            <c:dLbl>
              <c:idx val="1"/>
              <c:layout>
                <c:manualLayout>
                  <c:x val="-2.4389948445764979E-2"/>
                  <c:y val="-5.23668936273576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CB9B-4F8F-8044-94D99EC2F0DB}"/>
                </c:ext>
                <c:ext xmlns:c15="http://schemas.microsoft.com/office/drawing/2012/chart" uri="{CE6537A1-D6FC-4f65-9D91-7224C49458BB}">
                  <c15:layout/>
                </c:ext>
              </c:extLst>
            </c:dLbl>
            <c:dLbl>
              <c:idx val="2"/>
              <c:layout>
                <c:manualLayout>
                  <c:x val="-7.5045995217738288E-3"/>
                  <c:y val="-3.33243868537730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CB9B-4F8F-8044-94D99EC2F0DB}"/>
                </c:ext>
                <c:ext xmlns:c15="http://schemas.microsoft.com/office/drawing/2012/chart" uri="{CE6537A1-D6FC-4f65-9D91-7224C49458BB}">
                  <c15:layout/>
                </c:ext>
              </c:extLst>
            </c:dLbl>
            <c:dLbl>
              <c:idx val="3"/>
              <c:layout>
                <c:manualLayout>
                  <c:x val="-3.7522997608869152E-2"/>
                  <c:y val="3.33243868537730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CB9B-4F8F-8044-94D99EC2F0DB}"/>
                </c:ext>
                <c:ext xmlns:c15="http://schemas.microsoft.com/office/drawing/2012/chart" uri="{CE6537A1-D6FC-4f65-9D91-7224C49458BB}">
                  <c15:layout/>
                </c:ext>
              </c:extLst>
            </c:dLbl>
            <c:dLbl>
              <c:idx val="4"/>
              <c:layout>
                <c:manualLayout>
                  <c:x val="-1.3133049163104199E-2"/>
                  <c:y val="-4.7606266933961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CB9B-4F8F-8044-94D99EC2F0DB}"/>
                </c:ext>
                <c:ext xmlns:c15="http://schemas.microsoft.com/office/drawing/2012/chart" uri="{CE6537A1-D6FC-4f65-9D91-7224C49458BB}">
                  <c15:layout/>
                </c:ext>
              </c:extLst>
            </c:dLbl>
            <c:dLbl>
              <c:idx val="5"/>
              <c:layout>
                <c:manualLayout>
                  <c:x val="-1.3133049163104335E-2"/>
                  <c:y val="-4.76062669339615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CB9B-4F8F-8044-94D99EC2F0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38B1BE"/>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'4 Trends in early marriage'!$A$8:$A$13</c:f>
              <c:strCache>
                <c:ptCount val="6"/>
                <c:pt idx="0">
                  <c:v>45-49</c:v>
                </c:pt>
                <c:pt idx="1">
                  <c:v>40-44</c:v>
                </c:pt>
                <c:pt idx="2">
                  <c:v>35-39</c:v>
                </c:pt>
                <c:pt idx="3">
                  <c:v>30-34</c:v>
                </c:pt>
                <c:pt idx="4">
                  <c:v>25-29</c:v>
                </c:pt>
                <c:pt idx="5">
                  <c:v>20-24</c:v>
                </c:pt>
              </c:strCache>
            </c:strRef>
          </c:cat>
          <c:val>
            <c:numRef>
              <c:f>'4 Trends in early marriage'!$C$8:$C$13</c:f>
              <c:numCache>
                <c:formatCode>0.0</c:formatCode>
                <c:ptCount val="6"/>
                <c:pt idx="0">
                  <c:v>15.404038110710928</c:v>
                </c:pt>
                <c:pt idx="1">
                  <c:v>26.528565142031844</c:v>
                </c:pt>
                <c:pt idx="2">
                  <c:v>18.903332227204679</c:v>
                </c:pt>
                <c:pt idx="3">
                  <c:v>13.59150374105865</c:v>
                </c:pt>
                <c:pt idx="4">
                  <c:v>15.641180292047434</c:v>
                </c:pt>
                <c:pt idx="5">
                  <c:v>13.914792377532082</c:v>
                </c:pt>
              </c:numCache>
            </c:numRef>
          </c:val>
          <c:smooth val="0"/>
          <c:extLst xmlns:c16r2="http://schemas.microsoft.com/office/drawing/2015/06/chart">
            <c:ext xmlns:c16="http://schemas.microsoft.com/office/drawing/2014/chart" uri="{C3380CC4-5D6E-409C-BE32-E72D297353CC}">
              <c16:uniqueId val="{00000001-37F5-43BF-A1E1-F6C2029BB765}"/>
            </c:ext>
          </c:extLst>
        </c:ser>
        <c:dLbls>
          <c:showLegendKey val="0"/>
          <c:showVal val="0"/>
          <c:showCatName val="0"/>
          <c:showSerName val="0"/>
          <c:showPercent val="0"/>
          <c:showBubbleSize val="0"/>
        </c:dLbls>
        <c:marker val="1"/>
        <c:smooth val="0"/>
        <c:axId val="223499904"/>
        <c:axId val="223500464"/>
      </c:lineChart>
      <c:catAx>
        <c:axId val="223499904"/>
        <c:scaling>
          <c:orientation val="minMax"/>
        </c:scaling>
        <c:delete val="0"/>
        <c:axPos val="b"/>
        <c:title>
          <c:tx>
            <c:rich>
              <a:bodyPr rot="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800" b="0" i="0" u="none" strike="noStrike" kern="1200" baseline="0" dirty="0">
                    <a:solidFill>
                      <a:schemeClr val="bg2">
                        <a:lumMod val="75000"/>
                      </a:schemeClr>
                    </a:solidFill>
                    <a:latin typeface="+mn-lt"/>
                    <a:ea typeface="+mn-ea"/>
                    <a:cs typeface="+mn-cs"/>
                  </a:rPr>
                  <a:t>Age cohort</a:t>
                </a:r>
              </a:p>
            </c:rich>
          </c:tx>
          <c:layout>
            <c:manualLayout>
              <c:xMode val="edge"/>
              <c:yMode val="edge"/>
              <c:x val="0.46280141381927697"/>
              <c:y val="0.86781022146080722"/>
            </c:manualLayout>
          </c:layout>
          <c:overlay val="0"/>
          <c:spPr>
            <a:noFill/>
            <a:ln>
              <a:noFill/>
            </a:ln>
            <a:effectLst/>
          </c:spPr>
          <c:txPr>
            <a:bodyPr rot="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23500464"/>
        <c:crosses val="autoZero"/>
        <c:auto val="1"/>
        <c:lblAlgn val="ctr"/>
        <c:lblOffset val="100"/>
        <c:noMultiLvlLbl val="0"/>
      </c:catAx>
      <c:valAx>
        <c:axId val="223500464"/>
        <c:scaling>
          <c:orientation val="minMax"/>
          <c:max val="3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700" b="0" i="0" u="none" strike="noStrike" kern="1200" baseline="0" dirty="0" smtClean="0">
                    <a:solidFill>
                      <a:schemeClr val="bg2">
                        <a:lumMod val="75000"/>
                      </a:schemeClr>
                    </a:solidFill>
                    <a:latin typeface="+mn-lt"/>
                    <a:ea typeface="+mn-ea"/>
                    <a:cs typeface="+mn-cs"/>
                  </a:defRPr>
                </a:pPr>
                <a:r>
                  <a:rPr lang="en-US" sz="7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defRPr lang="en-US" sz="7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23499904"/>
        <c:crosses val="autoZero"/>
        <c:crossBetween val="between"/>
        <c:majorUnit val="5"/>
      </c:valAx>
      <c:spPr>
        <a:noFill/>
        <a:ln>
          <a:noFill/>
        </a:ln>
        <a:effectLst/>
      </c:spPr>
    </c:plotArea>
    <c:legend>
      <c:legendPos val="t"/>
      <c:layout>
        <c:manualLayout>
          <c:xMode val="edge"/>
          <c:yMode val="edge"/>
          <c:x val="0.3242681316590395"/>
          <c:y val="0.91097300071062226"/>
          <c:w val="0.34020683739926044"/>
          <c:h val="6.223796349080185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sp>
        <p:nvSpPr>
          <p:cNvPr id="12" name="Rectangle 11"/>
          <p:cNvSpPr/>
          <p:nvPr/>
        </p:nvSpPr>
        <p:spPr>
          <a:xfrm>
            <a:off x="304799" y="6979920"/>
            <a:ext cx="7050024" cy="255460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72332" y="7008101"/>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24" name="TextBox 23"/>
          <p:cNvSpPr txBox="1"/>
          <p:nvPr/>
        </p:nvSpPr>
        <p:spPr>
          <a:xfrm>
            <a:off x="368854" y="7348718"/>
            <a:ext cx="6915457" cy="2235504"/>
          </a:xfrm>
          <a:prstGeom prst="rect">
            <a:avLst/>
          </a:prstGeom>
          <a:noFill/>
        </p:spPr>
        <p:txBody>
          <a:bodyPr wrap="square" numCol="3" spcCol="137160" rtlCol="0">
            <a:noAutofit/>
          </a:bodyPr>
          <a:lstStyle/>
          <a:p>
            <a:pPr marL="171450" lvl="0" indent="-171450" algn="just">
              <a:spcBef>
                <a:spcPts val="200"/>
              </a:spcBef>
              <a:spcAft>
                <a:spcPts val="200"/>
              </a:spcAft>
              <a:buFont typeface="Arial" panose="020B0604020202020204" pitchFamily="34" charset="0"/>
              <a:buChar char="•"/>
            </a:pPr>
            <a:r>
              <a:rPr lang="en-US" sz="900" dirty="0">
                <a:solidFill>
                  <a:schemeClr val="bg1"/>
                </a:solidFill>
              </a:rPr>
              <a:t>Child marriage still remains a major threat and  substantial measures for its elimination are being implemented. Among women aged 20-24, 14% claimed to be married before age 18.</a:t>
            </a:r>
          </a:p>
          <a:p>
            <a:pPr marL="171450" lvl="0" indent="-171450" algn="just">
              <a:spcBef>
                <a:spcPts val="200"/>
              </a:spcBef>
              <a:spcAft>
                <a:spcPts val="200"/>
              </a:spcAft>
              <a:buFont typeface="Arial" panose="020B0604020202020204" pitchFamily="34" charset="0"/>
              <a:buChar char="•"/>
            </a:pPr>
            <a:r>
              <a:rPr lang="en-US" sz="900" dirty="0">
                <a:solidFill>
                  <a:schemeClr val="bg1"/>
                </a:solidFill>
              </a:rPr>
              <a:t>Child marriage is a problem across the country; however, there is a significant difference between the prevalence in urban and rural areas. 8% of the age group 20-24, living in urban area have been married before the age of 18; whereas, 25% (aged 20-24) of women from rural area were married or were in union before coming of age.</a:t>
            </a:r>
          </a:p>
          <a:p>
            <a:pPr marL="171450" lvl="0" indent="-171450" algn="just">
              <a:spcBef>
                <a:spcPts val="200"/>
              </a:spcBef>
              <a:spcAft>
                <a:spcPts val="200"/>
              </a:spcAft>
              <a:buFont typeface="Arial" panose="020B0604020202020204" pitchFamily="34" charset="0"/>
              <a:buChar char="•"/>
            </a:pPr>
            <a:r>
              <a:rPr lang="en-US" sz="900" dirty="0">
                <a:solidFill>
                  <a:schemeClr val="bg1"/>
                </a:solidFill>
              </a:rPr>
              <a:t>There is correlation of the child marriage and education. 47% of women aged 20-24, who were married or were in union before the age 18, have obtained primary or lower secondary education, 25% - upper secondary and 11% - vocational education, while only 3% of woman aged 20-24, who were married or in union before age 18, have achieved higher level of education.</a:t>
            </a:r>
          </a:p>
          <a:p>
            <a:pPr marL="171450" lvl="0" indent="-171450" algn="just">
              <a:spcBef>
                <a:spcPts val="200"/>
              </a:spcBef>
              <a:spcAft>
                <a:spcPts val="200"/>
              </a:spcAft>
              <a:buFont typeface="Arial" panose="020B0604020202020204" pitchFamily="34" charset="0"/>
              <a:buChar char="•"/>
            </a:pPr>
            <a:r>
              <a:rPr lang="en-US" sz="900" dirty="0">
                <a:solidFill>
                  <a:schemeClr val="bg1"/>
                </a:solidFill>
              </a:rPr>
              <a:t>In the poorest quintile, 33% of women aged 20-24 were married before age of 18, while 4% belong to the richest quintile were married before the age of 18.</a:t>
            </a:r>
          </a:p>
          <a:p>
            <a:pPr marL="171450" indent="-171450" algn="just">
              <a:spcBef>
                <a:spcPts val="200"/>
              </a:spcBef>
              <a:spcAft>
                <a:spcPts val="200"/>
              </a:spcAft>
              <a:buFont typeface="Arial" panose="020B0604020202020204" pitchFamily="34" charset="0"/>
              <a:buChar char="•"/>
            </a:pPr>
            <a:r>
              <a:rPr lang="en-US" sz="900" dirty="0">
                <a:solidFill>
                  <a:schemeClr val="bg1"/>
                </a:solidFill>
              </a:rPr>
              <a:t>Share of women married before age 18 among the women aged 20-49 is the highest in </a:t>
            </a:r>
            <a:r>
              <a:rPr lang="en-US" sz="900" dirty="0" err="1">
                <a:solidFill>
                  <a:schemeClr val="bg1"/>
                </a:solidFill>
              </a:rPr>
              <a:t>Kvemo</a:t>
            </a:r>
            <a:r>
              <a:rPr lang="en-US" sz="900" dirty="0">
                <a:solidFill>
                  <a:schemeClr val="bg1"/>
                </a:solidFill>
              </a:rPr>
              <a:t> </a:t>
            </a:r>
            <a:r>
              <a:rPr lang="en-US" sz="900" dirty="0" err="1">
                <a:solidFill>
                  <a:schemeClr val="bg1"/>
                </a:solidFill>
              </a:rPr>
              <a:t>Kartli</a:t>
            </a:r>
            <a:r>
              <a:rPr lang="en-US" sz="900" dirty="0">
                <a:solidFill>
                  <a:schemeClr val="bg1"/>
                </a:solidFill>
              </a:rPr>
              <a:t> (25%), while it is the lowest in Tbilisi (12 percent). </a:t>
            </a:r>
          </a:p>
          <a:p>
            <a:pPr marL="171450" indent="-171450" algn="just">
              <a:spcBef>
                <a:spcPts val="200"/>
              </a:spcBef>
              <a:spcAft>
                <a:spcPts val="200"/>
              </a:spcAft>
              <a:buFont typeface="Arial" panose="020B0604020202020204" pitchFamily="34" charset="0"/>
              <a:buChar char="•"/>
            </a:pPr>
            <a:r>
              <a:rPr lang="en-US" sz="900" dirty="0">
                <a:solidFill>
                  <a:schemeClr val="bg1"/>
                </a:solidFill>
              </a:rPr>
              <a:t>There is a significant difference between age cohort of trends in child marriage. Highest indices in both, married by 15 and married by 18, has the age group 40-44, with 3% and 27% respectively.</a:t>
            </a:r>
          </a:p>
        </p:txBody>
      </p:sp>
      <p:graphicFrame>
        <p:nvGraphicFramePr>
          <p:cNvPr id="22" name="Chart 21">
            <a:extLst>
              <a:ext uri="{FF2B5EF4-FFF2-40B4-BE49-F238E27FC236}">
                <a16:creationId xmlns:a16="http://schemas.microsoft.com/office/drawing/2014/main" xmlns="" id="{8A6B6218-CFB8-4A19-9210-3A478E2E5D1B}"/>
              </a:ext>
            </a:extLst>
          </p:cNvPr>
          <p:cNvGraphicFramePr>
            <a:graphicFrameLocks/>
          </p:cNvGraphicFramePr>
          <p:nvPr>
            <p:extLst>
              <p:ext uri="{D42A27DB-BD31-4B8C-83A1-F6EECF244321}">
                <p14:modId xmlns:p14="http://schemas.microsoft.com/office/powerpoint/2010/main" val="2308429806"/>
              </p:ext>
            </p:extLst>
          </p:nvPr>
        </p:nvGraphicFramePr>
        <p:xfrm>
          <a:off x="220980" y="2686033"/>
          <a:ext cx="7140550" cy="3840863"/>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p:cNvSpPr txBox="1"/>
          <p:nvPr/>
        </p:nvSpPr>
        <p:spPr>
          <a:xfrm>
            <a:off x="295275" y="1367858"/>
            <a:ext cx="4429813" cy="400110"/>
          </a:xfrm>
          <a:prstGeom prst="rect">
            <a:avLst/>
          </a:prstGeom>
          <a:noFill/>
        </p:spPr>
        <p:txBody>
          <a:bodyPr wrap="square" rtlCol="0">
            <a:spAutoFit/>
          </a:bodyPr>
          <a:lstStyle/>
          <a:p>
            <a:r>
              <a:rPr lang="en-US" sz="2000" b="1" dirty="0">
                <a:solidFill>
                  <a:schemeClr val="bg1"/>
                </a:solidFill>
                <a:latin typeface="+mj-lt"/>
              </a:rPr>
              <a:t>Child Marriage</a:t>
            </a:r>
            <a:endParaRPr lang="en-US" sz="2000" dirty="0">
              <a:solidFill>
                <a:schemeClr val="bg1"/>
              </a:solidFill>
            </a:endParaRPr>
          </a:p>
        </p:txBody>
      </p:sp>
      <p:sp>
        <p:nvSpPr>
          <p:cNvPr id="38" name="TextBox 37"/>
          <p:cNvSpPr txBox="1"/>
          <p:nvPr/>
        </p:nvSpPr>
        <p:spPr>
          <a:xfrm>
            <a:off x="235171" y="1857419"/>
            <a:ext cx="5486400" cy="276999"/>
          </a:xfrm>
          <a:prstGeom prst="rect">
            <a:avLst/>
          </a:prstGeom>
          <a:noFill/>
        </p:spPr>
        <p:txBody>
          <a:bodyPr wrap="square" rtlCol="0">
            <a:spAutoFit/>
          </a:bodyPr>
          <a:lstStyle/>
          <a:p>
            <a:r>
              <a:rPr lang="en-US" sz="1200" b="1" dirty="0">
                <a:solidFill>
                  <a:srgbClr val="4C545A"/>
                </a:solidFill>
                <a:latin typeface="+mj-lt"/>
              </a:rPr>
              <a:t>Child Marriage: Levels &amp; Disaggregates</a:t>
            </a:r>
          </a:p>
        </p:txBody>
      </p:sp>
      <p:sp>
        <p:nvSpPr>
          <p:cNvPr id="40" name="TextBox 39"/>
          <p:cNvSpPr txBox="1"/>
          <p:nvPr/>
        </p:nvSpPr>
        <p:spPr>
          <a:xfrm>
            <a:off x="301571" y="6521831"/>
            <a:ext cx="6907941" cy="200055"/>
          </a:xfrm>
          <a:prstGeom prst="rect">
            <a:avLst/>
          </a:prstGeom>
          <a:noFill/>
        </p:spPr>
        <p:txBody>
          <a:bodyPr wrap="square" rtlCol="0">
            <a:spAutoFit/>
          </a:bodyPr>
          <a:lstStyle/>
          <a:p>
            <a:r>
              <a:rPr lang="en-US" sz="700" dirty="0"/>
              <a:t>Percentage of women age 20-24 years who were first married or in union before age 15 and before age 18, by residence, wealth quintile and </a:t>
            </a:r>
            <a:r>
              <a:rPr lang="en-US" sz="700" dirty="0" smtClean="0"/>
              <a:t>education</a:t>
            </a:r>
            <a:endParaRPr lang="en-US" sz="700" dirty="0"/>
          </a:p>
        </p:txBody>
      </p:sp>
      <p:sp>
        <p:nvSpPr>
          <p:cNvPr id="18" name="TextBox 17"/>
          <p:cNvSpPr txBox="1"/>
          <p:nvPr/>
        </p:nvSpPr>
        <p:spPr>
          <a:xfrm>
            <a:off x="301570" y="2298883"/>
            <a:ext cx="5177209" cy="261610"/>
          </a:xfrm>
          <a:prstGeom prst="rect">
            <a:avLst/>
          </a:prstGeom>
          <a:noFill/>
        </p:spPr>
        <p:txBody>
          <a:bodyPr wrap="square" rtlCol="0">
            <a:spAutoFit/>
          </a:bodyPr>
          <a:lstStyle>
            <a:defPPr>
              <a:defRPr lang="en-US"/>
            </a:defPPr>
            <a:lvl1pPr>
              <a:defRPr sz="1100" b="1">
                <a:solidFill>
                  <a:srgbClr val="4C545A"/>
                </a:solidFill>
                <a:latin typeface="+mj-lt"/>
              </a:defRPr>
            </a:lvl1pPr>
          </a:lstStyle>
          <a:p>
            <a:r>
              <a:rPr lang="en-US" dirty="0"/>
              <a:t>Marriage before Age 15 &amp; Age 18 (women age 20-24): SDG 5.3.1</a:t>
            </a:r>
          </a:p>
        </p:txBody>
      </p:sp>
      <p:pic>
        <p:nvPicPr>
          <p:cNvPr id="32" name="Picture 31"/>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605" y="233498"/>
            <a:ext cx="2008789" cy="457200"/>
          </a:xfrm>
          <a:prstGeom prst="rect">
            <a:avLst/>
          </a:prstGeom>
        </p:spPr>
      </p:pic>
      <p:sp>
        <p:nvSpPr>
          <p:cNvPr id="33" name="TextBox 32"/>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2" name="Picture 41"/>
          <p:cNvPicPr>
            <a:picLocks noChangeAspect="1"/>
          </p:cNvPicPr>
          <p:nvPr/>
        </p:nvPicPr>
        <p:blipFill>
          <a:blip r:embed="rId4"/>
          <a:stretch>
            <a:fillRect/>
          </a:stretch>
        </p:blipFill>
        <p:spPr>
          <a:xfrm>
            <a:off x="5628401" y="1391082"/>
            <a:ext cx="1719262" cy="379456"/>
          </a:xfrm>
          <a:prstGeom prst="rect">
            <a:avLst/>
          </a:prstGeom>
        </p:spPr>
      </p:pic>
      <p:cxnSp>
        <p:nvCxnSpPr>
          <p:cNvPr id="44" name="Straight Connector 43"/>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1554034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237250" y="185266"/>
            <a:ext cx="5486400" cy="276999"/>
          </a:xfrm>
          <a:prstGeom prst="rect">
            <a:avLst/>
          </a:prstGeom>
          <a:noFill/>
        </p:spPr>
        <p:txBody>
          <a:bodyPr wrap="square" rtlCol="0">
            <a:spAutoFit/>
          </a:bodyPr>
          <a:lstStyle/>
          <a:p>
            <a:r>
              <a:rPr lang="en-US" sz="1200" b="1" dirty="0">
                <a:solidFill>
                  <a:srgbClr val="4C545A"/>
                </a:solidFill>
                <a:latin typeface="+mj-lt"/>
              </a:rPr>
              <a:t>Regional Data on Child Marriage</a:t>
            </a:r>
          </a:p>
        </p:txBody>
      </p:sp>
      <p:cxnSp>
        <p:nvCxnSpPr>
          <p:cNvPr id="48" name="Straight Connector 47"/>
          <p:cNvCxnSpPr/>
          <p:nvPr/>
        </p:nvCxnSpPr>
        <p:spPr>
          <a:xfrm>
            <a:off x="306330" y="45966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6330" y="8107974"/>
            <a:ext cx="7050024" cy="1648297"/>
          </a:xfrm>
          <a:prstGeom prst="rect">
            <a:avLst/>
          </a:prstGeom>
        </p:spPr>
      </p:pic>
      <p:sp>
        <p:nvSpPr>
          <p:cNvPr id="79" name="Text Box 2"/>
          <p:cNvSpPr txBox="1">
            <a:spLocks noChangeArrowheads="1"/>
          </p:cNvSpPr>
          <p:nvPr/>
        </p:nvSpPr>
        <p:spPr bwMode="auto">
          <a:xfrm>
            <a:off x="320420" y="8107974"/>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4300"/>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a:t>
            </a:r>
            <a:r>
              <a:rPr lang="en-US" sz="900" dirty="0">
                <a:solidFill>
                  <a:schemeClr val="bg1"/>
                </a:solidFill>
              </a:rPr>
              <a:t>UNDP</a:t>
            </a:r>
            <a:r>
              <a:rPr lang="en-GB" sz="900" dirty="0">
                <a:solidFill>
                  <a:schemeClr val="bg1"/>
                </a:solidFill>
              </a:rPr>
              <a:t> and WHO provided financial support.</a:t>
            </a:r>
          </a:p>
          <a:p>
            <a:pPr marL="168275"/>
            <a:endParaRPr lang="en-GB" sz="900" dirty="0" smtClean="0">
              <a:solidFill>
                <a:schemeClr val="bg1"/>
              </a:solidFill>
            </a:endParaRPr>
          </a:p>
          <a:p>
            <a:pPr marL="168275"/>
            <a:endParaRPr lang="en-GB" sz="900" dirty="0">
              <a:solidFill>
                <a:schemeClr val="bg1"/>
              </a:solidFill>
            </a:endParaRPr>
          </a:p>
          <a:p>
            <a:pPr marL="114300"/>
            <a:r>
              <a:rPr lang="en-GB" sz="900" dirty="0">
                <a:solidFill>
                  <a:schemeClr val="bg1"/>
                </a:solidFill>
              </a:rPr>
              <a:t>The objective of this snapshot is to disseminate selected findings from the Georgia MICS 2018 related to Early Marriage. Data from this snapshot can be found in tables </a:t>
            </a:r>
            <a:r>
              <a:rPr lang="en-US" sz="900" dirty="0">
                <a:solidFill>
                  <a:schemeClr val="bg1"/>
                </a:solidFill>
              </a:rPr>
              <a:t>PR4.1W</a:t>
            </a:r>
            <a:r>
              <a:rPr lang="en-GB" sz="900" dirty="0">
                <a:solidFill>
                  <a:schemeClr val="bg1"/>
                </a:solidFill>
              </a:rPr>
              <a:t>.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4300"/>
            <a:r>
              <a:rPr lang="en-GB" sz="900" dirty="0">
                <a:solidFill>
                  <a:schemeClr val="bg1"/>
                </a:solidFill>
              </a:rPr>
              <a:t>Further statistical snapshots and the Survey Findings Report for this and other surveys are available on mics.unicef.org/surveys.</a:t>
            </a:r>
          </a:p>
        </p:txBody>
      </p:sp>
      <p:graphicFrame>
        <p:nvGraphicFramePr>
          <p:cNvPr id="20" name="Chart 19">
            <a:extLst>
              <a:ext uri="{FF2B5EF4-FFF2-40B4-BE49-F238E27FC236}">
                <a16:creationId xmlns:a16="http://schemas.microsoft.com/office/drawing/2014/main" xmlns="" id="{BEDFD491-17A8-4F4D-9491-E2A795940657}"/>
              </a:ext>
            </a:extLst>
          </p:cNvPr>
          <p:cNvGraphicFramePr>
            <a:graphicFrameLocks/>
          </p:cNvGraphicFramePr>
          <p:nvPr>
            <p:extLst>
              <p:ext uri="{D42A27DB-BD31-4B8C-83A1-F6EECF244321}">
                <p14:modId xmlns:p14="http://schemas.microsoft.com/office/powerpoint/2010/main" val="3204468119"/>
              </p:ext>
            </p:extLst>
          </p:nvPr>
        </p:nvGraphicFramePr>
        <p:xfrm>
          <a:off x="428452" y="4860130"/>
          <a:ext cx="6769182" cy="3024426"/>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299480" y="4135184"/>
            <a:ext cx="5413248" cy="200055"/>
          </a:xfrm>
          <a:prstGeom prst="rect">
            <a:avLst/>
          </a:prstGeom>
          <a:noFill/>
        </p:spPr>
        <p:txBody>
          <a:bodyPr wrap="none" rtlCol="0">
            <a:spAutoFit/>
          </a:bodyPr>
          <a:lstStyle/>
          <a:p>
            <a:r>
              <a:rPr lang="en-US" sz="700" dirty="0"/>
              <a:t>Percentage of women aged 20-49 years who were first married or in union before age 18, by region</a:t>
            </a:r>
            <a:endParaRPr lang="en-US" sz="1600" dirty="0"/>
          </a:p>
        </p:txBody>
      </p:sp>
      <p:sp>
        <p:nvSpPr>
          <p:cNvPr id="16" name="TextBox 15"/>
          <p:cNvSpPr txBox="1"/>
          <p:nvPr/>
        </p:nvSpPr>
        <p:spPr>
          <a:xfrm>
            <a:off x="303652" y="7784529"/>
            <a:ext cx="5411347" cy="200055"/>
          </a:xfrm>
          <a:prstGeom prst="rect">
            <a:avLst/>
          </a:prstGeom>
          <a:noFill/>
        </p:spPr>
        <p:txBody>
          <a:bodyPr wrap="square" rtlCol="0">
            <a:spAutoFit/>
          </a:bodyPr>
          <a:lstStyle/>
          <a:p>
            <a:pPr lvl="0">
              <a:defRPr/>
            </a:pPr>
            <a:r>
              <a:rPr lang="en-US" sz="700" dirty="0"/>
              <a:t>Percentage of women age 20-49 years who were first married or in union before age 15 and before age 18, by age cohort</a:t>
            </a:r>
          </a:p>
        </p:txBody>
      </p:sp>
      <p:sp>
        <p:nvSpPr>
          <p:cNvPr id="17" name="TextBox 16"/>
          <p:cNvSpPr txBox="1"/>
          <p:nvPr/>
        </p:nvSpPr>
        <p:spPr>
          <a:xfrm>
            <a:off x="242691" y="4431520"/>
            <a:ext cx="5486400" cy="276999"/>
          </a:xfrm>
          <a:prstGeom prst="rect">
            <a:avLst/>
          </a:prstGeom>
          <a:noFill/>
        </p:spPr>
        <p:txBody>
          <a:bodyPr wrap="square" rtlCol="0">
            <a:spAutoFit/>
          </a:bodyPr>
          <a:lstStyle/>
          <a:p>
            <a:r>
              <a:rPr lang="en-US" sz="1200" b="1" dirty="0">
                <a:solidFill>
                  <a:srgbClr val="4C545A"/>
                </a:solidFill>
                <a:latin typeface="+mj-lt"/>
              </a:rPr>
              <a:t>Trends in Child Marriage</a:t>
            </a:r>
          </a:p>
        </p:txBody>
      </p:sp>
      <p:cxnSp>
        <p:nvCxnSpPr>
          <p:cNvPr id="18" name="Straight Connector 17"/>
          <p:cNvCxnSpPr/>
          <p:nvPr/>
        </p:nvCxnSpPr>
        <p:spPr>
          <a:xfrm>
            <a:off x="303652" y="472877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401877" y="644693"/>
            <a:ext cx="2950901" cy="343835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050" dirty="0"/>
              <a:t>Marriage before the age of 18 is a reality for many young girls. In many parts of the world parents encourage the marriage of their daughters while they are still children in hopes that the marriage will benefit them both financially and socially, while also relieving financial burdens on the family. In actual fact, child marriage is a violation of human rights, compromising the development of girls and often resulting in early pregnancy and social isolation, with little education and poor vocational training reinforcing the gendered nature of poverty. The right to 'free and full' consent to a marriage is recognized in the Universal Declaration of Human Rights - with the recognition that consent cannot be 'free and full' when one of the parties involved is not sufficiently mature to make an informed decision about a life partner.</a:t>
            </a:r>
            <a:endParaRPr lang="en-US" sz="800" dirty="0"/>
          </a:p>
        </p:txBody>
      </p:sp>
      <p:graphicFrame>
        <p:nvGraphicFramePr>
          <p:cNvPr id="15" name="Table 14"/>
          <p:cNvGraphicFramePr>
            <a:graphicFrameLocks noGrp="1"/>
          </p:cNvGraphicFramePr>
          <p:nvPr>
            <p:extLst>
              <p:ext uri="{D42A27DB-BD31-4B8C-83A1-F6EECF244321}">
                <p14:modId xmlns:p14="http://schemas.microsoft.com/office/powerpoint/2010/main" val="1058873051"/>
              </p:ext>
            </p:extLst>
          </p:nvPr>
        </p:nvGraphicFramePr>
        <p:xfrm>
          <a:off x="398205" y="644694"/>
          <a:ext cx="3749040" cy="3355926"/>
        </p:xfrm>
        <a:graphic>
          <a:graphicData uri="http://schemas.openxmlformats.org/drawingml/2006/table">
            <a:tbl>
              <a:tblPr firstRow="1" bandRow="1">
                <a:tableStyleId>{5C22544A-7EE6-4342-B048-85BDC9FD1C3A}</a:tableStyleId>
              </a:tblPr>
              <a:tblGrid>
                <a:gridCol w="2502083">
                  <a:extLst>
                    <a:ext uri="{9D8B030D-6E8A-4147-A177-3AD203B41FA5}">
                      <a16:colId xmlns:a16="http://schemas.microsoft.com/office/drawing/2014/main" xmlns="" val="20000"/>
                    </a:ext>
                  </a:extLst>
                </a:gridCol>
                <a:gridCol w="1246957">
                  <a:extLst>
                    <a:ext uri="{9D8B030D-6E8A-4147-A177-3AD203B41FA5}">
                      <a16:colId xmlns:a16="http://schemas.microsoft.com/office/drawing/2014/main" xmlns="" val="20002"/>
                    </a:ext>
                  </a:extLst>
                </a:gridCol>
              </a:tblGrid>
              <a:tr h="503833">
                <a:tc>
                  <a:txBody>
                    <a:bodyPr/>
                    <a:lstStyle/>
                    <a:p>
                      <a:r>
                        <a:rPr lang="en-US" sz="1050" dirty="0">
                          <a:latin typeface="Franklin Gothic Book" panose="020B0503020102020204" pitchFamily="34" charset="0"/>
                        </a:rPr>
                        <a:t>Region </a:t>
                      </a:r>
                    </a:p>
                  </a:txBody>
                  <a:tcPr anchor="ctr">
                    <a:solidFill>
                      <a:schemeClr val="bg1">
                        <a:lumMod val="50000"/>
                      </a:schemeClr>
                    </a:solidFill>
                  </a:tcPr>
                </a:tc>
                <a:tc>
                  <a:txBody>
                    <a:bodyPr/>
                    <a:lstStyle/>
                    <a:p>
                      <a:r>
                        <a:rPr lang="en-US" sz="1000" kern="1200" dirty="0">
                          <a:solidFill>
                            <a:schemeClr val="bg1"/>
                          </a:solidFill>
                          <a:effectLst/>
                          <a:latin typeface="+mn-lt"/>
                          <a:ea typeface="Times New Roman" panose="02020603050405020304" pitchFamily="18" charset="0"/>
                          <a:cs typeface="+mn-cs"/>
                        </a:rPr>
                        <a:t>Marriage</a:t>
                      </a:r>
                      <a:r>
                        <a:rPr lang="en-US" sz="1000" kern="1200" baseline="0" dirty="0">
                          <a:solidFill>
                            <a:schemeClr val="bg1"/>
                          </a:solidFill>
                          <a:effectLst/>
                          <a:latin typeface="+mn-lt"/>
                          <a:ea typeface="Times New Roman" panose="02020603050405020304" pitchFamily="18" charset="0"/>
                          <a:cs typeface="+mn-cs"/>
                        </a:rPr>
                        <a:t> by age 18</a:t>
                      </a:r>
                      <a:endParaRPr lang="en-US" sz="1000" kern="1200" dirty="0">
                        <a:solidFill>
                          <a:schemeClr val="bg1"/>
                        </a:solidFill>
                        <a:effectLst/>
                        <a:latin typeface="+mn-lt"/>
                        <a:ea typeface="Times New Roman" panose="02020603050405020304" pitchFamily="18" charset="0"/>
                        <a:cs typeface="+mn-cs"/>
                      </a:endParaRPr>
                    </a:p>
                  </a:txBody>
                  <a:tcPr anchor="ctr">
                    <a:solidFill>
                      <a:srgbClr val="684FA1"/>
                    </a:solidFill>
                  </a:tcPr>
                </a:tc>
                <a:extLst>
                  <a:ext uri="{0D108BD9-81ED-4DB2-BD59-A6C34878D82A}">
                    <a16:rowId xmlns:a16="http://schemas.microsoft.com/office/drawing/2014/main" xmlns="" val="10000"/>
                  </a:ext>
                </a:extLst>
              </a:tr>
              <a:tr h="290672">
                <a:tc>
                  <a:txBody>
                    <a:bodyPr/>
                    <a:lstStyle/>
                    <a:p>
                      <a:r>
                        <a:rPr lang="en-US" sz="900" b="1" dirty="0">
                          <a:latin typeface="Franklin Gothic Book" panose="020B0503020102020204" pitchFamily="34" charset="0"/>
                        </a:rPr>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900" b="1" kern="1200" dirty="0">
                          <a:solidFill>
                            <a:schemeClr val="dk1"/>
                          </a:solidFill>
                          <a:latin typeface="Franklin Gothic Book" panose="020B0503020102020204" pitchFamily="34" charset="0"/>
                          <a:ea typeface="+mn-ea"/>
                          <a:cs typeface="+mn-cs"/>
                        </a:rPr>
                        <a:t>17</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256251">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Tbilisi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12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Adjara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Guria</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256130">
                <a:tc>
                  <a:txBody>
                    <a:bodyPr/>
                    <a:lstStyle/>
                    <a:p>
                      <a:pPr marL="0" algn="l" defTabSz="777240" rtl="0" eaLnBrk="1" fontAlgn="ctr" latinLnBrk="0" hangingPunct="1"/>
                      <a:r>
                        <a:rPr lang="it-IT" sz="900" kern="1200" dirty="0">
                          <a:solidFill>
                            <a:schemeClr val="dk1"/>
                          </a:solidFill>
                          <a:latin typeface="Franklin Gothic Book" panose="020B0503020102020204" pitchFamily="34" charset="0"/>
                          <a:ea typeface="+mn-ea"/>
                          <a:cs typeface="+mn-cs"/>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17</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3940853993"/>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Kakheti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4077040307"/>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Mtskheta-Mtianeti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16</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2870479028"/>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Samegrelo-Zemo </a:t>
                      </a:r>
                      <a:r>
                        <a:rPr lang="en-US" sz="900" kern="1200" dirty="0" err="1">
                          <a:solidFill>
                            <a:schemeClr val="dk1"/>
                          </a:solidFill>
                          <a:latin typeface="Franklin Gothic Book" panose="020B0503020102020204" pitchFamily="34" charset="0"/>
                          <a:ea typeface="+mn-ea"/>
                          <a:cs typeface="+mn-cs"/>
                        </a:rPr>
                        <a:t>Svaneti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16</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825124752"/>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Samtskhe-Javakheti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4164663859"/>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Kvemo Kartli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3700086627"/>
                  </a:ext>
                </a:extLst>
              </a:tr>
              <a:tr h="256130">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Shida Kartli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kern="1200" dirty="0">
                          <a:solidFill>
                            <a:schemeClr val="dk1"/>
                          </a:solidFill>
                          <a:latin typeface="Franklin Gothic Book" panose="020B0503020102020204" pitchFamily="34" charset="0"/>
                          <a:ea typeface="+mn-ea"/>
                          <a:cs typeface="+mn-cs"/>
                        </a:rPr>
                        <a:t>24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279241911"/>
                  </a:ext>
                </a:extLst>
              </a:tr>
            </a:tbl>
          </a:graphicData>
        </a:graphic>
      </p:graphicFrame>
    </p:spTree>
    <p:extLst>
      <p:ext uri="{BB962C8B-B14F-4D97-AF65-F5344CB8AC3E}">
        <p14:creationId xmlns:p14="http://schemas.microsoft.com/office/powerpoint/2010/main" val="2994305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haredContentType xmlns="Microsoft.SharePoint.Taxonomy.ContentTypeSync" SourceId="73f51738-d318-4883-9d64-4f0bd0ccc55e" ContentTypeId="0x0101009BA85F8052A6DA4FA3E31FF9F74C6970" PreviousValue="false"/>
</file>

<file path=customXml/item2.xml><?xml version="1.0" encoding="utf-8"?>
<?mso-contentType ?>
<spe:Receivers xmlns:spe="http://schemas.microsoft.com/sharepoint/events"/>
</file>

<file path=customXml/item3.xml><?xml version="1.0" encoding="utf-8"?>
<?mso-contentType ?>
<customXsn xmlns="http://schemas.microsoft.com/office/2006/metadata/customXsn">
  <xsnLocation/>
  <cached>True</cached>
  <openByDefault>True</openByDefault>
  <xsnScope/>
</customXsn>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6.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6A7360-C467-4A98-92D8-2286EEEEE5FA}">
  <ds:schemaRefs>
    <ds:schemaRef ds:uri="Microsoft.SharePoint.Taxonomy.ContentTypeSync"/>
  </ds:schemaRefs>
</ds:datastoreItem>
</file>

<file path=customXml/itemProps2.xml><?xml version="1.0" encoding="utf-8"?>
<ds:datastoreItem xmlns:ds="http://schemas.openxmlformats.org/officeDocument/2006/customXml" ds:itemID="{5EB937FB-A522-4F8C-80E4-87FCB52F4BA2}">
  <ds:schemaRefs>
    <ds:schemaRef ds:uri="http://schemas.microsoft.com/sharepoint/events"/>
  </ds:schemaRefs>
</ds:datastoreItem>
</file>

<file path=customXml/itemProps3.xml><?xml version="1.0" encoding="utf-8"?>
<ds:datastoreItem xmlns:ds="http://schemas.openxmlformats.org/officeDocument/2006/customXml" ds:itemID="{59BD223C-AE3E-4943-9DC8-9D24B642BBAE}">
  <ds:schemaRefs>
    <ds:schemaRef ds:uri="http://schemas.microsoft.com/office/2006/metadata/customXsn"/>
  </ds:schemaRefs>
</ds:datastoreItem>
</file>

<file path=customXml/itemProps4.xml><?xml version="1.0" encoding="utf-8"?>
<ds:datastoreItem xmlns:ds="http://schemas.openxmlformats.org/officeDocument/2006/customXml" ds:itemID="{B6AD7DEA-9069-4C8E-A2BC-6EEDDB8C0735}">
  <ds:schemaRefs>
    <ds:schemaRef ds:uri="http://schemas.microsoft.com/sharepoint/v3/contenttype/forms"/>
  </ds:schemaRefs>
</ds:datastoreItem>
</file>

<file path=customXml/itemProps5.xml><?xml version="1.0" encoding="utf-8"?>
<ds:datastoreItem xmlns:ds="http://schemas.openxmlformats.org/officeDocument/2006/customXml" ds:itemID="{1305FCA9-C7A7-4C38-89E3-9C7EF2B55CA3}">
  <ds:schemaRefs>
    <ds:schemaRef ds:uri="http://purl.org/dc/terms/"/>
    <ds:schemaRef ds:uri="http://schemas.microsoft.com/sharepoint/v3"/>
    <ds:schemaRef ds:uri="03aba595-bc08-4bc6-a067-44fa0d6fce4c"/>
    <ds:schemaRef ds:uri="http://www.w3.org/XML/1998/namespace"/>
    <ds:schemaRef ds:uri="2aac1c47-a7bd-4382-bbe6-d59290c165d5"/>
    <ds:schemaRef ds:uri="http://purl.org/dc/elements/1.1/"/>
    <ds:schemaRef ds:uri="http://schemas.microsoft.com/office/2006/documentManagement/types"/>
    <ds:schemaRef ds:uri="http://schemas.openxmlformats.org/package/2006/metadata/core-properties"/>
    <ds:schemaRef ds:uri="http://schemas.microsoft.com/sharepoint.v3"/>
    <ds:schemaRef ds:uri="ca283e0b-db31-4043-a2ef-b80661bf084a"/>
    <ds:schemaRef ds:uri="http://schemas.microsoft.com/office/infopath/2007/PartnerControls"/>
    <ds:schemaRef ds:uri="http://schemas.microsoft.com/sharepoint/v4"/>
    <ds:schemaRef ds:uri="http://schemas.microsoft.com/office/2006/metadata/properties"/>
    <ds:schemaRef ds:uri="http://purl.org/dc/dcmitype/"/>
  </ds:schemaRefs>
</ds:datastoreItem>
</file>

<file path=customXml/itemProps6.xml><?xml version="1.0" encoding="utf-8"?>
<ds:datastoreItem xmlns:ds="http://schemas.openxmlformats.org/officeDocument/2006/customXml" ds:itemID="{60A64A5A-9A6C-4C39-92D6-3027DED7D1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2450</TotalTime>
  <Words>722</Words>
  <Application>Microsoft Office PowerPoint</Application>
  <PresentationFormat>Custom</PresentationFormat>
  <Paragraphs>74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Franklin Gothic Book</vt:lpstr>
      <vt:lpstr>Franklin Gothic Medium</vt:lpstr>
      <vt:lpstr>Times New Roman</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216</cp:revision>
  <dcterms:created xsi:type="dcterms:W3CDTF">2017-11-02T14:57:07Z</dcterms:created>
  <dcterms:modified xsi:type="dcterms:W3CDTF">2019-11-15T19:28:50Z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