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drawings/drawing1.xml" ContentType="application/vnd.openxmlformats-officedocument.drawingml.chartshapes+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drawings/drawing2.xml" ContentType="application/vnd.openxmlformats-officedocument.drawingml.chartshapes+xml"/>
  <Override PartName="/ppt/charts/chart4.xml" ContentType="application/vnd.openxmlformats-officedocument.drawingml.chart+xml"/>
  <Override PartName="/ppt/charts/chart5.xml" ContentType="application/vnd.openxmlformats-officedocument.drawingml.chart+xml"/>
  <Override PartName="/ppt/drawings/drawing3.xml" ContentType="application/vnd.openxmlformats-officedocument.drawingml.chartshapes+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charts/chart9.xml" ContentType="application/vnd.openxmlformats-officedocument.drawingml.chart+xml"/>
  <Override PartName="/ppt/charts/chart10.xml" ContentType="application/vnd.openxmlformats-officedocument.drawingml.chart+xml"/>
  <Override PartName="/ppt/charts/style3.xml" ContentType="application/vnd.ms-office.chartstyle+xml"/>
  <Override PartName="/ppt/charts/colors3.xml" ContentType="application/vnd.ms-office.chartcolorstyle+xml"/>
  <Override PartName="/ppt/charts/chart11.xml" ContentType="application/vnd.openxmlformats-officedocument.drawingml.chart+xml"/>
  <Override PartName="/ppt/charts/chart12.xml" ContentType="application/vnd.openxmlformats-officedocument.drawingml.chart+xml"/>
  <Override PartName="/ppt/charts/chart13.xml" ContentType="application/vnd.openxmlformats-officedocument.drawingml.chart+xml"/>
  <Override PartName="/ppt/charts/style4.xml" ContentType="application/vnd.ms-office.chartstyle+xml"/>
  <Override PartName="/ppt/charts/colors4.xml" ContentType="application/vnd.ms-office.chartcolorstyle+xml"/>
  <Override PartName="/ppt/charts/chart14.xml" ContentType="application/vnd.openxmlformats-officedocument.drawingml.chart+xml"/>
  <Override PartName="/ppt/charts/style5.xml" ContentType="application/vnd.ms-office.chartstyle+xml"/>
  <Override PartName="/ppt/charts/colors5.xml" ContentType="application/vnd.ms-office.chartcolorstyle+xml"/>
  <Override PartName="/ppt/charts/chart15.xml" ContentType="application/vnd.openxmlformats-officedocument.drawingml.chart+xml"/>
  <Override PartName="/ppt/charts/style6.xml" ContentType="application/vnd.ms-office.chartstyle+xml"/>
  <Override PartName="/ppt/charts/colors6.xml" ContentType="application/vnd.ms-office.chartcolorstyle+xml"/>
  <Override PartName="/ppt/theme/themeOverride1.xml" ContentType="application/vnd.openxmlformats-officedocument.themeOverride+xml"/>
  <Override PartName="/ppt/charts/chart16.xml" ContentType="application/vnd.openxmlformats-officedocument.drawingml.chart+xml"/>
  <Override PartName="/ppt/charts/style7.xml" ContentType="application/vnd.ms-office.chartstyle+xml"/>
  <Override PartName="/ppt/charts/colors7.xml" ContentType="application/vnd.ms-office.chartcolorstyle+xml"/>
  <Override PartName="/ppt/theme/themeOverride2.xml" ContentType="application/vnd.openxmlformats-officedocument.themeOverride+xml"/>
  <Override PartName="/ppt/charts/chart17.xml" ContentType="application/vnd.openxmlformats-officedocument.drawingml.chart+xml"/>
  <Override PartName="/ppt/charts/chart18.xml" ContentType="application/vnd.openxmlformats-officedocument.drawingml.chart+xml"/>
  <Override PartName="/ppt/charts/chart19.xml" ContentType="application/vnd.openxmlformats-officedocument.drawingml.chart+xml"/>
  <Override PartName="/ppt/charts/style8.xml" ContentType="application/vnd.ms-office.chartstyle+xml"/>
  <Override PartName="/ppt/charts/colors8.xml" ContentType="application/vnd.ms-office.chartcolorstyle+xml"/>
  <Override PartName="/ppt/charts/chart20.xml" ContentType="application/vnd.openxmlformats-officedocument.drawingml.chart+xml"/>
  <Override PartName="/ppt/charts/style9.xml" ContentType="application/vnd.ms-office.chartstyle+xml"/>
  <Override PartName="/ppt/charts/colors9.xml" ContentType="application/vnd.ms-office.chartcolorstyle+xml"/>
  <Override PartName="/ppt/charts/chart21.xml" ContentType="application/vnd.openxmlformats-officedocument.drawingml.chart+xml"/>
  <Override PartName="/ppt/charts/style10.xml" ContentType="application/vnd.ms-office.chartstyle+xml"/>
  <Override PartName="/ppt/charts/colors10.xml" ContentType="application/vnd.ms-office.chartcolorstyle+xml"/>
  <Override PartName="/ppt/drawings/drawing4.xml" ContentType="application/vnd.openxmlformats-officedocument.drawingml.chartshapes+xml"/>
  <Override PartName="/ppt/charts/chart22.xml" ContentType="application/vnd.openxmlformats-officedocument.drawingml.chart+xml"/>
  <Override PartName="/ppt/charts/chart23.xml" ContentType="application/vnd.openxmlformats-officedocument.drawingml.chart+xml"/>
  <Override PartName="/ppt/charts/style11.xml" ContentType="application/vnd.ms-office.chartstyle+xml"/>
  <Override PartName="/ppt/charts/colors11.xml" ContentType="application/vnd.ms-office.chartcolorstyle+xml"/>
  <Override PartName="/ppt/drawings/drawing5.xml" ContentType="application/vnd.openxmlformats-officedocument.drawingml.chartshapes+xml"/>
  <Override PartName="/ppt/charts/chart24.xml" ContentType="application/vnd.openxmlformats-officedocument.drawingml.char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7"/>
  </p:sldMasterIdLst>
  <p:notesMasterIdLst>
    <p:notesMasterId r:id="rId14"/>
  </p:notesMasterIdLst>
  <p:sldIdLst>
    <p:sldId id="270" r:id="rId8"/>
    <p:sldId id="263" r:id="rId9"/>
    <p:sldId id="266" r:id="rId10"/>
    <p:sldId id="267" r:id="rId11"/>
    <p:sldId id="265" r:id="rId12"/>
    <p:sldId id="258" r:id="rId13"/>
  </p:sldIdLst>
  <p:sldSz cx="7772400" cy="10058400"/>
  <p:notesSz cx="7099300" cy="10234613"/>
  <p:defaultTextStyle>
    <a:defPPr>
      <a:defRPr lang="en-US"/>
    </a:defPPr>
    <a:lvl1pPr marL="0" algn="l" defTabSz="914299" rtl="0" eaLnBrk="1" latinLnBrk="0" hangingPunct="1">
      <a:defRPr sz="1800" kern="1200">
        <a:solidFill>
          <a:schemeClr val="tx1"/>
        </a:solidFill>
        <a:latin typeface="+mn-lt"/>
        <a:ea typeface="+mn-ea"/>
        <a:cs typeface="+mn-cs"/>
      </a:defRPr>
    </a:lvl1pPr>
    <a:lvl2pPr marL="457150" algn="l" defTabSz="914299" rtl="0" eaLnBrk="1" latinLnBrk="0" hangingPunct="1">
      <a:defRPr sz="1800" kern="1200">
        <a:solidFill>
          <a:schemeClr val="tx1"/>
        </a:solidFill>
        <a:latin typeface="+mn-lt"/>
        <a:ea typeface="+mn-ea"/>
        <a:cs typeface="+mn-cs"/>
      </a:defRPr>
    </a:lvl2pPr>
    <a:lvl3pPr marL="914299" algn="l" defTabSz="914299" rtl="0" eaLnBrk="1" latinLnBrk="0" hangingPunct="1">
      <a:defRPr sz="1800" kern="1200">
        <a:solidFill>
          <a:schemeClr val="tx1"/>
        </a:solidFill>
        <a:latin typeface="+mn-lt"/>
        <a:ea typeface="+mn-ea"/>
        <a:cs typeface="+mn-cs"/>
      </a:defRPr>
    </a:lvl3pPr>
    <a:lvl4pPr marL="1371449" algn="l" defTabSz="914299" rtl="0" eaLnBrk="1" latinLnBrk="0" hangingPunct="1">
      <a:defRPr sz="1800" kern="1200">
        <a:solidFill>
          <a:schemeClr val="tx1"/>
        </a:solidFill>
        <a:latin typeface="+mn-lt"/>
        <a:ea typeface="+mn-ea"/>
        <a:cs typeface="+mn-cs"/>
      </a:defRPr>
    </a:lvl4pPr>
    <a:lvl5pPr marL="1828600" algn="l" defTabSz="914299" rtl="0" eaLnBrk="1" latinLnBrk="0" hangingPunct="1">
      <a:defRPr sz="1800" kern="1200">
        <a:solidFill>
          <a:schemeClr val="tx1"/>
        </a:solidFill>
        <a:latin typeface="+mn-lt"/>
        <a:ea typeface="+mn-ea"/>
        <a:cs typeface="+mn-cs"/>
      </a:defRPr>
    </a:lvl5pPr>
    <a:lvl6pPr marL="2285750" algn="l" defTabSz="914299" rtl="0" eaLnBrk="1" latinLnBrk="0" hangingPunct="1">
      <a:defRPr sz="1800" kern="1200">
        <a:solidFill>
          <a:schemeClr val="tx1"/>
        </a:solidFill>
        <a:latin typeface="+mn-lt"/>
        <a:ea typeface="+mn-ea"/>
        <a:cs typeface="+mn-cs"/>
      </a:defRPr>
    </a:lvl6pPr>
    <a:lvl7pPr marL="2742899" algn="l" defTabSz="914299" rtl="0" eaLnBrk="1" latinLnBrk="0" hangingPunct="1">
      <a:defRPr sz="1800" kern="1200">
        <a:solidFill>
          <a:schemeClr val="tx1"/>
        </a:solidFill>
        <a:latin typeface="+mn-lt"/>
        <a:ea typeface="+mn-ea"/>
        <a:cs typeface="+mn-cs"/>
      </a:defRPr>
    </a:lvl7pPr>
    <a:lvl8pPr marL="3200049" algn="l" defTabSz="914299" rtl="0" eaLnBrk="1" latinLnBrk="0" hangingPunct="1">
      <a:defRPr sz="1800" kern="1200">
        <a:solidFill>
          <a:schemeClr val="tx1"/>
        </a:solidFill>
        <a:latin typeface="+mn-lt"/>
        <a:ea typeface="+mn-ea"/>
        <a:cs typeface="+mn-cs"/>
      </a:defRPr>
    </a:lvl8pPr>
    <a:lvl9pPr marL="3657199" algn="l" defTabSz="914299"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701" userDrawn="1">
          <p15:clr>
            <a:srgbClr val="A4A3A4"/>
          </p15:clr>
        </p15:guide>
        <p15:guide id="2" pos="4632" userDrawn="1">
          <p15:clr>
            <a:srgbClr val="A4A3A4"/>
          </p15:clr>
        </p15:guide>
        <p15:guide id="3" pos="240" userDrawn="1">
          <p15:clr>
            <a:srgbClr val="A4A3A4"/>
          </p15:clr>
        </p15:guide>
        <p15:guide id="4" pos="2496" userDrawn="1">
          <p15:clr>
            <a:srgbClr val="A4A3A4"/>
          </p15:clr>
        </p15:guide>
        <p15:guide id="5" pos="2544" userDrawn="1">
          <p15:clr>
            <a:srgbClr val="A4A3A4"/>
          </p15:clr>
        </p15:guide>
        <p15:guide id="6" pos="192"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irma gvilava" initials="ig" lastIdx="13" clrIdx="6">
    <p:extLst>
      <p:ext uri="{19B8F6BF-5375-455C-9EA6-DF929625EA0E}">
        <p15:presenceInfo xmlns:p15="http://schemas.microsoft.com/office/powerpoint/2012/main" userId="S-1-5-21-2703388789-3765044650-341701313-2073" providerId="AD"/>
      </p:ext>
    </p:extLst>
  </p:cmAuthor>
  <p:cmAuthor id="1" name="Julianne Deitch" initials="JD" lastIdx="1" clrIdx="0"/>
  <p:cmAuthor id="8" name="Giorgi Kalakashvili" initials="GK" lastIdx="18" clrIdx="7">
    <p:extLst>
      <p:ext uri="{19B8F6BF-5375-455C-9EA6-DF929625EA0E}">
        <p15:presenceInfo xmlns:p15="http://schemas.microsoft.com/office/powerpoint/2012/main" userId="S-1-5-21-889838981-920820592-1903951286-826759" providerId="AD"/>
      </p:ext>
    </p:extLst>
  </p:cmAuthor>
  <p:cmAuthor id="2" name="Shane M Khan" initials="SMK" lastIdx="16" clrIdx="1">
    <p:extLst>
      <p:ext uri="{19B8F6BF-5375-455C-9EA6-DF929625EA0E}">
        <p15:presenceInfo xmlns:p15="http://schemas.microsoft.com/office/powerpoint/2012/main" userId="S-1-5-21-889838981-920820592-1903951286-698628" providerId="AD"/>
      </p:ext>
    </p:extLst>
  </p:cmAuthor>
  <p:cmAuthor id="9" name="Bo Robert Beshanski-Pedersen" initials="BP" lastIdx="7" clrIdx="8">
    <p:extLst>
      <p:ext uri="{19B8F6BF-5375-455C-9EA6-DF929625EA0E}">
        <p15:presenceInfo xmlns:p15="http://schemas.microsoft.com/office/powerpoint/2012/main" userId="Bo Robert Beshanski-Pedersen" providerId="None"/>
      </p:ext>
    </p:extLst>
  </p:cmAuthor>
  <p:cmAuthor id="3" name="Ma. Eleanor Reserva" initials="MER" lastIdx="2" clrIdx="2">
    <p:extLst>
      <p:ext uri="{19B8F6BF-5375-455C-9EA6-DF929625EA0E}">
        <p15:presenceInfo xmlns:p15="http://schemas.microsoft.com/office/powerpoint/2012/main" userId="Ma. Eleanor Reserva" providerId="None"/>
      </p:ext>
    </p:extLst>
  </p:cmAuthor>
  <p:cmAuthor id="4" name="Liliana Carvajal" initials="LC" lastIdx="4" clrIdx="3">
    <p:extLst>
      <p:ext uri="{19B8F6BF-5375-455C-9EA6-DF929625EA0E}">
        <p15:presenceInfo xmlns:p15="http://schemas.microsoft.com/office/powerpoint/2012/main" userId="S-1-5-21-889838981-920820592-1903951286-237135" providerId="AD"/>
      </p:ext>
    </p:extLst>
  </p:cmAuthor>
  <p:cmAuthor id="5" name="Tijana Comic" initials="TC" lastIdx="55" clrIdx="4">
    <p:extLst>
      <p:ext uri="{19B8F6BF-5375-455C-9EA6-DF929625EA0E}">
        <p15:presenceInfo xmlns:p15="http://schemas.microsoft.com/office/powerpoint/2012/main" userId="b1e3c049de1787fc" providerId="Windows Live"/>
      </p:ext>
    </p:extLst>
  </p:cmAuthor>
  <p:cmAuthor id="6" name="Balakhashvili Tsotne" initials="TB" lastIdx="35" clrIdx="5">
    <p:extLst>
      <p:ext uri="{19B8F6BF-5375-455C-9EA6-DF929625EA0E}">
        <p15:presenceInfo xmlns:p15="http://schemas.microsoft.com/office/powerpoint/2012/main" userId="Balakhashvili Tsotne"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FD1DA"/>
    <a:srgbClr val="FDC879"/>
    <a:srgbClr val="75CED7"/>
    <a:srgbClr val="FF3D38"/>
    <a:srgbClr val="FF514C"/>
    <a:srgbClr val="FF3935"/>
    <a:srgbClr val="FF1F1E"/>
    <a:srgbClr val="9DB6DF"/>
    <a:srgbClr val="6DF3F0"/>
    <a:srgbClr val="F5BB9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704" autoAdjust="0"/>
    <p:restoredTop sz="95380" autoAdjust="0"/>
  </p:normalViewPr>
  <p:slideViewPr>
    <p:cSldViewPr snapToGrid="0" snapToObjects="1" showGuides="1">
      <p:cViewPr>
        <p:scale>
          <a:sx n="125" d="100"/>
          <a:sy n="125" d="100"/>
        </p:scale>
        <p:origin x="1320" y="-1434"/>
      </p:cViewPr>
      <p:guideLst>
        <p:guide orient="horz" pos="3701"/>
        <p:guide pos="4632"/>
        <p:guide pos="240"/>
        <p:guide pos="2496"/>
        <p:guide pos="2544"/>
        <p:guide pos="192"/>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Master" Target="slideMasters/slideMaster1.xml"/><Relationship Id="rId12" Type="http://schemas.openxmlformats.org/officeDocument/2006/relationships/slide" Target="slides/slide5.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slide" Target="slides/slide4.xml"/><Relationship Id="rId5" Type="http://schemas.openxmlformats.org/officeDocument/2006/relationships/customXml" Target="../customXml/item5.xml"/><Relationship Id="rId15" Type="http://schemas.openxmlformats.org/officeDocument/2006/relationships/commentAuthors" Target="commentAuthors.xml"/><Relationship Id="rId10" Type="http://schemas.openxmlformats.org/officeDocument/2006/relationships/slide" Target="slides/slide3.xml"/><Relationship Id="rId19"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o Pedersen" userId="d9899d1f-79a5-4680-8fc4-f5dae7a98dd1" providerId="ADAL" clId="{8D933042-A7F4-40BA-9ADF-04188179B00E}"/>
    <pc:docChg chg="custSel modSld">
      <pc:chgData name="Bo Pedersen" userId="d9899d1f-79a5-4680-8fc4-f5dae7a98dd1" providerId="ADAL" clId="{8D933042-A7F4-40BA-9ADF-04188179B00E}" dt="2019-10-31T00:41:00.731" v="17"/>
      <pc:docMkLst>
        <pc:docMk/>
      </pc:docMkLst>
      <pc:sldChg chg="addCm modCm">
        <pc:chgData name="Bo Pedersen" userId="d9899d1f-79a5-4680-8fc4-f5dae7a98dd1" providerId="ADAL" clId="{8D933042-A7F4-40BA-9ADF-04188179B00E}" dt="2019-10-31T00:41:00.731" v="17"/>
        <pc:sldMkLst>
          <pc:docMk/>
          <pc:sldMk cId="1960326515" sldId="258"/>
        </pc:sldMkLst>
      </pc:sldChg>
      <pc:sldChg chg="addCm modCm">
        <pc:chgData name="Bo Pedersen" userId="d9899d1f-79a5-4680-8fc4-f5dae7a98dd1" providerId="ADAL" clId="{8D933042-A7F4-40BA-9ADF-04188179B00E}" dt="2019-10-31T00:27:03.393" v="3"/>
        <pc:sldMkLst>
          <pc:docMk/>
          <pc:sldMk cId="4158300410" sldId="263"/>
        </pc:sldMkLst>
      </pc:sldChg>
      <pc:sldChg chg="addCm modCm">
        <pc:chgData name="Bo Pedersen" userId="d9899d1f-79a5-4680-8fc4-f5dae7a98dd1" providerId="ADAL" clId="{8D933042-A7F4-40BA-9ADF-04188179B00E}" dt="2019-10-31T00:37:25.228" v="15"/>
        <pc:sldMkLst>
          <pc:docMk/>
          <pc:sldMk cId="2423276268" sldId="265"/>
        </pc:sldMkLst>
      </pc:sldChg>
      <pc:sldChg chg="addCm modCm">
        <pc:chgData name="Bo Pedersen" userId="d9899d1f-79a5-4680-8fc4-f5dae7a98dd1" providerId="ADAL" clId="{8D933042-A7F4-40BA-9ADF-04188179B00E}" dt="2019-10-31T00:29:16.540" v="6" actId="1589"/>
        <pc:sldMkLst>
          <pc:docMk/>
          <pc:sldMk cId="156017063" sldId="266"/>
        </pc:sldMkLst>
      </pc:sldChg>
      <pc:sldChg chg="addCm modCm">
        <pc:chgData name="Bo Pedersen" userId="d9899d1f-79a5-4680-8fc4-f5dae7a98dd1" providerId="ADAL" clId="{8D933042-A7F4-40BA-9ADF-04188179B00E}" dt="2019-10-31T00:34:30.016" v="10"/>
        <pc:sldMkLst>
          <pc:docMk/>
          <pc:sldMk cId="892780060" sldId="267"/>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3.xml"/><Relationship Id="rId1" Type="http://schemas.microsoft.com/office/2011/relationships/chartStyle" Target="style3.xml"/></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4.xml"/><Relationship Id="rId1" Type="http://schemas.microsoft.com/office/2011/relationships/chartStyle" Target="style4.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5.xml"/><Relationship Id="rId1" Type="http://schemas.microsoft.com/office/2011/relationships/chartStyle" Target="style5.xml"/></Relationships>
</file>

<file path=ppt/charts/_rels/chart15.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package" Target="../embeddings/Microsoft_Excel_Worksheet15.xlsx"/></Relationships>
</file>

<file path=ppt/charts/_rels/chart16.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package" Target="../embeddings/Microsoft_Excel_Worksheet16.xlsx"/></Relationships>
</file>

<file path=ppt/charts/_rels/chart17.xml.rels><?xml version="1.0" encoding="UTF-8" standalone="yes"?>
<Relationships xmlns="http://schemas.openxmlformats.org/package/2006/relationships"><Relationship Id="rId1" Type="http://schemas.openxmlformats.org/officeDocument/2006/relationships/package" Target="../embeddings/Microsoft_Excel_Worksheet17.xlsx"/></Relationships>
</file>

<file path=ppt/charts/_rels/chart18.xml.rels><?xml version="1.0" encoding="UTF-8" standalone="yes"?>
<Relationships xmlns="http://schemas.openxmlformats.org/package/2006/relationships"><Relationship Id="rId1" Type="http://schemas.openxmlformats.org/officeDocument/2006/relationships/package" Target="../embeddings/Microsoft_Excel_Worksheet18.xlsx"/></Relationships>
</file>

<file path=ppt/charts/_rels/chart19.xml.rels><?xml version="1.0" encoding="UTF-8" standalone="yes"?>
<Relationships xmlns="http://schemas.openxmlformats.org/package/2006/relationships"><Relationship Id="rId3" Type="http://schemas.openxmlformats.org/officeDocument/2006/relationships/package" Target="../embeddings/Microsoft_Excel_Worksheet19.xlsx"/><Relationship Id="rId2" Type="http://schemas.microsoft.com/office/2011/relationships/chartColorStyle" Target="colors8.xml"/><Relationship Id="rId1" Type="http://schemas.microsoft.com/office/2011/relationships/chartStyle" Target="style8.xml"/></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2.xlsx"/></Relationships>
</file>

<file path=ppt/charts/_rels/chart20.xml.rels><?xml version="1.0" encoding="UTF-8" standalone="yes"?>
<Relationships xmlns="http://schemas.openxmlformats.org/package/2006/relationships"><Relationship Id="rId3" Type="http://schemas.openxmlformats.org/officeDocument/2006/relationships/package" Target="../embeddings/Microsoft_Excel_Worksheet20.xlsx"/><Relationship Id="rId2" Type="http://schemas.microsoft.com/office/2011/relationships/chartColorStyle" Target="colors9.xml"/><Relationship Id="rId1" Type="http://schemas.microsoft.com/office/2011/relationships/chartStyle" Target="style9.xml"/></Relationships>
</file>

<file path=ppt/charts/_rels/chart21.xml.rels><?xml version="1.0" encoding="UTF-8" standalone="yes"?>
<Relationships xmlns="http://schemas.openxmlformats.org/package/2006/relationships"><Relationship Id="rId3" Type="http://schemas.openxmlformats.org/officeDocument/2006/relationships/package" Target="../embeddings/Microsoft_Excel_Worksheet21.xlsx"/><Relationship Id="rId2" Type="http://schemas.microsoft.com/office/2011/relationships/chartColorStyle" Target="colors10.xml"/><Relationship Id="rId1" Type="http://schemas.microsoft.com/office/2011/relationships/chartStyle" Target="style10.xml"/><Relationship Id="rId4" Type="http://schemas.openxmlformats.org/officeDocument/2006/relationships/chartUserShapes" Target="../drawings/drawing4.xml"/></Relationships>
</file>

<file path=ppt/charts/_rels/chart22.xml.rels><?xml version="1.0" encoding="UTF-8" standalone="yes"?>
<Relationships xmlns="http://schemas.openxmlformats.org/package/2006/relationships"><Relationship Id="rId1" Type="http://schemas.openxmlformats.org/officeDocument/2006/relationships/package" Target="../embeddings/Microsoft_Excel_Worksheet22.xlsx"/></Relationships>
</file>

<file path=ppt/charts/_rels/chart23.xml.rels><?xml version="1.0" encoding="UTF-8" standalone="yes"?>
<Relationships xmlns="http://schemas.openxmlformats.org/package/2006/relationships"><Relationship Id="rId3" Type="http://schemas.openxmlformats.org/officeDocument/2006/relationships/package" Target="../embeddings/Microsoft_Excel_Worksheet23.xlsx"/><Relationship Id="rId2" Type="http://schemas.microsoft.com/office/2011/relationships/chartColorStyle" Target="colors11.xml"/><Relationship Id="rId1" Type="http://schemas.microsoft.com/office/2011/relationships/chartStyle" Target="style11.xml"/><Relationship Id="rId4" Type="http://schemas.openxmlformats.org/officeDocument/2006/relationships/chartUserShapes" Target="../drawings/drawing5.xml"/></Relationships>
</file>

<file path=ppt/charts/_rels/chart24.xml.rels><?xml version="1.0" encoding="UTF-8" standalone="yes"?>
<Relationships xmlns="http://schemas.openxmlformats.org/package/2006/relationships"><Relationship Id="rId1" Type="http://schemas.openxmlformats.org/officeDocument/2006/relationships/package" Target="../embeddings/Microsoft_Excel_Worksheet24.xlsx"/></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chartUserShapes" Target="../drawings/drawing2.xml"/></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5579486359862141"/>
          <c:y val="3.7997352840139859E-2"/>
          <c:w val="0.67868768109770228"/>
          <c:h val="0.88834342628743135"/>
        </c:manualLayout>
      </c:layout>
      <c:barChart>
        <c:barDir val="bar"/>
        <c:grouping val="stacked"/>
        <c:varyColors val="0"/>
        <c:ser>
          <c:idx val="0"/>
          <c:order val="0"/>
          <c:tx>
            <c:strRef>
              <c:f>Sheet1!$B$5</c:f>
              <c:strCache>
                <c:ptCount val="1"/>
                <c:pt idx="0">
                  <c:v>Average desired number of children before the first childbirth</c:v>
                </c:pt>
              </c:strCache>
            </c:strRef>
          </c:tx>
          <c:spPr>
            <a:solidFill>
              <a:srgbClr val="FCB040"/>
            </a:solidFill>
            <a:ln>
              <a:noFill/>
            </a:ln>
            <a:effectLst/>
          </c:spPr>
          <c:invertIfNegative val="0"/>
          <c:dPt>
            <c:idx val="0"/>
            <c:invertIfNegative val="0"/>
            <c:bubble3D val="0"/>
            <c:spPr>
              <a:solidFill>
                <a:srgbClr val="6DF3F0"/>
              </a:solidFill>
              <a:ln>
                <a:noFill/>
              </a:ln>
              <a:effectLst/>
            </c:spPr>
            <c:extLst xmlns:c16r2="http://schemas.microsoft.com/office/drawing/2015/06/chart">
              <c:ext xmlns:c16="http://schemas.microsoft.com/office/drawing/2014/chart" uri="{C3380CC4-5D6E-409C-BE32-E72D297353CC}">
                <c16:uniqueId val="{00000006-8F0A-414D-9B54-B756FCFD7372}"/>
              </c:ext>
            </c:extLst>
          </c:dPt>
          <c:dPt>
            <c:idx val="1"/>
            <c:invertIfNegative val="0"/>
            <c:bubble3D val="0"/>
            <c:spPr>
              <a:solidFill>
                <a:srgbClr val="6DF3F0"/>
              </a:solidFill>
              <a:ln>
                <a:noFill/>
              </a:ln>
              <a:effectLst/>
            </c:spPr>
            <c:extLst xmlns:c16r2="http://schemas.microsoft.com/office/drawing/2015/06/chart">
              <c:ext xmlns:c16="http://schemas.microsoft.com/office/drawing/2014/chart" uri="{C3380CC4-5D6E-409C-BE32-E72D297353CC}">
                <c16:uniqueId val="{00000005-8F0A-414D-9B54-B756FCFD7372}"/>
              </c:ext>
            </c:extLst>
          </c:dPt>
          <c:dPt>
            <c:idx val="2"/>
            <c:invertIfNegative val="0"/>
            <c:bubble3D val="0"/>
            <c:spPr>
              <a:solidFill>
                <a:srgbClr val="6DF3F0"/>
              </a:solidFill>
              <a:ln>
                <a:noFill/>
              </a:ln>
              <a:effectLst/>
            </c:spPr>
            <c:extLst xmlns:c16r2="http://schemas.microsoft.com/office/drawing/2015/06/chart">
              <c:ext xmlns:c16="http://schemas.microsoft.com/office/drawing/2014/chart" uri="{C3380CC4-5D6E-409C-BE32-E72D297353CC}">
                <c16:uniqueId val="{00000005-4B96-434C-A75F-F33981C5AD01}"/>
              </c:ext>
            </c:extLst>
          </c:dPt>
          <c:dPt>
            <c:idx val="3"/>
            <c:invertIfNegative val="0"/>
            <c:bubble3D val="0"/>
            <c:spPr>
              <a:solidFill>
                <a:schemeClr val="accent5">
                  <a:lumMod val="75000"/>
                </a:schemeClr>
              </a:solidFill>
              <a:ln>
                <a:noFill/>
              </a:ln>
              <a:effectLst/>
            </c:spPr>
            <c:extLst xmlns:c16r2="http://schemas.microsoft.com/office/drawing/2015/06/chart">
              <c:ext xmlns:c16="http://schemas.microsoft.com/office/drawing/2014/chart" uri="{C3380CC4-5D6E-409C-BE32-E72D297353CC}">
                <c16:uniqueId val="{00000004-8F0A-414D-9B54-B756FCFD7372}"/>
              </c:ext>
            </c:extLst>
          </c:dPt>
          <c:dPt>
            <c:idx val="4"/>
            <c:invertIfNegative val="0"/>
            <c:bubble3D val="0"/>
            <c:spPr>
              <a:solidFill>
                <a:srgbClr val="F5BB93"/>
              </a:solidFill>
              <a:ln>
                <a:noFill/>
              </a:ln>
              <a:effectLst/>
            </c:spPr>
            <c:extLst xmlns:c16r2="http://schemas.microsoft.com/office/drawing/2015/06/chart">
              <c:ext xmlns:c16="http://schemas.microsoft.com/office/drawing/2014/chart" uri="{C3380CC4-5D6E-409C-BE32-E72D297353CC}">
                <c16:uniqueId val="{00000009-1AD6-4F59-B21D-E2A0721966BF}"/>
              </c:ext>
            </c:extLst>
          </c:dPt>
          <c:dPt>
            <c:idx val="5"/>
            <c:invertIfNegative val="0"/>
            <c:bubble3D val="0"/>
            <c:spPr>
              <a:solidFill>
                <a:srgbClr val="F5BB93"/>
              </a:solidFill>
              <a:ln>
                <a:noFill/>
              </a:ln>
              <a:effectLst/>
            </c:spPr>
            <c:extLst xmlns:c16r2="http://schemas.microsoft.com/office/drawing/2015/06/chart">
              <c:ext xmlns:c16="http://schemas.microsoft.com/office/drawing/2014/chart" uri="{C3380CC4-5D6E-409C-BE32-E72D297353CC}">
                <c16:uniqueId val="{0000000B-1AD6-4F59-B21D-E2A0721966BF}"/>
              </c:ext>
            </c:extLst>
          </c:dPt>
          <c:dPt>
            <c:idx val="6"/>
            <c:invertIfNegative val="0"/>
            <c:bubble3D val="0"/>
            <c:spPr>
              <a:solidFill>
                <a:srgbClr val="F5BB93"/>
              </a:solidFill>
              <a:ln>
                <a:noFill/>
              </a:ln>
              <a:effectLst/>
            </c:spPr>
            <c:extLst xmlns:c16r2="http://schemas.microsoft.com/office/drawing/2015/06/chart">
              <c:ext xmlns:c16="http://schemas.microsoft.com/office/drawing/2014/chart" uri="{C3380CC4-5D6E-409C-BE32-E72D297353CC}">
                <c16:uniqueId val="{0000000D-1AD6-4F59-B21D-E2A0721966BF}"/>
              </c:ext>
            </c:extLst>
          </c:dPt>
          <c:dPt>
            <c:idx val="7"/>
            <c:invertIfNegative val="0"/>
            <c:bubble3D val="0"/>
            <c:spPr>
              <a:solidFill>
                <a:srgbClr val="3BB8C5"/>
              </a:solidFill>
              <a:ln>
                <a:noFill/>
              </a:ln>
              <a:effectLst/>
            </c:spPr>
            <c:extLst xmlns:c16r2="http://schemas.microsoft.com/office/drawing/2015/06/chart">
              <c:ext xmlns:c16="http://schemas.microsoft.com/office/drawing/2014/chart" uri="{C3380CC4-5D6E-409C-BE32-E72D297353CC}">
                <c16:uniqueId val="{00000003-8F0A-414D-9B54-B756FCFD7372}"/>
              </c:ext>
            </c:extLst>
          </c:dPt>
          <c:dPt>
            <c:idx val="8"/>
            <c:invertIfNegative val="0"/>
            <c:bubble3D val="0"/>
            <c:spPr>
              <a:solidFill>
                <a:srgbClr val="9DB6DF"/>
              </a:solidFill>
              <a:ln>
                <a:noFill/>
              </a:ln>
              <a:effectLst/>
            </c:spPr>
            <c:extLst xmlns:c16r2="http://schemas.microsoft.com/office/drawing/2015/06/chart">
              <c:ext xmlns:c16="http://schemas.microsoft.com/office/drawing/2014/chart" uri="{C3380CC4-5D6E-409C-BE32-E72D297353CC}">
                <c16:uniqueId val="{00000002-8F0A-414D-9B54-B756FCFD7372}"/>
              </c:ext>
            </c:extLst>
          </c:dPt>
          <c:dPt>
            <c:idx val="9"/>
            <c:invertIfNegative val="0"/>
            <c:bubble3D val="0"/>
            <c:spPr>
              <a:solidFill>
                <a:srgbClr val="9DB6DF"/>
              </a:solidFill>
              <a:ln>
                <a:noFill/>
              </a:ln>
              <a:effectLst/>
            </c:spPr>
            <c:extLst xmlns:c16r2="http://schemas.microsoft.com/office/drawing/2015/06/chart">
              <c:ext xmlns:c16="http://schemas.microsoft.com/office/drawing/2014/chart" uri="{C3380CC4-5D6E-409C-BE32-E72D297353CC}">
                <c16:uniqueId val="{00000001-8F0A-414D-9B54-B756FCFD7372}"/>
              </c:ext>
            </c:extLst>
          </c:dPt>
          <c:dPt>
            <c:idx val="10"/>
            <c:invertIfNegative val="0"/>
            <c:bubble3D val="0"/>
            <c:spPr>
              <a:solidFill>
                <a:srgbClr val="3BB8C5"/>
              </a:solidFill>
              <a:ln>
                <a:noFill/>
              </a:ln>
              <a:effectLst/>
            </c:spPr>
            <c:extLst xmlns:c16r2="http://schemas.microsoft.com/office/drawing/2015/06/chart">
              <c:ext xmlns:c16="http://schemas.microsoft.com/office/drawing/2014/chart" uri="{C3380CC4-5D6E-409C-BE32-E72D297353CC}">
                <c16:uniqueId val="{00000000-8F0A-414D-9B54-B756FCFD7372}"/>
              </c:ext>
            </c:extLst>
          </c:dPt>
          <c:dPt>
            <c:idx val="11"/>
            <c:invertIfNegative val="0"/>
            <c:bubble3D val="0"/>
            <c:spPr>
              <a:solidFill>
                <a:schemeClr val="accent6">
                  <a:lumMod val="60000"/>
                  <a:lumOff val="40000"/>
                </a:schemeClr>
              </a:solidFill>
              <a:ln>
                <a:noFill/>
              </a:ln>
              <a:effectLst/>
            </c:spPr>
            <c:extLst xmlns:c16r2="http://schemas.microsoft.com/office/drawing/2015/06/chart">
              <c:ext xmlns:c16="http://schemas.microsoft.com/office/drawing/2014/chart" uri="{C3380CC4-5D6E-409C-BE32-E72D297353CC}">
                <c16:uniqueId val="{00000011-4B96-434C-A75F-F33981C5AD01}"/>
              </c:ext>
            </c:extLst>
          </c:dPt>
          <c:dLbls>
            <c:numFmt formatCode="#,##0.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solidFill>
                    <a:latin typeface="+mn-lt"/>
                    <a:ea typeface="+mn-ea"/>
                    <a:cs typeface="+mn-cs"/>
                  </a:defRPr>
                </a:pPr>
                <a:endParaRPr lang="en-US"/>
              </a:p>
            </c:txPr>
            <c:dLblPos val="in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Sheet1!$A$6:$A$17</c:f>
              <c:strCache>
                <c:ptCount val="12"/>
                <c:pt idx="0">
                  <c:v>25-49 years</c:v>
                </c:pt>
                <c:pt idx="1">
                  <c:v>20-24 years</c:v>
                </c:pt>
                <c:pt idx="2">
                  <c:v>15-19 years</c:v>
                </c:pt>
                <c:pt idx="4">
                  <c:v>Armenian</c:v>
                </c:pt>
                <c:pt idx="5">
                  <c:v>Azerbaijani</c:v>
                </c:pt>
                <c:pt idx="6">
                  <c:v>Georgian</c:v>
                </c:pt>
                <c:pt idx="8">
                  <c:v>Urban</c:v>
                </c:pt>
                <c:pt idx="9">
                  <c:v>Rural</c:v>
                </c:pt>
                <c:pt idx="11">
                  <c:v>Total</c:v>
                </c:pt>
              </c:strCache>
            </c:strRef>
          </c:cat>
          <c:val>
            <c:numRef>
              <c:f>Sheet1!$B$6:$B$17</c:f>
              <c:numCache>
                <c:formatCode>0.0</c:formatCode>
                <c:ptCount val="12"/>
                <c:pt idx="0">
                  <c:v>2.8426813264037301</c:v>
                </c:pt>
                <c:pt idx="1">
                  <c:v>2.8253141929996053</c:v>
                </c:pt>
                <c:pt idx="2">
                  <c:v>2.3926010933174848</c:v>
                </c:pt>
                <c:pt idx="4">
                  <c:v>2.5338100623187443</c:v>
                </c:pt>
                <c:pt idx="5">
                  <c:v>2.6513880461602777</c:v>
                </c:pt>
                <c:pt idx="6">
                  <c:v>2.8296935255519826</c:v>
                </c:pt>
                <c:pt idx="8">
                  <c:v>2.7886731883277043</c:v>
                </c:pt>
                <c:pt idx="9">
                  <c:v>2.8350629697411738</c:v>
                </c:pt>
                <c:pt idx="11">
                  <c:v>2.8052365607593752</c:v>
                </c:pt>
              </c:numCache>
            </c:numRef>
          </c:val>
          <c:extLst xmlns:c16r2="http://schemas.microsoft.com/office/drawing/2015/06/chart">
            <c:ext xmlns:c16="http://schemas.microsoft.com/office/drawing/2014/chart" uri="{C3380CC4-5D6E-409C-BE32-E72D297353CC}">
              <c16:uniqueId val="{00000000-0899-4E07-A463-9BF7D6D3310D}"/>
            </c:ext>
          </c:extLst>
        </c:ser>
        <c:dLbls>
          <c:showLegendKey val="0"/>
          <c:showVal val="0"/>
          <c:showCatName val="0"/>
          <c:showSerName val="0"/>
          <c:showPercent val="0"/>
          <c:showBubbleSize val="0"/>
        </c:dLbls>
        <c:gapWidth val="11"/>
        <c:overlap val="80"/>
        <c:axId val="665146048"/>
        <c:axId val="665144368"/>
      </c:barChart>
      <c:catAx>
        <c:axId val="665146048"/>
        <c:scaling>
          <c:orientation val="minMax"/>
        </c:scaling>
        <c:delete val="0"/>
        <c:axPos val="l"/>
        <c:numFmt formatCode="General" sourceLinked="1"/>
        <c:majorTickMark val="none"/>
        <c:minorTickMark val="none"/>
        <c:tickLblPos val="nextTo"/>
        <c:spPr>
          <a:noFill/>
          <a:ln w="6350" cap="flat" cmpd="sng" algn="ctr">
            <a:solidFill>
              <a:schemeClr val="tx1">
                <a:lumMod val="15000"/>
                <a:lumOff val="85000"/>
              </a:schemeClr>
            </a:solidFill>
            <a:round/>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n-US"/>
          </a:p>
        </c:txPr>
        <c:crossAx val="665144368"/>
        <c:crossesAt val="0"/>
        <c:auto val="1"/>
        <c:lblAlgn val="ctr"/>
        <c:lblOffset val="100"/>
        <c:noMultiLvlLbl val="0"/>
      </c:catAx>
      <c:valAx>
        <c:axId val="665144368"/>
        <c:scaling>
          <c:orientation val="minMax"/>
          <c:max val="3"/>
          <c:min val="0"/>
        </c:scaling>
        <c:delete val="0"/>
        <c:axPos val="b"/>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665146048"/>
        <c:crosses val="autoZero"/>
        <c:crossBetween val="between"/>
        <c:majorUnit val="1"/>
        <c:minorUnit val="0.2"/>
      </c:valAx>
      <c:spPr>
        <a:noFill/>
        <a:ln w="3175">
          <a:noFill/>
        </a:ln>
        <a:effectLst/>
      </c:spPr>
    </c:plotArea>
    <c:plotVisOnly val="1"/>
    <c:dispBlanksAs val="gap"/>
    <c:showDLblsOverMax val="0"/>
  </c:chart>
  <c:spPr>
    <a:noFill/>
    <a:ln w="3175">
      <a:noFill/>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770814402782893"/>
          <c:y val="3.2738559597999262E-2"/>
          <c:w val="0.84748898377004134"/>
          <c:h val="0.84097285065595895"/>
        </c:manualLayout>
      </c:layout>
      <c:barChart>
        <c:barDir val="col"/>
        <c:grouping val="clustered"/>
        <c:varyColors val="0"/>
        <c:ser>
          <c:idx val="0"/>
          <c:order val="0"/>
          <c:tx>
            <c:strRef>
              <c:f>Sheet1!$B$4</c:f>
              <c:strCache>
                <c:ptCount val="1"/>
                <c:pt idx="0">
                  <c:v>Urban</c:v>
                </c:pt>
              </c:strCache>
            </c:strRef>
          </c:tx>
          <c:spPr>
            <a:solidFill>
              <a:srgbClr val="3AB9C6"/>
            </a:solidFill>
            <a:ln w="25400">
              <a:noFill/>
            </a:ln>
            <a:effectLst/>
          </c:spPr>
          <c:invertIfNegative val="0"/>
          <c:dLbls>
            <c:numFmt formatCode="#,##0" sourceLinked="0"/>
            <c:spPr>
              <a:noFill/>
              <a:ln>
                <a:noFill/>
              </a:ln>
              <a:effectLst/>
            </c:spPr>
            <c:txPr>
              <a:bodyPr rot="0" spcFirstLastPara="1" vertOverflow="ellipsis" vert="horz" wrap="square" anchor="ctr" anchorCtr="1"/>
              <a:lstStyle/>
              <a:p>
                <a:pPr>
                  <a:defRPr sz="7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Sheet1!$A$5:$A$10</c:f>
              <c:strCache>
                <c:ptCount val="6"/>
                <c:pt idx="0">
                  <c:v>20-24</c:v>
                </c:pt>
                <c:pt idx="1">
                  <c:v>25-29</c:v>
                </c:pt>
                <c:pt idx="2">
                  <c:v>30-34</c:v>
                </c:pt>
                <c:pt idx="3">
                  <c:v>35-39</c:v>
                </c:pt>
                <c:pt idx="4">
                  <c:v>40-44</c:v>
                </c:pt>
                <c:pt idx="5">
                  <c:v>45-49</c:v>
                </c:pt>
              </c:strCache>
            </c:strRef>
          </c:cat>
          <c:val>
            <c:numRef>
              <c:f>Sheet1!$B$5:$B$10</c:f>
              <c:numCache>
                <c:formatCode>0.0</c:formatCode>
                <c:ptCount val="6"/>
                <c:pt idx="0">
                  <c:v>3.6030979296083538</c:v>
                </c:pt>
                <c:pt idx="1">
                  <c:v>4.6487884305305816</c:v>
                </c:pt>
                <c:pt idx="2">
                  <c:v>3.2108340269293949</c:v>
                </c:pt>
                <c:pt idx="3">
                  <c:v>6.8913421515336601</c:v>
                </c:pt>
                <c:pt idx="4">
                  <c:v>13.035341962424775</c:v>
                </c:pt>
                <c:pt idx="5">
                  <c:v>8.1463671810797713</c:v>
                </c:pt>
              </c:numCache>
            </c:numRef>
          </c:val>
          <c:extLst xmlns:c16r2="http://schemas.microsoft.com/office/drawing/2015/06/chart">
            <c:ext xmlns:c16="http://schemas.microsoft.com/office/drawing/2014/chart" uri="{C3380CC4-5D6E-409C-BE32-E72D297353CC}">
              <c16:uniqueId val="{00000004-C85F-4EDB-AAB6-1A24B352F956}"/>
            </c:ext>
          </c:extLst>
        </c:ser>
        <c:ser>
          <c:idx val="1"/>
          <c:order val="1"/>
          <c:tx>
            <c:strRef>
              <c:f>Sheet1!$D$4</c:f>
              <c:strCache>
                <c:ptCount val="1"/>
                <c:pt idx="0">
                  <c:v>Rural</c:v>
                </c:pt>
              </c:strCache>
            </c:strRef>
          </c:tx>
          <c:spPr>
            <a:solidFill>
              <a:srgbClr val="FCB040"/>
            </a:solidFill>
            <a:ln w="25400">
              <a:noFill/>
            </a:ln>
            <a:effectLst/>
          </c:spPr>
          <c:invertIfNegative val="0"/>
          <c:dPt>
            <c:idx val="0"/>
            <c:invertIfNegative val="0"/>
            <c:bubble3D val="0"/>
            <c:spPr>
              <a:solidFill>
                <a:srgbClr val="FCB040"/>
              </a:solidFill>
              <a:ln w="25400" cap="rnd">
                <a:noFill/>
                <a:round/>
              </a:ln>
              <a:effectLst/>
            </c:spPr>
            <c:extLst xmlns:c16r2="http://schemas.microsoft.com/office/drawing/2015/06/chart">
              <c:ext xmlns:c16="http://schemas.microsoft.com/office/drawing/2014/chart" uri="{C3380CC4-5D6E-409C-BE32-E72D297353CC}">
                <c16:uniqueId val="{00000006-C85F-4EDB-AAB6-1A24B352F956}"/>
              </c:ext>
            </c:extLst>
          </c:dPt>
          <c:dPt>
            <c:idx val="1"/>
            <c:invertIfNegative val="0"/>
            <c:bubble3D val="0"/>
            <c:spPr>
              <a:solidFill>
                <a:srgbClr val="FCB040"/>
              </a:solidFill>
              <a:ln w="25400" cap="rnd">
                <a:noFill/>
                <a:round/>
              </a:ln>
              <a:effectLst/>
            </c:spPr>
            <c:extLst xmlns:c16r2="http://schemas.microsoft.com/office/drawing/2015/06/chart">
              <c:ext xmlns:c16="http://schemas.microsoft.com/office/drawing/2014/chart" uri="{C3380CC4-5D6E-409C-BE32-E72D297353CC}">
                <c16:uniqueId val="{00000008-C85F-4EDB-AAB6-1A24B352F956}"/>
              </c:ext>
            </c:extLst>
          </c:dPt>
          <c:dPt>
            <c:idx val="2"/>
            <c:invertIfNegative val="0"/>
            <c:bubble3D val="0"/>
            <c:spPr>
              <a:solidFill>
                <a:srgbClr val="FCB040"/>
              </a:solidFill>
              <a:ln w="25400" cap="rnd">
                <a:noFill/>
                <a:round/>
              </a:ln>
              <a:effectLst/>
            </c:spPr>
            <c:extLst xmlns:c16r2="http://schemas.microsoft.com/office/drawing/2015/06/chart">
              <c:ext xmlns:c16="http://schemas.microsoft.com/office/drawing/2014/chart" uri="{C3380CC4-5D6E-409C-BE32-E72D297353CC}">
                <c16:uniqueId val="{0000000A-C85F-4EDB-AAB6-1A24B352F956}"/>
              </c:ext>
            </c:extLst>
          </c:dPt>
          <c:dLbls>
            <c:numFmt formatCode="#,##0" sourceLinked="0"/>
            <c:spPr>
              <a:noFill/>
              <a:ln>
                <a:noFill/>
              </a:ln>
              <a:effectLst/>
            </c:spPr>
            <c:txPr>
              <a:bodyPr rot="0" spcFirstLastPara="1" vertOverflow="ellipsis" vert="horz" wrap="square" anchor="ctr" anchorCtr="1"/>
              <a:lstStyle/>
              <a:p>
                <a:pPr>
                  <a:defRPr sz="7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Sheet1!$A$5:$A$10</c:f>
              <c:strCache>
                <c:ptCount val="6"/>
                <c:pt idx="0">
                  <c:v>20-24</c:v>
                </c:pt>
                <c:pt idx="1">
                  <c:v>25-29</c:v>
                </c:pt>
                <c:pt idx="2">
                  <c:v>30-34</c:v>
                </c:pt>
                <c:pt idx="3">
                  <c:v>35-39</c:v>
                </c:pt>
                <c:pt idx="4">
                  <c:v>40-44</c:v>
                </c:pt>
                <c:pt idx="5">
                  <c:v>45-49</c:v>
                </c:pt>
              </c:strCache>
            </c:strRef>
          </c:cat>
          <c:val>
            <c:numRef>
              <c:f>Sheet1!$D$5:$D$10</c:f>
              <c:numCache>
                <c:formatCode>0.0</c:formatCode>
                <c:ptCount val="6"/>
                <c:pt idx="0">
                  <c:v>10.798047230537579</c:v>
                </c:pt>
                <c:pt idx="1">
                  <c:v>10.530350417038026</c:v>
                </c:pt>
                <c:pt idx="2">
                  <c:v>10.887588468741802</c:v>
                </c:pt>
                <c:pt idx="3">
                  <c:v>13.325854644203433</c:v>
                </c:pt>
                <c:pt idx="4">
                  <c:v>16.337202416631502</c:v>
                </c:pt>
                <c:pt idx="5">
                  <c:v>5.9779695803285753</c:v>
                </c:pt>
              </c:numCache>
            </c:numRef>
          </c:val>
          <c:extLst xmlns:c16r2="http://schemas.microsoft.com/office/drawing/2015/06/chart">
            <c:ext xmlns:c16="http://schemas.microsoft.com/office/drawing/2014/chart" uri="{C3380CC4-5D6E-409C-BE32-E72D297353CC}">
              <c16:uniqueId val="{0000000B-C85F-4EDB-AAB6-1A24B352F956}"/>
            </c:ext>
          </c:extLst>
        </c:ser>
        <c:ser>
          <c:idx val="2"/>
          <c:order val="2"/>
          <c:tx>
            <c:strRef>
              <c:f>Sheet1!$C$4</c:f>
              <c:strCache>
                <c:ptCount val="1"/>
                <c:pt idx="0">
                  <c:v>National</c:v>
                </c:pt>
              </c:strCache>
            </c:strRef>
          </c:tx>
          <c:spPr>
            <a:solidFill>
              <a:srgbClr val="684FA1"/>
            </a:solidFill>
            <a:ln w="25400">
              <a:noFill/>
            </a:ln>
            <a:effectLst/>
          </c:spPr>
          <c:invertIfNegative val="0"/>
          <c:dLbls>
            <c:numFmt formatCode="#,##0" sourceLinked="0"/>
            <c:spPr>
              <a:noFill/>
              <a:ln>
                <a:noFill/>
              </a:ln>
              <a:effectLst/>
            </c:spPr>
            <c:txPr>
              <a:bodyPr rot="0" spcFirstLastPara="1" vertOverflow="ellipsis" vert="horz" wrap="square" anchor="ctr" anchorCtr="1"/>
              <a:lstStyle/>
              <a:p>
                <a:pPr>
                  <a:defRPr sz="7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Sheet1!$A$5:$A$10</c:f>
              <c:strCache>
                <c:ptCount val="6"/>
                <c:pt idx="0">
                  <c:v>20-24</c:v>
                </c:pt>
                <c:pt idx="1">
                  <c:v>25-29</c:v>
                </c:pt>
                <c:pt idx="2">
                  <c:v>30-34</c:v>
                </c:pt>
                <c:pt idx="3">
                  <c:v>35-39</c:v>
                </c:pt>
                <c:pt idx="4">
                  <c:v>40-44</c:v>
                </c:pt>
                <c:pt idx="5">
                  <c:v>45-49</c:v>
                </c:pt>
              </c:strCache>
            </c:strRef>
          </c:cat>
          <c:val>
            <c:numRef>
              <c:f>Sheet1!$C$5:$C$10</c:f>
              <c:numCache>
                <c:formatCode>0.0</c:formatCode>
                <c:ptCount val="6"/>
                <c:pt idx="0">
                  <c:v>6.0954454019301414</c:v>
                </c:pt>
                <c:pt idx="1">
                  <c:v>6.8088045499545791</c:v>
                </c:pt>
                <c:pt idx="2">
                  <c:v>5.8370529111460554</c:v>
                </c:pt>
                <c:pt idx="3">
                  <c:v>8.7633965142479493</c:v>
                </c:pt>
                <c:pt idx="4">
                  <c:v>14.310117509699376</c:v>
                </c:pt>
                <c:pt idx="5">
                  <c:v>7.2595951343543499</c:v>
                </c:pt>
              </c:numCache>
            </c:numRef>
          </c:val>
          <c:extLst xmlns:c16r2="http://schemas.microsoft.com/office/drawing/2015/06/chart">
            <c:ext xmlns:c16="http://schemas.microsoft.com/office/drawing/2014/chart" uri="{C3380CC4-5D6E-409C-BE32-E72D297353CC}">
              <c16:uniqueId val="{0000000C-C85F-4EDB-AAB6-1A24B352F956}"/>
            </c:ext>
          </c:extLst>
        </c:ser>
        <c:dLbls>
          <c:showLegendKey val="0"/>
          <c:showVal val="0"/>
          <c:showCatName val="0"/>
          <c:showSerName val="0"/>
          <c:showPercent val="0"/>
          <c:showBubbleSize val="0"/>
        </c:dLbls>
        <c:gapWidth val="50"/>
        <c:axId val="789917920"/>
        <c:axId val="404068960"/>
      </c:barChart>
      <c:catAx>
        <c:axId val="789917920"/>
        <c:scaling>
          <c:orientation val="minMax"/>
        </c:scaling>
        <c:delete val="0"/>
        <c:axPos val="b"/>
        <c:numFmt formatCode="General" sourceLinked="1"/>
        <c:majorTickMark val="none"/>
        <c:minorTickMark val="none"/>
        <c:tickLblPos val="low"/>
        <c:spPr>
          <a:noFill/>
          <a:ln w="6350" cap="flat" cmpd="sng" algn="ctr">
            <a:solidFill>
              <a:schemeClr val="tx1">
                <a:lumMod val="15000"/>
                <a:lumOff val="85000"/>
              </a:schemeClr>
            </a:solidFill>
            <a:round/>
          </a:ln>
          <a:effectLst/>
        </c:spPr>
        <c:txPr>
          <a:bodyPr rot="0" spcFirstLastPara="1" vertOverflow="ellipsis"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404068960"/>
        <c:crosses val="autoZero"/>
        <c:auto val="1"/>
        <c:lblAlgn val="ctr"/>
        <c:lblOffset val="250"/>
        <c:noMultiLvlLbl val="0"/>
      </c:catAx>
      <c:valAx>
        <c:axId val="404068960"/>
        <c:scaling>
          <c:orientation val="minMax"/>
          <c:max val="30"/>
          <c:min val="0"/>
        </c:scaling>
        <c:delete val="0"/>
        <c:axPos val="l"/>
        <c:majorGridlines>
          <c:spPr>
            <a:ln w="6350"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lgn="ctr" rtl="0">
                  <a:defRPr lang="en-US" sz="600" b="0" i="0" u="none" strike="noStrike" kern="1200" baseline="0" dirty="0" smtClean="0">
                    <a:solidFill>
                      <a:schemeClr val="bg2">
                        <a:lumMod val="75000"/>
                      </a:schemeClr>
                    </a:solidFill>
                    <a:latin typeface="+mn-lt"/>
                    <a:ea typeface="+mn-ea"/>
                    <a:cs typeface="+mn-cs"/>
                  </a:defRPr>
                </a:pPr>
                <a:r>
                  <a:rPr lang="en-US" sz="600" b="0" i="0" u="none" strike="noStrike" kern="1200" baseline="0" dirty="0">
                    <a:solidFill>
                      <a:schemeClr val="bg2">
                        <a:lumMod val="75000"/>
                      </a:schemeClr>
                    </a:solidFill>
                    <a:latin typeface="+mn-lt"/>
                    <a:ea typeface="+mn-ea"/>
                    <a:cs typeface="+mn-cs"/>
                  </a:rPr>
                  <a:t>Percent</a:t>
                </a:r>
              </a:p>
            </c:rich>
          </c:tx>
          <c:layout/>
          <c:overlay val="0"/>
          <c:spPr>
            <a:noFill/>
            <a:ln>
              <a:noFill/>
            </a:ln>
            <a:effectLst/>
          </c:spPr>
          <c:txPr>
            <a:bodyPr rot="-5400000" spcFirstLastPara="1" vertOverflow="ellipsis" vert="horz" wrap="square" anchor="ctr" anchorCtr="1"/>
            <a:lstStyle/>
            <a:p>
              <a:pPr algn="ctr" rtl="0">
                <a:defRPr lang="en-US" sz="600" b="0" i="0" u="none" strike="noStrike" kern="1200" baseline="0" dirty="0" smtClean="0">
                  <a:solidFill>
                    <a:schemeClr val="bg2">
                      <a:lumMod val="7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789917920"/>
        <c:crosses val="autoZero"/>
        <c:crossBetween val="between"/>
        <c:majorUnit val="5"/>
      </c:valAx>
      <c:spPr>
        <a:noFill/>
        <a:ln w="25400">
          <a:noFill/>
        </a:ln>
        <a:effectLst/>
      </c:spPr>
    </c:plotArea>
    <c:legend>
      <c:legendPos val="r"/>
      <c:layout>
        <c:manualLayout>
          <c:xMode val="edge"/>
          <c:yMode val="edge"/>
          <c:x val="0.77631471547457698"/>
          <c:y val="3.8058506328069092E-2"/>
          <c:w val="0.19672567996936702"/>
          <c:h val="0.13702813783745424"/>
        </c:manualLayout>
      </c:layout>
      <c:overlay val="0"/>
      <c:spPr>
        <a:noFill/>
        <a:ln>
          <a:noFill/>
        </a:ln>
        <a:effectLst/>
      </c:spPr>
      <c:txPr>
        <a:bodyPr rot="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w="3175">
      <a:noFill/>
    </a:ln>
    <a:effectLst/>
  </c:spPr>
  <c:txPr>
    <a:bodyPr/>
    <a:lstStyle/>
    <a:p>
      <a:pPr>
        <a:defRPr sz="600"/>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269646129617338"/>
          <c:y val="7.6745623006766614E-2"/>
          <c:w val="0.85805013822614984"/>
          <c:h val="0.66749801353342253"/>
        </c:manualLayout>
      </c:layout>
      <c:stockChart>
        <c:ser>
          <c:idx val="0"/>
          <c:order val="0"/>
          <c:tx>
            <c:strRef>
              <c:f>Sheet1!$B$5</c:f>
              <c:strCache>
                <c:ptCount val="1"/>
                <c:pt idx="0">
                  <c:v>Lowest</c:v>
                </c:pt>
              </c:strCache>
            </c:strRef>
          </c:tx>
          <c:spPr>
            <a:ln w="25400" cap="rnd">
              <a:noFill/>
              <a:round/>
            </a:ln>
            <a:effectLst/>
          </c:spPr>
          <c:marker>
            <c:symbol val="circle"/>
            <c:size val="6"/>
            <c:spPr>
              <a:noFill/>
              <a:ln w="22225">
                <a:solidFill>
                  <a:srgbClr val="3AB9C6"/>
                </a:solidFill>
                <a:round/>
              </a:ln>
              <a:effectLst/>
            </c:spPr>
          </c:marker>
          <c:dLbls>
            <c:dLbl>
              <c:idx val="0"/>
              <c:layout/>
              <c:tx>
                <c:rich>
                  <a:bodyPr/>
                  <a:lstStyle/>
                  <a:p>
                    <a:fld id="{2D759549-6249-4764-9EFD-A5FDB3915EBA}" type="CELLRANGE">
                      <a:rPr lang="en-US"/>
                      <a:pPr/>
                      <a:t>[CELLRANGE]</a:t>
                    </a:fld>
                    <a:r>
                      <a:rPr lang="en-US" baseline="0"/>
                      <a:t>, </a:t>
                    </a:r>
                    <a:fld id="{D289742D-63AB-48A1-9F75-72044F0197A0}"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1"/>
              <c:layout/>
              <c:tx>
                <c:rich>
                  <a:bodyPr/>
                  <a:lstStyle/>
                  <a:p>
                    <a:fld id="{5E280057-A4CB-487D-88F4-A0571C9E051E}" type="CELLRANGE">
                      <a:rPr lang="en-US"/>
                      <a:pPr/>
                      <a:t>[CELLRANGE]</a:t>
                    </a:fld>
                    <a:r>
                      <a:rPr lang="en-US" baseline="0"/>
                      <a:t>, </a:t>
                    </a:r>
                    <a:fld id="{904E93B2-3727-4965-BA7C-C9EE00CCC513}"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2"/>
              <c:layout/>
              <c:tx>
                <c:rich>
                  <a:bodyPr/>
                  <a:lstStyle/>
                  <a:p>
                    <a:fld id="{CE1195F9-5FD2-4747-9D1D-B1997A8A08E5}" type="CELLRANGE">
                      <a:rPr lang="en-US"/>
                      <a:pPr/>
                      <a:t>[CELLRANGE]</a:t>
                    </a:fld>
                    <a:r>
                      <a:rPr lang="en-US" baseline="0"/>
                      <a:t>, </a:t>
                    </a:r>
                    <a:fld id="{B933A8BF-4904-456F-8353-722370C2CE4F}"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3"/>
              <c:layout/>
              <c:tx>
                <c:rich>
                  <a:bodyPr/>
                  <a:lstStyle/>
                  <a:p>
                    <a:fld id="{B883924B-57E9-4AE2-9B84-2FDA824A3886}" type="CELLRANGE">
                      <a:rPr lang="en-US"/>
                      <a:pPr/>
                      <a:t>[CELLRANGE]</a:t>
                    </a:fld>
                    <a:r>
                      <a:rPr lang="en-US" baseline="0"/>
                      <a:t>, </a:t>
                    </a:r>
                    <a:fld id="{EA17875D-4FEE-4454-BA98-E5CED57DE99B}"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4"/>
              <c:layout/>
              <c:tx>
                <c:rich>
                  <a:bodyPr/>
                  <a:lstStyle/>
                  <a:p>
                    <a:fld id="{119CB861-F72D-416B-9B9D-CDEA635A7B37}" type="CELLRANGE">
                      <a:rPr lang="en-US"/>
                      <a:pPr/>
                      <a:t>[CELLRANGE]</a:t>
                    </a:fld>
                    <a:r>
                      <a:rPr lang="en-US" baseline="0"/>
                      <a:t>, </a:t>
                    </a:r>
                    <a:fld id="{0A0C0662-FA42-4DF7-8841-B5283B1722E6}"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lumMod val="75000"/>
                        <a:lumOff val="25000"/>
                      </a:schemeClr>
                    </a:solidFill>
                    <a:latin typeface="+mn-lt"/>
                    <a:ea typeface="+mn-ea"/>
                    <a:cs typeface="+mn-cs"/>
                  </a:defRPr>
                </a:pPr>
                <a:endParaRPr lang="en-US"/>
              </a:p>
            </c:txPr>
            <c:dLblPos val="b"/>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DataLabelsRange val="1"/>
                <c15:showLeaderLines val="1"/>
                <c15:leaderLines>
                  <c:spPr>
                    <a:ln w="9525" cap="flat" cmpd="sng" algn="ctr">
                      <a:solidFill>
                        <a:schemeClr val="tx1">
                          <a:lumMod val="35000"/>
                          <a:lumOff val="65000"/>
                        </a:schemeClr>
                      </a:solidFill>
                      <a:round/>
                    </a:ln>
                    <a:effectLst/>
                  </c:spPr>
                </c15:leaderLines>
              </c:ext>
            </c:extLst>
          </c:dLbls>
          <c:cat>
            <c:strRef>
              <c:f>Sheet1!$A$6:$A$10</c:f>
              <c:strCache>
                <c:ptCount val="5"/>
                <c:pt idx="0">
                  <c:v>Area</c:v>
                </c:pt>
                <c:pt idx="1">
                  <c:v>Woman's Education</c:v>
                </c:pt>
                <c:pt idx="2">
                  <c:v>Age</c:v>
                </c:pt>
                <c:pt idx="3">
                  <c:v>Ethnicity of household head</c:v>
                </c:pt>
                <c:pt idx="4">
                  <c:v>Wealth 
Quintile</c:v>
                </c:pt>
              </c:strCache>
            </c:strRef>
          </c:cat>
          <c:val>
            <c:numRef>
              <c:f>Sheet1!$B$6:$B$10</c:f>
              <c:numCache>
                <c:formatCode>0.0</c:formatCode>
                <c:ptCount val="5"/>
                <c:pt idx="0">
                  <c:v>96.889813152007846</c:v>
                </c:pt>
                <c:pt idx="1">
                  <c:v>95.957598836452618</c:v>
                </c:pt>
                <c:pt idx="2">
                  <c:v>91.262429944320658</c:v>
                </c:pt>
                <c:pt idx="3">
                  <c:v>95.109435013911735</c:v>
                </c:pt>
                <c:pt idx="4">
                  <c:v>95.748928640622665</c:v>
                </c:pt>
              </c:numCache>
            </c:numRef>
          </c:val>
          <c:smooth val="0"/>
          <c:extLst xmlns:c16r2="http://schemas.microsoft.com/office/drawing/2015/06/chart">
            <c:ext xmlns:c16="http://schemas.microsoft.com/office/drawing/2014/chart" uri="{C3380CC4-5D6E-409C-BE32-E72D297353CC}">
              <c16:uniqueId val="{00000004-73B8-452C-9D9B-986581CC8134}"/>
            </c:ext>
            <c:ext xmlns:c15="http://schemas.microsoft.com/office/drawing/2012/chart" uri="{02D57815-91ED-43cb-92C2-25804820EDAC}">
              <c15:datalabelsRange>
                <c15:f>Sheet1!$F$6:$F$10</c15:f>
                <c15:dlblRangeCache>
                  <c:ptCount val="5"/>
                  <c:pt idx="0">
                    <c:v>Rural</c:v>
                  </c:pt>
                  <c:pt idx="1">
                    <c:v>Primary or Lower Secondary</c:v>
                  </c:pt>
                  <c:pt idx="2">
                    <c:v>Age 15-19</c:v>
                  </c:pt>
                  <c:pt idx="3">
                    <c:v>Azerbaijani</c:v>
                  </c:pt>
                  <c:pt idx="4">
                    <c:v>Poorest</c:v>
                  </c:pt>
                </c15:dlblRangeCache>
              </c15:datalabelsRange>
            </c:ext>
          </c:extLst>
        </c:ser>
        <c:ser>
          <c:idx val="1"/>
          <c:order val="1"/>
          <c:tx>
            <c:strRef>
              <c:f>Sheet1!$C$5</c:f>
              <c:strCache>
                <c:ptCount val="1"/>
                <c:pt idx="0">
                  <c:v>Highest</c:v>
                </c:pt>
              </c:strCache>
            </c:strRef>
          </c:tx>
          <c:spPr>
            <a:ln w="25400" cap="rnd">
              <a:noFill/>
              <a:round/>
            </a:ln>
            <a:effectLst/>
          </c:spPr>
          <c:marker>
            <c:symbol val="circle"/>
            <c:size val="6"/>
            <c:spPr>
              <a:solidFill>
                <a:srgbClr val="3AB9C6"/>
              </a:solidFill>
              <a:ln w="22225">
                <a:noFill/>
                <a:round/>
              </a:ln>
              <a:effectLst/>
            </c:spPr>
          </c:marker>
          <c:dLbls>
            <c:dLbl>
              <c:idx val="0"/>
              <c:layout/>
              <c:tx>
                <c:rich>
                  <a:bodyPr/>
                  <a:lstStyle/>
                  <a:p>
                    <a:fld id="{816D634F-0E07-494F-9779-B4E5D6523E63}" type="CELLRANGE">
                      <a:rPr lang="en-US"/>
                      <a:pPr/>
                      <a:t>[CELLRANGE]</a:t>
                    </a:fld>
                    <a:r>
                      <a:rPr lang="en-US" baseline="0"/>
                      <a:t>, </a:t>
                    </a:r>
                    <a:fld id="{2D26DC51-B2A9-483D-AFAC-74F3F89C1D2A}"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1"/>
              <c:layout/>
              <c:tx>
                <c:rich>
                  <a:bodyPr/>
                  <a:lstStyle/>
                  <a:p>
                    <a:fld id="{92A77814-00A7-4A58-9BD8-77773DFFF1A6}" type="CELLRANGE">
                      <a:rPr lang="en-US"/>
                      <a:pPr/>
                      <a:t>[CELLRANGE]</a:t>
                    </a:fld>
                    <a:r>
                      <a:rPr lang="en-US" baseline="0"/>
                      <a:t>, </a:t>
                    </a:r>
                    <a:fld id="{F8D09E24-9F6F-4D05-95D0-EFE93A1677EB}"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2"/>
              <c:layout/>
              <c:tx>
                <c:rich>
                  <a:bodyPr/>
                  <a:lstStyle/>
                  <a:p>
                    <a:fld id="{FFFA1795-E909-44F1-A302-AAF88D339D03}" type="CELLRANGE">
                      <a:rPr lang="en-US"/>
                      <a:pPr/>
                      <a:t>[CELLRANGE]</a:t>
                    </a:fld>
                    <a:r>
                      <a:rPr lang="en-US" baseline="0"/>
                      <a:t>, </a:t>
                    </a:r>
                    <a:fld id="{7E9B0F00-71E2-4E00-9357-23243FC7561A}"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3"/>
              <c:layout/>
              <c:tx>
                <c:rich>
                  <a:bodyPr/>
                  <a:lstStyle/>
                  <a:p>
                    <a:fld id="{DBE0E06D-D563-4A35-9733-31A623FFC931}" type="CELLRANGE">
                      <a:rPr lang="en-US"/>
                      <a:pPr/>
                      <a:t>[CELLRANGE]</a:t>
                    </a:fld>
                    <a:r>
                      <a:rPr lang="en-US" baseline="0"/>
                      <a:t>, </a:t>
                    </a:r>
                    <a:fld id="{A3B9DBC2-2041-4F5F-A2FD-D635C56CFBF7}"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4"/>
              <c:layout/>
              <c:tx>
                <c:rich>
                  <a:bodyPr/>
                  <a:lstStyle/>
                  <a:p>
                    <a:fld id="{E471D8E3-F359-4617-9078-28F1244E8C6C}" type="CELLRANGE">
                      <a:rPr lang="en-US"/>
                      <a:pPr/>
                      <a:t>[CELLRANGE]</a:t>
                    </a:fld>
                    <a:r>
                      <a:rPr lang="en-US" baseline="0"/>
                      <a:t>, </a:t>
                    </a:r>
                    <a:fld id="{EEAE59F0-86ED-4398-8F18-7E0B084FA560}"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lumMod val="75000"/>
                        <a:lumOff val="25000"/>
                      </a:schemeClr>
                    </a:solidFill>
                    <a:latin typeface="+mn-lt"/>
                    <a:ea typeface="+mn-ea"/>
                    <a:cs typeface="+mn-cs"/>
                  </a:defRPr>
                </a:pPr>
                <a:endParaRPr lang="en-US"/>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DataLabelsRange val="1"/>
                <c15:showLeaderLines val="1"/>
                <c15:leaderLines>
                  <c:spPr>
                    <a:ln w="9525" cap="flat" cmpd="sng" algn="ctr">
                      <a:solidFill>
                        <a:schemeClr val="tx1">
                          <a:lumMod val="35000"/>
                          <a:lumOff val="65000"/>
                        </a:schemeClr>
                      </a:solidFill>
                      <a:round/>
                    </a:ln>
                    <a:effectLst/>
                  </c:spPr>
                </c15:leaderLines>
              </c:ext>
            </c:extLst>
          </c:dLbls>
          <c:cat>
            <c:strRef>
              <c:f>Sheet1!$A$6:$A$10</c:f>
              <c:strCache>
                <c:ptCount val="5"/>
                <c:pt idx="0">
                  <c:v>Area</c:v>
                </c:pt>
                <c:pt idx="1">
                  <c:v>Woman's Education</c:v>
                </c:pt>
                <c:pt idx="2">
                  <c:v>Age</c:v>
                </c:pt>
                <c:pt idx="3">
                  <c:v>Ethnicity of household head</c:v>
                </c:pt>
                <c:pt idx="4">
                  <c:v>Wealth 
Quintile</c:v>
                </c:pt>
              </c:strCache>
            </c:strRef>
          </c:cat>
          <c:val>
            <c:numRef>
              <c:f>Sheet1!$C$6:$C$10</c:f>
              <c:numCache>
                <c:formatCode>0.0</c:formatCode>
                <c:ptCount val="5"/>
                <c:pt idx="0">
                  <c:v>98.940568171515039</c:v>
                </c:pt>
                <c:pt idx="1">
                  <c:v>99.444951663334933</c:v>
                </c:pt>
                <c:pt idx="2">
                  <c:v>99.298372481190341</c:v>
                </c:pt>
                <c:pt idx="3">
                  <c:v>98.561550153027028</c:v>
                </c:pt>
                <c:pt idx="4">
                  <c:v>99.756910965464115</c:v>
                </c:pt>
              </c:numCache>
            </c:numRef>
          </c:val>
          <c:smooth val="0"/>
          <c:extLst xmlns:c16r2="http://schemas.microsoft.com/office/drawing/2015/06/chart">
            <c:ext xmlns:c16="http://schemas.microsoft.com/office/drawing/2014/chart" uri="{C3380CC4-5D6E-409C-BE32-E72D297353CC}">
              <c16:uniqueId val="{0000000C-73B8-452C-9D9B-986581CC8134}"/>
            </c:ext>
            <c:ext xmlns:c15="http://schemas.microsoft.com/office/drawing/2012/chart" uri="{02D57815-91ED-43cb-92C2-25804820EDAC}">
              <c15:datalabelsRange>
                <c15:f>Sheet1!$G$6:$G$10</c15:f>
                <c15:dlblRangeCache>
                  <c:ptCount val="5"/>
                  <c:pt idx="0">
                    <c:v>Urban</c:v>
                  </c:pt>
                  <c:pt idx="1">
                    <c:v>Higher</c:v>
                  </c:pt>
                  <c:pt idx="2">
                    <c:v>Age 40-44</c:v>
                  </c:pt>
                  <c:pt idx="3">
                    <c:v>Georgian</c:v>
                  </c:pt>
                  <c:pt idx="4">
                    <c:v>Richest</c:v>
                  </c:pt>
                </c15:dlblRangeCache>
              </c15:datalabelsRange>
            </c:ext>
          </c:extLst>
        </c:ser>
        <c:ser>
          <c:idx val="2"/>
          <c:order val="2"/>
          <c:tx>
            <c:strRef>
              <c:f>Sheet1!$D$5</c:f>
              <c:strCache>
                <c:ptCount val="1"/>
                <c:pt idx="0">
                  <c:v>National</c:v>
                </c:pt>
              </c:strCache>
            </c:strRef>
          </c:tx>
          <c:spPr>
            <a:ln w="25400" cap="rnd">
              <a:noFill/>
              <a:round/>
            </a:ln>
            <a:effectLst/>
          </c:spPr>
          <c:marker>
            <c:symbol val="dash"/>
            <c:size val="6"/>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w="9525">
                <a:solidFill>
                  <a:schemeClr val="bg1">
                    <a:lumMod val="65000"/>
                  </a:schemeClr>
                </a:solidFill>
                <a:round/>
              </a:ln>
              <a:effectLst/>
            </c:spPr>
          </c:marker>
          <c:cat>
            <c:strRef>
              <c:f>Sheet1!$A$6:$A$10</c:f>
              <c:strCache>
                <c:ptCount val="5"/>
                <c:pt idx="0">
                  <c:v>Area</c:v>
                </c:pt>
                <c:pt idx="1">
                  <c:v>Woman's Education</c:v>
                </c:pt>
                <c:pt idx="2">
                  <c:v>Age</c:v>
                </c:pt>
                <c:pt idx="3">
                  <c:v>Ethnicity of household head</c:v>
                </c:pt>
                <c:pt idx="4">
                  <c:v>Wealth 
Quintile</c:v>
                </c:pt>
              </c:strCache>
            </c:strRef>
          </c:cat>
          <c:val>
            <c:numRef>
              <c:f>Sheet1!$D$6:$D$10</c:f>
              <c:numCache>
                <c:formatCode>0.0</c:formatCode>
                <c:ptCount val="5"/>
                <c:pt idx="0">
                  <c:v>98.212073207906599</c:v>
                </c:pt>
                <c:pt idx="1">
                  <c:v>98.212073207906599</c:v>
                </c:pt>
                <c:pt idx="2">
                  <c:v>98.212073207906599</c:v>
                </c:pt>
                <c:pt idx="3">
                  <c:v>98.212073207906599</c:v>
                </c:pt>
                <c:pt idx="4">
                  <c:v>98.212073207906599</c:v>
                </c:pt>
              </c:numCache>
            </c:numRef>
          </c:val>
          <c:smooth val="0"/>
          <c:extLst xmlns:c16r2="http://schemas.microsoft.com/office/drawing/2015/06/chart">
            <c:ext xmlns:c16="http://schemas.microsoft.com/office/drawing/2014/chart" uri="{C3380CC4-5D6E-409C-BE32-E72D297353CC}">
              <c16:uniqueId val="{0000000D-73B8-452C-9D9B-986581CC8134}"/>
            </c:ext>
          </c:extLst>
        </c:ser>
        <c:dLbls>
          <c:showLegendKey val="0"/>
          <c:showVal val="0"/>
          <c:showCatName val="0"/>
          <c:showSerName val="0"/>
          <c:showPercent val="0"/>
          <c:showBubbleSize val="0"/>
        </c:dLbls>
        <c:hiLowLines>
          <c:spPr>
            <a:ln w="3175" cap="flat" cmpd="sng" algn="ctr">
              <a:solidFill>
                <a:srgbClr val="3AB9C6"/>
              </a:solidFill>
              <a:round/>
            </a:ln>
            <a:effectLst/>
          </c:spPr>
        </c:hiLowLines>
        <c:axId val="404072320"/>
        <c:axId val="404072880"/>
      </c:stockChart>
      <c:catAx>
        <c:axId val="404072320"/>
        <c:scaling>
          <c:orientation val="minMax"/>
        </c:scaling>
        <c:delete val="0"/>
        <c:axPos val="b"/>
        <c:numFmt formatCode="General" sourceLinked="1"/>
        <c:majorTickMark val="none"/>
        <c:minorTickMark val="none"/>
        <c:tickLblPos val="low"/>
        <c:spPr>
          <a:noFill/>
          <a:ln w="6350" cap="flat" cmpd="sng" algn="ctr">
            <a:solidFill>
              <a:schemeClr val="tx1">
                <a:lumMod val="15000"/>
                <a:lumOff val="85000"/>
              </a:schemeClr>
            </a:solidFill>
            <a:round/>
          </a:ln>
          <a:effectLst/>
        </c:spPr>
        <c:txPr>
          <a:bodyPr rot="0" spcFirstLastPara="1" vertOverflow="ellipsis" wrap="square" anchor="b"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404072880"/>
        <c:crosses val="autoZero"/>
        <c:auto val="1"/>
        <c:lblAlgn val="ctr"/>
        <c:lblOffset val="250"/>
        <c:noMultiLvlLbl val="0"/>
      </c:catAx>
      <c:valAx>
        <c:axId val="404072880"/>
        <c:scaling>
          <c:orientation val="minMax"/>
          <c:max val="101.5"/>
          <c:min val="90"/>
        </c:scaling>
        <c:delete val="0"/>
        <c:axPos val="l"/>
        <c:majorGridlines>
          <c:spPr>
            <a:ln w="6350"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600" b="0" i="0" u="none" strike="noStrike" kern="1200" baseline="0">
                    <a:solidFill>
                      <a:schemeClr val="bg2">
                        <a:lumMod val="75000"/>
                      </a:schemeClr>
                    </a:solidFill>
                    <a:latin typeface="+mn-lt"/>
                    <a:ea typeface="+mn-ea"/>
                    <a:cs typeface="+mn-cs"/>
                  </a:defRPr>
                </a:pPr>
                <a:r>
                  <a:rPr lang="en-US" sz="600" dirty="0">
                    <a:solidFill>
                      <a:schemeClr val="bg2">
                        <a:lumMod val="75000"/>
                      </a:schemeClr>
                    </a:solidFill>
                  </a:rPr>
                  <a:t>Percent</a:t>
                </a:r>
              </a:p>
            </c:rich>
          </c:tx>
          <c:layout>
            <c:manualLayout>
              <c:xMode val="edge"/>
              <c:yMode val="edge"/>
              <c:x val="0"/>
              <c:y val="0.34690057197705743"/>
            </c:manualLayout>
          </c:layout>
          <c:overlay val="0"/>
          <c:spPr>
            <a:noFill/>
            <a:ln>
              <a:noFill/>
            </a:ln>
            <a:effectLst/>
          </c:sp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404072320"/>
        <c:crosses val="autoZero"/>
        <c:crossBetween val="between"/>
        <c:majorUnit val="2"/>
      </c:valAx>
      <c:spPr>
        <a:noFill/>
        <a:ln w="25400">
          <a:noFill/>
        </a:ln>
        <a:effectLst/>
      </c:spPr>
    </c:plotArea>
    <c:legend>
      <c:legendPos val="r"/>
      <c:legendEntry>
        <c:idx val="0"/>
        <c:delete val="1"/>
      </c:legendEntry>
      <c:legendEntry>
        <c:idx val="1"/>
        <c:delete val="1"/>
      </c:legendEntry>
      <c:layout>
        <c:manualLayout>
          <c:xMode val="edge"/>
          <c:yMode val="edge"/>
          <c:x val="0.77610156165101596"/>
          <c:y val="5.0847315313897988E-3"/>
          <c:w val="0.17504978462828319"/>
          <c:h val="7.3813152608111471E-2"/>
        </c:manualLayout>
      </c:layout>
      <c:overlay val="0"/>
      <c:spPr>
        <a:noFill/>
        <a:ln>
          <a:noFill/>
        </a:ln>
        <a:effectLst/>
      </c:spPr>
      <c:txPr>
        <a:bodyPr rot="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w="3175">
      <a:noFill/>
    </a:ln>
    <a:effectLst/>
  </c:spPr>
  <c:txPr>
    <a:bodyPr/>
    <a:lstStyle/>
    <a:p>
      <a:pPr>
        <a:defRPr/>
      </a:pPr>
      <a:endParaRPr lang="en-US"/>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406036665844633"/>
          <c:y val="7.6745623006766614E-2"/>
          <c:w val="0.83668623286387711"/>
          <c:h val="0.66749801353342253"/>
        </c:manualLayout>
      </c:layout>
      <c:stockChart>
        <c:ser>
          <c:idx val="0"/>
          <c:order val="0"/>
          <c:tx>
            <c:strRef>
              <c:f>Sheet1!$B$5</c:f>
              <c:strCache>
                <c:ptCount val="1"/>
                <c:pt idx="0">
                  <c:v>Lowest </c:v>
                </c:pt>
              </c:strCache>
            </c:strRef>
          </c:tx>
          <c:spPr>
            <a:ln w="25400" cap="rnd">
              <a:noFill/>
              <a:round/>
            </a:ln>
            <a:effectLst/>
          </c:spPr>
          <c:marker>
            <c:symbol val="circle"/>
            <c:size val="6"/>
            <c:spPr>
              <a:noFill/>
              <a:ln w="22225">
                <a:solidFill>
                  <a:srgbClr val="3AB9C6"/>
                </a:solidFill>
                <a:round/>
              </a:ln>
              <a:effectLst/>
            </c:spPr>
          </c:marker>
          <c:dLbls>
            <c:dLbl>
              <c:idx val="0"/>
              <c:layout/>
              <c:tx>
                <c:rich>
                  <a:bodyPr/>
                  <a:lstStyle/>
                  <a:p>
                    <a:fld id="{FFACF6BA-8B67-4B87-B9E4-31E1CB188C1B}" type="CELLRANGE">
                      <a:rPr lang="en-US"/>
                      <a:pPr/>
                      <a:t>[CELLRANGE]</a:t>
                    </a:fld>
                    <a:r>
                      <a:rPr lang="en-US" baseline="0"/>
                      <a:t>, </a:t>
                    </a:r>
                    <a:fld id="{2DEAF227-2D64-4E8D-9A83-DDD1BEBA8846}"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1"/>
              <c:layout/>
              <c:tx>
                <c:rich>
                  <a:bodyPr/>
                  <a:lstStyle/>
                  <a:p>
                    <a:fld id="{A6F303F7-31A0-4E2C-8A60-013C48875B03}" type="CELLRANGE">
                      <a:rPr lang="en-US"/>
                      <a:pPr/>
                      <a:t>[CELLRANGE]</a:t>
                    </a:fld>
                    <a:r>
                      <a:rPr lang="en-US" baseline="0"/>
                      <a:t>, </a:t>
                    </a:r>
                    <a:fld id="{6E6AC214-0F01-454D-82EC-16E2EADC54E4}"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2"/>
              <c:layout/>
              <c:tx>
                <c:rich>
                  <a:bodyPr/>
                  <a:lstStyle/>
                  <a:p>
                    <a:fld id="{7F937598-1E3C-4D0C-B7C3-9BE6C76F7C96}" type="CELLRANGE">
                      <a:rPr lang="en-US"/>
                      <a:pPr/>
                      <a:t>[CELLRANGE]</a:t>
                    </a:fld>
                    <a:r>
                      <a:rPr lang="en-US" baseline="0"/>
                      <a:t>, </a:t>
                    </a:r>
                    <a:fld id="{690D0EB8-2244-4636-A30E-A7CCF5121F17}"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3"/>
              <c:layout/>
              <c:tx>
                <c:rich>
                  <a:bodyPr/>
                  <a:lstStyle/>
                  <a:p>
                    <a:fld id="{8302F9A6-CD75-4D20-B824-601433F519C1}" type="CELLRANGE">
                      <a:rPr lang="en-US"/>
                      <a:pPr/>
                      <a:t>[CELLRANGE]</a:t>
                    </a:fld>
                    <a:r>
                      <a:rPr lang="en-US" baseline="0"/>
                      <a:t>, </a:t>
                    </a:r>
                    <a:fld id="{8E5FDEB1-CC6B-45F0-98F7-4D6D663A35B4}"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4"/>
              <c:layout/>
              <c:tx>
                <c:rich>
                  <a:bodyPr/>
                  <a:lstStyle/>
                  <a:p>
                    <a:fld id="{7B8DB174-3BD0-4456-969A-9C42974321F8}" type="CELLRANGE">
                      <a:rPr lang="en-US"/>
                      <a:pPr/>
                      <a:t>[CELLRANGE]</a:t>
                    </a:fld>
                    <a:r>
                      <a:rPr lang="en-US" baseline="0"/>
                      <a:t>, </a:t>
                    </a:r>
                    <a:fld id="{4E6456F0-DAB3-4693-84C7-CCF4FFAFF5FB}"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lumMod val="75000"/>
                        <a:lumOff val="25000"/>
                      </a:schemeClr>
                    </a:solidFill>
                    <a:latin typeface="+mn-lt"/>
                    <a:ea typeface="+mn-ea"/>
                    <a:cs typeface="+mn-cs"/>
                  </a:defRPr>
                </a:pPr>
                <a:endParaRPr lang="en-US"/>
              </a:p>
            </c:txPr>
            <c:dLblPos val="b"/>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DataLabelsRange val="1"/>
                <c15:showLeaderLines val="1"/>
                <c15:leaderLines>
                  <c:spPr>
                    <a:ln w="9525" cap="flat" cmpd="sng" algn="ctr">
                      <a:solidFill>
                        <a:schemeClr val="tx1">
                          <a:lumMod val="35000"/>
                          <a:lumOff val="65000"/>
                        </a:schemeClr>
                      </a:solidFill>
                      <a:round/>
                    </a:ln>
                    <a:effectLst/>
                  </c:spPr>
                </c15:leaderLines>
              </c:ext>
            </c:extLst>
          </c:dLbls>
          <c:cat>
            <c:strRef>
              <c:f>Sheet1!$A$6:$A$10</c:f>
              <c:strCache>
                <c:ptCount val="5"/>
                <c:pt idx="0">
                  <c:v>Area</c:v>
                </c:pt>
                <c:pt idx="1">
                  <c:v>Woman's Education</c:v>
                </c:pt>
                <c:pt idx="2">
                  <c:v>Age</c:v>
                </c:pt>
                <c:pt idx="3">
                  <c:v>Ethnicity of household head</c:v>
                </c:pt>
                <c:pt idx="4">
                  <c:v>Wealth 
Quintile</c:v>
                </c:pt>
              </c:strCache>
            </c:strRef>
          </c:cat>
          <c:val>
            <c:numRef>
              <c:f>Sheet1!$B$6:$B$10</c:f>
              <c:numCache>
                <c:formatCode>0.0</c:formatCode>
                <c:ptCount val="5"/>
                <c:pt idx="0">
                  <c:v>6.1581501626890507</c:v>
                </c:pt>
                <c:pt idx="1">
                  <c:v>6.6403601737919056</c:v>
                </c:pt>
                <c:pt idx="2">
                  <c:v>1.77147771675086</c:v>
                </c:pt>
                <c:pt idx="3">
                  <c:v>5.4429746310748079</c:v>
                </c:pt>
                <c:pt idx="4">
                  <c:v>5.3636272475306646</c:v>
                </c:pt>
              </c:numCache>
            </c:numRef>
          </c:val>
          <c:smooth val="0"/>
          <c:extLst xmlns:c16r2="http://schemas.microsoft.com/office/drawing/2015/06/chart">
            <c:ext xmlns:c16="http://schemas.microsoft.com/office/drawing/2014/chart" uri="{C3380CC4-5D6E-409C-BE32-E72D297353CC}">
              <c16:uniqueId val="{00000004-15CC-4CF7-AFA7-0EE7D6AB4D0E}"/>
            </c:ext>
            <c:ext xmlns:c15="http://schemas.microsoft.com/office/drawing/2012/chart" uri="{02D57815-91ED-43cb-92C2-25804820EDAC}">
              <c15:datalabelsRange>
                <c15:f>Sheet1!$F$6:$F$10</c15:f>
                <c15:dlblRangeCache>
                  <c:ptCount val="5"/>
                  <c:pt idx="0">
                    <c:v>Urban</c:v>
                  </c:pt>
                  <c:pt idx="1">
                    <c:v>Higher</c:v>
                  </c:pt>
                  <c:pt idx="2">
                    <c:v>Age 15-19</c:v>
                  </c:pt>
                  <c:pt idx="3">
                    <c:v>Armenian</c:v>
                  </c:pt>
                  <c:pt idx="4">
                    <c:v>Richest</c:v>
                  </c:pt>
                </c15:dlblRangeCache>
              </c15:datalabelsRange>
            </c:ext>
          </c:extLst>
        </c:ser>
        <c:ser>
          <c:idx val="1"/>
          <c:order val="1"/>
          <c:tx>
            <c:strRef>
              <c:f>Sheet1!$C$5</c:f>
              <c:strCache>
                <c:ptCount val="1"/>
                <c:pt idx="0">
                  <c:v>Highest</c:v>
                </c:pt>
              </c:strCache>
            </c:strRef>
          </c:tx>
          <c:spPr>
            <a:ln w="25400" cap="rnd">
              <a:noFill/>
              <a:round/>
            </a:ln>
            <a:effectLst/>
          </c:spPr>
          <c:marker>
            <c:symbol val="circle"/>
            <c:size val="6"/>
            <c:spPr>
              <a:solidFill>
                <a:srgbClr val="3AB9C6"/>
              </a:solidFill>
              <a:ln w="22225">
                <a:noFill/>
                <a:round/>
              </a:ln>
              <a:effectLst/>
            </c:spPr>
          </c:marker>
          <c:dLbls>
            <c:dLbl>
              <c:idx val="0"/>
              <c:layout/>
              <c:tx>
                <c:rich>
                  <a:bodyPr/>
                  <a:lstStyle/>
                  <a:p>
                    <a:fld id="{65E74765-0294-4FEB-8226-A3C6BB8F394D}" type="CELLRANGE">
                      <a:rPr lang="en-US"/>
                      <a:pPr/>
                      <a:t>[CELLRANGE]</a:t>
                    </a:fld>
                    <a:r>
                      <a:rPr lang="en-US" baseline="0"/>
                      <a:t>, </a:t>
                    </a:r>
                    <a:fld id="{01A455B3-932E-4995-BF21-F917F3402357}"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1"/>
              <c:layout/>
              <c:tx>
                <c:rich>
                  <a:bodyPr/>
                  <a:lstStyle/>
                  <a:p>
                    <a:fld id="{4D553CFD-4B15-4775-BBFC-E3571C21568D}" type="CELLRANGE">
                      <a:rPr lang="en-US"/>
                      <a:pPr/>
                      <a:t>[CELLRANGE]</a:t>
                    </a:fld>
                    <a:r>
                      <a:rPr lang="en-US" baseline="0"/>
                      <a:t>, </a:t>
                    </a:r>
                    <a:fld id="{ACDE06EE-585B-4652-9F6A-160476EE4DCF}"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2"/>
              <c:layout/>
              <c:tx>
                <c:rich>
                  <a:bodyPr/>
                  <a:lstStyle/>
                  <a:p>
                    <a:fld id="{BF299466-B208-4319-B062-2D1A9FCC4DE3}" type="CELLRANGE">
                      <a:rPr lang="en-US"/>
                      <a:pPr/>
                      <a:t>[CELLRANGE]</a:t>
                    </a:fld>
                    <a:r>
                      <a:rPr lang="en-US" baseline="0"/>
                      <a:t>, </a:t>
                    </a:r>
                    <a:fld id="{C7C9EC61-9A1C-4502-9F41-23EBD7DFA552}"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3"/>
              <c:layout/>
              <c:tx>
                <c:rich>
                  <a:bodyPr/>
                  <a:lstStyle/>
                  <a:p>
                    <a:fld id="{48D77169-EEB3-44AF-A6CB-2F45BF674CF0}" type="CELLRANGE">
                      <a:rPr lang="en-US"/>
                      <a:pPr/>
                      <a:t>[CELLRANGE]</a:t>
                    </a:fld>
                    <a:r>
                      <a:rPr lang="en-US" baseline="0"/>
                      <a:t>, </a:t>
                    </a:r>
                    <a:fld id="{E59C9F65-6D26-46C2-A5EC-5C779B47A753}"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4"/>
              <c:layout/>
              <c:tx>
                <c:rich>
                  <a:bodyPr/>
                  <a:lstStyle/>
                  <a:p>
                    <a:fld id="{B4EB5272-73A6-4EF1-85D4-31B681E73B2D}" type="CELLRANGE">
                      <a:rPr lang="en-US"/>
                      <a:pPr/>
                      <a:t>[CELLRANGE]</a:t>
                    </a:fld>
                    <a:r>
                      <a:rPr lang="en-US" baseline="0"/>
                      <a:t>, </a:t>
                    </a:r>
                    <a:fld id="{DD832D42-49E4-49C2-9937-5E9E4D238F95}"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lumMod val="75000"/>
                        <a:lumOff val="25000"/>
                      </a:schemeClr>
                    </a:solidFill>
                    <a:latin typeface="+mn-lt"/>
                    <a:ea typeface="+mn-ea"/>
                    <a:cs typeface="+mn-cs"/>
                  </a:defRPr>
                </a:pPr>
                <a:endParaRPr lang="en-US"/>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DataLabelsRange val="1"/>
                <c15:showLeaderLines val="1"/>
                <c15:leaderLines>
                  <c:spPr>
                    <a:ln w="9525" cap="flat" cmpd="sng" algn="ctr">
                      <a:solidFill>
                        <a:schemeClr val="tx1">
                          <a:lumMod val="35000"/>
                          <a:lumOff val="65000"/>
                        </a:schemeClr>
                      </a:solidFill>
                      <a:round/>
                    </a:ln>
                    <a:effectLst/>
                  </c:spPr>
                </c15:leaderLines>
              </c:ext>
            </c:extLst>
          </c:dLbls>
          <c:cat>
            <c:strRef>
              <c:f>Sheet1!$A$6:$A$10</c:f>
              <c:strCache>
                <c:ptCount val="5"/>
                <c:pt idx="0">
                  <c:v>Area</c:v>
                </c:pt>
                <c:pt idx="1">
                  <c:v>Woman's Education</c:v>
                </c:pt>
                <c:pt idx="2">
                  <c:v>Age</c:v>
                </c:pt>
                <c:pt idx="3">
                  <c:v>Ethnicity of household head</c:v>
                </c:pt>
                <c:pt idx="4">
                  <c:v>Wealth 
Quintile</c:v>
                </c:pt>
              </c:strCache>
            </c:strRef>
          </c:cat>
          <c:val>
            <c:numRef>
              <c:f>Sheet1!$C$6:$C$10</c:f>
              <c:numCache>
                <c:formatCode>0.0</c:formatCode>
                <c:ptCount val="5"/>
                <c:pt idx="0">
                  <c:v>9.4056178063818034</c:v>
                </c:pt>
                <c:pt idx="1">
                  <c:v>8.8698650080185875</c:v>
                </c:pt>
                <c:pt idx="2">
                  <c:v>11.861422306760973</c:v>
                </c:pt>
                <c:pt idx="3">
                  <c:v>16.716523073044026</c:v>
                </c:pt>
                <c:pt idx="4">
                  <c:v>9.3573774230207665</c:v>
                </c:pt>
              </c:numCache>
            </c:numRef>
          </c:val>
          <c:smooth val="0"/>
          <c:extLst xmlns:c16r2="http://schemas.microsoft.com/office/drawing/2015/06/chart">
            <c:ext xmlns:c16="http://schemas.microsoft.com/office/drawing/2014/chart" uri="{C3380CC4-5D6E-409C-BE32-E72D297353CC}">
              <c16:uniqueId val="{0000000C-15CC-4CF7-AFA7-0EE7D6AB4D0E}"/>
            </c:ext>
            <c:ext xmlns:c15="http://schemas.microsoft.com/office/drawing/2012/chart" uri="{02D57815-91ED-43cb-92C2-25804820EDAC}">
              <c15:datalabelsRange>
                <c15:f>Sheet1!$G$6:$G$10</c15:f>
                <c15:dlblRangeCache>
                  <c:ptCount val="5"/>
                  <c:pt idx="0">
                    <c:v>Rural</c:v>
                  </c:pt>
                  <c:pt idx="1">
                    <c:v>Primary or Lower Secondary</c:v>
                  </c:pt>
                  <c:pt idx="2">
                    <c:v>Age 45-49</c:v>
                  </c:pt>
                  <c:pt idx="3">
                    <c:v>Azerbaijani</c:v>
                  </c:pt>
                  <c:pt idx="4">
                    <c:v>Poorest</c:v>
                  </c:pt>
                </c15:dlblRangeCache>
              </c15:datalabelsRange>
            </c:ext>
          </c:extLst>
        </c:ser>
        <c:ser>
          <c:idx val="2"/>
          <c:order val="2"/>
          <c:tx>
            <c:strRef>
              <c:f>Sheet1!$D$5</c:f>
              <c:strCache>
                <c:ptCount val="1"/>
                <c:pt idx="0">
                  <c:v>National</c:v>
                </c:pt>
              </c:strCache>
            </c:strRef>
          </c:tx>
          <c:spPr>
            <a:ln w="25400" cap="rnd">
              <a:noFill/>
              <a:round/>
            </a:ln>
            <a:effectLst/>
          </c:spPr>
          <c:marker>
            <c:symbol val="dash"/>
            <c:size val="6"/>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w="9525">
                <a:solidFill>
                  <a:schemeClr val="bg1">
                    <a:lumMod val="65000"/>
                  </a:schemeClr>
                </a:solidFill>
                <a:round/>
              </a:ln>
              <a:effectLst/>
            </c:spPr>
          </c:marker>
          <c:cat>
            <c:strRef>
              <c:f>Sheet1!$A$6:$A$10</c:f>
              <c:strCache>
                <c:ptCount val="5"/>
                <c:pt idx="0">
                  <c:v>Area</c:v>
                </c:pt>
                <c:pt idx="1">
                  <c:v>Woman's Education</c:v>
                </c:pt>
                <c:pt idx="2">
                  <c:v>Age</c:v>
                </c:pt>
                <c:pt idx="3">
                  <c:v>Ethnicity of household head</c:v>
                </c:pt>
                <c:pt idx="4">
                  <c:v>Wealth 
Quintile</c:v>
                </c:pt>
              </c:strCache>
            </c:strRef>
          </c:cat>
          <c:val>
            <c:numRef>
              <c:f>Sheet1!$D$6:$D$10</c:f>
              <c:numCache>
                <c:formatCode>0.0</c:formatCode>
                <c:ptCount val="5"/>
                <c:pt idx="0">
                  <c:v>7.3117564200958807</c:v>
                </c:pt>
                <c:pt idx="1">
                  <c:v>7.3117564200958807</c:v>
                </c:pt>
                <c:pt idx="2">
                  <c:v>7.3117564200958807</c:v>
                </c:pt>
                <c:pt idx="3">
                  <c:v>7.3117564200958807</c:v>
                </c:pt>
                <c:pt idx="4">
                  <c:v>7.3117564200958807</c:v>
                </c:pt>
              </c:numCache>
            </c:numRef>
          </c:val>
          <c:smooth val="0"/>
          <c:extLst xmlns:c16r2="http://schemas.microsoft.com/office/drawing/2015/06/chart">
            <c:ext xmlns:c16="http://schemas.microsoft.com/office/drawing/2014/chart" uri="{C3380CC4-5D6E-409C-BE32-E72D297353CC}">
              <c16:uniqueId val="{0000000D-15CC-4CF7-AFA7-0EE7D6AB4D0E}"/>
            </c:ext>
          </c:extLst>
        </c:ser>
        <c:dLbls>
          <c:showLegendKey val="0"/>
          <c:showVal val="0"/>
          <c:showCatName val="0"/>
          <c:showSerName val="0"/>
          <c:showPercent val="0"/>
          <c:showBubbleSize val="0"/>
        </c:dLbls>
        <c:hiLowLines>
          <c:spPr>
            <a:ln w="3175" cap="flat" cmpd="sng" algn="ctr">
              <a:solidFill>
                <a:srgbClr val="3AB9C6"/>
              </a:solidFill>
              <a:round/>
            </a:ln>
            <a:effectLst/>
          </c:spPr>
        </c:hiLowLines>
        <c:axId val="404076240"/>
        <c:axId val="565453056"/>
      </c:stockChart>
      <c:catAx>
        <c:axId val="404076240"/>
        <c:scaling>
          <c:orientation val="minMax"/>
        </c:scaling>
        <c:delete val="0"/>
        <c:axPos val="b"/>
        <c:numFmt formatCode="General" sourceLinked="1"/>
        <c:majorTickMark val="none"/>
        <c:minorTickMark val="none"/>
        <c:tickLblPos val="low"/>
        <c:spPr>
          <a:noFill/>
          <a:ln w="6350" cap="flat" cmpd="sng" algn="ctr">
            <a:solidFill>
              <a:schemeClr val="tx1">
                <a:lumMod val="15000"/>
                <a:lumOff val="85000"/>
              </a:schemeClr>
            </a:solidFill>
            <a:round/>
          </a:ln>
          <a:effectLst/>
        </c:spPr>
        <c:txPr>
          <a:bodyPr rot="0" spcFirstLastPara="1" vertOverflow="ellipsis" wrap="square" anchor="b"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565453056"/>
        <c:crosses val="autoZero"/>
        <c:auto val="1"/>
        <c:lblAlgn val="ctr"/>
        <c:lblOffset val="250"/>
        <c:noMultiLvlLbl val="0"/>
      </c:catAx>
      <c:valAx>
        <c:axId val="565453056"/>
        <c:scaling>
          <c:orientation val="minMax"/>
          <c:max val="20"/>
          <c:min val="0"/>
        </c:scaling>
        <c:delete val="0"/>
        <c:axPos val="l"/>
        <c:majorGridlines>
          <c:spPr>
            <a:ln w="6350"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600" b="0" i="0" u="none" strike="noStrike" kern="1200" baseline="0">
                    <a:solidFill>
                      <a:schemeClr val="bg2">
                        <a:lumMod val="75000"/>
                      </a:schemeClr>
                    </a:solidFill>
                    <a:latin typeface="+mn-lt"/>
                    <a:ea typeface="+mn-ea"/>
                    <a:cs typeface="+mn-cs"/>
                  </a:defRPr>
                </a:pPr>
                <a:r>
                  <a:rPr lang="en-US" sz="600" dirty="0">
                    <a:solidFill>
                      <a:schemeClr val="bg2">
                        <a:lumMod val="75000"/>
                      </a:schemeClr>
                    </a:solidFill>
                  </a:rPr>
                  <a:t>Percent</a:t>
                </a:r>
              </a:p>
            </c:rich>
          </c:tx>
          <c:layout>
            <c:manualLayout>
              <c:xMode val="edge"/>
              <c:yMode val="edge"/>
              <c:x val="4.2727810724545925E-3"/>
              <c:y val="0.34128818796448568"/>
            </c:manualLayout>
          </c:layout>
          <c:overlay val="0"/>
          <c:spPr>
            <a:noFill/>
            <a:ln>
              <a:noFill/>
            </a:ln>
            <a:effectLst/>
          </c:sp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404076240"/>
        <c:crosses val="autoZero"/>
        <c:crossBetween val="between"/>
        <c:majorUnit val="4"/>
      </c:valAx>
      <c:spPr>
        <a:noFill/>
        <a:ln w="25400">
          <a:noFill/>
        </a:ln>
        <a:effectLst/>
      </c:spPr>
    </c:plotArea>
    <c:legend>
      <c:legendPos val="r"/>
      <c:legendEntry>
        <c:idx val="0"/>
        <c:delete val="1"/>
      </c:legendEntry>
      <c:legendEntry>
        <c:idx val="1"/>
        <c:delete val="1"/>
      </c:legendEntry>
      <c:layout>
        <c:manualLayout>
          <c:xMode val="edge"/>
          <c:yMode val="edge"/>
          <c:x val="0.76755602438139869"/>
          <c:y val="5.0846781034499973E-3"/>
          <c:w val="0.1921410306682057"/>
          <c:h val="7.3813152608111471E-2"/>
        </c:manualLayout>
      </c:layout>
      <c:overlay val="0"/>
      <c:spPr>
        <a:noFill/>
        <a:ln>
          <a:noFill/>
        </a:ln>
        <a:effectLst/>
      </c:spPr>
      <c:txPr>
        <a:bodyPr rot="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w="3175">
      <a:noFill/>
    </a:ln>
    <a:effectLst/>
  </c:spPr>
  <c:txPr>
    <a:bodyPr/>
    <a:lstStyle/>
    <a:p>
      <a:pPr>
        <a:defRPr/>
      </a:pPr>
      <a:endParaRPr lang="en-US"/>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5536044201247171"/>
          <c:y val="0.20525628233332938"/>
          <c:w val="0.52721021233191023"/>
          <c:h val="0.52039848912793041"/>
        </c:manualLayout>
      </c:layout>
      <c:doughnutChart>
        <c:varyColors val="1"/>
        <c:ser>
          <c:idx val="0"/>
          <c:order val="0"/>
          <c:tx>
            <c:strRef>
              <c:f>Sheet1!$B$5</c:f>
              <c:strCache>
                <c:ptCount val="1"/>
                <c:pt idx="0">
                  <c:v>Percentage</c:v>
                </c:pt>
              </c:strCache>
            </c:strRef>
          </c:tx>
          <c:spPr>
            <a:solidFill>
              <a:srgbClr val="FCB040"/>
            </a:solidFill>
            <a:ln>
              <a:noFill/>
            </a:ln>
          </c:spPr>
          <c:dPt>
            <c:idx val="0"/>
            <c:bubble3D val="0"/>
            <c:spPr>
              <a:solidFill>
                <a:srgbClr val="D0CECE"/>
              </a:solidFill>
              <a:ln w="19050">
                <a:noFill/>
              </a:ln>
              <a:effectLst/>
            </c:spPr>
            <c:extLst xmlns:c16r2="http://schemas.microsoft.com/office/drawing/2015/06/chart">
              <c:ext xmlns:c16="http://schemas.microsoft.com/office/drawing/2014/chart" uri="{C3380CC4-5D6E-409C-BE32-E72D297353CC}">
                <c16:uniqueId val="{00000001-1F66-4EF2-8486-8E69F9BA9F2B}"/>
              </c:ext>
            </c:extLst>
          </c:dPt>
          <c:dPt>
            <c:idx val="1"/>
            <c:bubble3D val="0"/>
            <c:spPr>
              <a:solidFill>
                <a:srgbClr val="3AB9C6"/>
              </a:solidFill>
              <a:ln w="19050">
                <a:noFill/>
              </a:ln>
              <a:effectLst/>
            </c:spPr>
            <c:extLst xmlns:c16r2="http://schemas.microsoft.com/office/drawing/2015/06/chart">
              <c:ext xmlns:c16="http://schemas.microsoft.com/office/drawing/2014/chart" uri="{C3380CC4-5D6E-409C-BE32-E72D297353CC}">
                <c16:uniqueId val="{00000003-1F66-4EF2-8486-8E69F9BA9F2B}"/>
              </c:ext>
            </c:extLst>
          </c:dPt>
          <c:dPt>
            <c:idx val="2"/>
            <c:bubble3D val="0"/>
            <c:spPr>
              <a:solidFill>
                <a:srgbClr val="FCB040"/>
              </a:solidFill>
              <a:ln w="19050">
                <a:noFill/>
              </a:ln>
              <a:effectLst/>
            </c:spPr>
            <c:extLst xmlns:c16r2="http://schemas.microsoft.com/office/drawing/2015/06/chart">
              <c:ext xmlns:c16="http://schemas.microsoft.com/office/drawing/2014/chart" uri="{C3380CC4-5D6E-409C-BE32-E72D297353CC}">
                <c16:uniqueId val="{00000005-1F66-4EF2-8486-8E69F9BA9F2B}"/>
              </c:ext>
            </c:extLst>
          </c:dPt>
          <c:dPt>
            <c:idx val="3"/>
            <c:bubble3D val="0"/>
            <c:spPr>
              <a:solidFill>
                <a:srgbClr val="FF0000"/>
              </a:solidFill>
              <a:ln w="19050">
                <a:noFill/>
              </a:ln>
              <a:effectLst/>
            </c:spPr>
            <c:extLst xmlns:c16r2="http://schemas.microsoft.com/office/drawing/2015/06/chart">
              <c:ext xmlns:c16="http://schemas.microsoft.com/office/drawing/2014/chart" uri="{C3380CC4-5D6E-409C-BE32-E72D297353CC}">
                <c16:uniqueId val="{00000007-6953-4470-9BC4-B3B8608F45E8}"/>
              </c:ext>
            </c:extLst>
          </c:dPt>
          <c:dLbls>
            <c:dLbl>
              <c:idx val="3"/>
              <c:layout>
                <c:manualLayout>
                  <c:x val="-0.12717549706713607"/>
                  <c:y val="-0.10850620279552996"/>
                </c:manualLayout>
              </c:layout>
              <c:numFmt formatCode="\&lt;\1" sourceLinked="0"/>
              <c:spPr>
                <a:noFill/>
                <a:ln>
                  <a:noFill/>
                </a:ln>
                <a:effectLst/>
              </c:spPr>
              <c:txPr>
                <a:bodyPr rot="0" spcFirstLastPara="1" vertOverflow="ellipsis" vert="horz" wrap="square" lIns="38100" tIns="19050" rIns="38100" bIns="19050" anchor="ctr" anchorCtr="1">
                  <a:noAutofit/>
                </a:bodyPr>
                <a:lstStyle/>
                <a:p>
                  <a:pPr>
                    <a:defRPr sz="6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7-6953-4470-9BC4-B3B8608F45E8}"/>
                </c:ext>
                <c:ext xmlns:c15="http://schemas.microsoft.com/office/drawing/2012/chart" uri="{CE6537A1-D6FC-4f65-9D91-7224C49458BB}">
                  <c15:layout>
                    <c:manualLayout>
                      <c:w val="0.1087722026462338"/>
                      <c:h val="4.8452521471215294E-2"/>
                    </c:manualLayout>
                  </c15:layout>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15:layout/>
              </c:ext>
            </c:extLst>
          </c:dLbls>
          <c:cat>
            <c:strRef>
              <c:f>Sheet1!$A$7:$A$9</c:f>
              <c:strCache>
                <c:ptCount val="3"/>
                <c:pt idx="0">
                  <c:v>Any Traditional Method</c:v>
                </c:pt>
                <c:pt idx="1">
                  <c:v>Any Modern Method</c:v>
                </c:pt>
                <c:pt idx="2">
                  <c:v>Missing Method</c:v>
                </c:pt>
              </c:strCache>
            </c:strRef>
          </c:cat>
          <c:val>
            <c:numRef>
              <c:f>Sheet1!$B$6:$B$9</c:f>
              <c:numCache>
                <c:formatCode>0.0</c:formatCode>
                <c:ptCount val="4"/>
                <c:pt idx="0">
                  <c:v>59.109781017560557</c:v>
                </c:pt>
                <c:pt idx="1">
                  <c:v>7.9002273913480137</c:v>
                </c:pt>
                <c:pt idx="2">
                  <c:v>32.628099407990973</c:v>
                </c:pt>
                <c:pt idx="3">
                  <c:v>0.36189218310042615</c:v>
                </c:pt>
              </c:numCache>
            </c:numRef>
          </c:val>
          <c:extLst xmlns:c16r2="http://schemas.microsoft.com/office/drawing/2015/06/chart">
            <c:ext xmlns:c16="http://schemas.microsoft.com/office/drawing/2014/chart" uri="{C3380CC4-5D6E-409C-BE32-E72D297353CC}">
              <c16:uniqueId val="{00000006-1F66-4EF2-8486-8E69F9BA9F2B}"/>
            </c:ext>
          </c:extLst>
        </c:ser>
        <c:dLbls>
          <c:showLegendKey val="0"/>
          <c:showVal val="0"/>
          <c:showCatName val="0"/>
          <c:showSerName val="0"/>
          <c:showPercent val="0"/>
          <c:showBubbleSize val="0"/>
          <c:showLeaderLines val="1"/>
        </c:dLbls>
        <c:firstSliceAng val="320"/>
        <c:holeSize val="54"/>
      </c:doughnutChart>
      <c:spPr>
        <a:noFill/>
        <a:ln>
          <a:noFill/>
        </a:ln>
        <a:effectLst/>
      </c:spPr>
    </c:plotArea>
    <c:plotVisOnly val="1"/>
    <c:dispBlanksAs val="zero"/>
    <c:showDLblsOverMax val="0"/>
  </c:chart>
  <c:spPr>
    <a:noFill/>
    <a:ln>
      <a:noFill/>
    </a:ln>
    <a:effectLst/>
  </c:spPr>
  <c:txPr>
    <a:bodyPr/>
    <a:lstStyle/>
    <a:p>
      <a:pPr>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461049024818658E-2"/>
          <c:y val="2.7385410873559498E-2"/>
          <c:w val="0.94538950975181357"/>
          <c:h val="0.83557313922464471"/>
        </c:manualLayout>
      </c:layout>
      <c:barChart>
        <c:barDir val="col"/>
        <c:grouping val="clustered"/>
        <c:varyColors val="0"/>
        <c:ser>
          <c:idx val="0"/>
          <c:order val="0"/>
          <c:spPr>
            <a:solidFill>
              <a:srgbClr val="92D050"/>
            </a:solidFill>
            <a:ln>
              <a:noFill/>
            </a:ln>
            <a:effectLst/>
          </c:spPr>
          <c:invertIfNegative val="0"/>
          <c:dLbls>
            <c:dLbl>
              <c:idx val="4"/>
              <c:numFmt formatCode="\&lt;\1"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dLbl>
            <c:dLbl>
              <c:idx val="5"/>
              <c:numFmt formatCode="\&lt;\1"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dLbl>
            <c:dLbl>
              <c:idx val="8"/>
              <c:numFmt formatCode="\&lt;\1"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dLbl>
            <c:dLbl>
              <c:idx val="9"/>
              <c:numFmt formatCode="\&lt;\1"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dLbl>
            <c:dLbl>
              <c:idx val="13"/>
              <c:numFmt formatCode="\&lt;\1"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dLbl>
            <c:dLbl>
              <c:idx val="14"/>
              <c:numFmt formatCode="\&lt;\1"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dLbl>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'chart 1 (2)'!$A$5:$A$19</c:f>
              <c:strCache>
                <c:ptCount val="15"/>
                <c:pt idx="1">
                  <c:v>Female sterilization</c:v>
                </c:pt>
                <c:pt idx="2">
                  <c:v>Male sterilization</c:v>
                </c:pt>
                <c:pt idx="3">
                  <c:v>IUD</c:v>
                </c:pt>
                <c:pt idx="4">
                  <c:v>Injectables</c:v>
                </c:pt>
                <c:pt idx="5">
                  <c:v>Implants</c:v>
                </c:pt>
                <c:pt idx="6">
                  <c:v>Pill</c:v>
                </c:pt>
                <c:pt idx="7">
                  <c:v>Male 
condom</c:v>
                </c:pt>
                <c:pt idx="8">
                  <c:v>Female condom</c:v>
                </c:pt>
                <c:pt idx="9">
                  <c:v>Diaphragm/
Foam/Jelly</c:v>
                </c:pt>
                <c:pt idx="10">
                  <c:v>Candle</c:v>
                </c:pt>
                <c:pt idx="11">
                  <c:v>Periodic abstinence</c:v>
                </c:pt>
                <c:pt idx="12">
                  <c:v>Withdrawal</c:v>
                </c:pt>
                <c:pt idx="13">
                  <c:v>Other</c:v>
                </c:pt>
                <c:pt idx="14">
                  <c:v>Missing</c:v>
                </c:pt>
              </c:strCache>
            </c:strRef>
          </c:cat>
          <c:val>
            <c:numRef>
              <c:f>'chart 1 (2)'!$B$5:$B$19</c:f>
              <c:numCache>
                <c:formatCode>0.0</c:formatCode>
                <c:ptCount val="15"/>
                <c:pt idx="1">
                  <c:v>8.0325550654135611</c:v>
                </c:pt>
                <c:pt idx="2">
                  <c:v>2.1290281625279452</c:v>
                </c:pt>
                <c:pt idx="3">
                  <c:v>19.045464242372116</c:v>
                </c:pt>
                <c:pt idx="4">
                  <c:v>3.6602342814826383E-2</c:v>
                </c:pt>
                <c:pt idx="5">
                  <c:v>0.68136243179560874</c:v>
                </c:pt>
                <c:pt idx="6">
                  <c:v>12.667137011498589</c:v>
                </c:pt>
                <c:pt idx="7">
                  <c:v>33.64717006988176</c:v>
                </c:pt>
                <c:pt idx="8">
                  <c:v>3.0588789740749588E-2</c:v>
                </c:pt>
                <c:pt idx="9">
                  <c:v>3.930928031793357E-2</c:v>
                </c:pt>
                <c:pt idx="10">
                  <c:v>3.4851691829881153</c:v>
                </c:pt>
                <c:pt idx="11">
                  <c:v>10.632226622732098</c:v>
                </c:pt>
                <c:pt idx="12">
                  <c:v>7.8261121495257253</c:v>
                </c:pt>
                <c:pt idx="13">
                  <c:v>0.86224103373645378</c:v>
                </c:pt>
                <c:pt idx="14">
                  <c:v>0.88503361465450126</c:v>
                </c:pt>
              </c:numCache>
            </c:numRef>
          </c:val>
          <c:extLst xmlns:c16r2="http://schemas.microsoft.com/office/drawing/2015/06/chart">
            <c:ext xmlns:c16="http://schemas.microsoft.com/office/drawing/2014/chart" uri="{C3380CC4-5D6E-409C-BE32-E72D297353CC}">
              <c16:uniqueId val="{00000002-1312-458E-8A54-B991185431E0}"/>
            </c:ext>
          </c:extLst>
        </c:ser>
        <c:dLbls>
          <c:showLegendKey val="0"/>
          <c:showVal val="0"/>
          <c:showCatName val="0"/>
          <c:showSerName val="0"/>
          <c:showPercent val="0"/>
          <c:showBubbleSize val="0"/>
        </c:dLbls>
        <c:gapWidth val="50"/>
        <c:axId val="565456976"/>
        <c:axId val="565457536"/>
      </c:barChart>
      <c:catAx>
        <c:axId val="565456976"/>
        <c:scaling>
          <c:orientation val="minMax"/>
        </c:scaling>
        <c:delete val="0"/>
        <c:axPos val="b"/>
        <c:numFmt formatCode="General" sourceLinked="1"/>
        <c:majorTickMark val="none"/>
        <c:minorTickMark val="none"/>
        <c:tickLblPos val="nextTo"/>
        <c:spPr>
          <a:noFill/>
          <a:ln w="6350" cap="flat" cmpd="sng" algn="ctr">
            <a:solidFill>
              <a:schemeClr val="tx1">
                <a:lumMod val="15000"/>
                <a:lumOff val="85000"/>
              </a:schemeClr>
            </a:solidFill>
            <a:round/>
          </a:ln>
          <a:effectLst/>
        </c:spPr>
        <c:txPr>
          <a:bodyPr rot="0" spcFirstLastPara="1" vertOverflow="ellipsis"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565457536"/>
        <c:crosses val="autoZero"/>
        <c:auto val="1"/>
        <c:lblAlgn val="ctr"/>
        <c:lblOffset val="100"/>
        <c:noMultiLvlLbl val="0"/>
      </c:catAx>
      <c:valAx>
        <c:axId val="565457536"/>
        <c:scaling>
          <c:orientation val="minMax"/>
          <c:max val="40"/>
          <c:min val="0"/>
        </c:scaling>
        <c:delete val="0"/>
        <c:axPos val="l"/>
        <c:majorGridlines>
          <c:spPr>
            <a:ln w="6350"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lgn="ctr" rtl="0">
                  <a:defRPr lang="en-US" sz="600" b="0" i="0" u="none" strike="noStrike" kern="1200" baseline="0" dirty="0" smtClean="0">
                    <a:solidFill>
                      <a:schemeClr val="bg2">
                        <a:lumMod val="75000"/>
                      </a:schemeClr>
                    </a:solidFill>
                    <a:latin typeface="+mn-lt"/>
                    <a:ea typeface="+mn-ea"/>
                    <a:cs typeface="+mn-cs"/>
                  </a:defRPr>
                </a:pPr>
                <a:r>
                  <a:rPr lang="en-US" sz="600" b="0" i="0" u="none" strike="noStrike" kern="1200" baseline="0" dirty="0">
                    <a:solidFill>
                      <a:schemeClr val="bg2">
                        <a:lumMod val="75000"/>
                      </a:schemeClr>
                    </a:solidFill>
                    <a:latin typeface="+mn-lt"/>
                    <a:ea typeface="+mn-ea"/>
                    <a:cs typeface="+mn-cs"/>
                  </a:rPr>
                  <a:t>Percent</a:t>
                </a:r>
              </a:p>
            </c:rich>
          </c:tx>
          <c:layout>
            <c:manualLayout>
              <c:xMode val="edge"/>
              <c:yMode val="edge"/>
              <c:x val="2.7186289141599928E-3"/>
              <c:y val="0.37679161005554346"/>
            </c:manualLayout>
          </c:layout>
          <c:overlay val="0"/>
          <c:spPr>
            <a:noFill/>
            <a:ln>
              <a:noFill/>
            </a:ln>
            <a:effectLst/>
          </c:spPr>
          <c:txPr>
            <a:bodyPr rot="-5400000" spcFirstLastPara="1" vertOverflow="ellipsis" vert="horz" wrap="square" anchor="ctr" anchorCtr="1"/>
            <a:lstStyle/>
            <a:p>
              <a:pPr algn="ctr" rtl="0">
                <a:defRPr lang="en-US" sz="600" b="0" i="0" u="none" strike="noStrike" kern="1200" baseline="0" dirty="0" smtClean="0">
                  <a:solidFill>
                    <a:schemeClr val="bg2">
                      <a:lumMod val="7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n-US"/>
          </a:p>
        </c:txPr>
        <c:crossAx val="565456976"/>
        <c:crosses val="autoZero"/>
        <c:crossBetween val="between"/>
        <c:majorUnit val="5"/>
      </c:valAx>
      <c:spPr>
        <a:noFill/>
        <a:ln w="3175">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w="3175">
      <a:noFill/>
    </a:ln>
    <a:effectLst/>
  </c:spPr>
  <c:txPr>
    <a:bodyPr/>
    <a:lstStyle/>
    <a:p>
      <a:pPr>
        <a:defRPr/>
      </a:pPr>
      <a:endParaRPr lang="en-U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5.6312243722763056E-2"/>
          <c:y val="9.5945077397577155E-2"/>
          <c:w val="0.92634369420708829"/>
          <c:h val="0.78147701337921327"/>
        </c:manualLayout>
      </c:layout>
      <c:barChart>
        <c:barDir val="col"/>
        <c:grouping val="clustered"/>
        <c:varyColors val="0"/>
        <c:ser>
          <c:idx val="0"/>
          <c:order val="0"/>
          <c:tx>
            <c:strRef>
              <c:f>'Chart 1'!$B$5</c:f>
              <c:strCache>
                <c:ptCount val="1"/>
                <c:pt idx="0">
                  <c:v>Currently married/in union</c:v>
                </c:pt>
              </c:strCache>
            </c:strRef>
          </c:tx>
          <c:spPr>
            <a:solidFill>
              <a:srgbClr val="3AB9C6"/>
            </a:solidFill>
            <a:ln>
              <a:noFill/>
            </a:ln>
            <a:effectLst/>
          </c:spPr>
          <c:invertIfNegative val="0"/>
          <c:dLbls>
            <c:dLbl>
              <c:idx val="4"/>
              <c:numFmt formatCode="\&lt;\1" sourceLinked="0"/>
              <c:spPr>
                <a:noFill/>
                <a:ln>
                  <a:noFill/>
                </a:ln>
                <a:effectLst/>
              </c:spPr>
              <c:txPr>
                <a:bodyPr rot="0" spcFirstLastPara="1" vertOverflow="ellipsis" vert="horz" wrap="square" anchor="ctr" anchorCtr="1"/>
                <a:lstStyle/>
                <a:p>
                  <a:pPr>
                    <a:defRPr sz="7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dLbl>
            <c:dLbl>
              <c:idx val="5"/>
              <c:numFmt formatCode="\&lt;\1" sourceLinked="0"/>
              <c:spPr>
                <a:noFill/>
                <a:ln>
                  <a:noFill/>
                </a:ln>
                <a:effectLst/>
              </c:spPr>
              <c:txPr>
                <a:bodyPr rot="0" spcFirstLastPara="1" vertOverflow="ellipsis" vert="horz" wrap="square" anchor="ctr" anchorCtr="1"/>
                <a:lstStyle/>
                <a:p>
                  <a:pPr>
                    <a:defRPr sz="7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dLbl>
            <c:dLbl>
              <c:idx val="8"/>
              <c:numFmt formatCode="\&lt;\1" sourceLinked="0"/>
              <c:spPr>
                <a:noFill/>
                <a:ln>
                  <a:noFill/>
                </a:ln>
                <a:effectLst/>
              </c:spPr>
              <c:txPr>
                <a:bodyPr rot="0" spcFirstLastPara="1" vertOverflow="ellipsis" vert="horz" wrap="square" anchor="ctr" anchorCtr="1"/>
                <a:lstStyle/>
                <a:p>
                  <a:pPr>
                    <a:defRPr sz="7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dLbl>
            <c:dLbl>
              <c:idx val="9"/>
              <c:numFmt formatCode="\&lt;\1" sourceLinked="0"/>
              <c:spPr>
                <a:noFill/>
                <a:ln>
                  <a:noFill/>
                </a:ln>
                <a:effectLst/>
              </c:spPr>
              <c:txPr>
                <a:bodyPr rot="0" spcFirstLastPara="1" vertOverflow="ellipsis" vert="horz" wrap="square" anchor="ctr" anchorCtr="1"/>
                <a:lstStyle/>
                <a:p>
                  <a:pPr>
                    <a:defRPr sz="7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dLbl>
            <c:dLbl>
              <c:idx val="13"/>
              <c:numFmt formatCode="\&lt;\1" sourceLinked="0"/>
              <c:spPr>
                <a:noFill/>
                <a:ln>
                  <a:noFill/>
                </a:ln>
                <a:effectLst/>
              </c:spPr>
              <c:txPr>
                <a:bodyPr rot="0" spcFirstLastPara="1" vertOverflow="ellipsis" vert="horz" wrap="square" anchor="ctr" anchorCtr="1"/>
                <a:lstStyle/>
                <a:p>
                  <a:pPr>
                    <a:defRPr sz="7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dLbl>
            <c:numFmt formatCode="#,##0" sourceLinked="0"/>
            <c:spPr>
              <a:noFill/>
              <a:ln>
                <a:noFill/>
              </a:ln>
              <a:effectLst/>
            </c:spPr>
            <c:txPr>
              <a:bodyPr rot="0" spcFirstLastPara="1" vertOverflow="ellipsis" vert="horz" wrap="square" anchor="ctr" anchorCtr="1"/>
              <a:lstStyle/>
              <a:p>
                <a:pPr>
                  <a:defRPr sz="7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'Chart 1'!$A$6:$A$19</c:f>
              <c:strCache>
                <c:ptCount val="14"/>
                <c:pt idx="0">
                  <c:v>Do not know/
Missing</c:v>
                </c:pt>
                <c:pt idx="1">
                  <c:v>Female 
sterilization</c:v>
                </c:pt>
                <c:pt idx="2">
                  <c:v>Male 
sterilization</c:v>
                </c:pt>
                <c:pt idx="3">
                  <c:v>IUD</c:v>
                </c:pt>
                <c:pt idx="4">
                  <c:v>Injectables</c:v>
                </c:pt>
                <c:pt idx="5">
                  <c:v>Implants</c:v>
                </c:pt>
                <c:pt idx="6">
                  <c:v>Pill</c:v>
                </c:pt>
                <c:pt idx="7">
                  <c:v>Male 
condom</c:v>
                </c:pt>
                <c:pt idx="8">
                  <c:v>Female condom</c:v>
                </c:pt>
                <c:pt idx="9">
                  <c:v>Diaphragm/
Foam/Jelly</c:v>
                </c:pt>
                <c:pt idx="10">
                  <c:v>Candle</c:v>
                </c:pt>
                <c:pt idx="11">
                  <c:v>Periodic 
abstinence</c:v>
                </c:pt>
                <c:pt idx="12">
                  <c:v>Withdrawal</c:v>
                </c:pt>
                <c:pt idx="13">
                  <c:v>Other 
method</c:v>
                </c:pt>
              </c:strCache>
            </c:strRef>
          </c:cat>
          <c:val>
            <c:numRef>
              <c:f>'Chart 1'!$B$6:$B$19</c:f>
              <c:numCache>
                <c:formatCode>0.0</c:formatCode>
                <c:ptCount val="14"/>
                <c:pt idx="0">
                  <c:v>13.799482614559293</c:v>
                </c:pt>
                <c:pt idx="1">
                  <c:v>6.9421027866432974</c:v>
                </c:pt>
                <c:pt idx="2">
                  <c:v>1.8359890963935033</c:v>
                </c:pt>
                <c:pt idx="3">
                  <c:v>29.029375317401499</c:v>
                </c:pt>
                <c:pt idx="4">
                  <c:v>0.25648858230663857</c:v>
                </c:pt>
                <c:pt idx="5">
                  <c:v>1.0688192505649081</c:v>
                </c:pt>
                <c:pt idx="6">
                  <c:v>13.548484371907183</c:v>
                </c:pt>
                <c:pt idx="7">
                  <c:v>21.983609471476409</c:v>
                </c:pt>
                <c:pt idx="8">
                  <c:v>0.16042486141861176</c:v>
                </c:pt>
                <c:pt idx="9">
                  <c:v>0.1258086890496504</c:v>
                </c:pt>
                <c:pt idx="10">
                  <c:v>2.5070223020479481</c:v>
                </c:pt>
                <c:pt idx="11">
                  <c:v>5.2061340541357257</c:v>
                </c:pt>
                <c:pt idx="12">
                  <c:v>2.9387884987601227</c:v>
                </c:pt>
                <c:pt idx="13">
                  <c:v>0.59747010333548412</c:v>
                </c:pt>
              </c:numCache>
            </c:numRef>
          </c:val>
          <c:extLst xmlns:c16r2="http://schemas.microsoft.com/office/drawing/2015/06/chart">
            <c:ext xmlns:c16="http://schemas.microsoft.com/office/drawing/2014/chart" uri="{C3380CC4-5D6E-409C-BE32-E72D297353CC}">
              <c16:uniqueId val="{00000000-1BC0-4436-8B07-FE16272D1456}"/>
            </c:ext>
          </c:extLst>
        </c:ser>
        <c:ser>
          <c:idx val="1"/>
          <c:order val="1"/>
          <c:tx>
            <c:strRef>
              <c:f>'Chart 1'!$C$5</c:f>
              <c:strCache>
                <c:ptCount val="1"/>
                <c:pt idx="0">
                  <c:v>Currently unmarried/not in union</c:v>
                </c:pt>
              </c:strCache>
            </c:strRef>
          </c:tx>
          <c:spPr>
            <a:solidFill>
              <a:srgbClr val="FDD599"/>
            </a:solidFill>
            <a:ln>
              <a:noFill/>
            </a:ln>
            <a:effectLst/>
          </c:spPr>
          <c:invertIfNegative val="0"/>
          <c:dLbls>
            <c:dLbl>
              <c:idx val="4"/>
              <c:numFmt formatCode="\&lt;\1" sourceLinked="0"/>
              <c:spPr>
                <a:noFill/>
                <a:ln>
                  <a:noFill/>
                </a:ln>
                <a:effectLst/>
              </c:spPr>
              <c:txPr>
                <a:bodyPr rot="0" spcFirstLastPara="1" vertOverflow="ellipsis" vert="horz" wrap="square" anchor="ctr" anchorCtr="1"/>
                <a:lstStyle/>
                <a:p>
                  <a:pPr>
                    <a:defRPr sz="7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dLbl>
            <c:dLbl>
              <c:idx val="5"/>
              <c:numFmt formatCode="\&lt;\1" sourceLinked="0"/>
              <c:spPr>
                <a:noFill/>
                <a:ln>
                  <a:noFill/>
                </a:ln>
                <a:effectLst/>
              </c:spPr>
              <c:txPr>
                <a:bodyPr rot="0" spcFirstLastPara="1" vertOverflow="ellipsis" vert="horz" wrap="square" anchor="ctr" anchorCtr="1"/>
                <a:lstStyle/>
                <a:p>
                  <a:pPr>
                    <a:defRPr sz="7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dLbl>
            <c:dLbl>
              <c:idx val="8"/>
              <c:numFmt formatCode="\&lt;\1" sourceLinked="0"/>
              <c:spPr>
                <a:noFill/>
                <a:ln>
                  <a:noFill/>
                </a:ln>
                <a:effectLst/>
              </c:spPr>
              <c:txPr>
                <a:bodyPr rot="0" spcFirstLastPara="1" vertOverflow="ellipsis" vert="horz" wrap="square" anchor="ctr" anchorCtr="1"/>
                <a:lstStyle/>
                <a:p>
                  <a:pPr>
                    <a:defRPr sz="7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dLbl>
            <c:dLbl>
              <c:idx val="9"/>
              <c:numFmt formatCode="\&lt;\1" sourceLinked="0"/>
              <c:spPr>
                <a:noFill/>
                <a:ln>
                  <a:noFill/>
                </a:ln>
                <a:effectLst/>
              </c:spPr>
              <c:txPr>
                <a:bodyPr rot="0" spcFirstLastPara="1" vertOverflow="ellipsis" vert="horz" wrap="square" anchor="ctr" anchorCtr="1"/>
                <a:lstStyle/>
                <a:p>
                  <a:pPr>
                    <a:defRPr sz="7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dLbl>
            <c:dLbl>
              <c:idx val="10"/>
              <c:numFmt formatCode="\&lt;\1" sourceLinked="0"/>
              <c:spPr>
                <a:noFill/>
                <a:ln>
                  <a:noFill/>
                </a:ln>
                <a:effectLst/>
              </c:spPr>
              <c:txPr>
                <a:bodyPr rot="0" spcFirstLastPara="1" vertOverflow="ellipsis" vert="horz" wrap="square" anchor="ctr" anchorCtr="1"/>
                <a:lstStyle/>
                <a:p>
                  <a:pPr>
                    <a:defRPr sz="7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dLbl>
            <c:dLbl>
              <c:idx val="12"/>
              <c:numFmt formatCode="\&lt;\1" sourceLinked="0"/>
              <c:spPr>
                <a:noFill/>
                <a:ln>
                  <a:noFill/>
                </a:ln>
                <a:effectLst/>
              </c:spPr>
              <c:txPr>
                <a:bodyPr rot="0" spcFirstLastPara="1" vertOverflow="ellipsis" vert="horz" wrap="square" anchor="ctr" anchorCtr="1"/>
                <a:lstStyle/>
                <a:p>
                  <a:pPr>
                    <a:defRPr sz="7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dLbl>
            <c:dLbl>
              <c:idx val="13"/>
              <c:numFmt formatCode="\&lt;\1" sourceLinked="0"/>
              <c:spPr>
                <a:noFill/>
                <a:ln>
                  <a:noFill/>
                </a:ln>
                <a:effectLst/>
              </c:spPr>
              <c:txPr>
                <a:bodyPr rot="0" spcFirstLastPara="1" vertOverflow="ellipsis" vert="horz" wrap="square" anchor="ctr" anchorCtr="1"/>
                <a:lstStyle/>
                <a:p>
                  <a:pPr>
                    <a:defRPr sz="7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dLbl>
            <c:numFmt formatCode="#,##0" sourceLinked="0"/>
            <c:spPr>
              <a:noFill/>
              <a:ln>
                <a:noFill/>
              </a:ln>
              <a:effectLst/>
            </c:spPr>
            <c:txPr>
              <a:bodyPr rot="0" spcFirstLastPara="1" vertOverflow="ellipsis" vert="horz" wrap="square" anchor="ctr" anchorCtr="1"/>
              <a:lstStyle/>
              <a:p>
                <a:pPr>
                  <a:defRPr sz="7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'Chart 1'!$A$6:$A$19</c:f>
              <c:strCache>
                <c:ptCount val="14"/>
                <c:pt idx="0">
                  <c:v>Do not know/
Missing</c:v>
                </c:pt>
                <c:pt idx="1">
                  <c:v>Female 
sterilization</c:v>
                </c:pt>
                <c:pt idx="2">
                  <c:v>Male 
sterilization</c:v>
                </c:pt>
                <c:pt idx="3">
                  <c:v>IUD</c:v>
                </c:pt>
                <c:pt idx="4">
                  <c:v>Injectables</c:v>
                </c:pt>
                <c:pt idx="5">
                  <c:v>Implants</c:v>
                </c:pt>
                <c:pt idx="6">
                  <c:v>Pill</c:v>
                </c:pt>
                <c:pt idx="7">
                  <c:v>Male 
condom</c:v>
                </c:pt>
                <c:pt idx="8">
                  <c:v>Female condom</c:v>
                </c:pt>
                <c:pt idx="9">
                  <c:v>Diaphragm/
Foam/Jelly</c:v>
                </c:pt>
                <c:pt idx="10">
                  <c:v>Candle</c:v>
                </c:pt>
                <c:pt idx="11">
                  <c:v>Periodic 
abstinence</c:v>
                </c:pt>
                <c:pt idx="12">
                  <c:v>Withdrawal</c:v>
                </c:pt>
                <c:pt idx="13">
                  <c:v>Other 
method</c:v>
                </c:pt>
              </c:strCache>
            </c:strRef>
          </c:cat>
          <c:val>
            <c:numRef>
              <c:f>'Chart 1'!$C$6:$C$19</c:f>
              <c:numCache>
                <c:formatCode>0.0</c:formatCode>
                <c:ptCount val="14"/>
                <c:pt idx="0">
                  <c:v>31.854310963314884</c:v>
                </c:pt>
                <c:pt idx="1">
                  <c:v>6.9150418331060965</c:v>
                </c:pt>
                <c:pt idx="2">
                  <c:v>1.9370276649107205</c:v>
                </c:pt>
                <c:pt idx="3">
                  <c:v>16.240607989157429</c:v>
                </c:pt>
                <c:pt idx="4">
                  <c:v>0.84371823167088156</c:v>
                </c:pt>
                <c:pt idx="5">
                  <c:v>0.56523371348162588</c:v>
                </c:pt>
                <c:pt idx="6">
                  <c:v>15.789428962476805</c:v>
                </c:pt>
                <c:pt idx="7">
                  <c:v>20.981294694495272</c:v>
                </c:pt>
                <c:pt idx="8">
                  <c:v>0.1915790133720161</c:v>
                </c:pt>
                <c:pt idx="9">
                  <c:v>0.1348190175020931</c:v>
                </c:pt>
                <c:pt idx="10">
                  <c:v>0.93162663300133441</c:v>
                </c:pt>
                <c:pt idx="11">
                  <c:v>2.3543626291999562</c:v>
                </c:pt>
                <c:pt idx="12">
                  <c:v>0.63353429101643766</c:v>
                </c:pt>
                <c:pt idx="13">
                  <c:v>0.62741436329451916</c:v>
                </c:pt>
              </c:numCache>
            </c:numRef>
          </c:val>
          <c:extLst xmlns:c16r2="http://schemas.microsoft.com/office/drawing/2015/06/chart">
            <c:ext xmlns:c16="http://schemas.microsoft.com/office/drawing/2014/chart" uri="{C3380CC4-5D6E-409C-BE32-E72D297353CC}">
              <c16:uniqueId val="{00000001-1BC0-4436-8B07-FE16272D1456}"/>
            </c:ext>
          </c:extLst>
        </c:ser>
        <c:dLbls>
          <c:showLegendKey val="0"/>
          <c:showVal val="1"/>
          <c:showCatName val="0"/>
          <c:showSerName val="0"/>
          <c:showPercent val="0"/>
          <c:showBubbleSize val="0"/>
        </c:dLbls>
        <c:gapWidth val="100"/>
        <c:axId val="565460336"/>
        <c:axId val="361810960"/>
      </c:barChart>
      <c:catAx>
        <c:axId val="565460336"/>
        <c:scaling>
          <c:orientation val="minMax"/>
        </c:scaling>
        <c:delete val="0"/>
        <c:axPos val="b"/>
        <c:numFmt formatCode="General" sourceLinked="1"/>
        <c:majorTickMark val="none"/>
        <c:minorTickMark val="none"/>
        <c:tickLblPos val="low"/>
        <c:spPr>
          <a:noFill/>
          <a:ln w="6350" cap="flat" cmpd="sng" algn="ctr">
            <a:solidFill>
              <a:schemeClr val="tx1">
                <a:lumMod val="15000"/>
                <a:lumOff val="85000"/>
              </a:schemeClr>
            </a:solidFill>
            <a:round/>
          </a:ln>
          <a:effectLst/>
        </c:spPr>
        <c:txPr>
          <a:bodyPr rot="0" spcFirstLastPara="1" vertOverflow="ellipsis"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361810960"/>
        <c:crosses val="autoZero"/>
        <c:auto val="1"/>
        <c:lblAlgn val="ctr"/>
        <c:lblOffset val="100"/>
        <c:noMultiLvlLbl val="0"/>
      </c:catAx>
      <c:valAx>
        <c:axId val="361810960"/>
        <c:scaling>
          <c:orientation val="minMax"/>
          <c:max val="40"/>
          <c:min val="0"/>
        </c:scaling>
        <c:delete val="0"/>
        <c:axPos val="l"/>
        <c:majorGridlines>
          <c:spPr>
            <a:ln w="6350"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lgn="ctr" rtl="0">
                  <a:defRPr lang="en-US" sz="600" b="0" i="0" u="none" strike="noStrike" kern="1200" baseline="0">
                    <a:solidFill>
                      <a:schemeClr val="bg2">
                        <a:lumMod val="75000"/>
                      </a:schemeClr>
                    </a:solidFill>
                    <a:latin typeface="+mn-lt"/>
                    <a:ea typeface="+mn-ea"/>
                    <a:cs typeface="+mn-cs"/>
                  </a:defRPr>
                </a:pPr>
                <a:r>
                  <a:rPr lang="en-US" sz="600" b="0" i="0" u="none" strike="noStrike" kern="1200" baseline="0" dirty="0">
                    <a:solidFill>
                      <a:schemeClr val="bg2">
                        <a:lumMod val="75000"/>
                      </a:schemeClr>
                    </a:solidFill>
                    <a:latin typeface="+mn-lt"/>
                    <a:ea typeface="+mn-ea"/>
                    <a:cs typeface="+mn-cs"/>
                  </a:rPr>
                  <a:t>Percent</a:t>
                </a:r>
              </a:p>
            </c:rich>
          </c:tx>
          <c:layout>
            <c:manualLayout>
              <c:xMode val="edge"/>
              <c:yMode val="edge"/>
              <c:x val="8.6862116972667748E-3"/>
              <c:y val="0.4347103705073978"/>
            </c:manualLayout>
          </c:layout>
          <c:overlay val="0"/>
          <c:spPr>
            <a:noFill/>
            <a:ln>
              <a:noFill/>
            </a:ln>
            <a:effectLst/>
          </c:spPr>
          <c:txPr>
            <a:bodyPr rot="-5400000" spcFirstLastPara="1" vertOverflow="ellipsis" vert="horz" wrap="square" anchor="ctr" anchorCtr="1"/>
            <a:lstStyle/>
            <a:p>
              <a:pPr algn="ctr" rtl="0">
                <a:defRPr lang="en-US" sz="600" b="0" i="0" u="none" strike="noStrike" kern="1200" baseline="0">
                  <a:solidFill>
                    <a:schemeClr val="bg2">
                      <a:lumMod val="7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n-US"/>
          </a:p>
        </c:txPr>
        <c:crossAx val="565460336"/>
        <c:crosses val="autoZero"/>
        <c:crossBetween val="between"/>
        <c:majorUnit val="5"/>
      </c:valAx>
      <c:spPr>
        <a:noFill/>
        <a:ln w="3175">
          <a:noFill/>
        </a:ln>
        <a:effectLst/>
      </c:spPr>
    </c:plotArea>
    <c:legend>
      <c:legendPos val="t"/>
      <c:layout/>
      <c:overlay val="0"/>
      <c:spPr>
        <a:noFill/>
        <a:ln>
          <a:noFill/>
        </a:ln>
        <a:effectLst/>
      </c:spPr>
      <c:txPr>
        <a:bodyPr rot="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w="3175">
      <a:noFill/>
    </a:ln>
    <a:effectLst/>
  </c:spPr>
  <c:txPr>
    <a:bodyPr/>
    <a:lstStyle/>
    <a:p>
      <a:pPr>
        <a:defRPr sz="700"/>
      </a:pPr>
      <a:endParaRPr lang="en-US"/>
    </a:p>
  </c:txPr>
  <c:externalData r:id="rId4">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6.8671671929917244E-2"/>
          <c:y val="0.11516258384368627"/>
          <c:w val="0.9122186659677568"/>
          <c:h val="0.75724822826821936"/>
        </c:manualLayout>
      </c:layout>
      <c:barChart>
        <c:barDir val="col"/>
        <c:grouping val="clustered"/>
        <c:varyColors val="0"/>
        <c:ser>
          <c:idx val="0"/>
          <c:order val="0"/>
          <c:tx>
            <c:strRef>
              <c:f>'Chart 1'!$B$5</c:f>
              <c:strCache>
                <c:ptCount val="1"/>
                <c:pt idx="0">
                  <c:v>Currently married/in union</c:v>
                </c:pt>
              </c:strCache>
            </c:strRef>
          </c:tx>
          <c:spPr>
            <a:solidFill>
              <a:srgbClr val="4472C4">
                <a:lumMod val="40000"/>
                <a:lumOff val="60000"/>
              </a:srgbClr>
            </a:solidFill>
            <a:ln>
              <a:noFill/>
            </a:ln>
            <a:effectLst/>
          </c:spPr>
          <c:invertIfNegative val="0"/>
          <c:dLbls>
            <c:dLbl>
              <c:idx val="0"/>
              <c:numFmt formatCode="\&lt;\1" sourceLinked="0"/>
              <c:spPr>
                <a:noFill/>
                <a:ln>
                  <a:noFill/>
                </a:ln>
                <a:effectLst/>
              </c:spPr>
              <c:txPr>
                <a:bodyPr rot="0" spcFirstLastPara="1" vertOverflow="ellipsis" vert="horz" wrap="square" anchor="ctr" anchorCtr="1"/>
                <a:lstStyle/>
                <a:p>
                  <a:pPr>
                    <a:defRPr sz="7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dLbl>
            <c:numFmt formatCode="#,##0" sourceLinked="0"/>
            <c:spPr>
              <a:noFill/>
              <a:ln>
                <a:noFill/>
              </a:ln>
              <a:effectLst/>
            </c:spPr>
            <c:txPr>
              <a:bodyPr rot="0" spcFirstLastPara="1" vertOverflow="ellipsis" vert="horz" wrap="square" anchor="ctr" anchorCtr="1"/>
              <a:lstStyle/>
              <a:p>
                <a:pPr>
                  <a:defRPr sz="7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'Chart 1'!$A$6:$A$19</c:f>
              <c:strCache>
                <c:ptCount val="14"/>
                <c:pt idx="0">
                  <c:v>No method/
missing</c:v>
                </c:pt>
                <c:pt idx="1">
                  <c:v>Female 
sterilization</c:v>
                </c:pt>
                <c:pt idx="2">
                  <c:v>Male 
sterilization</c:v>
                </c:pt>
                <c:pt idx="3">
                  <c:v>IUD</c:v>
                </c:pt>
                <c:pt idx="4">
                  <c:v>Injectables</c:v>
                </c:pt>
                <c:pt idx="5">
                  <c:v>Implants</c:v>
                </c:pt>
                <c:pt idx="6">
                  <c:v>Pill</c:v>
                </c:pt>
                <c:pt idx="7">
                  <c:v>Male 
condom</c:v>
                </c:pt>
                <c:pt idx="8">
                  <c:v>Female 
condom</c:v>
                </c:pt>
                <c:pt idx="9">
                  <c:v>Diaphragm/
Foam/Jelly</c:v>
                </c:pt>
                <c:pt idx="10">
                  <c:v>Candle</c:v>
                </c:pt>
                <c:pt idx="11">
                  <c:v>Periodic 
abstinence</c:v>
                </c:pt>
                <c:pt idx="12">
                  <c:v>Withdrawal</c:v>
                </c:pt>
                <c:pt idx="13">
                  <c:v>Other 
method</c:v>
                </c:pt>
              </c:strCache>
            </c:strRef>
          </c:cat>
          <c:val>
            <c:numRef>
              <c:f>'Chart 1'!$B$6:$B$19</c:f>
              <c:numCache>
                <c:formatCode>0.0</c:formatCode>
                <c:ptCount val="14"/>
                <c:pt idx="0">
                  <c:v>0.64098648173671413</c:v>
                </c:pt>
                <c:pt idx="1">
                  <c:v>85.826995669065255</c:v>
                </c:pt>
                <c:pt idx="2">
                  <c:v>45.972510652281564</c:v>
                </c:pt>
                <c:pt idx="3">
                  <c:v>97.72294597283593</c:v>
                </c:pt>
                <c:pt idx="4">
                  <c:v>60.301396217726371</c:v>
                </c:pt>
                <c:pt idx="5">
                  <c:v>63.885011760953901</c:v>
                </c:pt>
                <c:pt idx="6">
                  <c:v>96.743624278046653</c:v>
                </c:pt>
                <c:pt idx="7">
                  <c:v>96.475594323062523</c:v>
                </c:pt>
                <c:pt idx="8">
                  <c:v>51.903082076202608</c:v>
                </c:pt>
                <c:pt idx="9">
                  <c:v>45.598167300569784</c:v>
                </c:pt>
                <c:pt idx="10">
                  <c:v>81.551003403884025</c:v>
                </c:pt>
                <c:pt idx="11">
                  <c:v>87.733283780000477</c:v>
                </c:pt>
                <c:pt idx="12">
                  <c:v>81.129372209896616</c:v>
                </c:pt>
                <c:pt idx="13">
                  <c:v>3.8950163567907317</c:v>
                </c:pt>
              </c:numCache>
            </c:numRef>
          </c:val>
          <c:extLst xmlns:c16r2="http://schemas.microsoft.com/office/drawing/2015/06/chart">
            <c:ext xmlns:c16="http://schemas.microsoft.com/office/drawing/2014/chart" uri="{C3380CC4-5D6E-409C-BE32-E72D297353CC}">
              <c16:uniqueId val="{00000000-1BC0-4436-8B07-FE16272D1456}"/>
            </c:ext>
          </c:extLst>
        </c:ser>
        <c:ser>
          <c:idx val="1"/>
          <c:order val="1"/>
          <c:tx>
            <c:strRef>
              <c:f>'Chart 1'!$C$5</c:f>
              <c:strCache>
                <c:ptCount val="1"/>
                <c:pt idx="0">
                  <c:v>Currently unmarried/not in union</c:v>
                </c:pt>
              </c:strCache>
            </c:strRef>
          </c:tx>
          <c:spPr>
            <a:solidFill>
              <a:srgbClr val="ED7D31">
                <a:lumMod val="40000"/>
                <a:lumOff val="60000"/>
              </a:srgbClr>
            </a:solidFill>
            <a:ln>
              <a:noFill/>
            </a:ln>
            <a:effectLst/>
          </c:spPr>
          <c:invertIfNegative val="0"/>
          <c:dLbls>
            <c:numFmt formatCode="#,##0" sourceLinked="0"/>
            <c:spPr>
              <a:noFill/>
              <a:ln>
                <a:noFill/>
              </a:ln>
              <a:effectLst/>
            </c:spPr>
            <c:txPr>
              <a:bodyPr rot="0" spcFirstLastPara="1" vertOverflow="ellipsis" vert="horz" wrap="square" anchor="ctr" anchorCtr="1"/>
              <a:lstStyle/>
              <a:p>
                <a:pPr>
                  <a:defRPr sz="7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'Chart 1'!$A$6:$A$19</c:f>
              <c:strCache>
                <c:ptCount val="14"/>
                <c:pt idx="0">
                  <c:v>No method/
missing</c:v>
                </c:pt>
                <c:pt idx="1">
                  <c:v>Female 
sterilization</c:v>
                </c:pt>
                <c:pt idx="2">
                  <c:v>Male 
sterilization</c:v>
                </c:pt>
                <c:pt idx="3">
                  <c:v>IUD</c:v>
                </c:pt>
                <c:pt idx="4">
                  <c:v>Injectables</c:v>
                </c:pt>
                <c:pt idx="5">
                  <c:v>Implants</c:v>
                </c:pt>
                <c:pt idx="6">
                  <c:v>Pill</c:v>
                </c:pt>
                <c:pt idx="7">
                  <c:v>Male 
condom</c:v>
                </c:pt>
                <c:pt idx="8">
                  <c:v>Female 
condom</c:v>
                </c:pt>
                <c:pt idx="9">
                  <c:v>Diaphragm/
Foam/Jelly</c:v>
                </c:pt>
                <c:pt idx="10">
                  <c:v>Candle</c:v>
                </c:pt>
                <c:pt idx="11">
                  <c:v>Periodic 
abstinence</c:v>
                </c:pt>
                <c:pt idx="12">
                  <c:v>Withdrawal</c:v>
                </c:pt>
                <c:pt idx="13">
                  <c:v>Other 
method</c:v>
                </c:pt>
              </c:strCache>
            </c:strRef>
          </c:cat>
          <c:val>
            <c:numRef>
              <c:f>'Chart 1'!$C$6:$C$19</c:f>
              <c:numCache>
                <c:formatCode>0.0</c:formatCode>
                <c:ptCount val="14"/>
                <c:pt idx="0">
                  <c:v>4.404347055116375</c:v>
                </c:pt>
                <c:pt idx="1">
                  <c:v>69.776032177177015</c:v>
                </c:pt>
                <c:pt idx="2">
                  <c:v>37.143478657899188</c:v>
                </c:pt>
                <c:pt idx="3">
                  <c:v>83.298795608516201</c:v>
                </c:pt>
                <c:pt idx="4">
                  <c:v>43.782415413969261</c:v>
                </c:pt>
                <c:pt idx="5">
                  <c:v>43.711261443767135</c:v>
                </c:pt>
                <c:pt idx="6">
                  <c:v>90.925179472042956</c:v>
                </c:pt>
                <c:pt idx="7">
                  <c:v>92.065557444638486</c:v>
                </c:pt>
                <c:pt idx="8">
                  <c:v>41.873453030921603</c:v>
                </c:pt>
                <c:pt idx="9">
                  <c:v>34.95105155778684</c:v>
                </c:pt>
                <c:pt idx="10">
                  <c:v>64.200214076728784</c:v>
                </c:pt>
                <c:pt idx="11">
                  <c:v>67.021670539856586</c:v>
                </c:pt>
                <c:pt idx="12">
                  <c:v>54.569471652657242</c:v>
                </c:pt>
                <c:pt idx="13">
                  <c:v>1.8852239577490331</c:v>
                </c:pt>
              </c:numCache>
            </c:numRef>
          </c:val>
          <c:extLst xmlns:c16r2="http://schemas.microsoft.com/office/drawing/2015/06/chart">
            <c:ext xmlns:c16="http://schemas.microsoft.com/office/drawing/2014/chart" uri="{C3380CC4-5D6E-409C-BE32-E72D297353CC}">
              <c16:uniqueId val="{00000001-1BC0-4436-8B07-FE16272D1456}"/>
            </c:ext>
          </c:extLst>
        </c:ser>
        <c:dLbls>
          <c:showLegendKey val="0"/>
          <c:showVal val="1"/>
          <c:showCatName val="0"/>
          <c:showSerName val="0"/>
          <c:showPercent val="0"/>
          <c:showBubbleSize val="0"/>
        </c:dLbls>
        <c:gapWidth val="70"/>
        <c:axId val="361813760"/>
        <c:axId val="361814320"/>
      </c:barChart>
      <c:catAx>
        <c:axId val="361813760"/>
        <c:scaling>
          <c:orientation val="minMax"/>
        </c:scaling>
        <c:delete val="0"/>
        <c:axPos val="b"/>
        <c:numFmt formatCode="General" sourceLinked="1"/>
        <c:majorTickMark val="none"/>
        <c:minorTickMark val="none"/>
        <c:tickLblPos val="low"/>
        <c:spPr>
          <a:noFill/>
          <a:ln w="6350" cap="flat" cmpd="sng" algn="ctr">
            <a:solidFill>
              <a:schemeClr val="tx1">
                <a:lumMod val="15000"/>
                <a:lumOff val="85000"/>
              </a:schemeClr>
            </a:solidFill>
            <a:round/>
          </a:ln>
          <a:effectLst/>
        </c:spPr>
        <c:txPr>
          <a:bodyPr rot="0" spcFirstLastPara="1" vertOverflow="ellipsis"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361814320"/>
        <c:crosses val="autoZero"/>
        <c:auto val="1"/>
        <c:lblAlgn val="ctr"/>
        <c:lblOffset val="100"/>
        <c:noMultiLvlLbl val="0"/>
      </c:catAx>
      <c:valAx>
        <c:axId val="361814320"/>
        <c:scaling>
          <c:orientation val="minMax"/>
          <c:max val="105"/>
          <c:min val="0"/>
        </c:scaling>
        <c:delete val="0"/>
        <c:axPos val="l"/>
        <c:majorGridlines>
          <c:spPr>
            <a:ln w="6350"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lgn="ctr" rtl="0">
                  <a:defRPr lang="en-US" sz="600" b="0" i="0" u="none" strike="noStrike" kern="1200" baseline="0">
                    <a:solidFill>
                      <a:schemeClr val="bg2">
                        <a:lumMod val="75000"/>
                      </a:schemeClr>
                    </a:solidFill>
                    <a:latin typeface="+mn-lt"/>
                    <a:ea typeface="+mn-ea"/>
                    <a:cs typeface="+mn-cs"/>
                  </a:defRPr>
                </a:pPr>
                <a:r>
                  <a:rPr lang="en-US" sz="600" b="0" i="0" u="none" strike="noStrike" kern="1200" baseline="0">
                    <a:solidFill>
                      <a:schemeClr val="bg2">
                        <a:lumMod val="75000"/>
                      </a:schemeClr>
                    </a:solidFill>
                    <a:latin typeface="+mn-lt"/>
                    <a:ea typeface="+mn-ea"/>
                    <a:cs typeface="+mn-cs"/>
                  </a:rPr>
                  <a:t>Percent</a:t>
                </a:r>
              </a:p>
            </c:rich>
          </c:tx>
          <c:layout>
            <c:manualLayout>
              <c:xMode val="edge"/>
              <c:yMode val="edge"/>
              <c:x val="1.2217474635383198E-2"/>
              <c:y val="0.43944729856190679"/>
            </c:manualLayout>
          </c:layout>
          <c:overlay val="0"/>
          <c:spPr>
            <a:noFill/>
            <a:ln>
              <a:noFill/>
            </a:ln>
            <a:effectLst/>
          </c:spPr>
          <c:txPr>
            <a:bodyPr rot="-5400000" spcFirstLastPara="1" vertOverflow="ellipsis" vert="horz" wrap="square" anchor="ctr" anchorCtr="1"/>
            <a:lstStyle/>
            <a:p>
              <a:pPr algn="ctr" rtl="0">
                <a:defRPr lang="en-US" sz="600" b="0" i="0" u="none" strike="noStrike" kern="1200" baseline="0">
                  <a:solidFill>
                    <a:schemeClr val="bg2">
                      <a:lumMod val="7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n-US"/>
          </a:p>
        </c:txPr>
        <c:crossAx val="361813760"/>
        <c:crosses val="autoZero"/>
        <c:crossBetween val="between"/>
        <c:majorUnit val="10"/>
      </c:valAx>
      <c:spPr>
        <a:noFill/>
        <a:ln w="3175">
          <a:noFill/>
        </a:ln>
        <a:effectLst/>
      </c:spPr>
    </c:plotArea>
    <c:legend>
      <c:legendPos val="t"/>
      <c:layout/>
      <c:overlay val="0"/>
      <c:spPr>
        <a:noFill/>
        <a:ln>
          <a:noFill/>
        </a:ln>
        <a:effectLst/>
      </c:spPr>
      <c:txPr>
        <a:bodyPr rot="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w="3175">
      <a:noFill/>
    </a:ln>
    <a:effectLst/>
  </c:spPr>
  <c:txPr>
    <a:bodyPr/>
    <a:lstStyle/>
    <a:p>
      <a:pPr>
        <a:defRPr sz="700"/>
      </a:pPr>
      <a:endParaRPr lang="en-US"/>
    </a:p>
  </c:txPr>
  <c:externalData r:id="rId4">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269646129617338"/>
          <c:y val="7.6745623006766614E-2"/>
          <c:w val="0.85805013822614984"/>
          <c:h val="0.66749801353342253"/>
        </c:manualLayout>
      </c:layout>
      <c:stockChart>
        <c:ser>
          <c:idx val="0"/>
          <c:order val="0"/>
          <c:tx>
            <c:strRef>
              <c:f>Sheet1!$B$5</c:f>
              <c:strCache>
                <c:ptCount val="1"/>
                <c:pt idx="0">
                  <c:v>Lowest</c:v>
                </c:pt>
              </c:strCache>
            </c:strRef>
          </c:tx>
          <c:spPr>
            <a:ln w="25400" cap="rnd">
              <a:noFill/>
              <a:round/>
            </a:ln>
            <a:effectLst/>
          </c:spPr>
          <c:marker>
            <c:symbol val="circle"/>
            <c:size val="6"/>
            <c:spPr>
              <a:noFill/>
              <a:ln w="22225">
                <a:solidFill>
                  <a:srgbClr val="3AB9C6"/>
                </a:solidFill>
                <a:round/>
              </a:ln>
              <a:effectLst/>
            </c:spPr>
          </c:marker>
          <c:dLbls>
            <c:dLbl>
              <c:idx val="0"/>
              <c:layout/>
              <c:tx>
                <c:rich>
                  <a:bodyPr/>
                  <a:lstStyle/>
                  <a:p>
                    <a:fld id="{9E6FB872-91BE-4074-A351-C714195E26F4}" type="CELLRANGE">
                      <a:rPr lang="en-US"/>
                      <a:pPr/>
                      <a:t>[CELLRANGE]</a:t>
                    </a:fld>
                    <a:r>
                      <a:rPr lang="en-US" baseline="0"/>
                      <a:t>, </a:t>
                    </a:r>
                    <a:fld id="{370E7B85-6FE5-4BE6-A42E-DCFE5830D893}"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1"/>
              <c:layout/>
              <c:tx>
                <c:rich>
                  <a:bodyPr/>
                  <a:lstStyle/>
                  <a:p>
                    <a:fld id="{D5D15312-31AA-46F6-B903-F6A21926CDB3}" type="CELLRANGE">
                      <a:rPr lang="en-US"/>
                      <a:pPr/>
                      <a:t>[CELLRANGE]</a:t>
                    </a:fld>
                    <a:r>
                      <a:rPr lang="en-US" baseline="0"/>
                      <a:t>, </a:t>
                    </a:r>
                    <a:fld id="{588338C2-E507-44C3-8E11-6E1A70E03F93}"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2"/>
              <c:layout/>
              <c:tx>
                <c:rich>
                  <a:bodyPr/>
                  <a:lstStyle/>
                  <a:p>
                    <a:fld id="{A7103373-A009-4AA9-9F8D-2D43B4FA8B2B}" type="CELLRANGE">
                      <a:rPr lang="en-US"/>
                      <a:pPr/>
                      <a:t>[CELLRANGE]</a:t>
                    </a:fld>
                    <a:r>
                      <a:rPr lang="en-US" baseline="0"/>
                      <a:t>, </a:t>
                    </a:r>
                    <a:fld id="{7D07A30B-726D-45E9-854A-2E3F67824707}"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3"/>
              <c:layout/>
              <c:tx>
                <c:rich>
                  <a:bodyPr/>
                  <a:lstStyle/>
                  <a:p>
                    <a:fld id="{1E041B74-2BE6-4782-BC9F-46F9D560AC2C}" type="CELLRANGE">
                      <a:rPr lang="en-US"/>
                      <a:pPr/>
                      <a:t>[CELLRANGE]</a:t>
                    </a:fld>
                    <a:r>
                      <a:rPr lang="en-US" baseline="0"/>
                      <a:t>, </a:t>
                    </a:r>
                    <a:fld id="{4E9F3F58-5D17-43C7-858B-BB8B1E984727}"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lumMod val="75000"/>
                        <a:lumOff val="25000"/>
                      </a:schemeClr>
                    </a:solidFill>
                    <a:latin typeface="+mn-lt"/>
                    <a:ea typeface="+mn-ea"/>
                    <a:cs typeface="+mn-cs"/>
                  </a:defRPr>
                </a:pPr>
                <a:endParaRPr lang="en-US"/>
              </a:p>
            </c:txPr>
            <c:dLblPos val="b"/>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DataLabelsRange val="1"/>
                <c15:showLeaderLines val="1"/>
                <c15:leaderLines>
                  <c:spPr>
                    <a:ln w="9525" cap="flat" cmpd="sng" algn="ctr">
                      <a:solidFill>
                        <a:schemeClr val="tx1">
                          <a:lumMod val="35000"/>
                          <a:lumOff val="65000"/>
                        </a:schemeClr>
                      </a:solidFill>
                      <a:round/>
                    </a:ln>
                    <a:effectLst/>
                  </c:spPr>
                </c15:leaderLines>
              </c:ext>
            </c:extLst>
          </c:dLbls>
          <c:cat>
            <c:strRef>
              <c:f>Sheet1!$A$6:$A$9</c:f>
              <c:strCache>
                <c:ptCount val="4"/>
                <c:pt idx="0">
                  <c:v>Area</c:v>
                </c:pt>
                <c:pt idx="1">
                  <c:v>Woman's 
Education</c:v>
                </c:pt>
                <c:pt idx="2">
                  <c:v>Ethnicity of household head</c:v>
                </c:pt>
                <c:pt idx="3">
                  <c:v>Wealth 
Quintile</c:v>
                </c:pt>
              </c:strCache>
            </c:strRef>
          </c:cat>
          <c:val>
            <c:numRef>
              <c:f>Sheet1!$B$6:$B$9</c:f>
              <c:numCache>
                <c:formatCode>0.0</c:formatCode>
                <c:ptCount val="4"/>
                <c:pt idx="0">
                  <c:v>21.983867823587772</c:v>
                </c:pt>
                <c:pt idx="1">
                  <c:v>20.5978056758047</c:v>
                </c:pt>
                <c:pt idx="2">
                  <c:v>22.202190580488448</c:v>
                </c:pt>
                <c:pt idx="3">
                  <c:v>20.356476184929836</c:v>
                </c:pt>
              </c:numCache>
            </c:numRef>
          </c:val>
          <c:smooth val="0"/>
          <c:extLst xmlns:c16r2="http://schemas.microsoft.com/office/drawing/2015/06/chart">
            <c:ext xmlns:c16="http://schemas.microsoft.com/office/drawing/2014/chart" uri="{C3380CC4-5D6E-409C-BE32-E72D297353CC}">
              <c16:uniqueId val="{00000004-73B8-452C-9D9B-986581CC8134}"/>
            </c:ext>
            <c:ext xmlns:c15="http://schemas.microsoft.com/office/drawing/2012/chart" uri="{02D57815-91ED-43cb-92C2-25804820EDAC}">
              <c15:datalabelsRange>
                <c15:f>Sheet1!$F$6:$F$9</c15:f>
                <c15:dlblRangeCache>
                  <c:ptCount val="4"/>
                  <c:pt idx="0">
                    <c:v>Urban</c:v>
                  </c:pt>
                  <c:pt idx="1">
                    <c:v>Higher</c:v>
                  </c:pt>
                  <c:pt idx="2">
                    <c:v>Azerbaijani</c:v>
                  </c:pt>
                  <c:pt idx="3">
                    <c:v>Richest</c:v>
                  </c:pt>
                </c15:dlblRangeCache>
              </c15:datalabelsRange>
            </c:ext>
          </c:extLst>
        </c:ser>
        <c:ser>
          <c:idx val="1"/>
          <c:order val="1"/>
          <c:tx>
            <c:strRef>
              <c:f>Sheet1!$C$5</c:f>
              <c:strCache>
                <c:ptCount val="1"/>
                <c:pt idx="0">
                  <c:v>Highest</c:v>
                </c:pt>
              </c:strCache>
            </c:strRef>
          </c:tx>
          <c:spPr>
            <a:ln w="25400" cap="rnd">
              <a:noFill/>
              <a:round/>
            </a:ln>
            <a:effectLst/>
          </c:spPr>
          <c:marker>
            <c:symbol val="circle"/>
            <c:size val="6"/>
            <c:spPr>
              <a:solidFill>
                <a:srgbClr val="3AB9C6"/>
              </a:solidFill>
              <a:ln w="22225">
                <a:noFill/>
                <a:round/>
              </a:ln>
              <a:effectLst/>
            </c:spPr>
          </c:marker>
          <c:dLbls>
            <c:dLbl>
              <c:idx val="0"/>
              <c:layout/>
              <c:tx>
                <c:rich>
                  <a:bodyPr/>
                  <a:lstStyle/>
                  <a:p>
                    <a:fld id="{C8A1B122-C29D-490B-B720-722D6A3B69FA}" type="CELLRANGE">
                      <a:rPr lang="en-US"/>
                      <a:pPr/>
                      <a:t>[CELLRANGE]</a:t>
                    </a:fld>
                    <a:r>
                      <a:rPr lang="en-US" baseline="0"/>
                      <a:t>, </a:t>
                    </a:r>
                    <a:fld id="{B23C6C66-73E9-486D-BCA2-EBCB0C509FD5}"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1"/>
              <c:layout/>
              <c:tx>
                <c:rich>
                  <a:bodyPr/>
                  <a:lstStyle/>
                  <a:p>
                    <a:fld id="{C5AB3661-DF97-4F49-B3B7-4170783F72FB}" type="CELLRANGE">
                      <a:rPr lang="en-US"/>
                      <a:pPr/>
                      <a:t>[CELLRANGE]</a:t>
                    </a:fld>
                    <a:r>
                      <a:rPr lang="en-US" baseline="0"/>
                      <a:t>, </a:t>
                    </a:r>
                    <a:fld id="{CEC8FBB8-9A4A-41F4-9F24-AB16DA0FD10A}"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2"/>
              <c:layout/>
              <c:tx>
                <c:rich>
                  <a:bodyPr/>
                  <a:lstStyle/>
                  <a:p>
                    <a:fld id="{8A917ECE-3A93-436E-B66C-D405D18B2C9F}" type="CELLRANGE">
                      <a:rPr lang="en-US"/>
                      <a:pPr/>
                      <a:t>[CELLRANGE]</a:t>
                    </a:fld>
                    <a:r>
                      <a:rPr lang="en-US" baseline="0"/>
                      <a:t>, </a:t>
                    </a:r>
                    <a:fld id="{F07F00C5-0457-4833-AD99-AA5B9D6ECDBF}"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3"/>
              <c:layout/>
              <c:tx>
                <c:rich>
                  <a:bodyPr/>
                  <a:lstStyle/>
                  <a:p>
                    <a:fld id="{613377DE-DBC1-4DBC-AE55-07B51AB4A0BD}" type="CELLRANGE">
                      <a:rPr lang="en-US"/>
                      <a:pPr/>
                      <a:t>[CELLRANGE]</a:t>
                    </a:fld>
                    <a:r>
                      <a:rPr lang="en-US" baseline="0"/>
                      <a:t>, </a:t>
                    </a:r>
                    <a:fld id="{457CBD57-CD87-4F0E-B58F-B143754EB2A3}"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lumMod val="75000"/>
                        <a:lumOff val="25000"/>
                      </a:schemeClr>
                    </a:solidFill>
                    <a:latin typeface="+mn-lt"/>
                    <a:ea typeface="+mn-ea"/>
                    <a:cs typeface="+mn-cs"/>
                  </a:defRPr>
                </a:pPr>
                <a:endParaRPr lang="en-US"/>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DataLabelsRange val="1"/>
                <c15:showLeaderLines val="1"/>
                <c15:leaderLines>
                  <c:spPr>
                    <a:ln w="9525" cap="flat" cmpd="sng" algn="ctr">
                      <a:solidFill>
                        <a:schemeClr val="tx1">
                          <a:lumMod val="35000"/>
                          <a:lumOff val="65000"/>
                        </a:schemeClr>
                      </a:solidFill>
                      <a:round/>
                    </a:ln>
                    <a:effectLst/>
                  </c:spPr>
                </c15:leaderLines>
              </c:ext>
            </c:extLst>
          </c:dLbls>
          <c:cat>
            <c:strRef>
              <c:f>Sheet1!$A$6:$A$9</c:f>
              <c:strCache>
                <c:ptCount val="4"/>
                <c:pt idx="0">
                  <c:v>Area</c:v>
                </c:pt>
                <c:pt idx="1">
                  <c:v>Woman's 
Education</c:v>
                </c:pt>
                <c:pt idx="2">
                  <c:v>Ethnicity of household head</c:v>
                </c:pt>
                <c:pt idx="3">
                  <c:v>Wealth 
Quintile</c:v>
                </c:pt>
              </c:strCache>
            </c:strRef>
          </c:cat>
          <c:val>
            <c:numRef>
              <c:f>Sheet1!$C$6:$C$9</c:f>
              <c:numCache>
                <c:formatCode>0.0</c:formatCode>
                <c:ptCount val="4"/>
                <c:pt idx="0">
                  <c:v>24.931141324925285</c:v>
                </c:pt>
                <c:pt idx="1">
                  <c:v>26.195417936197135</c:v>
                </c:pt>
                <c:pt idx="2">
                  <c:v>27.971236074393946</c:v>
                </c:pt>
                <c:pt idx="3">
                  <c:v>26.200037046797881</c:v>
                </c:pt>
              </c:numCache>
            </c:numRef>
          </c:val>
          <c:smooth val="0"/>
          <c:extLst xmlns:c16r2="http://schemas.microsoft.com/office/drawing/2015/06/chart">
            <c:ext xmlns:c16="http://schemas.microsoft.com/office/drawing/2014/chart" uri="{C3380CC4-5D6E-409C-BE32-E72D297353CC}">
              <c16:uniqueId val="{0000000C-73B8-452C-9D9B-986581CC8134}"/>
            </c:ext>
            <c:ext xmlns:c15="http://schemas.microsoft.com/office/drawing/2012/chart" uri="{02D57815-91ED-43cb-92C2-25804820EDAC}">
              <c15:datalabelsRange>
                <c15:f>Sheet1!$G$6:$G$9</c15:f>
                <c15:dlblRangeCache>
                  <c:ptCount val="4"/>
                  <c:pt idx="0">
                    <c:v>Rural</c:v>
                  </c:pt>
                  <c:pt idx="1">
                    <c:v>Upper Secondary</c:v>
                  </c:pt>
                  <c:pt idx="2">
                    <c:v>Armenian</c:v>
                  </c:pt>
                  <c:pt idx="3">
                    <c:v>Poorest</c:v>
                  </c:pt>
                </c15:dlblRangeCache>
              </c15:datalabelsRange>
            </c:ext>
          </c:extLst>
        </c:ser>
        <c:ser>
          <c:idx val="2"/>
          <c:order val="2"/>
          <c:tx>
            <c:strRef>
              <c:f>Sheet1!$D$5</c:f>
              <c:strCache>
                <c:ptCount val="1"/>
                <c:pt idx="0">
                  <c:v>National</c:v>
                </c:pt>
              </c:strCache>
            </c:strRef>
          </c:tx>
          <c:spPr>
            <a:ln w="25400" cap="rnd">
              <a:noFill/>
              <a:round/>
            </a:ln>
            <a:effectLst/>
          </c:spPr>
          <c:marker>
            <c:symbol val="dash"/>
            <c:size val="6"/>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w="9525">
                <a:solidFill>
                  <a:schemeClr val="bg1">
                    <a:lumMod val="65000"/>
                  </a:schemeClr>
                </a:solidFill>
                <a:round/>
              </a:ln>
              <a:effectLst/>
            </c:spPr>
          </c:marker>
          <c:cat>
            <c:strRef>
              <c:f>Sheet1!$A$6:$A$9</c:f>
              <c:strCache>
                <c:ptCount val="4"/>
                <c:pt idx="0">
                  <c:v>Area</c:v>
                </c:pt>
                <c:pt idx="1">
                  <c:v>Woman's 
Education</c:v>
                </c:pt>
                <c:pt idx="2">
                  <c:v>Ethnicity of household head</c:v>
                </c:pt>
                <c:pt idx="3">
                  <c:v>Wealth 
Quintile</c:v>
                </c:pt>
              </c:strCache>
            </c:strRef>
          </c:cat>
          <c:val>
            <c:numRef>
              <c:f>Sheet1!$D$6:$D$9</c:f>
              <c:numCache>
                <c:formatCode>0.0</c:formatCode>
                <c:ptCount val="4"/>
                <c:pt idx="0">
                  <c:v>23.142524932380145</c:v>
                </c:pt>
                <c:pt idx="1">
                  <c:v>23.142524932380145</c:v>
                </c:pt>
                <c:pt idx="2">
                  <c:v>23.142524932380145</c:v>
                </c:pt>
                <c:pt idx="3">
                  <c:v>23.142524932380145</c:v>
                </c:pt>
              </c:numCache>
            </c:numRef>
          </c:val>
          <c:smooth val="0"/>
          <c:extLst xmlns:c16r2="http://schemas.microsoft.com/office/drawing/2015/06/chart">
            <c:ext xmlns:c16="http://schemas.microsoft.com/office/drawing/2014/chart" uri="{C3380CC4-5D6E-409C-BE32-E72D297353CC}">
              <c16:uniqueId val="{0000000D-73B8-452C-9D9B-986581CC8134}"/>
            </c:ext>
          </c:extLst>
        </c:ser>
        <c:dLbls>
          <c:showLegendKey val="0"/>
          <c:showVal val="0"/>
          <c:showCatName val="0"/>
          <c:showSerName val="0"/>
          <c:showPercent val="0"/>
          <c:showBubbleSize val="0"/>
        </c:dLbls>
        <c:hiLowLines>
          <c:spPr>
            <a:ln w="3175" cap="flat" cmpd="sng" algn="ctr">
              <a:solidFill>
                <a:srgbClr val="3AB9C6"/>
              </a:solidFill>
              <a:round/>
            </a:ln>
            <a:effectLst/>
          </c:spPr>
        </c:hiLowLines>
        <c:axId val="361817680"/>
        <c:axId val="361818240"/>
      </c:stockChart>
      <c:catAx>
        <c:axId val="361817680"/>
        <c:scaling>
          <c:orientation val="minMax"/>
        </c:scaling>
        <c:delete val="0"/>
        <c:axPos val="b"/>
        <c:numFmt formatCode="General" sourceLinked="1"/>
        <c:majorTickMark val="none"/>
        <c:minorTickMark val="none"/>
        <c:tickLblPos val="low"/>
        <c:spPr>
          <a:noFill/>
          <a:ln w="6350" cap="flat" cmpd="sng" algn="ctr">
            <a:solidFill>
              <a:schemeClr val="tx1">
                <a:lumMod val="15000"/>
                <a:lumOff val="85000"/>
              </a:schemeClr>
            </a:solidFill>
            <a:round/>
          </a:ln>
          <a:effectLst/>
        </c:spPr>
        <c:txPr>
          <a:bodyPr rot="0" spcFirstLastPara="1" vertOverflow="ellipsis" wrap="square" anchor="b"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361818240"/>
        <c:crosses val="autoZero"/>
        <c:auto val="1"/>
        <c:lblAlgn val="ctr"/>
        <c:lblOffset val="250"/>
        <c:noMultiLvlLbl val="0"/>
      </c:catAx>
      <c:valAx>
        <c:axId val="361818240"/>
        <c:scaling>
          <c:orientation val="minMax"/>
          <c:max val="55"/>
          <c:min val="15"/>
        </c:scaling>
        <c:delete val="0"/>
        <c:axPos val="l"/>
        <c:majorGridlines>
          <c:spPr>
            <a:ln w="6350"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600" b="0" i="0" u="none" strike="noStrike" kern="1200" baseline="0">
                    <a:solidFill>
                      <a:schemeClr val="bg2">
                        <a:lumMod val="75000"/>
                      </a:schemeClr>
                    </a:solidFill>
                    <a:latin typeface="+mn-lt"/>
                    <a:ea typeface="+mn-ea"/>
                    <a:cs typeface="+mn-cs"/>
                  </a:defRPr>
                </a:pPr>
                <a:r>
                  <a:rPr lang="en-US" sz="600" dirty="0">
                    <a:solidFill>
                      <a:schemeClr val="bg2">
                        <a:lumMod val="75000"/>
                      </a:schemeClr>
                    </a:solidFill>
                  </a:rPr>
                  <a:t>Percent</a:t>
                </a:r>
              </a:p>
            </c:rich>
          </c:tx>
          <c:layout>
            <c:manualLayout>
              <c:xMode val="edge"/>
              <c:yMode val="edge"/>
              <c:x val="0"/>
              <c:y val="0.34690057197705743"/>
            </c:manualLayout>
          </c:layout>
          <c:overlay val="0"/>
          <c:spPr>
            <a:noFill/>
            <a:ln>
              <a:noFill/>
            </a:ln>
            <a:effectLst/>
          </c:sp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361817680"/>
        <c:crosses val="autoZero"/>
        <c:crossBetween val="between"/>
        <c:majorUnit val="10"/>
      </c:valAx>
      <c:spPr>
        <a:noFill/>
        <a:ln w="3175">
          <a:noFill/>
        </a:ln>
        <a:effectLst/>
      </c:spPr>
    </c:plotArea>
    <c:legend>
      <c:legendPos val="r"/>
      <c:legendEntry>
        <c:idx val="0"/>
        <c:delete val="1"/>
      </c:legendEntry>
      <c:legendEntry>
        <c:idx val="1"/>
        <c:delete val="1"/>
      </c:legendEntry>
      <c:layout>
        <c:manualLayout>
          <c:xMode val="edge"/>
          <c:yMode val="edge"/>
          <c:x val="0.76755602438139869"/>
          <c:y val="5.0846781034499973E-3"/>
          <c:w val="0.1921410306682057"/>
          <c:h val="7.3813152608111471E-2"/>
        </c:manualLayout>
      </c:layout>
      <c:overlay val="0"/>
      <c:spPr>
        <a:noFill/>
        <a:ln>
          <a:noFill/>
        </a:ln>
        <a:effectLst/>
      </c:spPr>
      <c:txPr>
        <a:bodyPr rot="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w="3175">
      <a:noFill/>
    </a:ln>
    <a:effectLst/>
  </c:spPr>
  <c:txPr>
    <a:bodyPr/>
    <a:lstStyle/>
    <a:p>
      <a:pPr>
        <a:defRPr/>
      </a:pPr>
      <a:endParaRPr lang="en-US"/>
    </a:p>
  </c:tx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406036665844633"/>
          <c:y val="7.6745623006766614E-2"/>
          <c:w val="0.83668623286387711"/>
          <c:h val="0.66749801353342253"/>
        </c:manualLayout>
      </c:layout>
      <c:stockChart>
        <c:ser>
          <c:idx val="0"/>
          <c:order val="0"/>
          <c:tx>
            <c:strRef>
              <c:f>Sheet1!$B$5</c:f>
              <c:strCache>
                <c:ptCount val="1"/>
                <c:pt idx="0">
                  <c:v>Lowest </c:v>
                </c:pt>
              </c:strCache>
            </c:strRef>
          </c:tx>
          <c:spPr>
            <a:ln w="25400" cap="rnd">
              <a:noFill/>
              <a:round/>
            </a:ln>
            <a:effectLst/>
          </c:spPr>
          <c:marker>
            <c:symbol val="circle"/>
            <c:size val="6"/>
            <c:spPr>
              <a:noFill/>
              <a:ln w="22225">
                <a:solidFill>
                  <a:srgbClr val="3AB9C6"/>
                </a:solidFill>
                <a:round/>
              </a:ln>
              <a:effectLst/>
            </c:spPr>
          </c:marker>
          <c:dLbls>
            <c:dLbl>
              <c:idx val="0"/>
              <c:layout/>
              <c:tx>
                <c:rich>
                  <a:bodyPr/>
                  <a:lstStyle/>
                  <a:p>
                    <a:fld id="{DA8AFE9A-C311-4518-9E57-AA0400342CDD}" type="CELLRANGE">
                      <a:rPr lang="en-US"/>
                      <a:pPr/>
                      <a:t>[CELLRANGE]</a:t>
                    </a:fld>
                    <a:r>
                      <a:rPr lang="en-US" baseline="0"/>
                      <a:t>, </a:t>
                    </a:r>
                    <a:fld id="{CB0D6A7D-25B2-4724-AA66-80CA4025C7FE}"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1"/>
              <c:layout/>
              <c:tx>
                <c:rich>
                  <a:bodyPr/>
                  <a:lstStyle/>
                  <a:p>
                    <a:fld id="{F56110AF-DF52-4C0F-9FFF-8A115DA1BE57}" type="CELLRANGE">
                      <a:rPr lang="en-US"/>
                      <a:pPr/>
                      <a:t>[CELLRANGE]</a:t>
                    </a:fld>
                    <a:r>
                      <a:rPr lang="en-US" baseline="0"/>
                      <a:t>, </a:t>
                    </a:r>
                    <a:fld id="{45619747-256B-425F-8979-7D4D9EE00024}"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2"/>
              <c:layout/>
              <c:tx>
                <c:rich>
                  <a:bodyPr/>
                  <a:lstStyle/>
                  <a:p>
                    <a:fld id="{0234DFDB-D92D-4AC6-AF65-92FC0945FD9E}" type="CELLRANGE">
                      <a:rPr lang="en-US" baseline="0"/>
                      <a:pPr/>
                      <a:t>[CELLRANGE]</a:t>
                    </a:fld>
                    <a:r>
                      <a:rPr lang="en-US" baseline="0"/>
                      <a:t>, </a:t>
                    </a:r>
                    <a:fld id="{7B5881B7-4BE3-49A0-8B03-5AAC03A4AA5B}" type="VALUE">
                      <a:rPr lang="en-US" baseline="0"/>
                      <a:pPr/>
                      <a:t>[VALUE]</a:t>
                    </a:fld>
                    <a:endParaRPr lang="en-US" baseline="0"/>
                  </a:p>
                </c:rich>
              </c:tx>
              <c:dLblPos val="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51F0-49E1-9497-950682E11D4E}"/>
                </c:ext>
                <c:ext xmlns:c15="http://schemas.microsoft.com/office/drawing/2012/chart" uri="{CE6537A1-D6FC-4f65-9D91-7224C49458BB}">
                  <c15:layout/>
                  <c15:dlblFieldTable/>
                  <c15:showDataLabelsRange val="1"/>
                </c:ext>
              </c:extLst>
            </c:dLbl>
            <c:dLbl>
              <c:idx val="3"/>
              <c:layout/>
              <c:tx>
                <c:rich>
                  <a:bodyPr/>
                  <a:lstStyle/>
                  <a:p>
                    <a:fld id="{667DAD73-372A-4893-879B-E3772E229049}" type="CELLRANGE">
                      <a:rPr lang="en-US"/>
                      <a:pPr/>
                      <a:t>[CELLRANGE]</a:t>
                    </a:fld>
                    <a:r>
                      <a:rPr lang="en-US" baseline="0"/>
                      <a:t>, </a:t>
                    </a:r>
                    <a:fld id="{EF374ECC-31C2-4186-BF33-7CDE66647482}"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lumMod val="75000"/>
                        <a:lumOff val="25000"/>
                      </a:schemeClr>
                    </a:solidFill>
                    <a:latin typeface="+mn-lt"/>
                    <a:ea typeface="+mn-ea"/>
                    <a:cs typeface="+mn-cs"/>
                  </a:defRPr>
                </a:pPr>
                <a:endParaRPr lang="en-US"/>
              </a:p>
            </c:txPr>
            <c:dLblPos val="b"/>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DataLabelsRange val="1"/>
                <c15:showLeaderLines val="1"/>
                <c15:leaderLines>
                  <c:spPr>
                    <a:ln w="9525" cap="flat" cmpd="sng" algn="ctr">
                      <a:solidFill>
                        <a:schemeClr val="tx1">
                          <a:lumMod val="35000"/>
                          <a:lumOff val="65000"/>
                        </a:schemeClr>
                      </a:solidFill>
                      <a:round/>
                    </a:ln>
                    <a:effectLst/>
                  </c:spPr>
                </c15:leaderLines>
              </c:ext>
            </c:extLst>
          </c:dLbls>
          <c:cat>
            <c:strRef>
              <c:f>Sheet1!$A$6:$A$9</c:f>
              <c:strCache>
                <c:ptCount val="4"/>
                <c:pt idx="0">
                  <c:v>Area</c:v>
                </c:pt>
                <c:pt idx="1">
                  <c:v>Woman's Education</c:v>
                </c:pt>
                <c:pt idx="2">
                  <c:v>Ethnicity of household head</c:v>
                </c:pt>
                <c:pt idx="3">
                  <c:v>Wealth 
Quintile</c:v>
                </c:pt>
              </c:strCache>
            </c:strRef>
          </c:cat>
          <c:val>
            <c:numRef>
              <c:f>Sheet1!$B$6:$B$9</c:f>
              <c:numCache>
                <c:formatCode>0.0</c:formatCode>
                <c:ptCount val="4"/>
                <c:pt idx="0">
                  <c:v>34.409502419183866</c:v>
                </c:pt>
                <c:pt idx="1">
                  <c:v>34.919709506295412</c:v>
                </c:pt>
                <c:pt idx="2">
                  <c:v>28.667996425329985</c:v>
                </c:pt>
                <c:pt idx="3">
                  <c:v>29.906750566287215</c:v>
                </c:pt>
              </c:numCache>
            </c:numRef>
          </c:val>
          <c:smooth val="0"/>
          <c:extLst xmlns:c16r2="http://schemas.microsoft.com/office/drawing/2015/06/chart">
            <c:ext xmlns:c16="http://schemas.microsoft.com/office/drawing/2014/chart" uri="{C3380CC4-5D6E-409C-BE32-E72D297353CC}">
              <c16:uniqueId val="{00000004-15CC-4CF7-AFA7-0EE7D6AB4D0E}"/>
            </c:ext>
            <c:ext xmlns:c15="http://schemas.microsoft.com/office/drawing/2012/chart" uri="{02D57815-91ED-43cb-92C2-25804820EDAC}">
              <c15:datalabelsRange>
                <c15:f>Sheet1!$F$6:$F$9</c15:f>
                <c15:dlblRangeCache>
                  <c:ptCount val="4"/>
                  <c:pt idx="0">
                    <c:v>Rural</c:v>
                  </c:pt>
                  <c:pt idx="1">
                    <c:v>Vocational Education</c:v>
                  </c:pt>
                  <c:pt idx="2">
                    <c:v>Armenian</c:v>
                  </c:pt>
                  <c:pt idx="3">
                    <c:v>Poorest</c:v>
                  </c:pt>
                </c15:dlblRangeCache>
              </c15:datalabelsRange>
            </c:ext>
          </c:extLst>
        </c:ser>
        <c:ser>
          <c:idx val="1"/>
          <c:order val="1"/>
          <c:tx>
            <c:strRef>
              <c:f>Sheet1!$C$5</c:f>
              <c:strCache>
                <c:ptCount val="1"/>
                <c:pt idx="0">
                  <c:v>Highest</c:v>
                </c:pt>
              </c:strCache>
            </c:strRef>
          </c:tx>
          <c:spPr>
            <a:ln w="25400" cap="rnd">
              <a:noFill/>
              <a:round/>
            </a:ln>
            <a:effectLst/>
          </c:spPr>
          <c:marker>
            <c:symbol val="circle"/>
            <c:size val="6"/>
            <c:spPr>
              <a:solidFill>
                <a:srgbClr val="3AB9C6"/>
              </a:solidFill>
              <a:ln w="22225">
                <a:noFill/>
                <a:round/>
              </a:ln>
              <a:effectLst/>
            </c:spPr>
          </c:marker>
          <c:dLbls>
            <c:dLbl>
              <c:idx val="0"/>
              <c:layout/>
              <c:tx>
                <c:rich>
                  <a:bodyPr/>
                  <a:lstStyle/>
                  <a:p>
                    <a:fld id="{3DE07018-8E7C-4E48-A0BF-39A64E8B1D17}" type="CELLRANGE">
                      <a:rPr lang="en-US"/>
                      <a:pPr/>
                      <a:t>[CELLRANGE]</a:t>
                    </a:fld>
                    <a:r>
                      <a:rPr lang="en-US" baseline="0"/>
                      <a:t>, </a:t>
                    </a:r>
                    <a:fld id="{09C34FF9-222D-44A9-B59E-482A3391EEA4}"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1"/>
              <c:layout/>
              <c:tx>
                <c:rich>
                  <a:bodyPr/>
                  <a:lstStyle/>
                  <a:p>
                    <a:fld id="{3E3FE6F9-F537-497A-855C-73AC7C9028E2}" type="CELLRANGE">
                      <a:rPr lang="en-US"/>
                      <a:pPr/>
                      <a:t>[CELLRANGE]</a:t>
                    </a:fld>
                    <a:r>
                      <a:rPr lang="en-US" baseline="0"/>
                      <a:t>, </a:t>
                    </a:r>
                    <a:fld id="{2C01793E-397F-4B44-8EC4-32DC23225BF7}"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2"/>
              <c:layout/>
              <c:tx>
                <c:rich>
                  <a:bodyPr/>
                  <a:lstStyle/>
                  <a:p>
                    <a:fld id="{E31A7567-C323-4808-B094-306F1639C475}" type="CELLRANGE">
                      <a:rPr lang="en-US"/>
                      <a:pPr/>
                      <a:t>[CELLRANGE]</a:t>
                    </a:fld>
                    <a:r>
                      <a:rPr lang="en-US" baseline="0"/>
                      <a:t>, </a:t>
                    </a:r>
                    <a:fld id="{CE638AD7-5FAE-4B44-9771-F8C2644F4628}"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3"/>
              <c:layout/>
              <c:tx>
                <c:rich>
                  <a:bodyPr/>
                  <a:lstStyle/>
                  <a:p>
                    <a:fld id="{8287841B-57F8-4BAD-85BA-59126AEED124}" type="CELLRANGE">
                      <a:rPr lang="en-US"/>
                      <a:pPr/>
                      <a:t>[CELLRANGE]</a:t>
                    </a:fld>
                    <a:r>
                      <a:rPr lang="en-US" baseline="0"/>
                      <a:t>, </a:t>
                    </a:r>
                    <a:fld id="{194A0121-A2BF-4CD8-AB17-68AFBD5D9931}"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lumMod val="75000"/>
                        <a:lumOff val="25000"/>
                      </a:schemeClr>
                    </a:solidFill>
                    <a:latin typeface="+mn-lt"/>
                    <a:ea typeface="+mn-ea"/>
                    <a:cs typeface="+mn-cs"/>
                  </a:defRPr>
                </a:pPr>
                <a:endParaRPr lang="en-US"/>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DataLabelsRange val="1"/>
                <c15:showLeaderLines val="1"/>
                <c15:leaderLines>
                  <c:spPr>
                    <a:ln w="9525" cap="flat" cmpd="sng" algn="ctr">
                      <a:solidFill>
                        <a:schemeClr val="tx1">
                          <a:lumMod val="35000"/>
                          <a:lumOff val="65000"/>
                        </a:schemeClr>
                      </a:solidFill>
                      <a:round/>
                    </a:ln>
                    <a:effectLst/>
                  </c:spPr>
                </c15:leaderLines>
              </c:ext>
            </c:extLst>
          </c:dLbls>
          <c:cat>
            <c:strRef>
              <c:f>Sheet1!$A$6:$A$9</c:f>
              <c:strCache>
                <c:ptCount val="4"/>
                <c:pt idx="0">
                  <c:v>Area</c:v>
                </c:pt>
                <c:pt idx="1">
                  <c:v>Woman's Education</c:v>
                </c:pt>
                <c:pt idx="2">
                  <c:v>Ethnicity of household head</c:v>
                </c:pt>
                <c:pt idx="3">
                  <c:v>Wealth 
Quintile</c:v>
                </c:pt>
              </c:strCache>
            </c:strRef>
          </c:cat>
          <c:val>
            <c:numRef>
              <c:f>Sheet1!$C$6:$C$9</c:f>
              <c:numCache>
                <c:formatCode>0.0</c:formatCode>
                <c:ptCount val="4"/>
                <c:pt idx="0">
                  <c:v>45.088396046778648</c:v>
                </c:pt>
                <c:pt idx="1">
                  <c:v>47.606599360036952</c:v>
                </c:pt>
                <c:pt idx="2">
                  <c:v>41.695098178072044</c:v>
                </c:pt>
                <c:pt idx="3">
                  <c:v>48.175867150486937</c:v>
                </c:pt>
              </c:numCache>
            </c:numRef>
          </c:val>
          <c:smooth val="0"/>
          <c:extLst xmlns:c16r2="http://schemas.microsoft.com/office/drawing/2015/06/chart">
            <c:ext xmlns:c16="http://schemas.microsoft.com/office/drawing/2014/chart" uri="{C3380CC4-5D6E-409C-BE32-E72D297353CC}">
              <c16:uniqueId val="{0000000C-15CC-4CF7-AFA7-0EE7D6AB4D0E}"/>
            </c:ext>
            <c:ext xmlns:c15="http://schemas.microsoft.com/office/drawing/2012/chart" uri="{02D57815-91ED-43cb-92C2-25804820EDAC}">
              <c15:datalabelsRange>
                <c15:f>Sheet1!$G$6:$G$9</c15:f>
                <c15:dlblRangeCache>
                  <c:ptCount val="4"/>
                  <c:pt idx="0">
                    <c:v>Urban</c:v>
                  </c:pt>
                  <c:pt idx="1">
                    <c:v>Higher</c:v>
                  </c:pt>
                  <c:pt idx="2">
                    <c:v>Georgian</c:v>
                  </c:pt>
                  <c:pt idx="3">
                    <c:v>Fourth</c:v>
                  </c:pt>
                </c15:dlblRangeCache>
              </c15:datalabelsRange>
            </c:ext>
          </c:extLst>
        </c:ser>
        <c:ser>
          <c:idx val="2"/>
          <c:order val="2"/>
          <c:tx>
            <c:strRef>
              <c:f>Sheet1!$D$5</c:f>
              <c:strCache>
                <c:ptCount val="1"/>
                <c:pt idx="0">
                  <c:v>National</c:v>
                </c:pt>
              </c:strCache>
            </c:strRef>
          </c:tx>
          <c:spPr>
            <a:ln w="25400" cap="rnd">
              <a:noFill/>
              <a:round/>
            </a:ln>
            <a:effectLst/>
          </c:spPr>
          <c:marker>
            <c:symbol val="dash"/>
            <c:size val="6"/>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w="9525">
                <a:solidFill>
                  <a:schemeClr val="bg1">
                    <a:lumMod val="65000"/>
                  </a:schemeClr>
                </a:solidFill>
                <a:round/>
              </a:ln>
              <a:effectLst/>
            </c:spPr>
          </c:marker>
          <c:cat>
            <c:strRef>
              <c:f>Sheet1!$A$6:$A$9</c:f>
              <c:strCache>
                <c:ptCount val="4"/>
                <c:pt idx="0">
                  <c:v>Area</c:v>
                </c:pt>
                <c:pt idx="1">
                  <c:v>Woman's Education</c:v>
                </c:pt>
                <c:pt idx="2">
                  <c:v>Ethnicity of household head</c:v>
                </c:pt>
                <c:pt idx="3">
                  <c:v>Wealth 
Quintile</c:v>
                </c:pt>
              </c:strCache>
            </c:strRef>
          </c:cat>
          <c:val>
            <c:numRef>
              <c:f>Sheet1!$D$6:$D$9</c:f>
              <c:numCache>
                <c:formatCode>0.0</c:formatCode>
                <c:ptCount val="4"/>
                <c:pt idx="0">
                  <c:v>40.890218982439357</c:v>
                </c:pt>
                <c:pt idx="1">
                  <c:v>40.890218982439357</c:v>
                </c:pt>
                <c:pt idx="2">
                  <c:v>40.890218982439357</c:v>
                </c:pt>
                <c:pt idx="3">
                  <c:v>40.890218982439357</c:v>
                </c:pt>
              </c:numCache>
            </c:numRef>
          </c:val>
          <c:smooth val="0"/>
          <c:extLst xmlns:c16r2="http://schemas.microsoft.com/office/drawing/2015/06/chart">
            <c:ext xmlns:c16="http://schemas.microsoft.com/office/drawing/2014/chart" uri="{C3380CC4-5D6E-409C-BE32-E72D297353CC}">
              <c16:uniqueId val="{0000000D-15CC-4CF7-AFA7-0EE7D6AB4D0E}"/>
            </c:ext>
          </c:extLst>
        </c:ser>
        <c:dLbls>
          <c:showLegendKey val="0"/>
          <c:showVal val="0"/>
          <c:showCatName val="0"/>
          <c:showSerName val="0"/>
          <c:showPercent val="0"/>
          <c:showBubbleSize val="0"/>
        </c:dLbls>
        <c:hiLowLines>
          <c:spPr>
            <a:ln w="3175" cap="flat" cmpd="sng" algn="ctr">
              <a:solidFill>
                <a:srgbClr val="3AB9C6"/>
              </a:solidFill>
              <a:round/>
            </a:ln>
            <a:effectLst/>
          </c:spPr>
        </c:hiLowLines>
        <c:axId val="387537584"/>
        <c:axId val="387538144"/>
      </c:stockChart>
      <c:catAx>
        <c:axId val="387537584"/>
        <c:scaling>
          <c:orientation val="minMax"/>
        </c:scaling>
        <c:delete val="0"/>
        <c:axPos val="b"/>
        <c:numFmt formatCode="General" sourceLinked="1"/>
        <c:majorTickMark val="none"/>
        <c:minorTickMark val="none"/>
        <c:tickLblPos val="low"/>
        <c:spPr>
          <a:noFill/>
          <a:ln w="6350" cap="flat" cmpd="sng" algn="ctr">
            <a:solidFill>
              <a:schemeClr val="tx1">
                <a:lumMod val="15000"/>
                <a:lumOff val="85000"/>
              </a:schemeClr>
            </a:solidFill>
            <a:round/>
          </a:ln>
          <a:effectLst/>
        </c:spPr>
        <c:txPr>
          <a:bodyPr rot="0" spcFirstLastPara="1" vertOverflow="ellipsis" wrap="square" anchor="b"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387538144"/>
        <c:crosses val="autoZero"/>
        <c:auto val="1"/>
        <c:lblAlgn val="ctr"/>
        <c:lblOffset val="250"/>
        <c:noMultiLvlLbl val="0"/>
      </c:catAx>
      <c:valAx>
        <c:axId val="387538144"/>
        <c:scaling>
          <c:orientation val="minMax"/>
          <c:max val="55"/>
          <c:min val="15"/>
        </c:scaling>
        <c:delete val="0"/>
        <c:axPos val="l"/>
        <c:majorGridlines>
          <c:spPr>
            <a:ln w="6350"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600" b="0" i="0" u="none" strike="noStrike" kern="1200" baseline="0">
                    <a:solidFill>
                      <a:schemeClr val="bg2">
                        <a:lumMod val="75000"/>
                      </a:schemeClr>
                    </a:solidFill>
                    <a:latin typeface="+mn-lt"/>
                    <a:ea typeface="+mn-ea"/>
                    <a:cs typeface="+mn-cs"/>
                  </a:defRPr>
                </a:pPr>
                <a:r>
                  <a:rPr lang="en-US" sz="600" dirty="0">
                    <a:solidFill>
                      <a:schemeClr val="bg2">
                        <a:lumMod val="75000"/>
                      </a:schemeClr>
                    </a:solidFill>
                  </a:rPr>
                  <a:t>Percent</a:t>
                </a:r>
              </a:p>
            </c:rich>
          </c:tx>
          <c:layout>
            <c:manualLayout>
              <c:xMode val="edge"/>
              <c:yMode val="edge"/>
              <c:x val="4.2727810724545925E-3"/>
              <c:y val="0.34128818796448568"/>
            </c:manualLayout>
          </c:layout>
          <c:overlay val="0"/>
          <c:spPr>
            <a:noFill/>
            <a:ln>
              <a:noFill/>
            </a:ln>
            <a:effectLst/>
          </c:sp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387537584"/>
        <c:crosses val="autoZero"/>
        <c:crossBetween val="between"/>
        <c:majorUnit val="10"/>
      </c:valAx>
      <c:spPr>
        <a:noFill/>
        <a:ln w="3175">
          <a:noFill/>
        </a:ln>
        <a:effectLst/>
      </c:spPr>
    </c:plotArea>
    <c:legend>
      <c:legendPos val="r"/>
      <c:legendEntry>
        <c:idx val="0"/>
        <c:delete val="1"/>
      </c:legendEntry>
      <c:legendEntry>
        <c:idx val="1"/>
        <c:delete val="1"/>
      </c:legendEntry>
      <c:layout>
        <c:manualLayout>
          <c:xMode val="edge"/>
          <c:yMode val="edge"/>
          <c:x val="0.76755602438139869"/>
          <c:y val="5.0846781034499973E-3"/>
          <c:w val="0.1921410306682057"/>
          <c:h val="7.3813152608111471E-2"/>
        </c:manualLayout>
      </c:layout>
      <c:overlay val="0"/>
      <c:spPr>
        <a:noFill/>
        <a:ln>
          <a:noFill/>
        </a:ln>
        <a:effectLst/>
      </c:spPr>
      <c:txPr>
        <a:bodyPr rot="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w="3175">
      <a:noFill/>
    </a:ln>
    <a:effectLst/>
  </c:spPr>
  <c:txPr>
    <a:bodyPr/>
    <a:lstStyle/>
    <a:p>
      <a:pPr>
        <a:defRPr/>
      </a:pPr>
      <a:endParaRPr lang="en-US"/>
    </a:p>
  </c:txPr>
  <c:externalData r:id="rId1">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057493941291208"/>
          <c:y val="6.4698270791671564E-2"/>
          <c:w val="0.82462227925227671"/>
          <c:h val="0.80901274236379783"/>
        </c:manualLayout>
      </c:layout>
      <c:barChart>
        <c:barDir val="col"/>
        <c:grouping val="clustered"/>
        <c:varyColors val="0"/>
        <c:ser>
          <c:idx val="0"/>
          <c:order val="0"/>
          <c:tx>
            <c:strRef>
              <c:f>Sheet1!$B$4</c:f>
              <c:strCache>
                <c:ptCount val="1"/>
                <c:pt idx="0">
                  <c:v>For spacing births</c:v>
                </c:pt>
              </c:strCache>
            </c:strRef>
          </c:tx>
          <c:spPr>
            <a:solidFill>
              <a:srgbClr val="BCDBA9"/>
            </a:solidFill>
            <a:ln w="25400">
              <a:noFill/>
            </a:ln>
            <a:effectLst/>
          </c:spPr>
          <c:invertIfNegative val="0"/>
          <c:dLbls>
            <c:dLbl>
              <c:idx val="6"/>
              <c:numFmt formatCode="\&lt;\1" sourceLinked="0"/>
              <c:spPr>
                <a:noFill/>
                <a:ln>
                  <a:noFill/>
                </a:ln>
                <a:effectLst/>
              </c:spPr>
              <c:txPr>
                <a:bodyPr rot="0" spcFirstLastPara="1" vertOverflow="ellipsis" vert="horz" wrap="square" anchor="ctr" anchorCtr="1"/>
                <a:lstStyle/>
                <a:p>
                  <a:pPr>
                    <a:defRPr sz="65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dLbl>
            <c:numFmt formatCode="#,##0" sourceLinked="0"/>
            <c:spPr>
              <a:noFill/>
              <a:ln>
                <a:noFill/>
              </a:ln>
              <a:effectLst/>
            </c:spPr>
            <c:txPr>
              <a:bodyPr rot="0" spcFirstLastPara="1" vertOverflow="ellipsis" vert="horz" wrap="square" anchor="ctr" anchorCtr="1"/>
              <a:lstStyle/>
              <a:p>
                <a:pPr>
                  <a:defRPr sz="65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Sheet1!$A$5:$A$11</c:f>
              <c:strCache>
                <c:ptCount val="7"/>
                <c:pt idx="0">
                  <c:v>15-19</c:v>
                </c:pt>
                <c:pt idx="1">
                  <c:v>20-24</c:v>
                </c:pt>
                <c:pt idx="2">
                  <c:v>25-29</c:v>
                </c:pt>
                <c:pt idx="3">
                  <c:v>30-34</c:v>
                </c:pt>
                <c:pt idx="4">
                  <c:v>35-39</c:v>
                </c:pt>
                <c:pt idx="5">
                  <c:v>40-44</c:v>
                </c:pt>
                <c:pt idx="6">
                  <c:v>45-49</c:v>
                </c:pt>
              </c:strCache>
            </c:strRef>
          </c:cat>
          <c:val>
            <c:numRef>
              <c:f>Sheet1!$B$5:$B$11</c:f>
              <c:numCache>
                <c:formatCode>0.0</c:formatCode>
                <c:ptCount val="7"/>
                <c:pt idx="0">
                  <c:v>27.621956919116716</c:v>
                </c:pt>
                <c:pt idx="1">
                  <c:v>36.918095785655886</c:v>
                </c:pt>
                <c:pt idx="2">
                  <c:v>36.859640221859699</c:v>
                </c:pt>
                <c:pt idx="3">
                  <c:v>25.706050169602189</c:v>
                </c:pt>
                <c:pt idx="4">
                  <c:v>13.07736006260459</c:v>
                </c:pt>
                <c:pt idx="5">
                  <c:v>5.3943381764462046</c:v>
                </c:pt>
                <c:pt idx="6">
                  <c:v>0.35662911520663654</c:v>
                </c:pt>
              </c:numCache>
            </c:numRef>
          </c:val>
          <c:extLst xmlns:c16r2="http://schemas.microsoft.com/office/drawing/2015/06/chart">
            <c:ext xmlns:c16="http://schemas.microsoft.com/office/drawing/2014/chart" uri="{C3380CC4-5D6E-409C-BE32-E72D297353CC}">
              <c16:uniqueId val="{00000004-C85F-4EDB-AAB6-1A24B352F956}"/>
            </c:ext>
          </c:extLst>
        </c:ser>
        <c:ser>
          <c:idx val="1"/>
          <c:order val="1"/>
          <c:tx>
            <c:strRef>
              <c:f>Sheet1!$C$4</c:f>
              <c:strCache>
                <c:ptCount val="1"/>
                <c:pt idx="0">
                  <c:v>For limiting births</c:v>
                </c:pt>
              </c:strCache>
            </c:strRef>
          </c:tx>
          <c:spPr>
            <a:solidFill>
              <a:srgbClr val="F4A6AC"/>
            </a:solidFill>
            <a:ln w="25400">
              <a:noFill/>
            </a:ln>
            <a:effectLst/>
          </c:spPr>
          <c:invertIfNegative val="0"/>
          <c:dPt>
            <c:idx val="0"/>
            <c:invertIfNegative val="0"/>
            <c:bubble3D val="0"/>
            <c:spPr>
              <a:solidFill>
                <a:srgbClr val="F4A6AC"/>
              </a:solidFill>
              <a:ln w="25400" cap="rnd">
                <a:noFill/>
                <a:round/>
              </a:ln>
              <a:effectLst/>
            </c:spPr>
            <c:extLst xmlns:c16r2="http://schemas.microsoft.com/office/drawing/2015/06/chart">
              <c:ext xmlns:c16="http://schemas.microsoft.com/office/drawing/2014/chart" uri="{C3380CC4-5D6E-409C-BE32-E72D297353CC}">
                <c16:uniqueId val="{00000006-C85F-4EDB-AAB6-1A24B352F956}"/>
              </c:ext>
            </c:extLst>
          </c:dPt>
          <c:dPt>
            <c:idx val="1"/>
            <c:invertIfNegative val="0"/>
            <c:bubble3D val="0"/>
            <c:spPr>
              <a:solidFill>
                <a:srgbClr val="F4A6AC"/>
              </a:solidFill>
              <a:ln w="25400" cap="rnd">
                <a:noFill/>
                <a:round/>
              </a:ln>
              <a:effectLst/>
            </c:spPr>
            <c:extLst xmlns:c16r2="http://schemas.microsoft.com/office/drawing/2015/06/chart">
              <c:ext xmlns:c16="http://schemas.microsoft.com/office/drawing/2014/chart" uri="{C3380CC4-5D6E-409C-BE32-E72D297353CC}">
                <c16:uniqueId val="{00000008-C85F-4EDB-AAB6-1A24B352F956}"/>
              </c:ext>
            </c:extLst>
          </c:dPt>
          <c:dPt>
            <c:idx val="2"/>
            <c:invertIfNegative val="0"/>
            <c:bubble3D val="0"/>
            <c:spPr>
              <a:solidFill>
                <a:srgbClr val="F4A6AC"/>
              </a:solidFill>
              <a:ln w="25400" cap="rnd">
                <a:noFill/>
                <a:round/>
              </a:ln>
              <a:effectLst/>
            </c:spPr>
            <c:extLst xmlns:c16r2="http://schemas.microsoft.com/office/drawing/2015/06/chart">
              <c:ext xmlns:c16="http://schemas.microsoft.com/office/drawing/2014/chart" uri="{C3380CC4-5D6E-409C-BE32-E72D297353CC}">
                <c16:uniqueId val="{0000000A-C85F-4EDB-AAB6-1A24B352F956}"/>
              </c:ext>
            </c:extLst>
          </c:dPt>
          <c:dLbls>
            <c:numFmt formatCode="#,##0" sourceLinked="0"/>
            <c:spPr>
              <a:noFill/>
              <a:ln>
                <a:noFill/>
              </a:ln>
              <a:effectLst/>
            </c:spPr>
            <c:txPr>
              <a:bodyPr rot="0" spcFirstLastPara="1" vertOverflow="ellipsis" vert="horz" wrap="square" anchor="ctr" anchorCtr="1"/>
              <a:lstStyle/>
              <a:p>
                <a:pPr>
                  <a:defRPr sz="65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Sheet1!$A$5:$A$11</c:f>
              <c:strCache>
                <c:ptCount val="7"/>
                <c:pt idx="0">
                  <c:v>15-19</c:v>
                </c:pt>
                <c:pt idx="1">
                  <c:v>20-24</c:v>
                </c:pt>
                <c:pt idx="2">
                  <c:v>25-29</c:v>
                </c:pt>
                <c:pt idx="3">
                  <c:v>30-34</c:v>
                </c:pt>
                <c:pt idx="4">
                  <c:v>35-39</c:v>
                </c:pt>
                <c:pt idx="5">
                  <c:v>40-44</c:v>
                </c:pt>
                <c:pt idx="6">
                  <c:v>45-49</c:v>
                </c:pt>
              </c:strCache>
            </c:strRef>
          </c:cat>
          <c:val>
            <c:numRef>
              <c:f>Sheet1!$C$5:$C$11</c:f>
              <c:numCache>
                <c:formatCode>0.0</c:formatCode>
                <c:ptCount val="7"/>
                <c:pt idx="0">
                  <c:v>1.0228009698858336</c:v>
                </c:pt>
                <c:pt idx="1">
                  <c:v>6.2429966908521255</c:v>
                </c:pt>
                <c:pt idx="2">
                  <c:v>14.982420546621036</c:v>
                </c:pt>
                <c:pt idx="3">
                  <c:v>24.580423737699338</c:v>
                </c:pt>
                <c:pt idx="4">
                  <c:v>33.796603907456472</c:v>
                </c:pt>
                <c:pt idx="5">
                  <c:v>27.213775655629512</c:v>
                </c:pt>
                <c:pt idx="6">
                  <c:v>16.640121688725603</c:v>
                </c:pt>
              </c:numCache>
            </c:numRef>
          </c:val>
          <c:extLst xmlns:c16r2="http://schemas.microsoft.com/office/drawing/2015/06/chart">
            <c:ext xmlns:c16="http://schemas.microsoft.com/office/drawing/2014/chart" uri="{C3380CC4-5D6E-409C-BE32-E72D297353CC}">
              <c16:uniqueId val="{0000000B-C85F-4EDB-AAB6-1A24B352F956}"/>
            </c:ext>
          </c:extLst>
        </c:ser>
        <c:dLbls>
          <c:showLegendKey val="0"/>
          <c:showVal val="0"/>
          <c:showCatName val="0"/>
          <c:showSerName val="0"/>
          <c:showPercent val="0"/>
          <c:showBubbleSize val="0"/>
        </c:dLbls>
        <c:gapWidth val="50"/>
        <c:axId val="387541504"/>
        <c:axId val="387542064"/>
        <c:extLst xmlns:c16r2="http://schemas.microsoft.com/office/drawing/2015/06/chart">
          <c:ext xmlns:c15="http://schemas.microsoft.com/office/drawing/2012/chart" uri="{02D57815-91ED-43cb-92C2-25804820EDAC}">
            <c15:filteredBarSeries>
              <c15:ser>
                <c:idx val="2"/>
                <c:order val="2"/>
                <c:tx>
                  <c:strRef>
                    <c:extLst xmlns:c16r2="http://schemas.microsoft.com/office/drawing/2015/06/chart">
                      <c:ext uri="{02D57815-91ED-43cb-92C2-25804820EDAC}">
                        <c15:formulaRef>
                          <c15:sqref>Sheet1!#REF!</c15:sqref>
                        </c15:formulaRef>
                      </c:ext>
                    </c:extLst>
                    <c:strCache>
                      <c:ptCount val="1"/>
                      <c:pt idx="0">
                        <c:v>#REF!</c:v>
                      </c:pt>
                    </c:strCache>
                  </c:strRef>
                </c:tx>
                <c:spPr>
                  <a:solidFill>
                    <a:srgbClr val="684FA1"/>
                  </a:solidFill>
                  <a:ln w="25400">
                    <a:noFill/>
                  </a:ln>
                  <a:effectLst/>
                </c:spPr>
                <c:invertIfNegative val="0"/>
                <c:dLbls>
                  <c:spPr>
                    <a:noFill/>
                    <a:ln>
                      <a:noFill/>
                    </a:ln>
                    <a:effectLst/>
                  </c:spPr>
                  <c:txPr>
                    <a:bodyPr rot="0" spcFirstLastPara="1" vertOverflow="ellipsis" vert="horz" wrap="square" anchor="ctr" anchorCtr="1"/>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xmlns:c16r2="http://schemas.microsoft.com/office/drawing/2015/06/chart">
                      <c:ext uri="{02D57815-91ED-43cb-92C2-25804820EDAC}">
                        <c15:formulaRef>
                          <c15:sqref>Sheet1!$A$5:$A$11</c15:sqref>
                        </c15:formulaRef>
                      </c:ext>
                    </c:extLst>
                    <c:strCache>
                      <c:ptCount val="7"/>
                      <c:pt idx="0">
                        <c:v>15-19</c:v>
                      </c:pt>
                      <c:pt idx="1">
                        <c:v>20-24</c:v>
                      </c:pt>
                      <c:pt idx="2">
                        <c:v>25-29</c:v>
                      </c:pt>
                      <c:pt idx="3">
                        <c:v>30-34</c:v>
                      </c:pt>
                      <c:pt idx="4">
                        <c:v>35-39</c:v>
                      </c:pt>
                      <c:pt idx="5">
                        <c:v>40-44</c:v>
                      </c:pt>
                      <c:pt idx="6">
                        <c:v>45-49</c:v>
                      </c:pt>
                    </c:strCache>
                  </c:strRef>
                </c:cat>
                <c:val>
                  <c:numRef>
                    <c:extLst xmlns:c16r2="http://schemas.microsoft.com/office/drawing/2015/06/chart">
                      <c:ext uri="{02D57815-91ED-43cb-92C2-25804820EDAC}">
                        <c15:formulaRef>
                          <c15:sqref>Sheet1!#REF!</c15:sqref>
                        </c15:formulaRef>
                      </c:ext>
                    </c:extLst>
                    <c:numCache>
                      <c:formatCode>General</c:formatCode>
                      <c:ptCount val="1"/>
                      <c:pt idx="0">
                        <c:v>1</c:v>
                      </c:pt>
                    </c:numCache>
                  </c:numRef>
                </c:val>
                <c:extLst xmlns:c16r2="http://schemas.microsoft.com/office/drawing/2015/06/chart">
                  <c:ext xmlns:c16="http://schemas.microsoft.com/office/drawing/2014/chart" uri="{C3380CC4-5D6E-409C-BE32-E72D297353CC}">
                    <c16:uniqueId val="{0000000C-C85F-4EDB-AAB6-1A24B352F956}"/>
                  </c:ext>
                </c:extLst>
              </c15:ser>
            </c15:filteredBarSeries>
          </c:ext>
        </c:extLst>
      </c:barChart>
      <c:catAx>
        <c:axId val="387541504"/>
        <c:scaling>
          <c:orientation val="minMax"/>
        </c:scaling>
        <c:delete val="0"/>
        <c:axPos val="b"/>
        <c:numFmt formatCode="General" sourceLinked="1"/>
        <c:majorTickMark val="none"/>
        <c:minorTickMark val="none"/>
        <c:tickLblPos val="low"/>
        <c:spPr>
          <a:noFill/>
          <a:ln w="6350" cap="flat" cmpd="sng" algn="ctr">
            <a:solidFill>
              <a:schemeClr val="tx1">
                <a:lumMod val="15000"/>
                <a:lumOff val="85000"/>
              </a:schemeClr>
            </a:solidFill>
            <a:round/>
          </a:ln>
          <a:effectLst/>
        </c:spPr>
        <c:txPr>
          <a:bodyPr rot="0" spcFirstLastPara="1" vertOverflow="ellipsis"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387542064"/>
        <c:crosses val="autoZero"/>
        <c:auto val="1"/>
        <c:lblAlgn val="ctr"/>
        <c:lblOffset val="250"/>
        <c:noMultiLvlLbl val="0"/>
      </c:catAx>
      <c:valAx>
        <c:axId val="387542064"/>
        <c:scaling>
          <c:orientation val="minMax"/>
          <c:max val="40"/>
          <c:min val="0"/>
        </c:scaling>
        <c:delete val="0"/>
        <c:axPos val="l"/>
        <c:majorGridlines>
          <c:spPr>
            <a:ln w="6350"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lgn="ctr" rtl="0">
                  <a:defRPr lang="en-US" sz="600" b="0" i="0" u="none" strike="noStrike" kern="1200" baseline="0" dirty="0" smtClean="0">
                    <a:solidFill>
                      <a:schemeClr val="bg2">
                        <a:lumMod val="75000"/>
                      </a:schemeClr>
                    </a:solidFill>
                    <a:latin typeface="+mn-lt"/>
                    <a:ea typeface="+mn-ea"/>
                    <a:cs typeface="+mn-cs"/>
                  </a:defRPr>
                </a:pPr>
                <a:r>
                  <a:rPr lang="en-US" sz="600" b="0" i="0" u="none" strike="noStrike" kern="1200" baseline="0" dirty="0">
                    <a:solidFill>
                      <a:schemeClr val="bg2">
                        <a:lumMod val="75000"/>
                      </a:schemeClr>
                    </a:solidFill>
                    <a:latin typeface="+mn-lt"/>
                    <a:ea typeface="+mn-ea"/>
                    <a:cs typeface="+mn-cs"/>
                  </a:rPr>
                  <a:t>Percent</a:t>
                </a:r>
              </a:p>
            </c:rich>
          </c:tx>
          <c:layout/>
          <c:overlay val="0"/>
          <c:spPr>
            <a:noFill/>
            <a:ln>
              <a:noFill/>
            </a:ln>
            <a:effectLst/>
          </c:spPr>
          <c:txPr>
            <a:bodyPr rot="-5400000" spcFirstLastPara="1" vertOverflow="ellipsis" vert="horz" wrap="square" anchor="ctr" anchorCtr="1"/>
            <a:lstStyle/>
            <a:p>
              <a:pPr algn="ctr" rtl="0">
                <a:defRPr lang="en-US" sz="600" b="0" i="0" u="none" strike="noStrike" kern="1200" baseline="0" dirty="0" smtClean="0">
                  <a:solidFill>
                    <a:schemeClr val="bg2">
                      <a:lumMod val="7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387541504"/>
        <c:crosses val="autoZero"/>
        <c:crossBetween val="between"/>
        <c:majorUnit val="10"/>
      </c:valAx>
      <c:spPr>
        <a:noFill/>
        <a:ln w="3175">
          <a:noFill/>
        </a:ln>
        <a:effectLst/>
      </c:spPr>
    </c:plotArea>
    <c:legend>
      <c:legendPos val="r"/>
      <c:layout>
        <c:manualLayout>
          <c:xMode val="edge"/>
          <c:yMode val="edge"/>
          <c:x val="0.69628124966240101"/>
          <c:y val="0"/>
          <c:w val="0.29581473287968041"/>
          <c:h val="0.12547873070952106"/>
        </c:manualLayout>
      </c:layout>
      <c:overlay val="0"/>
      <c:spPr>
        <a:noFill/>
        <a:ln>
          <a:noFill/>
        </a:ln>
        <a:effectLst/>
      </c:spPr>
      <c:txPr>
        <a:bodyPr rot="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w="3175">
      <a:noFill/>
    </a:ln>
    <a:effectLst/>
  </c:spPr>
  <c:txPr>
    <a:bodyPr/>
    <a:lstStyle/>
    <a:p>
      <a:pPr>
        <a:defRPr sz="600"/>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771492260480973"/>
          <c:y val="3.4289614053860711E-2"/>
          <c:w val="0.84717613477344711"/>
          <c:h val="0.69643749699706481"/>
        </c:manualLayout>
      </c:layout>
      <c:barChart>
        <c:barDir val="col"/>
        <c:grouping val="stacked"/>
        <c:varyColors val="0"/>
        <c:ser>
          <c:idx val="0"/>
          <c:order val="0"/>
          <c:tx>
            <c:strRef>
              <c:f>Sheet1!$B$5</c:f>
              <c:strCache>
                <c:ptCount val="1"/>
                <c:pt idx="0">
                  <c:v>0 (None)</c:v>
                </c:pt>
              </c:strCache>
            </c:strRef>
          </c:tx>
          <c:spPr>
            <a:solidFill>
              <a:srgbClr val="FF0000"/>
            </a:solidFill>
            <a:ln>
              <a:noFill/>
            </a:ln>
            <a:effectLst/>
          </c:spPr>
          <c:invertIfNegative val="0"/>
          <c:dLbls>
            <c:dLbl>
              <c:idx val="0"/>
              <c:delete val="1"/>
              <c:extLst xmlns:c16r2="http://schemas.microsoft.com/office/drawing/2015/06/chart">
                <c:ext xmlns:c16="http://schemas.microsoft.com/office/drawing/2014/chart" uri="{C3380CC4-5D6E-409C-BE32-E72D297353CC}">
                  <c16:uniqueId val="{00000000-0554-44DB-9D6B-0491C10066BE}"/>
                </c:ext>
                <c:ext xmlns:c15="http://schemas.microsoft.com/office/drawing/2012/chart" uri="{CE6537A1-D6FC-4f65-9D91-7224C49458BB}"/>
              </c:extLst>
            </c:dLbl>
            <c:dLbl>
              <c:idx val="1"/>
              <c:numFmt formatCode="#,##0" sourceLinked="0"/>
              <c:spPr>
                <a:noFill/>
                <a:ln>
                  <a:noFill/>
                </a:ln>
                <a:effectLst/>
              </c:spPr>
              <c:txPr>
                <a:bodyPr wrap="square" lIns="38100" tIns="19050" rIns="38100" bIns="19050" anchor="ctr">
                  <a:spAutoFit/>
                </a:bodyPr>
                <a:lstStyle/>
                <a:p>
                  <a:pPr>
                    <a:defRPr sz="600" b="0"/>
                  </a:pPr>
                  <a:endParaRPr lang="en-US"/>
                </a:p>
              </c:txPr>
              <c:showLegendKey val="0"/>
              <c:showVal val="1"/>
              <c:showCatName val="0"/>
              <c:showSerName val="0"/>
              <c:showPercent val="0"/>
              <c:showBubbleSize val="0"/>
            </c:dLbl>
            <c:dLbl>
              <c:idx val="2"/>
              <c:delete val="1"/>
              <c:extLst xmlns:c16r2="http://schemas.microsoft.com/office/drawing/2015/06/chart">
                <c:ext xmlns:c16="http://schemas.microsoft.com/office/drawing/2014/chart" uri="{C3380CC4-5D6E-409C-BE32-E72D297353CC}">
                  <c16:uniqueId val="{00000002-0554-44DB-9D6B-0491C10066BE}"/>
                </c:ext>
                <c:ext xmlns:c15="http://schemas.microsoft.com/office/drawing/2012/chart" uri="{CE6537A1-D6FC-4f65-9D91-7224C49458BB}"/>
              </c:extLst>
            </c:dLbl>
            <c:dLbl>
              <c:idx val="3"/>
              <c:delete val="1"/>
              <c:extLst xmlns:c16r2="http://schemas.microsoft.com/office/drawing/2015/06/chart">
                <c:ext xmlns:c16="http://schemas.microsoft.com/office/drawing/2014/chart" uri="{C3380CC4-5D6E-409C-BE32-E72D297353CC}">
                  <c16:uniqueId val="{00000003-0554-44DB-9D6B-0491C10066BE}"/>
                </c:ext>
                <c:ext xmlns:c15="http://schemas.microsoft.com/office/drawing/2012/chart" uri="{CE6537A1-D6FC-4f65-9D91-7224C49458BB}"/>
              </c:extLst>
            </c:dLbl>
            <c:dLbl>
              <c:idx val="4"/>
              <c:delete val="1"/>
              <c:extLst xmlns:c16r2="http://schemas.microsoft.com/office/drawing/2015/06/chart">
                <c:ext xmlns:c16="http://schemas.microsoft.com/office/drawing/2014/chart" uri="{C3380CC4-5D6E-409C-BE32-E72D297353CC}">
                  <c16:uniqueId val="{00000004-0554-44DB-9D6B-0491C10066BE}"/>
                </c:ext>
                <c:ext xmlns:c15="http://schemas.microsoft.com/office/drawing/2012/chart" uri="{CE6537A1-D6FC-4f65-9D91-7224C49458BB}"/>
              </c:extLst>
            </c:dLbl>
            <c:dLbl>
              <c:idx val="5"/>
              <c:delete val="1"/>
              <c:extLst xmlns:c16r2="http://schemas.microsoft.com/office/drawing/2015/06/chart">
                <c:ext xmlns:c16="http://schemas.microsoft.com/office/drawing/2014/chart" uri="{C3380CC4-5D6E-409C-BE32-E72D297353CC}">
                  <c16:uniqueId val="{00000005-0554-44DB-9D6B-0491C10066BE}"/>
                </c:ext>
                <c:ext xmlns:c15="http://schemas.microsoft.com/office/drawing/2012/chart" uri="{CE6537A1-D6FC-4f65-9D91-7224C49458BB}"/>
              </c:extLst>
            </c:dLbl>
            <c:spPr>
              <a:noFill/>
              <a:ln>
                <a:noFill/>
              </a:ln>
              <a:effectLst/>
            </c:spPr>
            <c:txPr>
              <a:bodyPr wrap="square" lIns="38100" tIns="19050" rIns="38100" bIns="19050" anchor="ctr">
                <a:spAutoFit/>
              </a:bodyPr>
              <a:lstStyle/>
              <a:p>
                <a:pPr>
                  <a:defRPr sz="400" b="0"/>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ext>
            </c:extLst>
          </c:dLbls>
          <c:cat>
            <c:strRef>
              <c:f>Sheet1!$A$6:$A$11</c:f>
              <c:strCache>
                <c:ptCount val="6"/>
                <c:pt idx="0">
                  <c:v>Total</c:v>
                </c:pt>
                <c:pt idx="1">
                  <c:v>Do not have
a child</c:v>
                </c:pt>
                <c:pt idx="2">
                  <c:v>Has 1 
child</c:v>
                </c:pt>
                <c:pt idx="3">
                  <c:v>Has 2 
children</c:v>
                </c:pt>
                <c:pt idx="4">
                  <c:v>Has 3 
children</c:v>
                </c:pt>
                <c:pt idx="5">
                  <c:v>Has 4 or more children</c:v>
                </c:pt>
              </c:strCache>
            </c:strRef>
          </c:cat>
          <c:val>
            <c:numRef>
              <c:f>Sheet1!$B$6:$B$11</c:f>
              <c:numCache>
                <c:formatCode>###0.0</c:formatCode>
                <c:ptCount val="6"/>
                <c:pt idx="0">
                  <c:v>0.91943557879852389</c:v>
                </c:pt>
                <c:pt idx="1">
                  <c:v>2.9371872811111861</c:v>
                </c:pt>
                <c:pt idx="2">
                  <c:v>0.42220991342796976</c:v>
                </c:pt>
                <c:pt idx="3">
                  <c:v>0.19931780172708846</c:v>
                </c:pt>
                <c:pt idx="4">
                  <c:v>0.24100514174677606</c:v>
                </c:pt>
                <c:pt idx="5">
                  <c:v>0</c:v>
                </c:pt>
              </c:numCache>
            </c:numRef>
          </c:val>
          <c:extLst xmlns:c16r2="http://schemas.microsoft.com/office/drawing/2015/06/chart">
            <c:ext xmlns:c16="http://schemas.microsoft.com/office/drawing/2014/chart" uri="{C3380CC4-5D6E-409C-BE32-E72D297353CC}">
              <c16:uniqueId val="{00000006-14E8-4F47-AC39-89FEB21A0D13}"/>
            </c:ext>
          </c:extLst>
        </c:ser>
        <c:ser>
          <c:idx val="1"/>
          <c:order val="1"/>
          <c:tx>
            <c:strRef>
              <c:f>Sheet1!$C$5</c:f>
              <c:strCache>
                <c:ptCount val="1"/>
                <c:pt idx="0">
                  <c:v>1</c:v>
                </c:pt>
              </c:strCache>
            </c:strRef>
          </c:tx>
          <c:spPr>
            <a:solidFill>
              <a:srgbClr val="F4A6AC"/>
            </a:solid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1">
                <a:spAutoFit/>
              </a:bodyPr>
              <a:lstStyle/>
              <a:p>
                <a:pPr>
                  <a:defRPr sz="65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Sheet1!$A$6:$A$11</c:f>
              <c:strCache>
                <c:ptCount val="6"/>
                <c:pt idx="0">
                  <c:v>Total</c:v>
                </c:pt>
                <c:pt idx="1">
                  <c:v>Do not have
a child</c:v>
                </c:pt>
                <c:pt idx="2">
                  <c:v>Has 1 
child</c:v>
                </c:pt>
                <c:pt idx="3">
                  <c:v>Has 2 
children</c:v>
                </c:pt>
                <c:pt idx="4">
                  <c:v>Has 3 
children</c:v>
                </c:pt>
                <c:pt idx="5">
                  <c:v>Has 4 or more children</c:v>
                </c:pt>
              </c:strCache>
            </c:strRef>
          </c:cat>
          <c:val>
            <c:numRef>
              <c:f>Sheet1!$C$6:$C$11</c:f>
              <c:numCache>
                <c:formatCode>###0.0</c:formatCode>
                <c:ptCount val="6"/>
                <c:pt idx="0">
                  <c:v>4.4639155354275415</c:v>
                </c:pt>
                <c:pt idx="1">
                  <c:v>5.9488189083578042</c:v>
                </c:pt>
                <c:pt idx="2">
                  <c:v>8.0676647123295275</c:v>
                </c:pt>
                <c:pt idx="3">
                  <c:v>2.5285937745500382</c:v>
                </c:pt>
                <c:pt idx="4">
                  <c:v>2.6962679470343467</c:v>
                </c:pt>
                <c:pt idx="5">
                  <c:v>1.7550748437129742</c:v>
                </c:pt>
              </c:numCache>
            </c:numRef>
          </c:val>
          <c:extLst xmlns:c16r2="http://schemas.microsoft.com/office/drawing/2015/06/chart">
            <c:ext xmlns:c16="http://schemas.microsoft.com/office/drawing/2014/chart" uri="{C3380CC4-5D6E-409C-BE32-E72D297353CC}">
              <c16:uniqueId val="{00000007-14E8-4F47-AC39-89FEB21A0D13}"/>
            </c:ext>
          </c:extLst>
        </c:ser>
        <c:ser>
          <c:idx val="2"/>
          <c:order val="2"/>
          <c:tx>
            <c:strRef>
              <c:f>Sheet1!$D$5</c:f>
              <c:strCache>
                <c:ptCount val="1"/>
                <c:pt idx="0">
                  <c:v>2</c:v>
                </c:pt>
              </c:strCache>
            </c:strRef>
          </c:tx>
          <c:spPr>
            <a:solidFill>
              <a:srgbClr val="FFD243"/>
            </a:solid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1">
                <a:spAutoFit/>
              </a:bodyPr>
              <a:lstStyle/>
              <a:p>
                <a:pPr>
                  <a:defRPr sz="65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Sheet1!$A$6:$A$11</c:f>
              <c:strCache>
                <c:ptCount val="6"/>
                <c:pt idx="0">
                  <c:v>Total</c:v>
                </c:pt>
                <c:pt idx="1">
                  <c:v>Do not have
a child</c:v>
                </c:pt>
                <c:pt idx="2">
                  <c:v>Has 1 
child</c:v>
                </c:pt>
                <c:pt idx="3">
                  <c:v>Has 2 
children</c:v>
                </c:pt>
                <c:pt idx="4">
                  <c:v>Has 3 
children</c:v>
                </c:pt>
                <c:pt idx="5">
                  <c:v>Has 4 or more children</c:v>
                </c:pt>
              </c:strCache>
            </c:strRef>
          </c:cat>
          <c:val>
            <c:numRef>
              <c:f>Sheet1!$D$6:$D$11</c:f>
              <c:numCache>
                <c:formatCode>###0.0</c:formatCode>
                <c:ptCount val="6"/>
                <c:pt idx="0">
                  <c:v>32.941316371363243</c:v>
                </c:pt>
                <c:pt idx="1">
                  <c:v>35.125633292013561</c:v>
                </c:pt>
                <c:pt idx="2">
                  <c:v>35.230240114211163</c:v>
                </c:pt>
                <c:pt idx="3">
                  <c:v>40.023892199123559</c:v>
                </c:pt>
                <c:pt idx="4">
                  <c:v>7.6173906948754198</c:v>
                </c:pt>
                <c:pt idx="5">
                  <c:v>14.445126936308082</c:v>
                </c:pt>
              </c:numCache>
            </c:numRef>
          </c:val>
          <c:extLst xmlns:c16r2="http://schemas.microsoft.com/office/drawing/2015/06/chart">
            <c:ext xmlns:c16="http://schemas.microsoft.com/office/drawing/2014/chart" uri="{C3380CC4-5D6E-409C-BE32-E72D297353CC}">
              <c16:uniqueId val="{00000008-14E8-4F47-AC39-89FEB21A0D13}"/>
            </c:ext>
          </c:extLst>
        </c:ser>
        <c:ser>
          <c:idx val="3"/>
          <c:order val="3"/>
          <c:tx>
            <c:strRef>
              <c:f>Sheet1!$E$5</c:f>
              <c:strCache>
                <c:ptCount val="1"/>
                <c:pt idx="0">
                  <c:v>3</c:v>
                </c:pt>
              </c:strCache>
            </c:strRef>
          </c:tx>
          <c:spPr>
            <a:solidFill>
              <a:srgbClr val="AAD490"/>
            </a:solid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1">
                <a:spAutoFit/>
              </a:bodyPr>
              <a:lstStyle/>
              <a:p>
                <a:pPr>
                  <a:defRPr sz="650" b="0"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Sheet1!$A$6:$A$11</c:f>
              <c:strCache>
                <c:ptCount val="6"/>
                <c:pt idx="0">
                  <c:v>Total</c:v>
                </c:pt>
                <c:pt idx="1">
                  <c:v>Do not have
a child</c:v>
                </c:pt>
                <c:pt idx="2">
                  <c:v>Has 1 
child</c:v>
                </c:pt>
                <c:pt idx="3">
                  <c:v>Has 2 
children</c:v>
                </c:pt>
                <c:pt idx="4">
                  <c:v>Has 3 
children</c:v>
                </c:pt>
                <c:pt idx="5">
                  <c:v>Has 4 or more children</c:v>
                </c:pt>
              </c:strCache>
            </c:strRef>
          </c:cat>
          <c:val>
            <c:numRef>
              <c:f>Sheet1!$E$6:$E$11</c:f>
              <c:numCache>
                <c:formatCode>###0.0</c:formatCode>
                <c:ptCount val="6"/>
                <c:pt idx="0">
                  <c:v>42.146829888939649</c:v>
                </c:pt>
                <c:pt idx="1">
                  <c:v>36.560572329215283</c:v>
                </c:pt>
                <c:pt idx="2">
                  <c:v>43.647583206132332</c:v>
                </c:pt>
                <c:pt idx="3">
                  <c:v>40.116441450736659</c:v>
                </c:pt>
                <c:pt idx="4">
                  <c:v>62.845993145957451</c:v>
                </c:pt>
                <c:pt idx="5">
                  <c:v>10.153200137761521</c:v>
                </c:pt>
              </c:numCache>
            </c:numRef>
          </c:val>
          <c:extLst xmlns:c16r2="http://schemas.microsoft.com/office/drawing/2015/06/chart">
            <c:ext xmlns:c16="http://schemas.microsoft.com/office/drawing/2014/chart" uri="{C3380CC4-5D6E-409C-BE32-E72D297353CC}">
              <c16:uniqueId val="{00000009-14E8-4F47-AC39-89FEB21A0D13}"/>
            </c:ext>
          </c:extLst>
        </c:ser>
        <c:ser>
          <c:idx val="4"/>
          <c:order val="4"/>
          <c:tx>
            <c:strRef>
              <c:f>Sheet1!$F$5</c:f>
              <c:strCache>
                <c:ptCount val="1"/>
                <c:pt idx="0">
                  <c:v>4</c:v>
                </c:pt>
              </c:strCache>
            </c:strRef>
          </c:tx>
          <c:spPr>
            <a:solidFill>
              <a:srgbClr val="F6BA92"/>
            </a:solid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1">
                <a:spAutoFit/>
              </a:bodyPr>
              <a:lstStyle/>
              <a:p>
                <a:pPr>
                  <a:defRPr sz="65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Sheet1!$A$6:$A$11</c:f>
              <c:strCache>
                <c:ptCount val="6"/>
                <c:pt idx="0">
                  <c:v>Total</c:v>
                </c:pt>
                <c:pt idx="1">
                  <c:v>Do not have
a child</c:v>
                </c:pt>
                <c:pt idx="2">
                  <c:v>Has 1 
child</c:v>
                </c:pt>
                <c:pt idx="3">
                  <c:v>Has 2 
children</c:v>
                </c:pt>
                <c:pt idx="4">
                  <c:v>Has 3 
children</c:v>
                </c:pt>
                <c:pt idx="5">
                  <c:v>Has 4 or more children</c:v>
                </c:pt>
              </c:strCache>
            </c:strRef>
          </c:cat>
          <c:val>
            <c:numRef>
              <c:f>Sheet1!$F$6:$F$11</c:f>
              <c:numCache>
                <c:formatCode>###0.0</c:formatCode>
                <c:ptCount val="6"/>
                <c:pt idx="0">
                  <c:v>12.623534720483214</c:v>
                </c:pt>
                <c:pt idx="1">
                  <c:v>10.672902747262675</c:v>
                </c:pt>
                <c:pt idx="2">
                  <c:v>9.2578208797623507</c:v>
                </c:pt>
                <c:pt idx="3">
                  <c:v>12.333021639464461</c:v>
                </c:pt>
                <c:pt idx="4">
                  <c:v>16.919633521635813</c:v>
                </c:pt>
                <c:pt idx="5">
                  <c:v>39.324837638296351</c:v>
                </c:pt>
              </c:numCache>
            </c:numRef>
          </c:val>
          <c:extLst xmlns:c16r2="http://schemas.microsoft.com/office/drawing/2015/06/chart">
            <c:ext xmlns:c16="http://schemas.microsoft.com/office/drawing/2014/chart" uri="{C3380CC4-5D6E-409C-BE32-E72D297353CC}">
              <c16:uniqueId val="{00000000-B3A0-4C79-9F58-61F011062CD4}"/>
            </c:ext>
          </c:extLst>
        </c:ser>
        <c:ser>
          <c:idx val="5"/>
          <c:order val="5"/>
          <c:tx>
            <c:strRef>
              <c:f>Sheet1!$G$5</c:f>
              <c:strCache>
                <c:ptCount val="1"/>
                <c:pt idx="0">
                  <c:v>5+</c:v>
                </c:pt>
              </c:strCache>
            </c:strRef>
          </c:tx>
          <c:spPr>
            <a:solidFill>
              <a:srgbClr val="AFCEEB"/>
            </a:solidFill>
            <a:ln>
              <a:noFill/>
            </a:ln>
            <a:effectLst/>
          </c:spPr>
          <c:invertIfNegative val="0"/>
          <c:dLbls>
            <c:dLbl>
              <c:idx val="2"/>
              <c:numFmt formatCode="#,##0" sourceLinked="0"/>
              <c:spPr>
                <a:noFill/>
                <a:ln>
                  <a:noFill/>
                </a:ln>
                <a:effectLst/>
              </c:spPr>
              <c:txPr>
                <a:bodyPr rot="0" spcFirstLastPara="1" vertOverflow="ellipsis" vert="horz" wrap="square" lIns="38100" tIns="19050" rIns="38100" bIns="19050" anchor="ctr" anchorCtr="1">
                  <a:spAutoFit/>
                </a:bodyPr>
                <a:lstStyle/>
                <a:p>
                  <a:pPr>
                    <a:defRPr sz="5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dLbl>
            <c:numFmt formatCode="#,##0"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Sheet1!$A$6:$A$11</c:f>
              <c:strCache>
                <c:ptCount val="6"/>
                <c:pt idx="0">
                  <c:v>Total</c:v>
                </c:pt>
                <c:pt idx="1">
                  <c:v>Do not have
a child</c:v>
                </c:pt>
                <c:pt idx="2">
                  <c:v>Has 1 
child</c:v>
                </c:pt>
                <c:pt idx="3">
                  <c:v>Has 2 
children</c:v>
                </c:pt>
                <c:pt idx="4">
                  <c:v>Has 3 
children</c:v>
                </c:pt>
                <c:pt idx="5">
                  <c:v>Has 4 or more children</c:v>
                </c:pt>
              </c:strCache>
            </c:strRef>
          </c:cat>
          <c:val>
            <c:numRef>
              <c:f>Sheet1!$G$6:$G$11</c:f>
              <c:numCache>
                <c:formatCode>###0.0</c:formatCode>
                <c:ptCount val="6"/>
                <c:pt idx="0">
                  <c:v>5.2560071416122627</c:v>
                </c:pt>
                <c:pt idx="1">
                  <c:v>5.3660184104556139</c:v>
                </c:pt>
                <c:pt idx="2">
                  <c:v>2.3763654241814347</c:v>
                </c:pt>
                <c:pt idx="3">
                  <c:v>3.7601474586013617</c:v>
                </c:pt>
                <c:pt idx="4">
                  <c:v>8.4952450135907558</c:v>
                </c:pt>
                <c:pt idx="5">
                  <c:v>32.558144969164708</c:v>
                </c:pt>
              </c:numCache>
            </c:numRef>
          </c:val>
          <c:extLst xmlns:c16r2="http://schemas.microsoft.com/office/drawing/2015/06/chart">
            <c:ext xmlns:c16="http://schemas.microsoft.com/office/drawing/2014/chart" uri="{C3380CC4-5D6E-409C-BE32-E72D297353CC}">
              <c16:uniqueId val="{00000001-B3A0-4C79-9F58-61F011062CD4}"/>
            </c:ext>
          </c:extLst>
        </c:ser>
        <c:ser>
          <c:idx val="6"/>
          <c:order val="6"/>
          <c:tx>
            <c:strRef>
              <c:f>Sheet1!$H$5</c:f>
              <c:strCache>
                <c:ptCount val="1"/>
                <c:pt idx="0">
                  <c:v>Other answer</c:v>
                </c:pt>
              </c:strCache>
            </c:strRef>
          </c:tx>
          <c:spPr>
            <a:solidFill>
              <a:srgbClr val="588824"/>
            </a:solidFill>
            <a:ln>
              <a:noFill/>
            </a:ln>
            <a:effectLst/>
          </c:spPr>
          <c:invertIfNegative val="0"/>
          <c:dLbls>
            <c:dLbl>
              <c:idx val="0"/>
              <c:layout>
                <c:manualLayout>
                  <c:x val="0"/>
                  <c:y val="-1.9304769874222583E-2"/>
                </c:manualLayout>
              </c:layout>
              <c:dLblPos val="ct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7-0554-44DB-9D6B-0491C10066BE}"/>
                </c:ext>
                <c:ext xmlns:c15="http://schemas.microsoft.com/office/drawing/2012/chart" uri="{CE6537A1-D6FC-4f65-9D91-7224C49458BB}">
                  <c15:layout/>
                </c:ext>
              </c:extLst>
            </c:dLbl>
            <c:dLbl>
              <c:idx val="1"/>
              <c:layout>
                <c:manualLayout>
                  <c:x val="0"/>
                  <c:y val="-2.4130962342778228E-2"/>
                </c:manualLayout>
              </c:layout>
              <c:dLblPos val="ct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8-0554-44DB-9D6B-0491C10066BE}"/>
                </c:ext>
                <c:ext xmlns:c15="http://schemas.microsoft.com/office/drawing/2012/chart" uri="{CE6537A1-D6FC-4f65-9D91-7224C49458BB}">
                  <c15:layout/>
                </c:ext>
              </c:extLst>
            </c:dLbl>
            <c:dLbl>
              <c:idx val="2"/>
              <c:layout>
                <c:manualLayout>
                  <c:x val="0"/>
                  <c:y val="-1.9304769874222583E-2"/>
                </c:manualLayout>
              </c:layout>
              <c:numFmt formatCode="\&lt;\1" sourceLinked="0"/>
              <c:spPr>
                <a:noFill/>
                <a:ln>
                  <a:noFill/>
                </a:ln>
                <a:effectLst/>
              </c:spPr>
              <c:txPr>
                <a:bodyPr wrap="square" lIns="38100" tIns="19050" rIns="38100" bIns="19050" anchor="ctr" anchorCtr="0">
                  <a:spAutoFit/>
                </a:bodyPr>
                <a:lstStyle/>
                <a:p>
                  <a:pPr>
                    <a:defRPr sz="600"/>
                  </a:pPr>
                  <a:endParaRPr lang="en-US"/>
                </a:p>
              </c:txPr>
              <c:dLblPos val="ct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9-0554-44DB-9D6B-0491C10066BE}"/>
                </c:ext>
                <c:ext xmlns:c15="http://schemas.microsoft.com/office/drawing/2012/chart" uri="{CE6537A1-D6FC-4f65-9D91-7224C49458BB}">
                  <c15:layout/>
                </c:ext>
              </c:extLst>
            </c:dLbl>
            <c:dLbl>
              <c:idx val="3"/>
              <c:layout>
                <c:manualLayout>
                  <c:x val="1.49785716553898E-7"/>
                  <c:y val="-2.1717866108500405E-2"/>
                </c:manualLayout>
              </c:layout>
              <c:numFmt formatCode="#,##0" sourceLinked="0"/>
              <c:spPr>
                <a:noFill/>
                <a:ln>
                  <a:noFill/>
                </a:ln>
                <a:effectLst/>
              </c:spPr>
              <c:txPr>
                <a:bodyPr wrap="square" lIns="38100" tIns="19050" rIns="38100" bIns="19050" anchor="ctr" anchorCtr="0">
                  <a:noAutofit/>
                </a:bodyPr>
                <a:lstStyle/>
                <a:p>
                  <a:pPr>
                    <a:defRPr sz="600"/>
                  </a:pPr>
                  <a:endParaRPr lang="en-US"/>
                </a:p>
              </c:txPr>
              <c:dLblPos val="ct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A-0554-44DB-9D6B-0491C10066BE}"/>
                </c:ext>
                <c:ext xmlns:c15="http://schemas.microsoft.com/office/drawing/2012/chart" uri="{CE6537A1-D6FC-4f65-9D91-7224C49458BB}">
                  <c15:layout>
                    <c:manualLayout>
                      <c:w val="3.6219384548464961E-2"/>
                      <c:h val="4.2494814693209967E-2"/>
                    </c:manualLayout>
                  </c15:layout>
                </c:ext>
              </c:extLst>
            </c:dLbl>
            <c:dLbl>
              <c:idx val="4"/>
              <c:layout>
                <c:manualLayout>
                  <c:x val="1.49785716553898E-7"/>
                  <c:y val="-1.689167363994476E-2"/>
                </c:manualLayout>
              </c:layout>
              <c:numFmt formatCode="#,##0" sourceLinked="0"/>
              <c:spPr>
                <a:noFill/>
                <a:ln>
                  <a:noFill/>
                </a:ln>
                <a:effectLst/>
              </c:spPr>
              <c:txPr>
                <a:bodyPr wrap="square" lIns="38100" tIns="19050" rIns="38100" bIns="19050" anchor="ctr" anchorCtr="0">
                  <a:noAutofit/>
                </a:bodyPr>
                <a:lstStyle/>
                <a:p>
                  <a:pPr>
                    <a:defRPr sz="600"/>
                  </a:pPr>
                  <a:endParaRPr lang="en-US"/>
                </a:p>
              </c:txPr>
              <c:dLblPos val="ct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B-0554-44DB-9D6B-0491C10066BE}"/>
                </c:ext>
                <c:ext xmlns:c15="http://schemas.microsoft.com/office/drawing/2012/chart" uri="{CE6537A1-D6FC-4f65-9D91-7224C49458BB}">
                  <c15:layout>
                    <c:manualLayout>
                      <c:w val="3.6219384548464961E-2"/>
                      <c:h val="4.2494814693209967E-2"/>
                    </c:manualLayout>
                  </c15:layout>
                </c:ext>
              </c:extLst>
            </c:dLbl>
            <c:dLbl>
              <c:idx val="5"/>
              <c:layout>
                <c:manualLayout>
                  <c:x val="0"/>
                  <c:y val="-1.9304769874222583E-2"/>
                </c:manualLayout>
              </c:layout>
              <c:dLblPos val="ct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C-0554-44DB-9D6B-0491C10066BE}"/>
                </c:ext>
                <c:ext xmlns:c15="http://schemas.microsoft.com/office/drawing/2012/chart" uri="{CE6537A1-D6FC-4f65-9D91-7224C49458BB}">
                  <c15:layout/>
                </c:ext>
              </c:extLst>
            </c:dLbl>
            <c:numFmt formatCode="#,##0" sourceLinked="0"/>
            <c:spPr>
              <a:noFill/>
              <a:ln>
                <a:noFill/>
              </a:ln>
              <a:effectLst/>
            </c:spPr>
            <c:txPr>
              <a:bodyPr wrap="square" lIns="38100" tIns="19050" rIns="38100" bIns="19050" anchor="ctr" anchorCtr="0">
                <a:spAutoFit/>
              </a:bodyPr>
              <a:lstStyle/>
              <a:p>
                <a:pPr>
                  <a:defRPr sz="600"/>
                </a:pPr>
                <a:endParaRPr lang="en-US"/>
              </a:p>
            </c:txPr>
            <c:dLblPos val="ctr"/>
            <c:showLegendKey val="0"/>
            <c:showVal val="0"/>
            <c:showCatName val="0"/>
            <c:showSerName val="0"/>
            <c:showPercent val="0"/>
            <c:showBubbleSize val="0"/>
            <c:extLst xmlns:c16r2="http://schemas.microsoft.com/office/drawing/2015/06/chart">
              <c:ext xmlns:c15="http://schemas.microsoft.com/office/drawing/2012/chart" uri="{CE6537A1-D6FC-4f65-9D91-7224C49458BB}">
                <c15:showLeaderLines val="1"/>
              </c:ext>
            </c:extLst>
          </c:dLbls>
          <c:cat>
            <c:strRef>
              <c:f>Sheet1!$A$6:$A$11</c:f>
              <c:strCache>
                <c:ptCount val="6"/>
                <c:pt idx="0">
                  <c:v>Total</c:v>
                </c:pt>
                <c:pt idx="1">
                  <c:v>Do not have
a child</c:v>
                </c:pt>
                <c:pt idx="2">
                  <c:v>Has 1 
child</c:v>
                </c:pt>
                <c:pt idx="3">
                  <c:v>Has 2 
children</c:v>
                </c:pt>
                <c:pt idx="4">
                  <c:v>Has 3 
children</c:v>
                </c:pt>
                <c:pt idx="5">
                  <c:v>Has 4 or more children</c:v>
                </c:pt>
              </c:strCache>
            </c:strRef>
          </c:cat>
          <c:val>
            <c:numRef>
              <c:f>Sheet1!$H$6:$H$11</c:f>
              <c:numCache>
                <c:formatCode>###0.0</c:formatCode>
                <c:ptCount val="6"/>
                <c:pt idx="0">
                  <c:v>1.6489607633758034</c:v>
                </c:pt>
                <c:pt idx="1">
                  <c:v>3.3888670315839717</c:v>
                </c:pt>
                <c:pt idx="2">
                  <c:v>0.99811574995527275</c:v>
                </c:pt>
                <c:pt idx="3">
                  <c:v>1.0385856757970591</c:v>
                </c:pt>
                <c:pt idx="4">
                  <c:v>1.1844645351593956</c:v>
                </c:pt>
                <c:pt idx="5">
                  <c:v>1.7636154747563983</c:v>
                </c:pt>
              </c:numCache>
            </c:numRef>
          </c:val>
          <c:extLst xmlns:c16r2="http://schemas.microsoft.com/office/drawing/2015/06/chart">
            <c:ext xmlns:c16="http://schemas.microsoft.com/office/drawing/2014/chart" uri="{C3380CC4-5D6E-409C-BE32-E72D297353CC}">
              <c16:uniqueId val="{00000002-B3A0-4C79-9F58-61F011062CD4}"/>
            </c:ext>
          </c:extLst>
        </c:ser>
        <c:dLbls>
          <c:showLegendKey val="0"/>
          <c:showVal val="0"/>
          <c:showCatName val="0"/>
          <c:showSerName val="0"/>
          <c:showPercent val="0"/>
          <c:showBubbleSize val="0"/>
        </c:dLbls>
        <c:gapWidth val="80"/>
        <c:overlap val="100"/>
        <c:axId val="665146608"/>
        <c:axId val="673590560"/>
      </c:barChart>
      <c:catAx>
        <c:axId val="665146608"/>
        <c:scaling>
          <c:orientation val="minMax"/>
        </c:scaling>
        <c:delete val="0"/>
        <c:axPos val="b"/>
        <c:numFmt formatCode="General" sourceLinked="1"/>
        <c:majorTickMark val="none"/>
        <c:minorTickMark val="none"/>
        <c:tickLblPos val="nextTo"/>
        <c:spPr>
          <a:noFill/>
          <a:ln w="6350" cap="flat" cmpd="sng" algn="ctr">
            <a:solidFill>
              <a:schemeClr val="tx1">
                <a:lumMod val="15000"/>
                <a:lumOff val="85000"/>
              </a:schemeClr>
            </a:solidFill>
            <a:round/>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673590560"/>
        <c:crossesAt val="0"/>
        <c:auto val="1"/>
        <c:lblAlgn val="ctr"/>
        <c:lblOffset val="100"/>
        <c:noMultiLvlLbl val="0"/>
      </c:catAx>
      <c:valAx>
        <c:axId val="673590560"/>
        <c:scaling>
          <c:orientation val="minMax"/>
          <c:max val="100"/>
          <c:min val="0"/>
        </c:scaling>
        <c:delete val="0"/>
        <c:axPos val="l"/>
        <c:title>
          <c:tx>
            <c:rich>
              <a:bodyPr rot="-5400000" spcFirstLastPara="1" vertOverflow="ellipsis" vert="horz" wrap="square" anchor="ctr" anchorCtr="1"/>
              <a:lstStyle/>
              <a:p>
                <a:pPr algn="ctr" rtl="0">
                  <a:defRPr lang="en-US" sz="600" b="0" i="0" u="none" strike="noStrike" kern="1200" baseline="0" dirty="0">
                    <a:solidFill>
                      <a:schemeClr val="bg2">
                        <a:lumMod val="75000"/>
                      </a:schemeClr>
                    </a:solidFill>
                    <a:latin typeface="+mn-lt"/>
                    <a:ea typeface="+mn-ea"/>
                    <a:cs typeface="+mn-cs"/>
                  </a:defRPr>
                </a:pPr>
                <a:r>
                  <a:rPr lang="en-US" sz="600" b="0" i="0" u="none" strike="noStrike" kern="1200" baseline="0" dirty="0">
                    <a:solidFill>
                      <a:schemeClr val="bg2">
                        <a:lumMod val="75000"/>
                      </a:schemeClr>
                    </a:solidFill>
                    <a:latin typeface="+mn-lt"/>
                    <a:ea typeface="+mn-ea"/>
                    <a:cs typeface="+mn-cs"/>
                  </a:rPr>
                  <a:t>Percent</a:t>
                </a:r>
              </a:p>
            </c:rich>
          </c:tx>
          <c:layout/>
          <c:overlay val="0"/>
          <c:spPr>
            <a:noFill/>
            <a:ln>
              <a:noFill/>
            </a:ln>
            <a:effectLst/>
          </c:spPr>
        </c:title>
        <c:numFmt formatCode="#,##0" sourceLinked="0"/>
        <c:majorTickMark val="none"/>
        <c:minorTickMark val="none"/>
        <c:tickLblPos val="nextTo"/>
        <c:spPr>
          <a:noFill/>
          <a:ln>
            <a:solidFill>
              <a:schemeClr val="tx1">
                <a:lumMod val="15000"/>
                <a:lumOff val="85000"/>
              </a:schemeClr>
            </a:solidFill>
          </a:ln>
          <a:effectLst/>
        </c:spPr>
        <c:txPr>
          <a:bodyPr rot="0" spcFirstLastPara="1" vertOverflow="ellipsis"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665146608"/>
        <c:crosses val="autoZero"/>
        <c:crossBetween val="between"/>
        <c:majorUnit val="10"/>
      </c:valAx>
      <c:spPr>
        <a:noFill/>
        <a:ln w="3175">
          <a:noFill/>
        </a:ln>
        <a:effectLst/>
      </c:spPr>
    </c:plotArea>
    <c:legend>
      <c:legendPos val="b"/>
      <c:layout>
        <c:manualLayout>
          <c:xMode val="edge"/>
          <c:yMode val="edge"/>
          <c:x val="7.8071011610789609E-2"/>
          <c:y val="0.89745057079074542"/>
          <c:w val="0.87649127704707608"/>
          <c:h val="9.2053576181051908E-2"/>
        </c:manualLayout>
      </c:layout>
      <c:overlay val="0"/>
      <c:spPr>
        <a:noFill/>
        <a:ln>
          <a:noFill/>
        </a:ln>
        <a:effectLst/>
      </c:spPr>
      <c:txPr>
        <a:bodyPr rot="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solidFill>
      <a:schemeClr val="bg1"/>
    </a:solidFill>
    <a:ln w="3175">
      <a:noFill/>
    </a:ln>
    <a:effectLst/>
  </c:spPr>
  <c:txPr>
    <a:bodyPr/>
    <a:lstStyle/>
    <a:p>
      <a:pPr>
        <a:defRPr/>
      </a:pPr>
      <a:endParaRPr lang="en-US"/>
    </a:p>
  </c:txPr>
  <c:externalData r:id="rId1">
    <c:autoUpdate val="0"/>
  </c:externalData>
  <c:userShapes r:id="rId2"/>
</c:chartSpace>
</file>

<file path=ppt/charts/chart2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057493941291208"/>
          <c:y val="6.4698270791671564E-2"/>
          <c:w val="0.82462227925227671"/>
          <c:h val="0.80901274236379783"/>
        </c:manualLayout>
      </c:layout>
      <c:barChart>
        <c:barDir val="col"/>
        <c:grouping val="clustered"/>
        <c:varyColors val="0"/>
        <c:ser>
          <c:idx val="0"/>
          <c:order val="0"/>
          <c:tx>
            <c:strRef>
              <c:f>Sheet1!$B$4</c:f>
              <c:strCache>
                <c:ptCount val="1"/>
                <c:pt idx="0">
                  <c:v>For spacing births</c:v>
                </c:pt>
              </c:strCache>
            </c:strRef>
          </c:tx>
          <c:spPr>
            <a:solidFill>
              <a:schemeClr val="accent2">
                <a:lumMod val="60000"/>
                <a:lumOff val="40000"/>
              </a:schemeClr>
            </a:solidFill>
            <a:ln w="25400">
              <a:noFill/>
            </a:ln>
            <a:effectLst/>
          </c:spPr>
          <c:invertIfNegative val="0"/>
          <c:dLbls>
            <c:dLbl>
              <c:idx val="6"/>
              <c:numFmt formatCode="\&lt;\1" sourceLinked="0"/>
              <c:spPr>
                <a:noFill/>
                <a:ln>
                  <a:noFill/>
                </a:ln>
                <a:effectLst/>
              </c:spPr>
              <c:txPr>
                <a:bodyPr rot="0" spcFirstLastPara="1" vertOverflow="ellipsis" vert="horz" wrap="square" anchor="ctr" anchorCtr="1"/>
                <a:lstStyle/>
                <a:p>
                  <a:pPr>
                    <a:defRPr sz="65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dLbl>
            <c:numFmt formatCode="#,##0" sourceLinked="0"/>
            <c:spPr>
              <a:noFill/>
              <a:ln>
                <a:noFill/>
              </a:ln>
              <a:effectLst/>
            </c:spPr>
            <c:txPr>
              <a:bodyPr rot="0" spcFirstLastPara="1" vertOverflow="ellipsis" vert="horz" wrap="square" anchor="ctr" anchorCtr="1"/>
              <a:lstStyle/>
              <a:p>
                <a:pPr>
                  <a:defRPr sz="65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Sheet1!$A$5:$A$11</c:f>
              <c:strCache>
                <c:ptCount val="7"/>
                <c:pt idx="0">
                  <c:v>15-19</c:v>
                </c:pt>
                <c:pt idx="1">
                  <c:v>20-24</c:v>
                </c:pt>
                <c:pt idx="2">
                  <c:v>25-29</c:v>
                </c:pt>
                <c:pt idx="3">
                  <c:v>30-34</c:v>
                </c:pt>
                <c:pt idx="4">
                  <c:v>35-39</c:v>
                </c:pt>
                <c:pt idx="5">
                  <c:v>40-44</c:v>
                </c:pt>
                <c:pt idx="6">
                  <c:v>45-49</c:v>
                </c:pt>
              </c:strCache>
            </c:strRef>
          </c:cat>
          <c:val>
            <c:numRef>
              <c:f>Sheet1!$B$5:$B$11</c:f>
              <c:numCache>
                <c:formatCode>0.0</c:formatCode>
                <c:ptCount val="7"/>
                <c:pt idx="0">
                  <c:v>20.909847796593851</c:v>
                </c:pt>
                <c:pt idx="1">
                  <c:v>18.957827634445479</c:v>
                </c:pt>
                <c:pt idx="2">
                  <c:v>15.340327339501664</c:v>
                </c:pt>
                <c:pt idx="3">
                  <c:v>9.1316733531970513</c:v>
                </c:pt>
                <c:pt idx="4">
                  <c:v>7.0867756516808385</c:v>
                </c:pt>
                <c:pt idx="5">
                  <c:v>2.3769930762543585</c:v>
                </c:pt>
                <c:pt idx="6">
                  <c:v>0.50439013598283833</c:v>
                </c:pt>
              </c:numCache>
            </c:numRef>
          </c:val>
          <c:extLst xmlns:c16r2="http://schemas.microsoft.com/office/drawing/2015/06/chart">
            <c:ext xmlns:c16="http://schemas.microsoft.com/office/drawing/2014/chart" uri="{C3380CC4-5D6E-409C-BE32-E72D297353CC}">
              <c16:uniqueId val="{00000004-C85F-4EDB-AAB6-1A24B352F956}"/>
            </c:ext>
          </c:extLst>
        </c:ser>
        <c:ser>
          <c:idx val="1"/>
          <c:order val="1"/>
          <c:tx>
            <c:strRef>
              <c:f>Sheet1!$C$4</c:f>
              <c:strCache>
                <c:ptCount val="1"/>
                <c:pt idx="0">
                  <c:v>For limiting births</c:v>
                </c:pt>
              </c:strCache>
            </c:strRef>
          </c:tx>
          <c:spPr>
            <a:solidFill>
              <a:schemeClr val="accent1">
                <a:lumMod val="40000"/>
                <a:lumOff val="60000"/>
              </a:schemeClr>
            </a:solidFill>
            <a:ln w="25400">
              <a:noFill/>
            </a:ln>
            <a:effectLst/>
          </c:spPr>
          <c:invertIfNegative val="0"/>
          <c:dPt>
            <c:idx val="0"/>
            <c:invertIfNegative val="0"/>
            <c:bubble3D val="0"/>
            <c:spPr>
              <a:solidFill>
                <a:schemeClr val="accent1">
                  <a:lumMod val="40000"/>
                  <a:lumOff val="60000"/>
                </a:schemeClr>
              </a:solidFill>
              <a:ln w="25400" cap="rnd">
                <a:noFill/>
                <a:round/>
              </a:ln>
              <a:effectLst/>
            </c:spPr>
            <c:extLst xmlns:c16r2="http://schemas.microsoft.com/office/drawing/2015/06/chart">
              <c:ext xmlns:c16="http://schemas.microsoft.com/office/drawing/2014/chart" uri="{C3380CC4-5D6E-409C-BE32-E72D297353CC}">
                <c16:uniqueId val="{00000006-C85F-4EDB-AAB6-1A24B352F956}"/>
              </c:ext>
            </c:extLst>
          </c:dPt>
          <c:dPt>
            <c:idx val="1"/>
            <c:invertIfNegative val="0"/>
            <c:bubble3D val="0"/>
            <c:spPr>
              <a:solidFill>
                <a:schemeClr val="accent1">
                  <a:lumMod val="40000"/>
                  <a:lumOff val="60000"/>
                </a:schemeClr>
              </a:solidFill>
              <a:ln w="25400" cap="rnd">
                <a:noFill/>
                <a:round/>
              </a:ln>
              <a:effectLst/>
            </c:spPr>
            <c:extLst xmlns:c16r2="http://schemas.microsoft.com/office/drawing/2015/06/chart">
              <c:ext xmlns:c16="http://schemas.microsoft.com/office/drawing/2014/chart" uri="{C3380CC4-5D6E-409C-BE32-E72D297353CC}">
                <c16:uniqueId val="{00000008-C85F-4EDB-AAB6-1A24B352F956}"/>
              </c:ext>
            </c:extLst>
          </c:dPt>
          <c:dPt>
            <c:idx val="2"/>
            <c:invertIfNegative val="0"/>
            <c:bubble3D val="0"/>
            <c:spPr>
              <a:solidFill>
                <a:schemeClr val="accent1">
                  <a:lumMod val="40000"/>
                  <a:lumOff val="60000"/>
                </a:schemeClr>
              </a:solidFill>
              <a:ln w="25400" cap="rnd">
                <a:noFill/>
                <a:round/>
              </a:ln>
              <a:effectLst/>
            </c:spPr>
            <c:extLst xmlns:c16r2="http://schemas.microsoft.com/office/drawing/2015/06/chart">
              <c:ext xmlns:c16="http://schemas.microsoft.com/office/drawing/2014/chart" uri="{C3380CC4-5D6E-409C-BE32-E72D297353CC}">
                <c16:uniqueId val="{0000000A-C85F-4EDB-AAB6-1A24B352F956}"/>
              </c:ext>
            </c:extLst>
          </c:dPt>
          <c:dLbls>
            <c:numFmt formatCode="#,##0" sourceLinked="0"/>
            <c:spPr>
              <a:noFill/>
              <a:ln>
                <a:noFill/>
              </a:ln>
              <a:effectLst/>
            </c:spPr>
            <c:txPr>
              <a:bodyPr rot="0" spcFirstLastPara="1" vertOverflow="ellipsis" vert="horz" wrap="square" anchor="ctr" anchorCtr="1"/>
              <a:lstStyle/>
              <a:p>
                <a:pPr>
                  <a:defRPr sz="65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Sheet1!$A$5:$A$11</c:f>
              <c:strCache>
                <c:ptCount val="7"/>
                <c:pt idx="0">
                  <c:v>15-19</c:v>
                </c:pt>
                <c:pt idx="1">
                  <c:v>20-24</c:v>
                </c:pt>
                <c:pt idx="2">
                  <c:v>25-29</c:v>
                </c:pt>
                <c:pt idx="3">
                  <c:v>30-34</c:v>
                </c:pt>
                <c:pt idx="4">
                  <c:v>35-39</c:v>
                </c:pt>
                <c:pt idx="5">
                  <c:v>40-44</c:v>
                </c:pt>
                <c:pt idx="6">
                  <c:v>45-49</c:v>
                </c:pt>
              </c:strCache>
            </c:strRef>
          </c:cat>
          <c:val>
            <c:numRef>
              <c:f>Sheet1!$C$5:$C$11</c:f>
              <c:numCache>
                <c:formatCode>0.0</c:formatCode>
                <c:ptCount val="7"/>
                <c:pt idx="0">
                  <c:v>1.4416621069824238</c:v>
                </c:pt>
                <c:pt idx="1">
                  <c:v>5.5296117365043926</c:v>
                </c:pt>
                <c:pt idx="2">
                  <c:v>8.6737538869655175</c:v>
                </c:pt>
                <c:pt idx="3">
                  <c:v>12.39190192313067</c:v>
                </c:pt>
                <c:pt idx="4">
                  <c:v>14.838265106121863</c:v>
                </c:pt>
                <c:pt idx="5">
                  <c:v>25.179434827700153</c:v>
                </c:pt>
                <c:pt idx="6">
                  <c:v>19.870485104398707</c:v>
                </c:pt>
              </c:numCache>
            </c:numRef>
          </c:val>
          <c:extLst xmlns:c16r2="http://schemas.microsoft.com/office/drawing/2015/06/chart">
            <c:ext xmlns:c16="http://schemas.microsoft.com/office/drawing/2014/chart" uri="{C3380CC4-5D6E-409C-BE32-E72D297353CC}">
              <c16:uniqueId val="{0000000B-C85F-4EDB-AAB6-1A24B352F956}"/>
            </c:ext>
          </c:extLst>
        </c:ser>
        <c:dLbls>
          <c:showLegendKey val="0"/>
          <c:showVal val="0"/>
          <c:showCatName val="0"/>
          <c:showSerName val="0"/>
          <c:showPercent val="0"/>
          <c:showBubbleSize val="0"/>
        </c:dLbls>
        <c:gapWidth val="50"/>
        <c:axId val="387545424"/>
        <c:axId val="387545984"/>
        <c:extLst xmlns:c16r2="http://schemas.microsoft.com/office/drawing/2015/06/chart">
          <c:ext xmlns:c15="http://schemas.microsoft.com/office/drawing/2012/chart" uri="{02D57815-91ED-43cb-92C2-25804820EDAC}">
            <c15:filteredBarSeries>
              <c15:ser>
                <c:idx val="2"/>
                <c:order val="2"/>
                <c:tx>
                  <c:strRef>
                    <c:extLst xmlns:c16r2="http://schemas.microsoft.com/office/drawing/2015/06/chart">
                      <c:ext uri="{02D57815-91ED-43cb-92C2-25804820EDAC}">
                        <c15:formulaRef>
                          <c15:sqref>Sheet1!#REF!</c15:sqref>
                        </c15:formulaRef>
                      </c:ext>
                    </c:extLst>
                    <c:strCache>
                      <c:ptCount val="1"/>
                      <c:pt idx="0">
                        <c:v>#REF!</c:v>
                      </c:pt>
                    </c:strCache>
                  </c:strRef>
                </c:tx>
                <c:spPr>
                  <a:solidFill>
                    <a:srgbClr val="684FA1"/>
                  </a:solidFill>
                  <a:ln w="25400">
                    <a:noFill/>
                  </a:ln>
                  <a:effectLst/>
                </c:spPr>
                <c:invertIfNegative val="0"/>
                <c:dLbls>
                  <c:spPr>
                    <a:noFill/>
                    <a:ln>
                      <a:noFill/>
                    </a:ln>
                    <a:effectLst/>
                  </c:spPr>
                  <c:txPr>
                    <a:bodyPr rot="0" spcFirstLastPara="1" vertOverflow="ellipsis" vert="horz" wrap="square" anchor="ctr" anchorCtr="1"/>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xmlns:c16r2="http://schemas.microsoft.com/office/drawing/2015/06/chart">
                      <c:ext uri="{02D57815-91ED-43cb-92C2-25804820EDAC}">
                        <c15:formulaRef>
                          <c15:sqref>Sheet1!$A$5:$A$11</c15:sqref>
                        </c15:formulaRef>
                      </c:ext>
                    </c:extLst>
                    <c:strCache>
                      <c:ptCount val="7"/>
                      <c:pt idx="0">
                        <c:v>15-19</c:v>
                      </c:pt>
                      <c:pt idx="1">
                        <c:v>20-24</c:v>
                      </c:pt>
                      <c:pt idx="2">
                        <c:v>25-29</c:v>
                      </c:pt>
                      <c:pt idx="3">
                        <c:v>30-34</c:v>
                      </c:pt>
                      <c:pt idx="4">
                        <c:v>35-39</c:v>
                      </c:pt>
                      <c:pt idx="5">
                        <c:v>40-44</c:v>
                      </c:pt>
                      <c:pt idx="6">
                        <c:v>45-49</c:v>
                      </c:pt>
                    </c:strCache>
                  </c:strRef>
                </c:cat>
                <c:val>
                  <c:numRef>
                    <c:extLst xmlns:c16r2="http://schemas.microsoft.com/office/drawing/2015/06/chart">
                      <c:ext uri="{02D57815-91ED-43cb-92C2-25804820EDAC}">
                        <c15:formulaRef>
                          <c15:sqref>Sheet1!#REF!</c15:sqref>
                        </c15:formulaRef>
                      </c:ext>
                    </c:extLst>
                    <c:numCache>
                      <c:formatCode>General</c:formatCode>
                      <c:ptCount val="1"/>
                      <c:pt idx="0">
                        <c:v>1</c:v>
                      </c:pt>
                    </c:numCache>
                  </c:numRef>
                </c:val>
                <c:extLst xmlns:c16r2="http://schemas.microsoft.com/office/drawing/2015/06/chart">
                  <c:ext xmlns:c16="http://schemas.microsoft.com/office/drawing/2014/chart" uri="{C3380CC4-5D6E-409C-BE32-E72D297353CC}">
                    <c16:uniqueId val="{0000000C-C85F-4EDB-AAB6-1A24B352F956}"/>
                  </c:ext>
                </c:extLst>
              </c15:ser>
            </c15:filteredBarSeries>
          </c:ext>
        </c:extLst>
      </c:barChart>
      <c:catAx>
        <c:axId val="387545424"/>
        <c:scaling>
          <c:orientation val="minMax"/>
        </c:scaling>
        <c:delete val="0"/>
        <c:axPos val="b"/>
        <c:numFmt formatCode="General" sourceLinked="1"/>
        <c:majorTickMark val="none"/>
        <c:minorTickMark val="none"/>
        <c:tickLblPos val="low"/>
        <c:spPr>
          <a:noFill/>
          <a:ln w="6350" cap="flat" cmpd="sng" algn="ctr">
            <a:solidFill>
              <a:schemeClr val="tx1">
                <a:lumMod val="15000"/>
                <a:lumOff val="85000"/>
              </a:schemeClr>
            </a:solidFill>
            <a:round/>
          </a:ln>
          <a:effectLst/>
        </c:spPr>
        <c:txPr>
          <a:bodyPr rot="0" spcFirstLastPara="1" vertOverflow="ellipsis"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387545984"/>
        <c:crosses val="autoZero"/>
        <c:auto val="1"/>
        <c:lblAlgn val="ctr"/>
        <c:lblOffset val="250"/>
        <c:noMultiLvlLbl val="0"/>
      </c:catAx>
      <c:valAx>
        <c:axId val="387545984"/>
        <c:scaling>
          <c:orientation val="minMax"/>
          <c:max val="40"/>
          <c:min val="0"/>
        </c:scaling>
        <c:delete val="0"/>
        <c:axPos val="l"/>
        <c:majorGridlines>
          <c:spPr>
            <a:ln w="6350"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lgn="ctr" rtl="0">
                  <a:defRPr lang="en-US" sz="600" b="0" i="0" u="none" strike="noStrike" kern="1200" baseline="0" dirty="0" smtClean="0">
                    <a:solidFill>
                      <a:schemeClr val="bg2">
                        <a:lumMod val="75000"/>
                      </a:schemeClr>
                    </a:solidFill>
                    <a:latin typeface="+mn-lt"/>
                    <a:ea typeface="+mn-ea"/>
                    <a:cs typeface="+mn-cs"/>
                  </a:defRPr>
                </a:pPr>
                <a:r>
                  <a:rPr lang="en-US" sz="600" b="0" i="0" u="none" strike="noStrike" kern="1200" baseline="0" dirty="0">
                    <a:solidFill>
                      <a:schemeClr val="bg2">
                        <a:lumMod val="75000"/>
                      </a:schemeClr>
                    </a:solidFill>
                    <a:latin typeface="+mn-lt"/>
                    <a:ea typeface="+mn-ea"/>
                    <a:cs typeface="+mn-cs"/>
                  </a:rPr>
                  <a:t>Percent</a:t>
                </a:r>
              </a:p>
            </c:rich>
          </c:tx>
          <c:layout/>
          <c:overlay val="0"/>
          <c:spPr>
            <a:noFill/>
            <a:ln>
              <a:noFill/>
            </a:ln>
            <a:effectLst/>
          </c:spPr>
          <c:txPr>
            <a:bodyPr rot="-5400000" spcFirstLastPara="1" vertOverflow="ellipsis" vert="horz" wrap="square" anchor="ctr" anchorCtr="1"/>
            <a:lstStyle/>
            <a:p>
              <a:pPr algn="ctr" rtl="0">
                <a:defRPr lang="en-US" sz="600" b="0" i="0" u="none" strike="noStrike" kern="1200" baseline="0" dirty="0" smtClean="0">
                  <a:solidFill>
                    <a:schemeClr val="bg2">
                      <a:lumMod val="7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387545424"/>
        <c:crosses val="autoZero"/>
        <c:crossBetween val="between"/>
        <c:majorUnit val="10"/>
      </c:valAx>
      <c:spPr>
        <a:noFill/>
        <a:ln w="3175">
          <a:noFill/>
        </a:ln>
        <a:effectLst/>
      </c:spPr>
    </c:plotArea>
    <c:legend>
      <c:legendPos val="r"/>
      <c:layout>
        <c:manualLayout>
          <c:xMode val="edge"/>
          <c:yMode val="edge"/>
          <c:x val="0.69628124966240101"/>
          <c:y val="0"/>
          <c:w val="0.29581473287968041"/>
          <c:h val="0.12547873070952106"/>
        </c:manualLayout>
      </c:layout>
      <c:overlay val="0"/>
      <c:spPr>
        <a:noFill/>
        <a:ln>
          <a:noFill/>
        </a:ln>
        <a:effectLst/>
      </c:spPr>
      <c:txPr>
        <a:bodyPr rot="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w="3175">
      <a:noFill/>
    </a:ln>
    <a:effectLst/>
  </c:spPr>
  <c:txPr>
    <a:bodyPr/>
    <a:lstStyle/>
    <a:p>
      <a:pPr>
        <a:defRPr sz="600"/>
      </a:pPr>
      <a:endParaRPr lang="en-US"/>
    </a:p>
  </c:txPr>
  <c:externalData r:id="rId3">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3652703474398742E-2"/>
          <c:y val="2.3776277683107892E-2"/>
          <c:w val="0.90751678224186261"/>
          <c:h val="0.65921504283960364"/>
        </c:manualLayout>
      </c:layout>
      <c:barChart>
        <c:barDir val="col"/>
        <c:grouping val="stacked"/>
        <c:varyColors val="0"/>
        <c:ser>
          <c:idx val="0"/>
          <c:order val="0"/>
          <c:tx>
            <c:strRef>
              <c:f>Sheet1!$B$5</c:f>
              <c:strCache>
                <c:ptCount val="1"/>
                <c:pt idx="0">
                  <c:v>Met need for spacing births</c:v>
                </c:pt>
              </c:strCache>
            </c:strRef>
          </c:tx>
          <c:spPr>
            <a:solidFill>
              <a:srgbClr val="B1D89C"/>
            </a:solid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Sheet1!$A$6:$A$24</c:f>
              <c:strCache>
                <c:ptCount val="19"/>
                <c:pt idx="0">
                  <c:v>Total</c:v>
                </c:pt>
                <c:pt idx="2">
                  <c:v>Urban</c:v>
                </c:pt>
                <c:pt idx="3">
                  <c:v>Rural</c:v>
                </c:pt>
                <c:pt idx="5">
                  <c:v>Primary or
Lower
Secondary</c:v>
                </c:pt>
                <c:pt idx="6">
                  <c:v>Upper
Secondary</c:v>
                </c:pt>
                <c:pt idx="7">
                  <c:v>Vocational
Education</c:v>
                </c:pt>
                <c:pt idx="8">
                  <c:v>Higher</c:v>
                </c:pt>
                <c:pt idx="10">
                  <c:v>Georgian</c:v>
                </c:pt>
                <c:pt idx="11">
                  <c:v>Azerbaijani</c:v>
                </c:pt>
                <c:pt idx="12">
                  <c:v>Armenian</c:v>
                </c:pt>
                <c:pt idx="14">
                  <c:v>Poorest</c:v>
                </c:pt>
                <c:pt idx="15">
                  <c:v>Second</c:v>
                </c:pt>
                <c:pt idx="16">
                  <c:v>Middle</c:v>
                </c:pt>
                <c:pt idx="17">
                  <c:v>Fourth   </c:v>
                </c:pt>
                <c:pt idx="18">
                  <c:v>Richest</c:v>
                </c:pt>
              </c:strCache>
            </c:strRef>
          </c:cat>
          <c:val>
            <c:numRef>
              <c:f>Sheet1!$B$6:$B$24</c:f>
              <c:numCache>
                <c:formatCode>General</c:formatCode>
                <c:ptCount val="19"/>
                <c:pt idx="0" formatCode="###0.0">
                  <c:v>18.861712947685053</c:v>
                </c:pt>
                <c:pt idx="2" formatCode="###0.0">
                  <c:v>22.040625876987939</c:v>
                </c:pt>
                <c:pt idx="3" formatCode="###0.0">
                  <c:v>13.954432154533691</c:v>
                </c:pt>
                <c:pt idx="5" formatCode="###0.0">
                  <c:v>12.018580487564519</c:v>
                </c:pt>
                <c:pt idx="6" formatCode="###0.0">
                  <c:v>15.661548527052641</c:v>
                </c:pt>
                <c:pt idx="7" formatCode="###0.0">
                  <c:v>15.137511136419404</c:v>
                </c:pt>
                <c:pt idx="8" formatCode="###0.0">
                  <c:v>23.968665977539711</c:v>
                </c:pt>
                <c:pt idx="10" formatCode="###0.0">
                  <c:v>19.469931002738992</c:v>
                </c:pt>
                <c:pt idx="11" formatCode="###0.0">
                  <c:v>15.182179822933884</c:v>
                </c:pt>
                <c:pt idx="12" formatCode="###0.0">
                  <c:v>13.228607810418209</c:v>
                </c:pt>
                <c:pt idx="14" formatCode="###0.0">
                  <c:v>9.98234610379596</c:v>
                </c:pt>
                <c:pt idx="15" formatCode="###0.0">
                  <c:v>14.692185588435626</c:v>
                </c:pt>
                <c:pt idx="16" formatCode="###0.0">
                  <c:v>20.434986701180726</c:v>
                </c:pt>
                <c:pt idx="17" formatCode="###0.0">
                  <c:v>25.479076265999719</c:v>
                </c:pt>
                <c:pt idx="18" formatCode="###0.0">
                  <c:v>21.979720909027822</c:v>
                </c:pt>
              </c:numCache>
            </c:numRef>
          </c:val>
          <c:extLst xmlns:c16r2="http://schemas.microsoft.com/office/drawing/2015/06/chart">
            <c:ext xmlns:c16="http://schemas.microsoft.com/office/drawing/2014/chart" uri="{C3380CC4-5D6E-409C-BE32-E72D297353CC}">
              <c16:uniqueId val="{00000006-14E8-4F47-AC39-89FEB21A0D13}"/>
            </c:ext>
          </c:extLst>
        </c:ser>
        <c:ser>
          <c:idx val="1"/>
          <c:order val="1"/>
          <c:tx>
            <c:strRef>
              <c:f>Sheet1!$C$5</c:f>
              <c:strCache>
                <c:ptCount val="1"/>
                <c:pt idx="0">
                  <c:v>Unmet need for spacing births</c:v>
                </c:pt>
              </c:strCache>
            </c:strRef>
          </c:tx>
          <c:spPr>
            <a:solidFill>
              <a:srgbClr val="F18B92"/>
            </a:solid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Sheet1!$A$6:$A$24</c:f>
              <c:strCache>
                <c:ptCount val="19"/>
                <c:pt idx="0">
                  <c:v>Total</c:v>
                </c:pt>
                <c:pt idx="2">
                  <c:v>Urban</c:v>
                </c:pt>
                <c:pt idx="3">
                  <c:v>Rural</c:v>
                </c:pt>
                <c:pt idx="5">
                  <c:v>Primary or
Lower
Secondary</c:v>
                </c:pt>
                <c:pt idx="6">
                  <c:v>Upper
Secondary</c:v>
                </c:pt>
                <c:pt idx="7">
                  <c:v>Vocational
Education</c:v>
                </c:pt>
                <c:pt idx="8">
                  <c:v>Higher</c:v>
                </c:pt>
                <c:pt idx="10">
                  <c:v>Georgian</c:v>
                </c:pt>
                <c:pt idx="11">
                  <c:v>Azerbaijani</c:v>
                </c:pt>
                <c:pt idx="12">
                  <c:v>Armenian</c:v>
                </c:pt>
                <c:pt idx="14">
                  <c:v>Poorest</c:v>
                </c:pt>
                <c:pt idx="15">
                  <c:v>Second</c:v>
                </c:pt>
                <c:pt idx="16">
                  <c:v>Middle</c:v>
                </c:pt>
                <c:pt idx="17">
                  <c:v>Fourth   </c:v>
                </c:pt>
                <c:pt idx="18">
                  <c:v>Richest</c:v>
                </c:pt>
              </c:strCache>
            </c:strRef>
          </c:cat>
          <c:val>
            <c:numRef>
              <c:f>Sheet1!$C$6:$C$24</c:f>
              <c:numCache>
                <c:formatCode>General</c:formatCode>
                <c:ptCount val="19"/>
                <c:pt idx="0" formatCode="###0.0">
                  <c:v>8.3360385522306863</c:v>
                </c:pt>
                <c:pt idx="2" formatCode="###0.0">
                  <c:v>8.4150836530020641</c:v>
                </c:pt>
                <c:pt idx="3" formatCode="###0.0">
                  <c:v>8.2140168066104238</c:v>
                </c:pt>
                <c:pt idx="5" formatCode="###0.0">
                  <c:v>7.5035773115576694</c:v>
                </c:pt>
                <c:pt idx="6" formatCode="###0.0">
                  <c:v>8.2676380390567221</c:v>
                </c:pt>
                <c:pt idx="7" formatCode="###0.0">
                  <c:v>7.5232704297770612</c:v>
                </c:pt>
                <c:pt idx="8" formatCode="###0.0">
                  <c:v>8.9660751985216667</c:v>
                </c:pt>
                <c:pt idx="10" formatCode="###0.0">
                  <c:v>8.3311422836630769</c:v>
                </c:pt>
                <c:pt idx="11" formatCode="###0.0">
                  <c:v>8.7722270486783493</c:v>
                </c:pt>
                <c:pt idx="12" formatCode="###0.0">
                  <c:v>4.1704412139410962</c:v>
                </c:pt>
                <c:pt idx="14" formatCode="###0.0">
                  <c:v>8.9999747994515733</c:v>
                </c:pt>
                <c:pt idx="15" formatCode="###0.0">
                  <c:v>7.8692717468617941</c:v>
                </c:pt>
                <c:pt idx="16" formatCode="###0.0">
                  <c:v>7.941847900312097</c:v>
                </c:pt>
                <c:pt idx="17" formatCode="###0.0">
                  <c:v>8.3422075260640227</c:v>
                </c:pt>
                <c:pt idx="18" formatCode="###0.0">
                  <c:v>8.6076370160444142</c:v>
                </c:pt>
              </c:numCache>
            </c:numRef>
          </c:val>
          <c:extLst xmlns:c16r2="http://schemas.microsoft.com/office/drawing/2015/06/chart">
            <c:ext xmlns:c16="http://schemas.microsoft.com/office/drawing/2014/chart" uri="{C3380CC4-5D6E-409C-BE32-E72D297353CC}">
              <c16:uniqueId val="{00000007-14E8-4F47-AC39-89FEB21A0D13}"/>
            </c:ext>
          </c:extLst>
        </c:ser>
        <c:ser>
          <c:idx val="2"/>
          <c:order val="2"/>
          <c:tx>
            <c:strRef>
              <c:f>Sheet1!$D$5</c:f>
              <c:strCache>
                <c:ptCount val="1"/>
                <c:pt idx="0">
                  <c:v>Met need for limiting births</c:v>
                </c:pt>
              </c:strCache>
            </c:strRef>
          </c:tx>
          <c:spPr>
            <a:solidFill>
              <a:srgbClr val="6CA644"/>
            </a:solid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Sheet1!$A$6:$A$24</c:f>
              <c:strCache>
                <c:ptCount val="19"/>
                <c:pt idx="0">
                  <c:v>Total</c:v>
                </c:pt>
                <c:pt idx="2">
                  <c:v>Urban</c:v>
                </c:pt>
                <c:pt idx="3">
                  <c:v>Rural</c:v>
                </c:pt>
                <c:pt idx="5">
                  <c:v>Primary or
Lower
Secondary</c:v>
                </c:pt>
                <c:pt idx="6">
                  <c:v>Upper
Secondary</c:v>
                </c:pt>
                <c:pt idx="7">
                  <c:v>Vocational
Education</c:v>
                </c:pt>
                <c:pt idx="8">
                  <c:v>Higher</c:v>
                </c:pt>
                <c:pt idx="10">
                  <c:v>Georgian</c:v>
                </c:pt>
                <c:pt idx="11">
                  <c:v>Azerbaijani</c:v>
                </c:pt>
                <c:pt idx="12">
                  <c:v>Armenian</c:v>
                </c:pt>
                <c:pt idx="14">
                  <c:v>Poorest</c:v>
                </c:pt>
                <c:pt idx="15">
                  <c:v>Second</c:v>
                </c:pt>
                <c:pt idx="16">
                  <c:v>Middle</c:v>
                </c:pt>
                <c:pt idx="17">
                  <c:v>Fourth   </c:v>
                </c:pt>
                <c:pt idx="18">
                  <c:v>Richest</c:v>
                </c:pt>
              </c:strCache>
            </c:strRef>
          </c:cat>
          <c:val>
            <c:numRef>
              <c:f>Sheet1!$D$6:$D$24</c:f>
              <c:numCache>
                <c:formatCode>General</c:formatCode>
                <c:ptCount val="19"/>
                <c:pt idx="0" formatCode="###0.0">
                  <c:v>22.028506034754329</c:v>
                </c:pt>
                <c:pt idx="2" formatCode="###0.0">
                  <c:v>23.047770169790702</c:v>
                </c:pt>
                <c:pt idx="3" formatCode="###0.0">
                  <c:v>20.455070264650104</c:v>
                </c:pt>
                <c:pt idx="5" formatCode="###0.0">
                  <c:v>23.84706635850581</c:v>
                </c:pt>
                <c:pt idx="6" formatCode="###0.0">
                  <c:v>20.200093230480036</c:v>
                </c:pt>
                <c:pt idx="7" formatCode="###0.0">
                  <c:v>19.782198369876081</c:v>
                </c:pt>
                <c:pt idx="8" formatCode="###0.0">
                  <c:v>23.637933382497177</c:v>
                </c:pt>
                <c:pt idx="10" formatCode="###0.0">
                  <c:v>22.225167175333105</c:v>
                </c:pt>
                <c:pt idx="11" formatCode="###0.0">
                  <c:v>25.793358567207722</c:v>
                </c:pt>
                <c:pt idx="12" formatCode="###0.0">
                  <c:v>15.439388614911783</c:v>
                </c:pt>
                <c:pt idx="14" formatCode="###0.0">
                  <c:v>19.924404462491264</c:v>
                </c:pt>
                <c:pt idx="15" formatCode="###0.0">
                  <c:v>21.936524517398723</c:v>
                </c:pt>
                <c:pt idx="16" formatCode="###0.0">
                  <c:v>18.781711779747514</c:v>
                </c:pt>
                <c:pt idx="17" formatCode="###0.0">
                  <c:v>22.696790884487271</c:v>
                </c:pt>
                <c:pt idx="18" formatCode="###0.0">
                  <c:v>25.908671792127457</c:v>
                </c:pt>
              </c:numCache>
            </c:numRef>
          </c:val>
          <c:extLst xmlns:c16r2="http://schemas.microsoft.com/office/drawing/2015/06/chart">
            <c:ext xmlns:c16="http://schemas.microsoft.com/office/drawing/2014/chart" uri="{C3380CC4-5D6E-409C-BE32-E72D297353CC}">
              <c16:uniqueId val="{00000008-14E8-4F47-AC39-89FEB21A0D13}"/>
            </c:ext>
          </c:extLst>
        </c:ser>
        <c:ser>
          <c:idx val="3"/>
          <c:order val="3"/>
          <c:tx>
            <c:strRef>
              <c:f>Sheet1!$E$5</c:f>
              <c:strCache>
                <c:ptCount val="1"/>
                <c:pt idx="0">
                  <c:v>Unmet need for limiting births</c:v>
                </c:pt>
              </c:strCache>
            </c:strRef>
          </c:tx>
          <c:spPr>
            <a:solidFill>
              <a:srgbClr val="D00E2A"/>
            </a:solid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Sheet1!$A$6:$A$24</c:f>
              <c:strCache>
                <c:ptCount val="19"/>
                <c:pt idx="0">
                  <c:v>Total</c:v>
                </c:pt>
                <c:pt idx="2">
                  <c:v>Urban</c:v>
                </c:pt>
                <c:pt idx="3">
                  <c:v>Rural</c:v>
                </c:pt>
                <c:pt idx="5">
                  <c:v>Primary or
Lower
Secondary</c:v>
                </c:pt>
                <c:pt idx="6">
                  <c:v>Upper
Secondary</c:v>
                </c:pt>
                <c:pt idx="7">
                  <c:v>Vocational
Education</c:v>
                </c:pt>
                <c:pt idx="8">
                  <c:v>Higher</c:v>
                </c:pt>
                <c:pt idx="10">
                  <c:v>Georgian</c:v>
                </c:pt>
                <c:pt idx="11">
                  <c:v>Azerbaijani</c:v>
                </c:pt>
                <c:pt idx="12">
                  <c:v>Armenian</c:v>
                </c:pt>
                <c:pt idx="14">
                  <c:v>Poorest</c:v>
                </c:pt>
                <c:pt idx="15">
                  <c:v>Second</c:v>
                </c:pt>
                <c:pt idx="16">
                  <c:v>Middle</c:v>
                </c:pt>
                <c:pt idx="17">
                  <c:v>Fourth   </c:v>
                </c:pt>
                <c:pt idx="18">
                  <c:v>Richest</c:v>
                </c:pt>
              </c:strCache>
            </c:strRef>
          </c:cat>
          <c:val>
            <c:numRef>
              <c:f>Sheet1!$E$6:$E$24</c:f>
              <c:numCache>
                <c:formatCode>General</c:formatCode>
                <c:ptCount val="19"/>
                <c:pt idx="0" formatCode="###0.0">
                  <c:v>14.806486380149478</c:v>
                </c:pt>
                <c:pt idx="2" formatCode="###0.0">
                  <c:v>13.568784170585735</c:v>
                </c:pt>
                <c:pt idx="3" formatCode="###0.0">
                  <c:v>16.717124518314844</c:v>
                </c:pt>
                <c:pt idx="5" formatCode="###0.0">
                  <c:v>17.988761728763215</c:v>
                </c:pt>
                <c:pt idx="6" formatCode="###0.0">
                  <c:v>17.927779897140429</c:v>
                </c:pt>
                <c:pt idx="7" formatCode="###0.0">
                  <c:v>16.412804573393238</c:v>
                </c:pt>
                <c:pt idx="8" formatCode="###0.0">
                  <c:v>11.631730477282991</c:v>
                </c:pt>
                <c:pt idx="10" formatCode="###0.0">
                  <c:v>14.425378248853152</c:v>
                </c:pt>
                <c:pt idx="11" formatCode="###0.0">
                  <c:v>13.429963531810085</c:v>
                </c:pt>
                <c:pt idx="12" formatCode="###0.0">
                  <c:v>23.800794860452861</c:v>
                </c:pt>
                <c:pt idx="14" formatCode="###0.0">
                  <c:v>17.200062247346334</c:v>
                </c:pt>
                <c:pt idx="15" formatCode="###0.0">
                  <c:v>14.934997255631391</c:v>
                </c:pt>
                <c:pt idx="16" formatCode="###0.0">
                  <c:v>17.108369548831611</c:v>
                </c:pt>
                <c:pt idx="17" formatCode="###0.0">
                  <c:v>13.860052971431244</c:v>
                </c:pt>
                <c:pt idx="18" formatCode="###0.0">
                  <c:v>11.748839168885391</c:v>
                </c:pt>
              </c:numCache>
            </c:numRef>
          </c:val>
          <c:extLst xmlns:c16r2="http://schemas.microsoft.com/office/drawing/2015/06/chart">
            <c:ext xmlns:c16="http://schemas.microsoft.com/office/drawing/2014/chart" uri="{C3380CC4-5D6E-409C-BE32-E72D297353CC}">
              <c16:uniqueId val="{00000009-14E8-4F47-AC39-89FEB21A0D13}"/>
            </c:ext>
          </c:extLst>
        </c:ser>
        <c:dLbls>
          <c:showLegendKey val="0"/>
          <c:showVal val="0"/>
          <c:showCatName val="0"/>
          <c:showSerName val="0"/>
          <c:showPercent val="0"/>
          <c:showBubbleSize val="0"/>
        </c:dLbls>
        <c:gapWidth val="40"/>
        <c:overlap val="100"/>
        <c:axId val="387549904"/>
        <c:axId val="387550464"/>
      </c:barChart>
      <c:catAx>
        <c:axId val="387549904"/>
        <c:scaling>
          <c:orientation val="minMax"/>
        </c:scaling>
        <c:delete val="0"/>
        <c:axPos val="b"/>
        <c:numFmt formatCode="General" sourceLinked="1"/>
        <c:majorTickMark val="none"/>
        <c:minorTickMark val="none"/>
        <c:tickLblPos val="nextTo"/>
        <c:spPr>
          <a:noFill/>
          <a:ln w="6350" cap="flat" cmpd="sng" algn="ctr">
            <a:solidFill>
              <a:schemeClr val="tx1">
                <a:lumMod val="15000"/>
                <a:lumOff val="85000"/>
              </a:schemeClr>
            </a:solidFill>
            <a:round/>
          </a:ln>
          <a:effectLst/>
        </c:spPr>
        <c:txPr>
          <a:bodyPr rot="-5400000" spcFirstLastPara="1" vertOverflow="ellipsis"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387550464"/>
        <c:crossesAt val="0"/>
        <c:auto val="1"/>
        <c:lblAlgn val="ctr"/>
        <c:lblOffset val="100"/>
        <c:noMultiLvlLbl val="0"/>
      </c:catAx>
      <c:valAx>
        <c:axId val="387550464"/>
        <c:scaling>
          <c:orientation val="minMax"/>
          <c:max val="75"/>
          <c:min val="0"/>
        </c:scaling>
        <c:delete val="0"/>
        <c:axPos val="l"/>
        <c:title>
          <c:tx>
            <c:rich>
              <a:bodyPr rot="-5400000" spcFirstLastPara="1" vertOverflow="ellipsis" vert="horz" wrap="square" anchor="ctr" anchorCtr="1"/>
              <a:lstStyle/>
              <a:p>
                <a:pPr algn="ctr" rtl="0">
                  <a:defRPr lang="en-US" sz="600" b="0" i="0" u="none" strike="noStrike" kern="1200" baseline="0" dirty="0">
                    <a:solidFill>
                      <a:schemeClr val="bg2">
                        <a:lumMod val="75000"/>
                      </a:schemeClr>
                    </a:solidFill>
                    <a:latin typeface="+mn-lt"/>
                    <a:ea typeface="+mn-ea"/>
                    <a:cs typeface="+mn-cs"/>
                  </a:defRPr>
                </a:pPr>
                <a:r>
                  <a:rPr lang="en-US" sz="600" b="0" i="0" u="none" strike="noStrike" kern="1200" baseline="0" dirty="0">
                    <a:solidFill>
                      <a:schemeClr val="bg2">
                        <a:lumMod val="75000"/>
                      </a:schemeClr>
                    </a:solidFill>
                    <a:latin typeface="+mn-lt"/>
                    <a:ea typeface="+mn-ea"/>
                    <a:cs typeface="+mn-cs"/>
                  </a:rPr>
                  <a:t>Percent</a:t>
                </a:r>
              </a:p>
            </c:rich>
          </c:tx>
          <c:layout/>
          <c:overlay val="0"/>
          <c:spPr>
            <a:noFill/>
            <a:ln>
              <a:noFill/>
            </a:ln>
            <a:effectLst/>
          </c:spPr>
          <c:txPr>
            <a:bodyPr rot="-5400000" spcFirstLastPara="1" vertOverflow="ellipsis" vert="horz" wrap="square" anchor="ctr" anchorCtr="1"/>
            <a:lstStyle/>
            <a:p>
              <a:pPr algn="ctr" rtl="0">
                <a:defRPr lang="en-US" sz="600" b="0" i="0" u="none" strike="noStrike" kern="1200" baseline="0" dirty="0">
                  <a:solidFill>
                    <a:schemeClr val="bg2">
                      <a:lumMod val="75000"/>
                    </a:schemeClr>
                  </a:solidFill>
                  <a:latin typeface="+mn-lt"/>
                  <a:ea typeface="+mn-ea"/>
                  <a:cs typeface="+mn-cs"/>
                </a:defRPr>
              </a:pPr>
              <a:endParaRPr lang="en-US"/>
            </a:p>
          </c:txPr>
        </c:title>
        <c:numFmt formatCode="#,##0" sourceLinked="0"/>
        <c:majorTickMark val="none"/>
        <c:minorTickMark val="none"/>
        <c:tickLblPos val="nextTo"/>
        <c:spPr>
          <a:noFill/>
          <a:ln>
            <a:solidFill>
              <a:schemeClr val="tx1">
                <a:lumMod val="15000"/>
                <a:lumOff val="85000"/>
              </a:schemeClr>
            </a:solidFill>
          </a:ln>
          <a:effectLst/>
        </c:spPr>
        <c:txPr>
          <a:bodyPr rot="0" spcFirstLastPara="1" vertOverflow="ellipsis"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387549904"/>
        <c:crosses val="autoZero"/>
        <c:crossBetween val="between"/>
        <c:majorUnit val="10"/>
      </c:valAx>
      <c:spPr>
        <a:noFill/>
        <a:ln w="3175">
          <a:noFill/>
        </a:ln>
        <a:effectLst/>
      </c:spPr>
    </c:plotArea>
    <c:legend>
      <c:legendPos val="b"/>
      <c:layout>
        <c:manualLayout>
          <c:xMode val="edge"/>
          <c:yMode val="edge"/>
          <c:x val="0.19129663455931803"/>
          <c:y val="0.89515437110609597"/>
          <c:w val="0.59976062995741908"/>
          <c:h val="8.1383116044920586E-2"/>
        </c:manualLayout>
      </c:layout>
      <c:overlay val="0"/>
      <c:spPr>
        <a:noFill/>
        <a:ln>
          <a:noFill/>
        </a:ln>
        <a:effectLst/>
      </c:spPr>
      <c:txPr>
        <a:bodyPr rot="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solidFill>
      <a:schemeClr val="bg1"/>
    </a:solidFill>
    <a:ln w="3175">
      <a:noFill/>
    </a:ln>
    <a:effectLst/>
  </c:spPr>
  <c:txPr>
    <a:bodyPr/>
    <a:lstStyle/>
    <a:p>
      <a:pPr>
        <a:defRPr/>
      </a:pPr>
      <a:endParaRPr lang="en-US"/>
    </a:p>
  </c:txPr>
  <c:externalData r:id="rId3">
    <c:autoUpdate val="0"/>
  </c:externalData>
  <c:userShapes r:id="rId4"/>
</c:chartSpace>
</file>

<file path=ppt/charts/chart2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9836263731675442E-2"/>
          <c:y val="7.6745623006766614E-2"/>
          <c:w val="0.8709102467213079"/>
          <c:h val="0.72552515082134561"/>
        </c:manualLayout>
      </c:layout>
      <c:stockChart>
        <c:ser>
          <c:idx val="0"/>
          <c:order val="0"/>
          <c:tx>
            <c:strRef>
              <c:f>Sheet1!$B$5</c:f>
              <c:strCache>
                <c:ptCount val="1"/>
                <c:pt idx="0">
                  <c:v>Lowest </c:v>
                </c:pt>
              </c:strCache>
            </c:strRef>
          </c:tx>
          <c:spPr>
            <a:ln w="25400" cap="rnd">
              <a:noFill/>
              <a:round/>
            </a:ln>
            <a:effectLst/>
          </c:spPr>
          <c:marker>
            <c:symbol val="circle"/>
            <c:size val="6"/>
            <c:spPr>
              <a:noFill/>
              <a:ln w="22225">
                <a:solidFill>
                  <a:srgbClr val="3AB9C6"/>
                </a:solidFill>
                <a:round/>
              </a:ln>
              <a:effectLst/>
            </c:spPr>
          </c:marker>
          <c:dLbls>
            <c:dLbl>
              <c:idx val="0"/>
              <c:layout/>
              <c:tx>
                <c:rich>
                  <a:bodyPr/>
                  <a:lstStyle/>
                  <a:p>
                    <a:fld id="{2B6EA51E-304E-49EB-96F4-B1F984C80411}" type="CELLRANGE">
                      <a:rPr lang="en-US"/>
                      <a:pPr/>
                      <a:t>[CELLRANGE]</a:t>
                    </a:fld>
                    <a:r>
                      <a:rPr lang="en-US" baseline="0"/>
                      <a:t>, </a:t>
                    </a:r>
                    <a:fld id="{AFB9A05C-A141-47E3-A264-39023F23ABF4}"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1"/>
              <c:layout/>
              <c:tx>
                <c:rich>
                  <a:bodyPr/>
                  <a:lstStyle/>
                  <a:p>
                    <a:fld id="{3B5EED30-ED4A-4801-BA50-E2005F3C6AE9}" type="CELLRANGE">
                      <a:rPr lang="en-US"/>
                      <a:pPr/>
                      <a:t>[CELLRANGE]</a:t>
                    </a:fld>
                    <a:r>
                      <a:rPr lang="en-US" baseline="0"/>
                      <a:t>, </a:t>
                    </a:r>
                    <a:fld id="{9DF9A245-7C52-4BD2-9047-E6C19EB53660}"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2"/>
              <c:layout/>
              <c:tx>
                <c:rich>
                  <a:bodyPr/>
                  <a:lstStyle/>
                  <a:p>
                    <a:fld id="{D5A9B83B-F116-4F0B-8734-41E193CFB602}" type="CELLRANGE">
                      <a:rPr lang="en-US"/>
                      <a:pPr/>
                      <a:t>[CELLRANGE]</a:t>
                    </a:fld>
                    <a:r>
                      <a:rPr lang="en-US" baseline="0"/>
                      <a:t>, </a:t>
                    </a:r>
                    <a:fld id="{1958C29E-0A3D-475D-B180-88BBDA860F9A}"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3"/>
              <c:layout/>
              <c:tx>
                <c:rich>
                  <a:bodyPr/>
                  <a:lstStyle/>
                  <a:p>
                    <a:fld id="{B8C5EB70-B023-48F4-9060-D11595CD63DC}" type="CELLRANGE">
                      <a:rPr lang="en-US"/>
                      <a:pPr/>
                      <a:t>[CELLRANGE]</a:t>
                    </a:fld>
                    <a:r>
                      <a:rPr lang="en-US" baseline="0"/>
                      <a:t>, </a:t>
                    </a:r>
                    <a:fld id="{77DA17C4-8A0E-4880-AA7B-362D03AA8359}"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4"/>
              <c:layout/>
              <c:tx>
                <c:rich>
                  <a:bodyPr/>
                  <a:lstStyle/>
                  <a:p>
                    <a:fld id="{EC9F0ECF-280F-4DA5-8C1D-77CCF0EE3AA4}" type="CELLRANGE">
                      <a:rPr lang="en-US"/>
                      <a:pPr/>
                      <a:t>[CELLRANGE]</a:t>
                    </a:fld>
                    <a:r>
                      <a:rPr lang="en-US" baseline="0"/>
                      <a:t>, </a:t>
                    </a:r>
                    <a:fld id="{EE698579-93D9-4A13-9C4E-8741D1DAA5D5}"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lumMod val="75000"/>
                        <a:lumOff val="25000"/>
                      </a:schemeClr>
                    </a:solidFill>
                    <a:latin typeface="+mn-lt"/>
                    <a:ea typeface="+mn-ea"/>
                    <a:cs typeface="+mn-cs"/>
                  </a:defRPr>
                </a:pPr>
                <a:endParaRPr lang="en-US"/>
              </a:p>
            </c:txPr>
            <c:dLblPos val="b"/>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DataLabelsRange val="1"/>
                <c15:showLeaderLines val="1"/>
                <c15:leaderLines>
                  <c:spPr>
                    <a:ln w="9525" cap="flat" cmpd="sng" algn="ctr">
                      <a:solidFill>
                        <a:schemeClr val="tx1">
                          <a:lumMod val="35000"/>
                          <a:lumOff val="65000"/>
                        </a:schemeClr>
                      </a:solidFill>
                      <a:round/>
                    </a:ln>
                    <a:effectLst/>
                  </c:spPr>
                </c15:leaderLines>
              </c:ext>
            </c:extLst>
          </c:dLbls>
          <c:cat>
            <c:strRef>
              <c:f>Sheet1!$A$6:$A$10</c:f>
              <c:strCache>
                <c:ptCount val="5"/>
                <c:pt idx="0">
                  <c:v>Area</c:v>
                </c:pt>
                <c:pt idx="1">
                  <c:v>Woman's 
Education</c:v>
                </c:pt>
                <c:pt idx="2">
                  <c:v>Age</c:v>
                </c:pt>
                <c:pt idx="3">
                  <c:v>Ethnicity of 
household head</c:v>
                </c:pt>
                <c:pt idx="4">
                  <c:v>Wealth 
Quintile</c:v>
                </c:pt>
              </c:strCache>
            </c:strRef>
          </c:cat>
          <c:val>
            <c:numRef>
              <c:f>Sheet1!$B$6:$B$10</c:f>
              <c:numCache>
                <c:formatCode>0.0</c:formatCode>
                <c:ptCount val="5"/>
                <c:pt idx="0">
                  <c:v>41.884351579564466</c:v>
                </c:pt>
                <c:pt idx="1">
                  <c:v>38.158491178667042</c:v>
                </c:pt>
                <c:pt idx="2">
                  <c:v>27.2</c:v>
                </c:pt>
                <c:pt idx="3">
                  <c:v>30.815069094080354</c:v>
                </c:pt>
                <c:pt idx="4">
                  <c:v>35.504622599285774</c:v>
                </c:pt>
              </c:numCache>
            </c:numRef>
          </c:val>
          <c:smooth val="0"/>
          <c:extLst xmlns:c16r2="http://schemas.microsoft.com/office/drawing/2015/06/chart">
            <c:ext xmlns:c16="http://schemas.microsoft.com/office/drawing/2014/chart" uri="{C3380CC4-5D6E-409C-BE32-E72D297353CC}">
              <c16:uniqueId val="{00000004-0D59-4F4B-B45C-987E93C8AAF6}"/>
            </c:ext>
            <c:ext xmlns:c15="http://schemas.microsoft.com/office/drawing/2012/chart" uri="{02D57815-91ED-43cb-92C2-25804820EDAC}">
              <c15:datalabelsRange>
                <c15:f>Sheet1!$F$6:$F$10</c15:f>
                <c15:dlblRangeCache>
                  <c:ptCount val="5"/>
                  <c:pt idx="0">
                    <c:v>Rural</c:v>
                  </c:pt>
                  <c:pt idx="1">
                    <c:v>Primary or Lower Secondary</c:v>
                  </c:pt>
                  <c:pt idx="2">
                    <c:v>Age 15-19*</c:v>
                  </c:pt>
                  <c:pt idx="3">
                    <c:v>Azerbaijani</c:v>
                  </c:pt>
                  <c:pt idx="4">
                    <c:v>Poorest</c:v>
                  </c:pt>
                </c15:dlblRangeCache>
              </c15:datalabelsRange>
            </c:ext>
          </c:extLst>
        </c:ser>
        <c:ser>
          <c:idx val="1"/>
          <c:order val="1"/>
          <c:tx>
            <c:strRef>
              <c:f>Sheet1!$C$5</c:f>
              <c:strCache>
                <c:ptCount val="1"/>
                <c:pt idx="0">
                  <c:v>Highest</c:v>
                </c:pt>
              </c:strCache>
            </c:strRef>
          </c:tx>
          <c:spPr>
            <a:ln w="25400" cap="rnd">
              <a:noFill/>
              <a:round/>
            </a:ln>
            <a:effectLst/>
          </c:spPr>
          <c:marker>
            <c:symbol val="circle"/>
            <c:size val="6"/>
            <c:spPr>
              <a:solidFill>
                <a:srgbClr val="3AB9C6"/>
              </a:solidFill>
              <a:ln w="22225">
                <a:noFill/>
                <a:round/>
              </a:ln>
              <a:effectLst/>
            </c:spPr>
          </c:marker>
          <c:dLbls>
            <c:dLbl>
              <c:idx val="0"/>
              <c:layout/>
              <c:tx>
                <c:rich>
                  <a:bodyPr/>
                  <a:lstStyle/>
                  <a:p>
                    <a:fld id="{1F3950E3-5C25-4DCF-B6A5-78447B779BFF}" type="CELLRANGE">
                      <a:rPr lang="en-US"/>
                      <a:pPr/>
                      <a:t>[CELLRANGE]</a:t>
                    </a:fld>
                    <a:r>
                      <a:rPr lang="en-US" baseline="0"/>
                      <a:t>, </a:t>
                    </a:r>
                    <a:fld id="{123A4F97-4E4F-40BF-B9A7-8F91B3E0E34B}"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1"/>
              <c:layout/>
              <c:tx>
                <c:rich>
                  <a:bodyPr/>
                  <a:lstStyle/>
                  <a:p>
                    <a:fld id="{97AC286D-FA24-4466-9AB8-604E31814395}" type="CELLRANGE">
                      <a:rPr lang="en-US"/>
                      <a:pPr/>
                      <a:t>[CELLRANGE]</a:t>
                    </a:fld>
                    <a:r>
                      <a:rPr lang="en-US" baseline="0"/>
                      <a:t>, </a:t>
                    </a:r>
                    <a:fld id="{4F468563-31C7-4015-94F5-6A167E82862E}"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2"/>
              <c:layout/>
              <c:tx>
                <c:rich>
                  <a:bodyPr/>
                  <a:lstStyle/>
                  <a:p>
                    <a:fld id="{BE9FA7EA-2DFD-4F33-994C-32DF91A346C4}" type="CELLRANGE">
                      <a:rPr lang="en-US"/>
                      <a:pPr/>
                      <a:t>[CELLRANGE]</a:t>
                    </a:fld>
                    <a:r>
                      <a:rPr lang="en-US" baseline="0"/>
                      <a:t>, </a:t>
                    </a:r>
                    <a:fld id="{2961F64B-210C-4D0E-BD31-604F9F858AA7}"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3"/>
              <c:layout/>
              <c:tx>
                <c:rich>
                  <a:bodyPr/>
                  <a:lstStyle/>
                  <a:p>
                    <a:fld id="{1B55E221-AA02-47BF-9A85-6F5379D94FD7}" type="CELLRANGE">
                      <a:rPr lang="en-US"/>
                      <a:pPr/>
                      <a:t>[CELLRANGE]</a:t>
                    </a:fld>
                    <a:r>
                      <a:rPr lang="en-US" baseline="0"/>
                      <a:t>, </a:t>
                    </a:r>
                    <a:fld id="{D9C765A0-5040-48C2-9310-4ABC0DFDF42D}"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4"/>
              <c:layout/>
              <c:tx>
                <c:rich>
                  <a:bodyPr/>
                  <a:lstStyle/>
                  <a:p>
                    <a:fld id="{AE131B80-D7F2-4BC0-97EE-E45887632551}" type="CELLRANGE">
                      <a:rPr lang="en-US"/>
                      <a:pPr/>
                      <a:t>[CELLRANGE]</a:t>
                    </a:fld>
                    <a:r>
                      <a:rPr lang="en-US" baseline="0"/>
                      <a:t>, </a:t>
                    </a:r>
                    <a:fld id="{AB556723-618E-4952-B5DD-93090DB57C7A}"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lumMod val="75000"/>
                        <a:lumOff val="25000"/>
                      </a:schemeClr>
                    </a:solidFill>
                    <a:latin typeface="+mn-lt"/>
                    <a:ea typeface="+mn-ea"/>
                    <a:cs typeface="+mn-cs"/>
                  </a:defRPr>
                </a:pPr>
                <a:endParaRPr lang="en-US"/>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DataLabelsRange val="1"/>
                <c15:showLeaderLines val="1"/>
                <c15:leaderLines>
                  <c:spPr>
                    <a:ln w="9525" cap="flat" cmpd="sng" algn="ctr">
                      <a:solidFill>
                        <a:schemeClr val="tx1">
                          <a:lumMod val="35000"/>
                          <a:lumOff val="65000"/>
                        </a:schemeClr>
                      </a:solidFill>
                      <a:round/>
                    </a:ln>
                    <a:effectLst/>
                  </c:spPr>
                </c15:leaderLines>
              </c:ext>
            </c:extLst>
          </c:dLbls>
          <c:cat>
            <c:strRef>
              <c:f>Sheet1!$A$6:$A$10</c:f>
              <c:strCache>
                <c:ptCount val="5"/>
                <c:pt idx="0">
                  <c:v>Area</c:v>
                </c:pt>
                <c:pt idx="1">
                  <c:v>Woman's 
Education</c:v>
                </c:pt>
                <c:pt idx="2">
                  <c:v>Age</c:v>
                </c:pt>
                <c:pt idx="3">
                  <c:v>Ethnicity of 
household head</c:v>
                </c:pt>
                <c:pt idx="4">
                  <c:v>Wealth 
Quintile</c:v>
                </c:pt>
              </c:strCache>
            </c:strRef>
          </c:cat>
          <c:val>
            <c:numRef>
              <c:f>Sheet1!$C$6:$C$10</c:f>
              <c:numCache>
                <c:formatCode>0.0</c:formatCode>
                <c:ptCount val="5"/>
                <c:pt idx="0">
                  <c:v>56.154114930076808</c:v>
                </c:pt>
                <c:pt idx="1">
                  <c:v>58.355636054709812</c:v>
                </c:pt>
                <c:pt idx="2">
                  <c:v>59.474514853833732</c:v>
                </c:pt>
                <c:pt idx="3">
                  <c:v>53.115377935649732</c:v>
                </c:pt>
                <c:pt idx="4">
                  <c:v>60.709070554198796</c:v>
                </c:pt>
              </c:numCache>
            </c:numRef>
          </c:val>
          <c:smooth val="0"/>
          <c:extLst xmlns:c16r2="http://schemas.microsoft.com/office/drawing/2015/06/chart">
            <c:ext xmlns:c16="http://schemas.microsoft.com/office/drawing/2014/chart" uri="{C3380CC4-5D6E-409C-BE32-E72D297353CC}">
              <c16:uniqueId val="{0000000C-0D59-4F4B-B45C-987E93C8AAF6}"/>
            </c:ext>
            <c:ext xmlns:c15="http://schemas.microsoft.com/office/drawing/2012/chart" uri="{02D57815-91ED-43cb-92C2-25804820EDAC}">
              <c15:datalabelsRange>
                <c15:f>Sheet1!$G$6:$G$10</c15:f>
                <c15:dlblRangeCache>
                  <c:ptCount val="5"/>
                  <c:pt idx="0">
                    <c:v>Urban</c:v>
                  </c:pt>
                  <c:pt idx="1">
                    <c:v>Higher</c:v>
                  </c:pt>
                  <c:pt idx="2">
                    <c:v>Age 30-34</c:v>
                  </c:pt>
                  <c:pt idx="3">
                    <c:v>Georgian</c:v>
                  </c:pt>
                  <c:pt idx="4">
                    <c:v>Richest</c:v>
                  </c:pt>
                </c15:dlblRangeCache>
              </c15:datalabelsRange>
            </c:ext>
          </c:extLst>
        </c:ser>
        <c:ser>
          <c:idx val="2"/>
          <c:order val="2"/>
          <c:tx>
            <c:strRef>
              <c:f>Sheet1!$D$5</c:f>
              <c:strCache>
                <c:ptCount val="1"/>
                <c:pt idx="0">
                  <c:v>National</c:v>
                </c:pt>
              </c:strCache>
            </c:strRef>
          </c:tx>
          <c:spPr>
            <a:ln w="25400" cap="rnd">
              <a:noFill/>
              <a:round/>
            </a:ln>
            <a:effectLst/>
          </c:spPr>
          <c:marker>
            <c:symbol val="dash"/>
            <c:size val="6"/>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w="9525">
                <a:solidFill>
                  <a:schemeClr val="bg1">
                    <a:lumMod val="65000"/>
                  </a:schemeClr>
                </a:solidFill>
                <a:round/>
              </a:ln>
              <a:effectLst/>
            </c:spPr>
          </c:marker>
          <c:cat>
            <c:strRef>
              <c:f>Sheet1!$A$6:$A$10</c:f>
              <c:strCache>
                <c:ptCount val="5"/>
                <c:pt idx="0">
                  <c:v>Area</c:v>
                </c:pt>
                <c:pt idx="1">
                  <c:v>Woman's 
Education</c:v>
                </c:pt>
                <c:pt idx="2">
                  <c:v>Age</c:v>
                </c:pt>
                <c:pt idx="3">
                  <c:v>Ethnicity of 
household head</c:v>
                </c:pt>
                <c:pt idx="4">
                  <c:v>Wealth 
Quintile</c:v>
                </c:pt>
              </c:strCache>
            </c:strRef>
          </c:cat>
          <c:val>
            <c:numRef>
              <c:f>Sheet1!$D$6:$D$10</c:f>
              <c:numCache>
                <c:formatCode>0.0</c:formatCode>
                <c:ptCount val="5"/>
                <c:pt idx="0">
                  <c:v>50.95533536934628</c:v>
                </c:pt>
                <c:pt idx="1">
                  <c:v>50.95533536934628</c:v>
                </c:pt>
                <c:pt idx="2">
                  <c:v>50.95533536934628</c:v>
                </c:pt>
                <c:pt idx="3">
                  <c:v>50.95533536934628</c:v>
                </c:pt>
                <c:pt idx="4">
                  <c:v>50.95533536934628</c:v>
                </c:pt>
              </c:numCache>
            </c:numRef>
          </c:val>
          <c:smooth val="0"/>
          <c:extLst xmlns:c16r2="http://schemas.microsoft.com/office/drawing/2015/06/chart">
            <c:ext xmlns:c16="http://schemas.microsoft.com/office/drawing/2014/chart" uri="{C3380CC4-5D6E-409C-BE32-E72D297353CC}">
              <c16:uniqueId val="{0000000D-0D59-4F4B-B45C-987E93C8AAF6}"/>
            </c:ext>
          </c:extLst>
        </c:ser>
        <c:dLbls>
          <c:showLegendKey val="0"/>
          <c:showVal val="0"/>
          <c:showCatName val="0"/>
          <c:showSerName val="0"/>
          <c:showPercent val="0"/>
          <c:showBubbleSize val="0"/>
        </c:dLbls>
        <c:hiLowLines>
          <c:spPr>
            <a:ln w="3175" cap="flat" cmpd="sng" algn="ctr">
              <a:solidFill>
                <a:srgbClr val="3AB9C6"/>
              </a:solidFill>
              <a:round/>
            </a:ln>
            <a:effectLst/>
          </c:spPr>
        </c:hiLowLines>
        <c:axId val="568963664"/>
        <c:axId val="568964224"/>
      </c:stockChart>
      <c:catAx>
        <c:axId val="568963664"/>
        <c:scaling>
          <c:orientation val="minMax"/>
        </c:scaling>
        <c:delete val="0"/>
        <c:axPos val="b"/>
        <c:numFmt formatCode="General" sourceLinked="1"/>
        <c:majorTickMark val="none"/>
        <c:minorTickMark val="none"/>
        <c:tickLblPos val="low"/>
        <c:spPr>
          <a:noFill/>
          <a:ln w="6350" cap="flat" cmpd="sng" algn="ctr">
            <a:solidFill>
              <a:schemeClr val="tx1">
                <a:lumMod val="15000"/>
                <a:lumOff val="85000"/>
              </a:schemeClr>
            </a:solidFill>
            <a:round/>
          </a:ln>
          <a:effectLst/>
        </c:spPr>
        <c:txPr>
          <a:bodyPr rot="0" spcFirstLastPara="1" vertOverflow="ellipsis" wrap="square" anchor="b"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568964224"/>
        <c:crosses val="autoZero"/>
        <c:auto val="1"/>
        <c:lblAlgn val="ctr"/>
        <c:lblOffset val="250"/>
        <c:noMultiLvlLbl val="0"/>
      </c:catAx>
      <c:valAx>
        <c:axId val="568964224"/>
        <c:scaling>
          <c:orientation val="minMax"/>
          <c:max val="70"/>
          <c:min val="20"/>
        </c:scaling>
        <c:delete val="0"/>
        <c:axPos val="l"/>
        <c:majorGridlines>
          <c:spPr>
            <a:ln w="6350"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600" b="0" i="0" u="none" strike="noStrike" kern="1200" baseline="0">
                    <a:solidFill>
                      <a:schemeClr val="bg2">
                        <a:lumMod val="75000"/>
                      </a:schemeClr>
                    </a:solidFill>
                    <a:latin typeface="+mn-lt"/>
                    <a:ea typeface="+mn-ea"/>
                    <a:cs typeface="+mn-cs"/>
                  </a:defRPr>
                </a:pPr>
                <a:r>
                  <a:rPr lang="en-US" sz="600" dirty="0">
                    <a:solidFill>
                      <a:schemeClr val="bg2">
                        <a:lumMod val="75000"/>
                      </a:schemeClr>
                    </a:solidFill>
                  </a:rPr>
                  <a:t>Percent</a:t>
                </a:r>
              </a:p>
            </c:rich>
          </c:tx>
          <c:layout>
            <c:manualLayout>
              <c:xMode val="edge"/>
              <c:yMode val="edge"/>
              <c:x val="4.2727810724545925E-3"/>
              <c:y val="0.34128818796448568"/>
            </c:manualLayout>
          </c:layout>
          <c:overlay val="0"/>
          <c:spPr>
            <a:noFill/>
            <a:ln>
              <a:noFill/>
            </a:ln>
            <a:effectLst/>
          </c:sp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568963664"/>
        <c:crosses val="autoZero"/>
        <c:crossBetween val="between"/>
        <c:majorUnit val="10"/>
      </c:valAx>
      <c:spPr>
        <a:noFill/>
        <a:ln w="3175">
          <a:noFill/>
        </a:ln>
        <a:effectLst/>
      </c:spPr>
    </c:plotArea>
    <c:legend>
      <c:legendPos val="r"/>
      <c:legendEntry>
        <c:idx val="0"/>
        <c:delete val="1"/>
      </c:legendEntry>
      <c:legendEntry>
        <c:idx val="1"/>
        <c:delete val="1"/>
      </c:legendEntry>
      <c:layout>
        <c:manualLayout>
          <c:xMode val="edge"/>
          <c:yMode val="edge"/>
          <c:x val="0.76755602438139869"/>
          <c:y val="5.0846781034499973E-3"/>
          <c:w val="0.1921410306682057"/>
          <c:h val="7.3813152608111471E-2"/>
        </c:manualLayout>
      </c:layout>
      <c:overlay val="0"/>
      <c:spPr>
        <a:noFill/>
        <a:ln>
          <a:noFill/>
        </a:ln>
        <a:effectLst/>
      </c:spPr>
      <c:txPr>
        <a:bodyPr rot="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w="3175">
      <a:noFill/>
    </a:ln>
    <a:effectLst/>
  </c:spPr>
  <c:txPr>
    <a:bodyPr/>
    <a:lstStyle/>
    <a:p>
      <a:pPr>
        <a:defRPr/>
      </a:pPr>
      <a:endParaRPr lang="en-US"/>
    </a:p>
  </c:txPr>
  <c:externalData r:id="rId1">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9223759871162902E-2"/>
          <c:y val="5.3631602905314213E-2"/>
          <c:w val="0.90753838328135417"/>
          <c:h val="0.73382417027086744"/>
        </c:manualLayout>
      </c:layout>
      <c:barChart>
        <c:barDir val="col"/>
        <c:grouping val="clustered"/>
        <c:varyColors val="0"/>
        <c:ser>
          <c:idx val="0"/>
          <c:order val="0"/>
          <c:spPr>
            <a:solidFill>
              <a:schemeClr val="accent1">
                <a:lumMod val="60000"/>
                <a:lumOff val="40000"/>
              </a:schemeClr>
            </a:solid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'chart 1 (2)'!$A$5:$A$23</c:f>
              <c:strCache>
                <c:ptCount val="19"/>
                <c:pt idx="0">
                  <c:v>Total</c:v>
                </c:pt>
                <c:pt idx="2">
                  <c:v>Urban</c:v>
                </c:pt>
                <c:pt idx="3">
                  <c:v>Rural</c:v>
                </c:pt>
                <c:pt idx="5">
                  <c:v>Poorest</c:v>
                </c:pt>
                <c:pt idx="6">
                  <c:v>Second</c:v>
                </c:pt>
                <c:pt idx="7">
                  <c:v>Middle</c:v>
                </c:pt>
                <c:pt idx="8">
                  <c:v>Fourth</c:v>
                </c:pt>
                <c:pt idx="9">
                  <c:v>Richest</c:v>
                </c:pt>
                <c:pt idx="11">
                  <c:v>15-19 years</c:v>
                </c:pt>
                <c:pt idx="12">
                  <c:v>20-34 years</c:v>
                </c:pt>
                <c:pt idx="13">
                  <c:v>35-49 years</c:v>
                </c:pt>
                <c:pt idx="15">
                  <c:v>Primary or 
Lower 
Secondary</c:v>
                </c:pt>
                <c:pt idx="16">
                  <c:v>Upper 
Secondary</c:v>
                </c:pt>
                <c:pt idx="17">
                  <c:v>Vocational 
Education</c:v>
                </c:pt>
                <c:pt idx="18">
                  <c:v>Higher</c:v>
                </c:pt>
              </c:strCache>
            </c:strRef>
          </c:cat>
          <c:val>
            <c:numRef>
              <c:f>'chart 1 (2)'!$B$5:$B$23</c:f>
              <c:numCache>
                <c:formatCode>General</c:formatCode>
                <c:ptCount val="19"/>
                <c:pt idx="0" formatCode="0.0">
                  <c:v>79.220695730462424</c:v>
                </c:pt>
                <c:pt idx="2" formatCode="0.0">
                  <c:v>82.751454279968996</c:v>
                </c:pt>
                <c:pt idx="3" formatCode="0.0">
                  <c:v>73.247939739072109</c:v>
                </c:pt>
                <c:pt idx="5" formatCode="0.0">
                  <c:v>69.679058352584278</c:v>
                </c:pt>
                <c:pt idx="6" formatCode="0.0">
                  <c:v>74.515084240678831</c:v>
                </c:pt>
                <c:pt idx="7" formatCode="0.0">
                  <c:v>78.2196089348664</c:v>
                </c:pt>
                <c:pt idx="8" formatCode="0.0">
                  <c:v>82.626511629983611</c:v>
                </c:pt>
                <c:pt idx="9" formatCode="0.0">
                  <c:v>87.119507552033539</c:v>
                </c:pt>
                <c:pt idx="11" formatCode="0.0">
                  <c:v>66.269487514677976</c:v>
                </c:pt>
                <c:pt idx="12" formatCode="0.0">
                  <c:v>78.736886757722843</c:v>
                </c:pt>
                <c:pt idx="13" formatCode="0.0">
                  <c:v>80.03145030003823</c:v>
                </c:pt>
                <c:pt idx="15" formatCode="0.0">
                  <c:v>69.562707715108189</c:v>
                </c:pt>
                <c:pt idx="16" formatCode="0.0">
                  <c:v>72.303890053160174</c:v>
                </c:pt>
                <c:pt idx="17" formatCode="0.0">
                  <c:v>78.352763135400139</c:v>
                </c:pt>
                <c:pt idx="18" formatCode="0.0">
                  <c:v>85.143306983414902</c:v>
                </c:pt>
              </c:numCache>
            </c:numRef>
          </c:val>
          <c:extLst xmlns:c16r2="http://schemas.microsoft.com/office/drawing/2015/06/chart">
            <c:ext xmlns:c16="http://schemas.microsoft.com/office/drawing/2014/chart" uri="{C3380CC4-5D6E-409C-BE32-E72D297353CC}">
              <c16:uniqueId val="{00000002-1312-458E-8A54-B991185431E0}"/>
            </c:ext>
          </c:extLst>
        </c:ser>
        <c:dLbls>
          <c:showLegendKey val="0"/>
          <c:showVal val="0"/>
          <c:showCatName val="0"/>
          <c:showSerName val="0"/>
          <c:showPercent val="0"/>
          <c:showBubbleSize val="0"/>
        </c:dLbls>
        <c:gapWidth val="60"/>
        <c:overlap val="32"/>
        <c:axId val="568966464"/>
        <c:axId val="568967024"/>
      </c:barChart>
      <c:catAx>
        <c:axId val="568966464"/>
        <c:scaling>
          <c:orientation val="minMax"/>
        </c:scaling>
        <c:delete val="0"/>
        <c:axPos val="b"/>
        <c:numFmt formatCode="General" sourceLinked="1"/>
        <c:majorTickMark val="none"/>
        <c:minorTickMark val="none"/>
        <c:tickLblPos val="nextTo"/>
        <c:spPr>
          <a:noFill/>
          <a:ln w="6350" cap="flat" cmpd="sng" algn="ctr">
            <a:solidFill>
              <a:schemeClr val="tx1">
                <a:lumMod val="15000"/>
                <a:lumOff val="85000"/>
              </a:schemeClr>
            </a:solidFill>
            <a:round/>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568967024"/>
        <c:crosses val="autoZero"/>
        <c:auto val="1"/>
        <c:lblAlgn val="ctr"/>
        <c:lblOffset val="100"/>
        <c:noMultiLvlLbl val="0"/>
      </c:catAx>
      <c:valAx>
        <c:axId val="568967024"/>
        <c:scaling>
          <c:orientation val="minMax"/>
          <c:max val="90"/>
          <c:min val="50"/>
        </c:scaling>
        <c:delete val="0"/>
        <c:axPos val="l"/>
        <c:majorGridlines>
          <c:spPr>
            <a:ln w="6350"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lgn="ctr" rtl="0">
                  <a:defRPr lang="en-US" sz="600" b="0" i="0" u="none" strike="noStrike" kern="1200" baseline="0" dirty="0" smtClean="0">
                    <a:solidFill>
                      <a:schemeClr val="bg2">
                        <a:lumMod val="75000"/>
                      </a:schemeClr>
                    </a:solidFill>
                    <a:latin typeface="+mn-lt"/>
                    <a:ea typeface="+mn-ea"/>
                    <a:cs typeface="+mn-cs"/>
                  </a:defRPr>
                </a:pPr>
                <a:r>
                  <a:rPr lang="en-US" sz="600" b="0" i="0" u="none" strike="noStrike" kern="1200" baseline="0" dirty="0">
                    <a:solidFill>
                      <a:schemeClr val="bg2">
                        <a:lumMod val="75000"/>
                      </a:schemeClr>
                    </a:solidFill>
                    <a:latin typeface="+mn-lt"/>
                    <a:ea typeface="+mn-ea"/>
                    <a:cs typeface="+mn-cs"/>
                  </a:rPr>
                  <a:t>Percent</a:t>
                </a:r>
              </a:p>
            </c:rich>
          </c:tx>
          <c:layout/>
          <c:overlay val="0"/>
          <c:spPr>
            <a:noFill/>
            <a:ln>
              <a:noFill/>
            </a:ln>
            <a:effectLst/>
          </c:spPr>
          <c:txPr>
            <a:bodyPr rot="-5400000" spcFirstLastPara="1" vertOverflow="ellipsis" vert="horz" wrap="square" anchor="ctr" anchorCtr="1"/>
            <a:lstStyle/>
            <a:p>
              <a:pPr algn="ctr" rtl="0">
                <a:defRPr lang="en-US" sz="600" b="0" i="0" u="none" strike="noStrike" kern="1200" baseline="0" dirty="0" smtClean="0">
                  <a:solidFill>
                    <a:schemeClr val="bg2">
                      <a:lumMod val="7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n-US"/>
          </a:p>
        </c:txPr>
        <c:crossAx val="568966464"/>
        <c:crosses val="autoZero"/>
        <c:crossBetween val="between"/>
        <c:majorUnit val="10"/>
      </c:valAx>
      <c:spPr>
        <a:noFill/>
        <a:ln w="3175">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w="3175">
      <a:noFill/>
    </a:ln>
    <a:effectLst/>
  </c:spPr>
  <c:txPr>
    <a:bodyPr/>
    <a:lstStyle/>
    <a:p>
      <a:pPr>
        <a:defRPr/>
      </a:pPr>
      <a:endParaRPr lang="en-US"/>
    </a:p>
  </c:txPr>
  <c:externalData r:id="rId3">
    <c:autoUpdate val="0"/>
  </c:externalData>
  <c:userShapes r:id="rId4"/>
</c:chartSpace>
</file>

<file path=ppt/charts/chart2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22174627991525"/>
          <c:y val="7.6745623006766614E-2"/>
          <c:w val="0.84852907246561238"/>
          <c:h val="0.77859980152600816"/>
        </c:manualLayout>
      </c:layout>
      <c:stockChart>
        <c:ser>
          <c:idx val="0"/>
          <c:order val="0"/>
          <c:tx>
            <c:strRef>
              <c:f>Sheet1!$B$5</c:f>
              <c:strCache>
                <c:ptCount val="1"/>
                <c:pt idx="0">
                  <c:v>Lowest </c:v>
                </c:pt>
              </c:strCache>
            </c:strRef>
          </c:tx>
          <c:spPr>
            <a:ln w="25400" cap="rnd">
              <a:noFill/>
              <a:round/>
            </a:ln>
            <a:effectLst/>
          </c:spPr>
          <c:marker>
            <c:symbol val="circle"/>
            <c:size val="6"/>
            <c:spPr>
              <a:noFill/>
              <a:ln w="22225">
                <a:solidFill>
                  <a:srgbClr val="3AB9C6"/>
                </a:solidFill>
                <a:round/>
              </a:ln>
              <a:effectLst/>
            </c:spPr>
          </c:marker>
          <c:dLbls>
            <c:dLbl>
              <c:idx val="0"/>
              <c:layout/>
              <c:tx>
                <c:rich>
                  <a:bodyPr/>
                  <a:lstStyle/>
                  <a:p>
                    <a:fld id="{66BF9603-6181-4016-BE7E-94999DAC00F3}" type="CELLRANGE">
                      <a:rPr lang="en-US"/>
                      <a:pPr/>
                      <a:t>[CELLRANGE]</a:t>
                    </a:fld>
                    <a:r>
                      <a:rPr lang="en-US" baseline="0"/>
                      <a:t>, </a:t>
                    </a:r>
                    <a:fld id="{0C5FFF2E-E43B-4861-A713-627B92016241}"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1"/>
              <c:layout/>
              <c:tx>
                <c:rich>
                  <a:bodyPr/>
                  <a:lstStyle/>
                  <a:p>
                    <a:fld id="{B41C45C7-657B-44BE-91FA-75B02E623256}" type="CELLRANGE">
                      <a:rPr lang="en-US"/>
                      <a:pPr/>
                      <a:t>[CELLRANGE]</a:t>
                    </a:fld>
                    <a:r>
                      <a:rPr lang="en-US" baseline="0"/>
                      <a:t>, </a:t>
                    </a:r>
                    <a:fld id="{A285C21B-4194-4757-97FF-CD195174E2E9}"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2"/>
              <c:layout/>
              <c:tx>
                <c:rich>
                  <a:bodyPr/>
                  <a:lstStyle/>
                  <a:p>
                    <a:fld id="{2786EDFB-6800-4BCA-96BD-EA7D26200723}" type="CELLRANGE">
                      <a:rPr lang="en-US"/>
                      <a:pPr/>
                      <a:t>[CELLRANGE]</a:t>
                    </a:fld>
                    <a:r>
                      <a:rPr lang="en-US" baseline="0"/>
                      <a:t>, </a:t>
                    </a:r>
                    <a:fld id="{95BE8EB0-FCDC-4ECF-A0CF-E1421D8F8862}"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3"/>
              <c:layout/>
              <c:tx>
                <c:rich>
                  <a:bodyPr/>
                  <a:lstStyle/>
                  <a:p>
                    <a:fld id="{B907499C-BB7A-41D0-9F0E-9A944964D3DE}" type="CELLRANGE">
                      <a:rPr lang="en-US"/>
                      <a:pPr/>
                      <a:t>[CELLRANGE]</a:t>
                    </a:fld>
                    <a:r>
                      <a:rPr lang="en-US" baseline="0"/>
                      <a:t>, </a:t>
                    </a:r>
                    <a:fld id="{B51C2E4D-D258-4227-8DDE-53452B6CC761}"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lumMod val="75000"/>
                        <a:lumOff val="25000"/>
                      </a:schemeClr>
                    </a:solidFill>
                    <a:latin typeface="+mn-lt"/>
                    <a:ea typeface="+mn-ea"/>
                    <a:cs typeface="+mn-cs"/>
                  </a:defRPr>
                </a:pPr>
                <a:endParaRPr lang="en-US"/>
              </a:p>
            </c:txPr>
            <c:dLblPos val="b"/>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DataLabelsRange val="1"/>
                <c15:showLeaderLines val="1"/>
                <c15:leaderLines>
                  <c:spPr>
                    <a:ln w="9525" cap="flat" cmpd="sng" algn="ctr">
                      <a:solidFill>
                        <a:schemeClr val="tx1">
                          <a:lumMod val="35000"/>
                          <a:lumOff val="65000"/>
                        </a:schemeClr>
                      </a:solidFill>
                      <a:round/>
                    </a:ln>
                    <a:effectLst/>
                  </c:spPr>
                </c15:leaderLines>
              </c:ext>
            </c:extLst>
          </c:dLbls>
          <c:cat>
            <c:strRef>
              <c:f>Sheet1!$A$6:$A$9</c:f>
              <c:strCache>
                <c:ptCount val="4"/>
                <c:pt idx="0">
                  <c:v>Area</c:v>
                </c:pt>
                <c:pt idx="1">
                  <c:v>Woman's Education</c:v>
                </c:pt>
                <c:pt idx="2">
                  <c:v>Age</c:v>
                </c:pt>
                <c:pt idx="3">
                  <c:v>Wealth Quintile</c:v>
                </c:pt>
              </c:strCache>
            </c:strRef>
          </c:cat>
          <c:val>
            <c:numRef>
              <c:f>Sheet1!$B$6:$B$9</c:f>
              <c:numCache>
                <c:formatCode>0.0</c:formatCode>
                <c:ptCount val="4"/>
                <c:pt idx="0">
                  <c:v>77.470539549270626</c:v>
                </c:pt>
                <c:pt idx="1">
                  <c:v>73.965122395970354</c:v>
                </c:pt>
                <c:pt idx="2">
                  <c:v>71.223454776514004</c:v>
                </c:pt>
                <c:pt idx="3">
                  <c:v>75.970390234758341</c:v>
                </c:pt>
              </c:numCache>
            </c:numRef>
          </c:val>
          <c:smooth val="0"/>
          <c:extLst xmlns:c16r2="http://schemas.microsoft.com/office/drawing/2015/06/chart">
            <c:ext xmlns:c16="http://schemas.microsoft.com/office/drawing/2014/chart" uri="{C3380CC4-5D6E-409C-BE32-E72D297353CC}">
              <c16:uniqueId val="{00000004-0D59-4F4B-B45C-987E93C8AAF6}"/>
            </c:ext>
            <c:ext xmlns:c15="http://schemas.microsoft.com/office/drawing/2012/chart" uri="{02D57815-91ED-43cb-92C2-25804820EDAC}">
              <c15:datalabelsRange>
                <c15:f>Sheet1!$F$6:$F$9</c15:f>
                <c15:dlblRangeCache>
                  <c:ptCount val="4"/>
                  <c:pt idx="0">
                    <c:v>Rural</c:v>
                  </c:pt>
                  <c:pt idx="1">
                    <c:v>Primary or Lower Secondary</c:v>
                  </c:pt>
                  <c:pt idx="2">
                    <c:v>Age 15-19</c:v>
                  </c:pt>
                  <c:pt idx="3">
                    <c:v>Poorest</c:v>
                  </c:pt>
                </c15:dlblRangeCache>
              </c15:datalabelsRange>
            </c:ext>
          </c:extLst>
        </c:ser>
        <c:ser>
          <c:idx val="1"/>
          <c:order val="1"/>
          <c:tx>
            <c:strRef>
              <c:f>Sheet1!$C$5</c:f>
              <c:strCache>
                <c:ptCount val="1"/>
                <c:pt idx="0">
                  <c:v>Highest</c:v>
                </c:pt>
              </c:strCache>
            </c:strRef>
          </c:tx>
          <c:spPr>
            <a:ln w="25400" cap="rnd">
              <a:noFill/>
              <a:round/>
            </a:ln>
            <a:effectLst/>
          </c:spPr>
          <c:marker>
            <c:symbol val="circle"/>
            <c:size val="6"/>
            <c:spPr>
              <a:solidFill>
                <a:srgbClr val="3AB9C6"/>
              </a:solidFill>
              <a:ln w="22225">
                <a:noFill/>
                <a:round/>
              </a:ln>
              <a:effectLst/>
            </c:spPr>
          </c:marker>
          <c:dLbls>
            <c:dLbl>
              <c:idx val="0"/>
              <c:layout/>
              <c:tx>
                <c:rich>
                  <a:bodyPr/>
                  <a:lstStyle/>
                  <a:p>
                    <a:fld id="{43B352BE-F659-4CB4-AE16-8BB4629114F4}" type="CELLRANGE">
                      <a:rPr lang="en-US"/>
                      <a:pPr/>
                      <a:t>[CELLRANGE]</a:t>
                    </a:fld>
                    <a:r>
                      <a:rPr lang="en-US" baseline="0"/>
                      <a:t>, </a:t>
                    </a:r>
                    <a:fld id="{222FD5DE-3436-42D4-AF30-015D82198010}"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1"/>
              <c:layout/>
              <c:tx>
                <c:rich>
                  <a:bodyPr/>
                  <a:lstStyle/>
                  <a:p>
                    <a:fld id="{5136B889-EC6B-4093-AC7D-97B85EC88EBC}" type="CELLRANGE">
                      <a:rPr lang="en-US"/>
                      <a:pPr/>
                      <a:t>[CELLRANGE]</a:t>
                    </a:fld>
                    <a:r>
                      <a:rPr lang="en-US" baseline="0"/>
                      <a:t>, </a:t>
                    </a:r>
                    <a:fld id="{8D7DA033-4EAD-4C4E-8E91-545582EC991D}"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2"/>
              <c:layout/>
              <c:tx>
                <c:rich>
                  <a:bodyPr/>
                  <a:lstStyle/>
                  <a:p>
                    <a:fld id="{F7D0525F-F3A2-4393-9EDD-A3DA2F6682D2}" type="CELLRANGE">
                      <a:rPr lang="en-US"/>
                      <a:pPr/>
                      <a:t>[CELLRANGE]</a:t>
                    </a:fld>
                    <a:r>
                      <a:rPr lang="en-US" baseline="0"/>
                      <a:t>, </a:t>
                    </a:r>
                    <a:fld id="{C916DB9C-A606-488E-9581-B43B2CA63132}"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3"/>
              <c:layout/>
              <c:tx>
                <c:rich>
                  <a:bodyPr/>
                  <a:lstStyle/>
                  <a:p>
                    <a:fld id="{6085A2DD-05A3-4324-87C7-E5C202509C59}" type="CELLRANGE">
                      <a:rPr lang="en-US"/>
                      <a:pPr/>
                      <a:t>[CELLRANGE]</a:t>
                    </a:fld>
                    <a:r>
                      <a:rPr lang="en-US" baseline="0"/>
                      <a:t>, </a:t>
                    </a:r>
                    <a:fld id="{6612E4B5-2357-413B-BBB3-5E0ACB960D16}"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lumMod val="75000"/>
                        <a:lumOff val="25000"/>
                      </a:schemeClr>
                    </a:solidFill>
                    <a:latin typeface="+mn-lt"/>
                    <a:ea typeface="+mn-ea"/>
                    <a:cs typeface="+mn-cs"/>
                  </a:defRPr>
                </a:pPr>
                <a:endParaRPr lang="en-US"/>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DataLabelsRange val="1"/>
                <c15:showLeaderLines val="1"/>
                <c15:leaderLines>
                  <c:spPr>
                    <a:ln w="9525" cap="flat" cmpd="sng" algn="ctr">
                      <a:solidFill>
                        <a:schemeClr val="tx1">
                          <a:lumMod val="35000"/>
                          <a:lumOff val="65000"/>
                        </a:schemeClr>
                      </a:solidFill>
                      <a:round/>
                    </a:ln>
                    <a:effectLst/>
                  </c:spPr>
                </c15:leaderLines>
              </c:ext>
            </c:extLst>
          </c:dLbls>
          <c:cat>
            <c:strRef>
              <c:f>Sheet1!$A$6:$A$9</c:f>
              <c:strCache>
                <c:ptCount val="4"/>
                <c:pt idx="0">
                  <c:v>Area</c:v>
                </c:pt>
                <c:pt idx="1">
                  <c:v>Woman's Education</c:v>
                </c:pt>
                <c:pt idx="2">
                  <c:v>Age</c:v>
                </c:pt>
                <c:pt idx="3">
                  <c:v>Wealth Quintile</c:v>
                </c:pt>
              </c:strCache>
            </c:strRef>
          </c:cat>
          <c:val>
            <c:numRef>
              <c:f>Sheet1!$C$6:$C$9</c:f>
              <c:numCache>
                <c:formatCode>0.0</c:formatCode>
                <c:ptCount val="4"/>
                <c:pt idx="0">
                  <c:v>87.861817749197357</c:v>
                </c:pt>
                <c:pt idx="1">
                  <c:v>89.622349606134819</c:v>
                </c:pt>
                <c:pt idx="2">
                  <c:v>86.941950531695483</c:v>
                </c:pt>
                <c:pt idx="3">
                  <c:v>91.898350607444144</c:v>
                </c:pt>
              </c:numCache>
            </c:numRef>
          </c:val>
          <c:smooth val="0"/>
          <c:extLst xmlns:c16r2="http://schemas.microsoft.com/office/drawing/2015/06/chart">
            <c:ext xmlns:c16="http://schemas.microsoft.com/office/drawing/2014/chart" uri="{C3380CC4-5D6E-409C-BE32-E72D297353CC}">
              <c16:uniqueId val="{0000000C-0D59-4F4B-B45C-987E93C8AAF6}"/>
            </c:ext>
            <c:ext xmlns:c15="http://schemas.microsoft.com/office/drawing/2012/chart" uri="{02D57815-91ED-43cb-92C2-25804820EDAC}">
              <c15:datalabelsRange>
                <c15:f>Sheet1!$G$6:$G$9</c15:f>
                <c15:dlblRangeCache>
                  <c:ptCount val="4"/>
                  <c:pt idx="0">
                    <c:v>Urban</c:v>
                  </c:pt>
                  <c:pt idx="1">
                    <c:v>Higher</c:v>
                  </c:pt>
                  <c:pt idx="2">
                    <c:v>Age 35-39</c:v>
                  </c:pt>
                  <c:pt idx="3">
                    <c:v>Richest</c:v>
                  </c:pt>
                </c15:dlblRangeCache>
              </c15:datalabelsRange>
            </c:ext>
          </c:extLst>
        </c:ser>
        <c:ser>
          <c:idx val="2"/>
          <c:order val="2"/>
          <c:tx>
            <c:strRef>
              <c:f>Sheet1!$D$5</c:f>
              <c:strCache>
                <c:ptCount val="1"/>
                <c:pt idx="0">
                  <c:v>National</c:v>
                </c:pt>
              </c:strCache>
            </c:strRef>
          </c:tx>
          <c:spPr>
            <a:ln w="25400" cap="rnd">
              <a:noFill/>
              <a:round/>
            </a:ln>
            <a:effectLst/>
          </c:spPr>
          <c:marker>
            <c:symbol val="dash"/>
            <c:size val="6"/>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w="9525">
                <a:solidFill>
                  <a:schemeClr val="bg1">
                    <a:lumMod val="65000"/>
                  </a:schemeClr>
                </a:solidFill>
                <a:round/>
              </a:ln>
              <a:effectLst/>
            </c:spPr>
          </c:marker>
          <c:cat>
            <c:strRef>
              <c:f>Sheet1!$A$6:$A$9</c:f>
              <c:strCache>
                <c:ptCount val="4"/>
                <c:pt idx="0">
                  <c:v>Area</c:v>
                </c:pt>
                <c:pt idx="1">
                  <c:v>Woman's Education</c:v>
                </c:pt>
                <c:pt idx="2">
                  <c:v>Age</c:v>
                </c:pt>
                <c:pt idx="3">
                  <c:v>Wealth Quintile</c:v>
                </c:pt>
              </c:strCache>
            </c:strRef>
          </c:cat>
          <c:val>
            <c:numRef>
              <c:f>Sheet1!$D$6:$D$9</c:f>
              <c:numCache>
                <c:formatCode>0.0</c:formatCode>
                <c:ptCount val="4"/>
                <c:pt idx="0">
                  <c:v>83.776710496572008</c:v>
                </c:pt>
                <c:pt idx="1">
                  <c:v>83.776710496572008</c:v>
                </c:pt>
                <c:pt idx="2">
                  <c:v>83.776710496572008</c:v>
                </c:pt>
                <c:pt idx="3">
                  <c:v>83.776710496572008</c:v>
                </c:pt>
              </c:numCache>
            </c:numRef>
          </c:val>
          <c:smooth val="0"/>
          <c:extLst xmlns:c16r2="http://schemas.microsoft.com/office/drawing/2015/06/chart">
            <c:ext xmlns:c16="http://schemas.microsoft.com/office/drawing/2014/chart" uri="{C3380CC4-5D6E-409C-BE32-E72D297353CC}">
              <c16:uniqueId val="{0000000D-0D59-4F4B-B45C-987E93C8AAF6}"/>
            </c:ext>
          </c:extLst>
        </c:ser>
        <c:dLbls>
          <c:showLegendKey val="0"/>
          <c:showVal val="0"/>
          <c:showCatName val="0"/>
          <c:showSerName val="0"/>
          <c:showPercent val="0"/>
          <c:showBubbleSize val="0"/>
        </c:dLbls>
        <c:hiLowLines>
          <c:spPr>
            <a:ln w="3175" cap="flat" cmpd="sng" algn="ctr">
              <a:solidFill>
                <a:srgbClr val="3AB9C6"/>
              </a:solidFill>
              <a:round/>
            </a:ln>
            <a:effectLst/>
          </c:spPr>
        </c:hiLowLines>
        <c:axId val="568970384"/>
        <c:axId val="568970944"/>
      </c:stockChart>
      <c:catAx>
        <c:axId val="568970384"/>
        <c:scaling>
          <c:orientation val="minMax"/>
        </c:scaling>
        <c:delete val="0"/>
        <c:axPos val="b"/>
        <c:numFmt formatCode="General" sourceLinked="1"/>
        <c:majorTickMark val="none"/>
        <c:minorTickMark val="none"/>
        <c:tickLblPos val="low"/>
        <c:spPr>
          <a:noFill/>
          <a:ln w="6350" cap="flat" cmpd="sng" algn="ctr">
            <a:solidFill>
              <a:schemeClr val="tx1">
                <a:lumMod val="15000"/>
                <a:lumOff val="85000"/>
              </a:schemeClr>
            </a:solidFill>
            <a:round/>
          </a:ln>
          <a:effectLst/>
        </c:spPr>
        <c:txPr>
          <a:bodyPr rot="0" spcFirstLastPara="1" vertOverflow="ellipsis" wrap="square" anchor="b"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568970944"/>
        <c:crosses val="autoZero"/>
        <c:auto val="1"/>
        <c:lblAlgn val="ctr"/>
        <c:lblOffset val="250"/>
        <c:noMultiLvlLbl val="0"/>
      </c:catAx>
      <c:valAx>
        <c:axId val="568970944"/>
        <c:scaling>
          <c:orientation val="minMax"/>
          <c:max val="100"/>
          <c:min val="65"/>
        </c:scaling>
        <c:delete val="0"/>
        <c:axPos val="l"/>
        <c:majorGridlines>
          <c:spPr>
            <a:ln w="6350"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600" b="0" i="0" u="none" strike="noStrike" kern="1200" baseline="0">
                    <a:solidFill>
                      <a:schemeClr val="bg2">
                        <a:lumMod val="75000"/>
                      </a:schemeClr>
                    </a:solidFill>
                    <a:latin typeface="+mn-lt"/>
                    <a:ea typeface="+mn-ea"/>
                    <a:cs typeface="+mn-cs"/>
                  </a:defRPr>
                </a:pPr>
                <a:r>
                  <a:rPr lang="en-US" sz="600" dirty="0">
                    <a:solidFill>
                      <a:schemeClr val="bg2">
                        <a:lumMod val="75000"/>
                      </a:schemeClr>
                    </a:solidFill>
                  </a:rPr>
                  <a:t>Percent</a:t>
                </a:r>
              </a:p>
            </c:rich>
          </c:tx>
          <c:layout>
            <c:manualLayout>
              <c:xMode val="edge"/>
              <c:yMode val="edge"/>
              <c:x val="4.2727810724545925E-3"/>
              <c:y val="0.34128818796448568"/>
            </c:manualLayout>
          </c:layout>
          <c:overlay val="0"/>
          <c:spPr>
            <a:noFill/>
            <a:ln>
              <a:noFill/>
            </a:ln>
            <a:effectLst/>
          </c:sp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568970384"/>
        <c:crosses val="autoZero"/>
        <c:crossBetween val="between"/>
        <c:majorUnit val="5"/>
      </c:valAx>
      <c:spPr>
        <a:noFill/>
        <a:ln w="3175">
          <a:noFill/>
        </a:ln>
        <a:effectLst/>
      </c:spPr>
    </c:plotArea>
    <c:legend>
      <c:legendPos val="r"/>
      <c:legendEntry>
        <c:idx val="0"/>
        <c:delete val="1"/>
      </c:legendEntry>
      <c:legendEntry>
        <c:idx val="1"/>
        <c:delete val="1"/>
      </c:legendEntry>
      <c:layout>
        <c:manualLayout>
          <c:xMode val="edge"/>
          <c:yMode val="edge"/>
          <c:x val="0.76755602438139869"/>
          <c:y val="5.0846781034499973E-3"/>
          <c:w val="0.1921410306682057"/>
          <c:h val="7.3813152608111471E-2"/>
        </c:manualLayout>
      </c:layout>
      <c:overlay val="0"/>
      <c:spPr>
        <a:noFill/>
        <a:ln>
          <a:noFill/>
        </a:ln>
        <a:effectLst/>
      </c:spPr>
      <c:txPr>
        <a:bodyPr rot="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w="3175">
      <a:noFill/>
    </a:ln>
    <a:effectLst/>
  </c:spPr>
  <c:txPr>
    <a:bodyPr/>
    <a:lstStyle/>
    <a:p>
      <a:pPr>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9223759871162902E-2"/>
          <c:y val="7.3880553601743101E-2"/>
          <c:w val="0.90753838328135417"/>
          <c:h val="0.72158036320226315"/>
        </c:manualLayout>
      </c:layout>
      <c:barChart>
        <c:barDir val="col"/>
        <c:grouping val="clustered"/>
        <c:varyColors val="0"/>
        <c:ser>
          <c:idx val="0"/>
          <c:order val="0"/>
          <c:spPr>
            <a:solidFill>
              <a:srgbClr val="F4A6AC"/>
            </a:solid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95000"/>
                        <a:lumOff val="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'chart 1 (2)'!$A$5:$A$18</c:f>
              <c:strCache>
                <c:ptCount val="14"/>
                <c:pt idx="0">
                  <c:v>Total</c:v>
                </c:pt>
                <c:pt idx="2">
                  <c:v>Urban</c:v>
                </c:pt>
                <c:pt idx="3">
                  <c:v>Rural</c:v>
                </c:pt>
                <c:pt idx="5">
                  <c:v>Georgian</c:v>
                </c:pt>
                <c:pt idx="6">
                  <c:v>Armenian*</c:v>
                </c:pt>
                <c:pt idx="7">
                  <c:v>Azerbaijani*</c:v>
                </c:pt>
                <c:pt idx="9">
                  <c:v>   Poorest</c:v>
                </c:pt>
                <c:pt idx="10">
                  <c:v>   Second</c:v>
                </c:pt>
                <c:pt idx="11">
                  <c:v>   Middle</c:v>
                </c:pt>
                <c:pt idx="12">
                  <c:v>   Fourth</c:v>
                </c:pt>
                <c:pt idx="13">
                  <c:v>   Richest</c:v>
                </c:pt>
              </c:strCache>
            </c:strRef>
          </c:cat>
          <c:val>
            <c:numRef>
              <c:f>'chart 1 (2)'!$B$5:$B$18</c:f>
              <c:numCache>
                <c:formatCode>General</c:formatCode>
                <c:ptCount val="14"/>
                <c:pt idx="0" formatCode="0.0">
                  <c:v>7.688137816063449</c:v>
                </c:pt>
                <c:pt idx="2" formatCode="0.0">
                  <c:v>5.4312041476937516</c:v>
                </c:pt>
                <c:pt idx="3" formatCode="0.0">
                  <c:v>11.765391669985791</c:v>
                </c:pt>
                <c:pt idx="5" formatCode="0.0">
                  <c:v>6.1661468311553671</c:v>
                </c:pt>
                <c:pt idx="6" formatCode="0.0">
                  <c:v>3.2</c:v>
                </c:pt>
                <c:pt idx="7" formatCode="0.0">
                  <c:v>28.9</c:v>
                </c:pt>
                <c:pt idx="9" formatCode="0.0">
                  <c:v>18.070393321806574</c:v>
                </c:pt>
                <c:pt idx="10" formatCode="0.0">
                  <c:v>6.240850488120623</c:v>
                </c:pt>
                <c:pt idx="11" formatCode="0.0">
                  <c:v>9.6985155652127961</c:v>
                </c:pt>
                <c:pt idx="12" formatCode="0.0">
                  <c:v>7.2483269355784632</c:v>
                </c:pt>
                <c:pt idx="13" formatCode="0.0">
                  <c:v>0</c:v>
                </c:pt>
              </c:numCache>
            </c:numRef>
          </c:val>
          <c:extLst xmlns:c16r2="http://schemas.microsoft.com/office/drawing/2015/06/chart">
            <c:ext xmlns:c16="http://schemas.microsoft.com/office/drawing/2014/chart" uri="{C3380CC4-5D6E-409C-BE32-E72D297353CC}">
              <c16:uniqueId val="{00000002-1312-458E-8A54-B991185431E0}"/>
            </c:ext>
          </c:extLst>
        </c:ser>
        <c:dLbls>
          <c:showLegendKey val="0"/>
          <c:showVal val="0"/>
          <c:showCatName val="0"/>
          <c:showSerName val="0"/>
          <c:showPercent val="0"/>
          <c:showBubbleSize val="0"/>
        </c:dLbls>
        <c:gapWidth val="30"/>
        <c:overlap val="32"/>
        <c:axId val="673597840"/>
        <c:axId val="673592800"/>
      </c:barChart>
      <c:catAx>
        <c:axId val="673597840"/>
        <c:scaling>
          <c:orientation val="minMax"/>
        </c:scaling>
        <c:delete val="0"/>
        <c:axPos val="b"/>
        <c:numFmt formatCode="General" sourceLinked="1"/>
        <c:majorTickMark val="none"/>
        <c:minorTickMark val="none"/>
        <c:tickLblPos val="nextTo"/>
        <c:spPr>
          <a:noFill/>
          <a:ln w="6350" cap="flat" cmpd="sng" algn="ctr">
            <a:solidFill>
              <a:schemeClr val="tx1">
                <a:lumMod val="15000"/>
                <a:lumOff val="85000"/>
              </a:schemeClr>
            </a:solidFill>
            <a:round/>
          </a:ln>
          <a:effectLst/>
        </c:spPr>
        <c:txPr>
          <a:bodyPr rot="0" spcFirstLastPara="1" vertOverflow="ellipsis"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673592800"/>
        <c:crosses val="autoZero"/>
        <c:auto val="1"/>
        <c:lblAlgn val="ctr"/>
        <c:lblOffset val="100"/>
        <c:noMultiLvlLbl val="0"/>
      </c:catAx>
      <c:valAx>
        <c:axId val="673592800"/>
        <c:scaling>
          <c:orientation val="minMax"/>
          <c:max val="30"/>
          <c:min val="0"/>
        </c:scaling>
        <c:delete val="0"/>
        <c:axPos val="l"/>
        <c:majorGridlines>
          <c:spPr>
            <a:ln w="6350"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lgn="ctr" rtl="0">
                  <a:defRPr lang="en-US" sz="600" b="0" i="0" u="none" strike="noStrike" kern="1200" baseline="0" dirty="0" smtClean="0">
                    <a:solidFill>
                      <a:schemeClr val="bg2">
                        <a:lumMod val="75000"/>
                      </a:schemeClr>
                    </a:solidFill>
                    <a:latin typeface="+mn-lt"/>
                    <a:ea typeface="+mn-ea"/>
                    <a:cs typeface="+mn-cs"/>
                  </a:defRPr>
                </a:pPr>
                <a:r>
                  <a:rPr lang="en-US" sz="600" b="0" i="0" u="none" strike="noStrike" kern="1200" baseline="0" dirty="0">
                    <a:solidFill>
                      <a:schemeClr val="bg2">
                        <a:lumMod val="75000"/>
                      </a:schemeClr>
                    </a:solidFill>
                    <a:latin typeface="+mn-lt"/>
                    <a:ea typeface="+mn-ea"/>
                    <a:cs typeface="+mn-cs"/>
                  </a:rPr>
                  <a:t>Percent</a:t>
                </a:r>
              </a:p>
            </c:rich>
          </c:tx>
          <c:layout/>
          <c:overlay val="0"/>
          <c:spPr>
            <a:noFill/>
            <a:ln>
              <a:noFill/>
            </a:ln>
            <a:effectLst/>
          </c:spPr>
          <c:txPr>
            <a:bodyPr rot="-5400000" spcFirstLastPara="1" vertOverflow="ellipsis" vert="horz" wrap="square" anchor="ctr" anchorCtr="1"/>
            <a:lstStyle/>
            <a:p>
              <a:pPr algn="ctr" rtl="0">
                <a:defRPr lang="en-US" sz="600" b="0" i="0" u="none" strike="noStrike" kern="1200" baseline="0" dirty="0" smtClean="0">
                  <a:solidFill>
                    <a:schemeClr val="bg2">
                      <a:lumMod val="7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n-US"/>
          </a:p>
        </c:txPr>
        <c:crossAx val="673597840"/>
        <c:crosses val="autoZero"/>
        <c:crossBetween val="between"/>
        <c:majorUnit val="5"/>
      </c:valAx>
      <c:spPr>
        <a:noFill/>
        <a:ln w="3175">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w="3175">
      <a:noFill/>
    </a:ln>
    <a:effectLst/>
  </c:spPr>
  <c:txPr>
    <a:bodyPr/>
    <a:lstStyle/>
    <a:p>
      <a:pPr>
        <a:defRPr/>
      </a:pPr>
      <a:endParaRPr lang="en-US"/>
    </a:p>
  </c:txPr>
  <c:externalData r:id="rId3">
    <c:autoUpdate val="0"/>
  </c:externalData>
  <c:userShapes r:id="rId4"/>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359036531493459"/>
          <c:y val="2.2772893895700936E-2"/>
          <c:w val="0.84715654558377074"/>
          <c:h val="0.79923295354184298"/>
        </c:manualLayout>
      </c:layout>
      <c:stockChart>
        <c:ser>
          <c:idx val="0"/>
          <c:order val="0"/>
          <c:tx>
            <c:strRef>
              <c:f>Sheet1!$B$5</c:f>
              <c:strCache>
                <c:ptCount val="1"/>
                <c:pt idx="0">
                  <c:v>Lowest</c:v>
                </c:pt>
              </c:strCache>
            </c:strRef>
          </c:tx>
          <c:spPr>
            <a:ln w="25400" cap="rnd">
              <a:noFill/>
              <a:round/>
            </a:ln>
            <a:effectLst/>
          </c:spPr>
          <c:marker>
            <c:symbol val="circle"/>
            <c:size val="6"/>
            <c:spPr>
              <a:noFill/>
              <a:ln w="22225">
                <a:solidFill>
                  <a:srgbClr val="3AB9C6"/>
                </a:solidFill>
                <a:round/>
              </a:ln>
              <a:effectLst/>
            </c:spPr>
          </c:marker>
          <c:dLbls>
            <c:dLbl>
              <c:idx val="0"/>
              <c:layout/>
              <c:tx>
                <c:rich>
                  <a:bodyPr rot="0" spcFirstLastPara="1" vertOverflow="clip" horzOverflow="clip" vert="horz" wrap="square" lIns="38100" tIns="19050" rIns="38100" bIns="19050" anchor="ctr" anchorCtr="1">
                    <a:spAutoFit/>
                  </a:bodyPr>
                  <a:lstStyle/>
                  <a:p>
                    <a:pPr>
                      <a:defRPr sz="600" b="0" i="0" u="none" strike="noStrike" kern="1200" baseline="0">
                        <a:solidFill>
                          <a:schemeClr val="tx1"/>
                        </a:solidFill>
                        <a:latin typeface="+mn-lt"/>
                        <a:ea typeface="+mn-ea"/>
                        <a:cs typeface="+mn-cs"/>
                      </a:defRPr>
                    </a:pPr>
                    <a:fld id="{0866E48F-9AF7-4643-BDD7-75929EB63A63}" type="CELLRANGE">
                      <a:rPr lang="en-US"/>
                      <a:pPr>
                        <a:defRPr sz="600" b="0" i="0" u="none" strike="noStrike" kern="1200" baseline="0">
                          <a:solidFill>
                            <a:schemeClr val="tx1"/>
                          </a:solidFill>
                          <a:latin typeface="+mn-lt"/>
                          <a:ea typeface="+mn-ea"/>
                          <a:cs typeface="+mn-cs"/>
                        </a:defRPr>
                      </a:pPr>
                      <a:t>[CELLRANGE]</a:t>
                    </a:fld>
                    <a:r>
                      <a:rPr lang="en-US" baseline="0"/>
                      <a:t>, </a:t>
                    </a:r>
                    <a:fld id="{C0F30EA8-452C-4570-8C22-6DAAE36F2174}" type="VALUE">
                      <a:rPr lang="en-US" baseline="0"/>
                      <a:pPr>
                        <a:defRPr sz="600" b="0" i="0" u="none" strike="noStrike" kern="1200" baseline="0">
                          <a:solidFill>
                            <a:schemeClr val="tx1"/>
                          </a:solidFill>
                          <a:latin typeface="+mn-lt"/>
                          <a:ea typeface="+mn-ea"/>
                          <a:cs typeface="+mn-cs"/>
                        </a:defRPr>
                      </a:pPr>
                      <a:t>[VALUE]</a:t>
                    </a:fld>
                    <a:endParaRPr lang="en-US" baseline="0"/>
                  </a:p>
                </c:rich>
              </c:tx>
              <c:numFmt formatCode="#,##0" sourceLinked="0"/>
              <c:spPr>
                <a:noFill/>
                <a:ln>
                  <a:noFill/>
                </a:ln>
                <a:effectLst/>
              </c:spPr>
              <c:dLblPos val="b"/>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15:layout/>
                  <c15:dlblFieldTable/>
                  <c15:xForSave val="1"/>
                  <c15:showDataLabelsRange val="1"/>
                </c:ext>
              </c:extLst>
            </c:dLbl>
            <c:dLbl>
              <c:idx val="1"/>
              <c:layout>
                <c:manualLayout>
                  <c:x val="-8.5679540048469671E-2"/>
                  <c:y val="-6.2574790263843882E-2"/>
                </c:manualLayout>
              </c:layout>
              <c:tx>
                <c:rich>
                  <a:bodyPr rot="0" spcFirstLastPara="1" vertOverflow="clip" horzOverflow="clip" vert="horz" wrap="square" lIns="38100" tIns="19050" rIns="38100" bIns="19050" anchor="ctr" anchorCtr="1">
                    <a:spAutoFit/>
                  </a:bodyPr>
                  <a:lstStyle/>
                  <a:p>
                    <a:pPr>
                      <a:defRPr sz="600" b="0" i="0" u="none" strike="noStrike" kern="1200" baseline="0">
                        <a:solidFill>
                          <a:schemeClr val="tx1"/>
                        </a:solidFill>
                        <a:latin typeface="+mn-lt"/>
                        <a:ea typeface="+mn-ea"/>
                        <a:cs typeface="+mn-cs"/>
                      </a:defRPr>
                    </a:pPr>
                    <a:fld id="{615DA8C4-F466-46F3-9761-01921B83812E}" type="CELLRANGE">
                      <a:rPr lang="en-US" baseline="0" dirty="0"/>
                      <a:pPr>
                        <a:defRPr sz="600" b="0" i="0" u="none" strike="noStrike" kern="1200" baseline="0">
                          <a:solidFill>
                            <a:schemeClr val="tx1"/>
                          </a:solidFill>
                          <a:latin typeface="+mn-lt"/>
                          <a:ea typeface="+mn-ea"/>
                          <a:cs typeface="+mn-cs"/>
                        </a:defRPr>
                      </a:pPr>
                      <a:t>[CELLRANGE]</a:t>
                    </a:fld>
                    <a:r>
                      <a:rPr lang="en-US" baseline="0" dirty="0"/>
                      <a:t>, </a:t>
                    </a:r>
                    <a:fld id="{9EFDA6A7-8390-48F7-AD0D-697E2D80F107}" type="VALUE">
                      <a:rPr lang="en-US" baseline="0" dirty="0"/>
                      <a:pPr>
                        <a:defRPr sz="600" b="0" i="0" u="none" strike="noStrike" kern="1200" baseline="0">
                          <a:solidFill>
                            <a:schemeClr val="tx1"/>
                          </a:solidFill>
                          <a:latin typeface="+mn-lt"/>
                          <a:ea typeface="+mn-ea"/>
                          <a:cs typeface="+mn-cs"/>
                        </a:defRPr>
                      </a:pPr>
                      <a:t>[VALUE]</a:t>
                    </a:fld>
                    <a:endParaRPr lang="en-US" baseline="0" dirty="0"/>
                  </a:p>
                </c:rich>
              </c:tx>
              <c:numFmt formatCode="#,##0" sourceLinked="0"/>
              <c:spPr>
                <a:noFill/>
                <a:ln>
                  <a:noFill/>
                </a:ln>
                <a:effectLst/>
              </c:spPr>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8264-4933-93A5-06EEE7FE073D}"/>
                </c:ext>
                <c:ext xmlns:c15="http://schemas.microsoft.com/office/drawing/2012/chart" uri="{CE6537A1-D6FC-4f65-9D91-7224C49458BB}">
                  <c15:spPr xmlns:c15="http://schemas.microsoft.com/office/drawing/2012/chart">
                    <a:prstGeom prst="rect">
                      <a:avLst/>
                    </a:prstGeom>
                  </c15:spPr>
                  <c15:layout/>
                  <c15:dlblFieldTable/>
                  <c15:showDataLabelsRange val="1"/>
                </c:ext>
              </c:extLst>
            </c:dLbl>
            <c:dLbl>
              <c:idx val="2"/>
              <c:layout>
                <c:manualLayout>
                  <c:x val="-8.8999227024517458E-2"/>
                  <c:y val="-6.2574790263843882E-2"/>
                </c:manualLayout>
              </c:layout>
              <c:tx>
                <c:rich>
                  <a:bodyPr rot="0" spcFirstLastPara="1" vertOverflow="clip" horzOverflow="clip" vert="horz" wrap="square" lIns="38100" tIns="19050" rIns="38100" bIns="19050" anchor="ctr" anchorCtr="1">
                    <a:spAutoFit/>
                  </a:bodyPr>
                  <a:lstStyle/>
                  <a:p>
                    <a:pPr>
                      <a:defRPr sz="600" b="0" i="0" u="none" strike="noStrike" kern="1200" baseline="0">
                        <a:solidFill>
                          <a:schemeClr val="tx1"/>
                        </a:solidFill>
                        <a:latin typeface="+mn-lt"/>
                        <a:ea typeface="+mn-ea"/>
                        <a:cs typeface="+mn-cs"/>
                      </a:defRPr>
                    </a:pPr>
                    <a:fld id="{3A745F1E-B7DF-4686-904D-4FFD8AAFAD46}" type="CELLRANGE">
                      <a:rPr lang="en-US" baseline="0">
                        <a:solidFill>
                          <a:schemeClr val="tx1"/>
                        </a:solidFill>
                      </a:rPr>
                      <a:pPr>
                        <a:defRPr sz="600" b="0" i="0" u="none" strike="noStrike" kern="1200" baseline="0">
                          <a:solidFill>
                            <a:schemeClr val="tx1"/>
                          </a:solidFill>
                          <a:latin typeface="+mn-lt"/>
                          <a:ea typeface="+mn-ea"/>
                          <a:cs typeface="+mn-cs"/>
                        </a:defRPr>
                      </a:pPr>
                      <a:t>[CELLRANGE]</a:t>
                    </a:fld>
                    <a:r>
                      <a:rPr lang="en-US" baseline="0">
                        <a:solidFill>
                          <a:schemeClr val="tx1"/>
                        </a:solidFill>
                      </a:rPr>
                      <a:t>, </a:t>
                    </a:r>
                    <a:fld id="{C084FA6A-930D-412C-982B-C372307A65D6}" type="VALUE">
                      <a:rPr lang="en-US" baseline="0">
                        <a:solidFill>
                          <a:schemeClr val="tx1"/>
                        </a:solidFill>
                      </a:rPr>
                      <a:pPr>
                        <a:defRPr sz="600" b="0" i="0" u="none" strike="noStrike" kern="1200" baseline="0">
                          <a:solidFill>
                            <a:schemeClr val="tx1"/>
                          </a:solidFill>
                          <a:latin typeface="+mn-lt"/>
                          <a:ea typeface="+mn-ea"/>
                          <a:cs typeface="+mn-cs"/>
                        </a:defRPr>
                      </a:pPr>
                      <a:t>[VALUE]</a:t>
                    </a:fld>
                    <a:endParaRPr lang="en-US" baseline="0">
                      <a:solidFill>
                        <a:schemeClr val="tx1"/>
                      </a:solidFill>
                    </a:endParaRPr>
                  </a:p>
                </c:rich>
              </c:tx>
              <c:numFmt formatCode="#,##0" sourceLinked="0"/>
              <c:spPr>
                <a:noFill/>
                <a:ln>
                  <a:noFill/>
                </a:ln>
                <a:effectLst/>
              </c:spPr>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8264-4933-93A5-06EEE7FE073D}"/>
                </c:ext>
                <c:ext xmlns:c15="http://schemas.microsoft.com/office/drawing/2012/chart" uri="{CE6537A1-D6FC-4f65-9D91-7224C49458BB}">
                  <c15:spPr xmlns:c15="http://schemas.microsoft.com/office/drawing/2012/chart">
                    <a:prstGeom prst="rect">
                      <a:avLst/>
                    </a:prstGeom>
                  </c15:spPr>
                  <c15:layout/>
                  <c15:dlblFieldTable/>
                  <c15:showDataLabelsRange val="1"/>
                </c:ext>
              </c:extLst>
            </c:dLbl>
            <c:dLbl>
              <c:idx val="3"/>
              <c:layout>
                <c:manualLayout>
                  <c:x val="-6.5524608875650675E-2"/>
                  <c:y val="-6.2574790263843882E-2"/>
                </c:manualLayout>
              </c:layout>
              <c:tx>
                <c:rich>
                  <a:bodyPr rot="0" spcFirstLastPara="1" vertOverflow="clip" horzOverflow="clip" vert="horz" wrap="square" lIns="38100" tIns="19050" rIns="38100" bIns="19050" anchor="ctr" anchorCtr="1">
                    <a:spAutoFit/>
                  </a:bodyPr>
                  <a:lstStyle/>
                  <a:p>
                    <a:pPr>
                      <a:defRPr sz="600" b="0" i="0" u="none" strike="noStrike" kern="1200" baseline="0">
                        <a:solidFill>
                          <a:schemeClr val="tx1"/>
                        </a:solidFill>
                        <a:latin typeface="+mn-lt"/>
                        <a:ea typeface="+mn-ea"/>
                        <a:cs typeface="+mn-cs"/>
                      </a:defRPr>
                    </a:pPr>
                    <a:fld id="{62E1504D-DE1D-43FA-B32B-2FEB602A5EC1}" type="CELLRANGE">
                      <a:rPr lang="en-US" baseline="0"/>
                      <a:pPr>
                        <a:defRPr sz="600" b="0" i="0" u="none" strike="noStrike" kern="1200" baseline="0">
                          <a:solidFill>
                            <a:schemeClr val="tx1"/>
                          </a:solidFill>
                          <a:latin typeface="+mn-lt"/>
                          <a:ea typeface="+mn-ea"/>
                          <a:cs typeface="+mn-cs"/>
                        </a:defRPr>
                      </a:pPr>
                      <a:t>[CELLRANGE]</a:t>
                    </a:fld>
                    <a:r>
                      <a:rPr lang="en-US" baseline="0"/>
                      <a:t>, </a:t>
                    </a:r>
                    <a:fld id="{6FCEC39C-55EC-45A3-83C5-30B084F40959}" type="VALUE">
                      <a:rPr lang="en-US" baseline="0"/>
                      <a:pPr>
                        <a:defRPr sz="600" b="0" i="0" u="none" strike="noStrike" kern="1200" baseline="0">
                          <a:solidFill>
                            <a:schemeClr val="tx1"/>
                          </a:solidFill>
                          <a:latin typeface="+mn-lt"/>
                          <a:ea typeface="+mn-ea"/>
                          <a:cs typeface="+mn-cs"/>
                        </a:defRPr>
                      </a:pPr>
                      <a:t>[VALUE]</a:t>
                    </a:fld>
                    <a:endParaRPr lang="en-US" baseline="0"/>
                  </a:p>
                </c:rich>
              </c:tx>
              <c:numFmt formatCode="#,##0" sourceLinked="0"/>
              <c:spPr>
                <a:noFill/>
                <a:ln>
                  <a:noFill/>
                </a:ln>
                <a:effectLst/>
              </c:spPr>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9844-43A4-ADC6-8496EC754835}"/>
                </c:ext>
                <c:ext xmlns:c15="http://schemas.microsoft.com/office/drawing/2012/chart" uri="{CE6537A1-D6FC-4f65-9D91-7224C49458BB}">
                  <c15:spPr xmlns:c15="http://schemas.microsoft.com/office/drawing/2012/chart">
                    <a:prstGeom prst="rect">
                      <a:avLst/>
                    </a:prstGeom>
                  </c15:spPr>
                  <c15:layout/>
                  <c15:dlblFieldTable/>
                  <c15:showDataLabelsRange val="1"/>
                </c:ext>
              </c:extLst>
            </c:dLbl>
            <c:numFmt formatCode="#,##0" sourceLinked="0"/>
            <c:spPr>
              <a:noFill/>
              <a:ln>
                <a:noFill/>
              </a:ln>
              <a:effectLst/>
            </c:spPr>
            <c:txPr>
              <a:bodyPr rot="0" spcFirstLastPara="1" vertOverflow="clip" horzOverflow="clip" vert="horz" wrap="square" lIns="38100" tIns="19050" rIns="38100" bIns="19050" anchor="ctr" anchorCtr="1">
                <a:spAutoFit/>
              </a:bodyPr>
              <a:lstStyle/>
              <a:p>
                <a:pPr>
                  <a:defRPr sz="600" b="0" i="0" u="none" strike="noStrike" kern="1200" baseline="0">
                    <a:solidFill>
                      <a:srgbClr val="66AE3D"/>
                    </a:solidFill>
                    <a:latin typeface="+mn-lt"/>
                    <a:ea typeface="+mn-ea"/>
                    <a:cs typeface="+mn-cs"/>
                  </a:defRPr>
                </a:pPr>
                <a:endParaRPr lang="en-US"/>
              </a:p>
            </c:txPr>
            <c:dLblPos val="b"/>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pPr xmlns:c15="http://schemas.microsoft.com/office/drawing/2012/chart">
                  <a:prstGeom prst="rect">
                    <a:avLst/>
                  </a:prstGeom>
                </c15:spPr>
                <c15:layout/>
                <c15:showDataLabelsRange val="1"/>
                <c15:showLeaderLines val="0"/>
              </c:ext>
            </c:extLst>
          </c:dLbls>
          <c:cat>
            <c:strRef>
              <c:f>Sheet1!$A$6:$A$9</c:f>
              <c:strCache>
                <c:ptCount val="4"/>
                <c:pt idx="0">
                  <c:v>Area</c:v>
                </c:pt>
                <c:pt idx="1">
                  <c:v>Wealth Quintile</c:v>
                </c:pt>
                <c:pt idx="2">
                  <c:v>Woman's 
Education</c:v>
                </c:pt>
                <c:pt idx="3">
                  <c:v>Ethnicity of household head</c:v>
                </c:pt>
              </c:strCache>
            </c:strRef>
          </c:cat>
          <c:val>
            <c:numRef>
              <c:f>Sheet1!$B$6:$B$9</c:f>
              <c:numCache>
                <c:formatCode>0.0</c:formatCode>
                <c:ptCount val="4"/>
                <c:pt idx="0">
                  <c:v>3.6030979296083538</c:v>
                </c:pt>
                <c:pt idx="1">
                  <c:v>0</c:v>
                </c:pt>
                <c:pt idx="2">
                  <c:v>0.51239449368819678</c:v>
                </c:pt>
                <c:pt idx="3">
                  <c:v>1.9</c:v>
                </c:pt>
              </c:numCache>
            </c:numRef>
          </c:val>
          <c:smooth val="0"/>
          <c:extLst xmlns:c16r2="http://schemas.microsoft.com/office/drawing/2015/06/chart">
            <c:ext xmlns:c16="http://schemas.microsoft.com/office/drawing/2014/chart" uri="{C3380CC4-5D6E-409C-BE32-E72D297353CC}">
              <c16:uniqueId val="{00000004-6B5D-49A8-BD47-4ED0A2B7F765}"/>
            </c:ext>
            <c:ext xmlns:c15="http://schemas.microsoft.com/office/drawing/2012/chart" uri="{02D57815-91ED-43cb-92C2-25804820EDAC}">
              <c15:datalabelsRange>
                <c15:f>Sheet1!$F$6:$F$9</c15:f>
                <c15:dlblRangeCache>
                  <c:ptCount val="4"/>
                  <c:pt idx="0">
                    <c:v>Urban</c:v>
                  </c:pt>
                  <c:pt idx="1">
                    <c:v>Richest</c:v>
                  </c:pt>
                  <c:pt idx="2">
                    <c:v>Higher</c:v>
                  </c:pt>
                  <c:pt idx="3">
                    <c:v>Armenian*</c:v>
                  </c:pt>
                </c15:dlblRangeCache>
              </c15:datalabelsRange>
            </c:ext>
          </c:extLst>
        </c:ser>
        <c:ser>
          <c:idx val="1"/>
          <c:order val="1"/>
          <c:tx>
            <c:strRef>
              <c:f>Sheet1!$C$5</c:f>
              <c:strCache>
                <c:ptCount val="1"/>
                <c:pt idx="0">
                  <c:v>Highest</c:v>
                </c:pt>
              </c:strCache>
            </c:strRef>
          </c:tx>
          <c:spPr>
            <a:ln w="25400" cap="rnd">
              <a:noFill/>
              <a:round/>
            </a:ln>
            <a:effectLst/>
          </c:spPr>
          <c:marker>
            <c:symbol val="circle"/>
            <c:size val="6"/>
            <c:spPr>
              <a:solidFill>
                <a:srgbClr val="3AB9C6"/>
              </a:solidFill>
              <a:ln w="22225">
                <a:noFill/>
                <a:round/>
              </a:ln>
              <a:effectLst/>
            </c:spPr>
          </c:marker>
          <c:dLbls>
            <c:dLbl>
              <c:idx val="0"/>
              <c:layout/>
              <c:tx>
                <c:rich>
                  <a:bodyPr/>
                  <a:lstStyle/>
                  <a:p>
                    <a:fld id="{24F06EBC-5643-48DF-B2A0-99E1BB6C057C}" type="CELLRANGE">
                      <a:rPr lang="en-US"/>
                      <a:pPr/>
                      <a:t>[CELLRANGE]</a:t>
                    </a:fld>
                    <a:r>
                      <a:rPr lang="en-US" baseline="0"/>
                      <a:t>, </a:t>
                    </a:r>
                    <a:fld id="{28161DD7-E5D3-412E-BF8B-BA181EDA1B2A}"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1"/>
              <c:layout/>
              <c:tx>
                <c:rich>
                  <a:bodyPr/>
                  <a:lstStyle/>
                  <a:p>
                    <a:fld id="{C87051B2-BADE-4FA1-9F33-BC0E778A9DB8}" type="CELLRANGE">
                      <a:rPr lang="en-US"/>
                      <a:pPr/>
                      <a:t>[CELLRANGE]</a:t>
                    </a:fld>
                    <a:r>
                      <a:rPr lang="en-US" baseline="0"/>
                      <a:t>, </a:t>
                    </a:r>
                    <a:fld id="{E6BECD8A-13E2-46CC-A6BD-CF8D84787922}"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2"/>
              <c:layout/>
              <c:tx>
                <c:rich>
                  <a:bodyPr/>
                  <a:lstStyle/>
                  <a:p>
                    <a:fld id="{2406273C-46AA-4C53-A60E-D40AA32DE4E4}" type="CELLRANGE">
                      <a:rPr lang="en-US"/>
                      <a:pPr/>
                      <a:t>[CELLRANGE]</a:t>
                    </a:fld>
                    <a:r>
                      <a:rPr lang="en-US" baseline="0"/>
                      <a:t>, </a:t>
                    </a:r>
                    <a:fld id="{82D1D62E-1F0D-41F0-A5A7-C178A70CBE19}"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3"/>
              <c:layout/>
              <c:tx>
                <c:rich>
                  <a:bodyPr/>
                  <a:lstStyle/>
                  <a:p>
                    <a:fld id="{926D06AD-787B-47D7-9DC8-EBA48F98FE13}" type="CELLRANGE">
                      <a:rPr lang="en-US"/>
                      <a:pPr/>
                      <a:t>[CELLRANGE]</a:t>
                    </a:fld>
                    <a:r>
                      <a:rPr lang="en-US" baseline="0"/>
                      <a:t>, </a:t>
                    </a:r>
                    <a:fld id="{2C584DF7-DDEC-4113-B691-EECAC4143680}"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DataLabelsRange val="1"/>
                <c15:showLeaderLines val="0"/>
              </c:ext>
            </c:extLst>
          </c:dLbls>
          <c:cat>
            <c:strRef>
              <c:f>Sheet1!$A$6:$A$9</c:f>
              <c:strCache>
                <c:ptCount val="4"/>
                <c:pt idx="0">
                  <c:v>Area</c:v>
                </c:pt>
                <c:pt idx="1">
                  <c:v>Wealth Quintile</c:v>
                </c:pt>
                <c:pt idx="2">
                  <c:v>Woman's 
Education</c:v>
                </c:pt>
                <c:pt idx="3">
                  <c:v>Ethnicity of household head</c:v>
                </c:pt>
              </c:strCache>
            </c:strRef>
          </c:cat>
          <c:val>
            <c:numRef>
              <c:f>Sheet1!$C$6:$C$9</c:f>
              <c:numCache>
                <c:formatCode>0.0</c:formatCode>
                <c:ptCount val="4"/>
                <c:pt idx="0">
                  <c:v>10.798047230537579</c:v>
                </c:pt>
                <c:pt idx="1">
                  <c:v>10.765544258636151</c:v>
                </c:pt>
                <c:pt idx="2">
                  <c:v>26.010475189872146</c:v>
                </c:pt>
                <c:pt idx="3">
                  <c:v>16.3</c:v>
                </c:pt>
              </c:numCache>
            </c:numRef>
          </c:val>
          <c:smooth val="0"/>
          <c:extLst xmlns:c16r2="http://schemas.microsoft.com/office/drawing/2015/06/chart">
            <c:ext xmlns:c16="http://schemas.microsoft.com/office/drawing/2014/chart" uri="{C3380CC4-5D6E-409C-BE32-E72D297353CC}">
              <c16:uniqueId val="{0000000C-6B5D-49A8-BD47-4ED0A2B7F765}"/>
            </c:ext>
            <c:ext xmlns:c15="http://schemas.microsoft.com/office/drawing/2012/chart" uri="{02D57815-91ED-43cb-92C2-25804820EDAC}">
              <c15:datalabelsRange>
                <c15:f>Sheet1!$G$6:$G$9</c15:f>
                <c15:dlblRangeCache>
                  <c:ptCount val="4"/>
                  <c:pt idx="0">
                    <c:v>Rural</c:v>
                  </c:pt>
                  <c:pt idx="1">
                    <c:v>Poorest</c:v>
                  </c:pt>
                  <c:pt idx="2">
                    <c:v>Primary or Lower Secondary</c:v>
                  </c:pt>
                  <c:pt idx="3">
                    <c:v>Azerbaijani*</c:v>
                  </c:pt>
                </c15:dlblRangeCache>
              </c15:datalabelsRange>
            </c:ext>
          </c:extLst>
        </c:ser>
        <c:ser>
          <c:idx val="2"/>
          <c:order val="2"/>
          <c:tx>
            <c:strRef>
              <c:f>Sheet1!$D$5</c:f>
              <c:strCache>
                <c:ptCount val="1"/>
                <c:pt idx="0">
                  <c:v>National</c:v>
                </c:pt>
              </c:strCache>
            </c:strRef>
          </c:tx>
          <c:spPr>
            <a:ln w="25400" cap="rnd">
              <a:noFill/>
              <a:round/>
            </a:ln>
            <a:effectLst/>
          </c:spPr>
          <c:marker>
            <c:symbol val="dash"/>
            <c:size val="6"/>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w="9525">
                <a:solidFill>
                  <a:schemeClr val="bg1">
                    <a:lumMod val="65000"/>
                  </a:schemeClr>
                </a:solidFill>
                <a:round/>
              </a:ln>
              <a:effectLst/>
            </c:spPr>
          </c:marker>
          <c:cat>
            <c:strRef>
              <c:f>Sheet1!$A$6:$A$9</c:f>
              <c:strCache>
                <c:ptCount val="4"/>
                <c:pt idx="0">
                  <c:v>Area</c:v>
                </c:pt>
                <c:pt idx="1">
                  <c:v>Wealth Quintile</c:v>
                </c:pt>
                <c:pt idx="2">
                  <c:v>Woman's 
Education</c:v>
                </c:pt>
                <c:pt idx="3">
                  <c:v>Ethnicity of household head</c:v>
                </c:pt>
              </c:strCache>
            </c:strRef>
          </c:cat>
          <c:val>
            <c:numRef>
              <c:f>Sheet1!$D$6:$D$9</c:f>
              <c:numCache>
                <c:formatCode>0.0</c:formatCode>
                <c:ptCount val="4"/>
                <c:pt idx="0">
                  <c:v>6.0954454019301414</c:v>
                </c:pt>
                <c:pt idx="1">
                  <c:v>6.0954454019301414</c:v>
                </c:pt>
                <c:pt idx="2">
                  <c:v>6.0954454019301414</c:v>
                </c:pt>
                <c:pt idx="3">
                  <c:v>6.0954454019301414</c:v>
                </c:pt>
              </c:numCache>
            </c:numRef>
          </c:val>
          <c:smooth val="0"/>
          <c:extLst xmlns:c16r2="http://schemas.microsoft.com/office/drawing/2015/06/chart">
            <c:ext xmlns:c16="http://schemas.microsoft.com/office/drawing/2014/chart" uri="{C3380CC4-5D6E-409C-BE32-E72D297353CC}">
              <c16:uniqueId val="{0000000D-6B5D-49A8-BD47-4ED0A2B7F765}"/>
            </c:ext>
          </c:extLst>
        </c:ser>
        <c:dLbls>
          <c:showLegendKey val="0"/>
          <c:showVal val="0"/>
          <c:showCatName val="0"/>
          <c:showSerName val="0"/>
          <c:showPercent val="0"/>
          <c:showBubbleSize val="0"/>
        </c:dLbls>
        <c:hiLowLines>
          <c:spPr>
            <a:ln w="3175" cap="flat" cmpd="sng" algn="ctr">
              <a:solidFill>
                <a:srgbClr val="3AB9C6"/>
              </a:solidFill>
              <a:round/>
            </a:ln>
            <a:effectLst/>
          </c:spPr>
        </c:hiLowLines>
        <c:axId val="574588528"/>
        <c:axId val="574589088"/>
      </c:stockChart>
      <c:catAx>
        <c:axId val="574588528"/>
        <c:scaling>
          <c:orientation val="minMax"/>
        </c:scaling>
        <c:delete val="0"/>
        <c:axPos val="b"/>
        <c:numFmt formatCode="General" sourceLinked="1"/>
        <c:majorTickMark val="none"/>
        <c:minorTickMark val="none"/>
        <c:tickLblPos val="low"/>
        <c:spPr>
          <a:noFill/>
          <a:ln w="6350" cap="flat" cmpd="sng" algn="ctr">
            <a:solidFill>
              <a:schemeClr val="tx1">
                <a:lumMod val="15000"/>
                <a:lumOff val="85000"/>
              </a:schemeClr>
            </a:solidFill>
            <a:round/>
          </a:ln>
          <a:effectLst/>
        </c:spPr>
        <c:txPr>
          <a:bodyPr rot="0" spcFirstLastPara="1" vertOverflow="ellipsis" wrap="square" anchor="b"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574589088"/>
        <c:crosses val="autoZero"/>
        <c:auto val="1"/>
        <c:lblAlgn val="ctr"/>
        <c:lblOffset val="250"/>
        <c:noMultiLvlLbl val="0"/>
      </c:catAx>
      <c:valAx>
        <c:axId val="574589088"/>
        <c:scaling>
          <c:orientation val="minMax"/>
          <c:max val="32"/>
          <c:min val="0"/>
        </c:scaling>
        <c:delete val="0"/>
        <c:axPos val="l"/>
        <c:majorGridlines>
          <c:spPr>
            <a:ln w="6350"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600" b="0" i="0" u="none" strike="noStrike" kern="1200" baseline="0">
                    <a:solidFill>
                      <a:schemeClr val="bg2">
                        <a:lumMod val="75000"/>
                      </a:schemeClr>
                    </a:solidFill>
                    <a:latin typeface="+mn-lt"/>
                    <a:ea typeface="+mn-ea"/>
                    <a:cs typeface="+mn-cs"/>
                  </a:defRPr>
                </a:pPr>
                <a:r>
                  <a:rPr lang="en-US" sz="600" dirty="0">
                    <a:solidFill>
                      <a:schemeClr val="bg2">
                        <a:lumMod val="75000"/>
                      </a:schemeClr>
                    </a:solidFill>
                  </a:rPr>
                  <a:t>Percent</a:t>
                </a:r>
              </a:p>
            </c:rich>
          </c:tx>
          <c:layout>
            <c:manualLayout>
              <c:xMode val="edge"/>
              <c:yMode val="edge"/>
              <c:x val="0"/>
              <c:y val="0.34037346767887611"/>
            </c:manualLayout>
          </c:layout>
          <c:overlay val="0"/>
          <c:spPr>
            <a:noFill/>
            <a:ln>
              <a:noFill/>
            </a:ln>
            <a:effectLst/>
          </c:sp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574588528"/>
        <c:crosses val="autoZero"/>
        <c:crossBetween val="between"/>
        <c:majorUnit val="5"/>
      </c:valAx>
      <c:spPr>
        <a:noFill/>
        <a:ln w="25400">
          <a:noFill/>
        </a:ln>
        <a:effectLst/>
      </c:spPr>
    </c:plotArea>
    <c:legend>
      <c:legendPos val="r"/>
      <c:legendEntry>
        <c:idx val="0"/>
        <c:delete val="1"/>
      </c:legendEntry>
      <c:legendEntry>
        <c:idx val="1"/>
        <c:delete val="1"/>
      </c:legendEntry>
      <c:layout>
        <c:manualLayout>
          <c:xMode val="edge"/>
          <c:yMode val="edge"/>
          <c:x val="0.76755602438139869"/>
          <c:y val="5.0846781034499973E-3"/>
          <c:w val="0.1921410306682057"/>
          <c:h val="7.3813152608111471E-2"/>
        </c:manualLayout>
      </c:layout>
      <c:overlay val="0"/>
      <c:spPr>
        <a:noFill/>
        <a:ln>
          <a:noFill/>
        </a:ln>
        <a:effectLst/>
      </c:spPr>
      <c:txPr>
        <a:bodyPr rot="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w="3175">
      <a:noFill/>
    </a:ln>
    <a:effectLst/>
  </c:spPr>
  <c:txPr>
    <a:bodyPr/>
    <a:lstStyle/>
    <a:p>
      <a:pPr>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952289517490503E-3"/>
          <c:y val="3.0800067042964206E-2"/>
          <c:w val="0.72962291109412181"/>
          <c:h val="0.70176970741795097"/>
        </c:manualLayout>
      </c:layout>
      <c:doughnutChart>
        <c:varyColors val="1"/>
        <c:ser>
          <c:idx val="0"/>
          <c:order val="0"/>
          <c:tx>
            <c:strRef>
              <c:f>Sheet1!$B$5</c:f>
              <c:strCache>
                <c:ptCount val="1"/>
                <c:pt idx="0">
                  <c:v>Rural</c:v>
                </c:pt>
              </c:strCache>
            </c:strRef>
          </c:tx>
          <c:spPr>
            <a:solidFill>
              <a:srgbClr val="FCB040"/>
            </a:solidFill>
            <a:ln>
              <a:noFill/>
            </a:ln>
          </c:spPr>
          <c:dPt>
            <c:idx val="0"/>
            <c:bubble3D val="0"/>
            <c:spPr>
              <a:solidFill>
                <a:srgbClr val="D0CECE"/>
              </a:solidFill>
              <a:ln w="19050">
                <a:noFill/>
              </a:ln>
              <a:effectLst/>
            </c:spPr>
            <c:extLst xmlns:c16r2="http://schemas.microsoft.com/office/drawing/2015/06/chart">
              <c:ext xmlns:c16="http://schemas.microsoft.com/office/drawing/2014/chart" uri="{C3380CC4-5D6E-409C-BE32-E72D297353CC}">
                <c16:uniqueId val="{00000001-49ED-4370-ACE7-E85328AEFADB}"/>
              </c:ext>
            </c:extLst>
          </c:dPt>
          <c:dPt>
            <c:idx val="1"/>
            <c:bubble3D val="0"/>
            <c:spPr>
              <a:solidFill>
                <a:srgbClr val="3AB9C6">
                  <a:alpha val="65000"/>
                </a:srgbClr>
              </a:solidFill>
              <a:ln w="19050">
                <a:noFill/>
              </a:ln>
              <a:effectLst/>
            </c:spPr>
            <c:extLst xmlns:c16r2="http://schemas.microsoft.com/office/drawing/2015/06/chart">
              <c:ext xmlns:c16="http://schemas.microsoft.com/office/drawing/2014/chart" uri="{C3380CC4-5D6E-409C-BE32-E72D297353CC}">
                <c16:uniqueId val="{00000003-49ED-4370-ACE7-E85328AEFADB}"/>
              </c:ext>
            </c:extLst>
          </c:dPt>
          <c:dPt>
            <c:idx val="2"/>
            <c:bubble3D val="0"/>
            <c:spPr>
              <a:solidFill>
                <a:srgbClr val="FDC879"/>
              </a:solidFill>
              <a:ln w="19050">
                <a:noFill/>
              </a:ln>
              <a:effectLst/>
            </c:spPr>
            <c:extLst xmlns:c16r2="http://schemas.microsoft.com/office/drawing/2015/06/chart">
              <c:ext xmlns:c16="http://schemas.microsoft.com/office/drawing/2014/chart" uri="{C3380CC4-5D6E-409C-BE32-E72D297353CC}">
                <c16:uniqueId val="{00000005-022D-47AB-89D4-8BCA2F9D1E3A}"/>
              </c:ext>
            </c:extLst>
          </c:dPt>
          <c:dPt>
            <c:idx val="3"/>
            <c:bubble3D val="0"/>
            <c:spPr>
              <a:solidFill>
                <a:srgbClr val="FF0000"/>
              </a:solidFill>
              <a:ln w="19050">
                <a:noFill/>
              </a:ln>
              <a:effectLst/>
            </c:spPr>
            <c:extLst xmlns:c16r2="http://schemas.microsoft.com/office/drawing/2015/06/chart">
              <c:ext xmlns:c16="http://schemas.microsoft.com/office/drawing/2014/chart" uri="{C3380CC4-5D6E-409C-BE32-E72D297353CC}">
                <c16:uniqueId val="{00000007-7B58-4828-B061-789CDDEDB9EA}"/>
              </c:ext>
            </c:extLst>
          </c:dPt>
          <c:dLbls>
            <c:dLbl>
              <c:idx val="0"/>
              <c:layout>
                <c:manualLayout>
                  <c:x val="-8.3199199191330772E-3"/>
                  <c:y val="1.60046173951288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49ED-4370-ACE7-E85328AEFADB}"/>
                </c:ext>
                <c:ext xmlns:c15="http://schemas.microsoft.com/office/drawing/2012/chart" uri="{CE6537A1-D6FC-4f65-9D91-7224C49458BB}">
                  <c15:layout/>
                </c:ext>
              </c:extLst>
            </c:dLbl>
            <c:dLbl>
              <c:idx val="1"/>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49ED-4370-ACE7-E85328AEFADB}"/>
                </c:ext>
                <c:ext xmlns:c15="http://schemas.microsoft.com/office/drawing/2012/chart" uri="{CE6537A1-D6FC-4f65-9D91-7224C49458BB}">
                  <c15:layout/>
                </c:ext>
              </c:extLst>
            </c:dLbl>
            <c:dLbl>
              <c:idx val="2"/>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5-022D-47AB-89D4-8BCA2F9D1E3A}"/>
                </c:ext>
                <c:ext xmlns:c15="http://schemas.microsoft.com/office/drawing/2012/chart" uri="{CE6537A1-D6FC-4f65-9D91-7224C49458BB}">
                  <c15:layout/>
                </c:ext>
              </c:extLst>
            </c:dLbl>
            <c:dLbl>
              <c:idx val="3"/>
              <c:layout>
                <c:manualLayout>
                  <c:x val="0"/>
                  <c:y val="1.049950354709606E-2"/>
                </c:manualLayout>
              </c:layout>
              <c:numFmt formatCode="\&lt;\1" sourceLinked="0"/>
              <c:spPr>
                <a:noFill/>
                <a:ln>
                  <a:noFill/>
                </a:ln>
                <a:effectLst/>
              </c:spPr>
              <c:txPr>
                <a:bodyPr wrap="square" lIns="38100" tIns="19050" rIns="38100" bIns="19050" anchor="ctr">
                  <a:spAutoFit/>
                </a:bodyPr>
                <a:lstStyle/>
                <a:p>
                  <a:pPr>
                    <a:defRPr sz="600">
                      <a:solidFill>
                        <a:schemeClr val="tx1"/>
                      </a:solidFill>
                    </a:defRPr>
                  </a:pPr>
                  <a:endParaRPr lang="en-US"/>
                </a:p>
              </c:txP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7-7B58-4828-B061-789CDDEDB9EA}"/>
                </c:ext>
                <c:ext xmlns:c15="http://schemas.microsoft.com/office/drawing/2012/chart" uri="{CE6537A1-D6FC-4f65-9D91-7224C49458BB}">
                  <c15:layout/>
                </c:ext>
              </c:extLst>
            </c:dLbl>
            <c:numFmt formatCode="#,##0" sourceLinked="0"/>
            <c:spPr>
              <a:noFill/>
              <a:ln>
                <a:noFill/>
              </a:ln>
              <a:effectLst/>
            </c:spPr>
            <c:txPr>
              <a:bodyPr wrap="square" lIns="38100" tIns="19050" rIns="38100" bIns="19050" anchor="ctr">
                <a:spAutoFit/>
              </a:bodyPr>
              <a:lstStyle/>
              <a:p>
                <a:pPr>
                  <a:defRPr sz="600">
                    <a:solidFill>
                      <a:schemeClr val="tx1"/>
                    </a:solidFill>
                  </a:defRPr>
                </a:pPr>
                <a:endParaRPr lang="en-US"/>
              </a:p>
            </c:txPr>
            <c:showLegendKey val="0"/>
            <c:showVal val="0"/>
            <c:showCatName val="0"/>
            <c:showSerName val="0"/>
            <c:showPercent val="0"/>
            <c:showBubbleSize val="0"/>
            <c:extLst xmlns:c16r2="http://schemas.microsoft.com/office/drawing/2015/06/chart">
              <c:ext xmlns:c15="http://schemas.microsoft.com/office/drawing/2012/chart" uri="{CE6537A1-D6FC-4f65-9D91-7224C49458BB}"/>
            </c:extLst>
          </c:dLbls>
          <c:cat>
            <c:strRef>
              <c:f>Sheet1!$A$6:$A$9</c:f>
              <c:strCache>
                <c:ptCount val="4"/>
                <c:pt idx="0">
                  <c:v>No Method</c:v>
                </c:pt>
                <c:pt idx="1">
                  <c:v>Any Traditional Method</c:v>
                </c:pt>
                <c:pt idx="2">
                  <c:v>Any Modern Method</c:v>
                </c:pt>
                <c:pt idx="3">
                  <c:v>Missing Method</c:v>
                </c:pt>
              </c:strCache>
            </c:strRef>
          </c:cat>
          <c:val>
            <c:numRef>
              <c:f>Sheet1!$B$6:$B$9</c:f>
              <c:numCache>
                <c:formatCode>0.0</c:formatCode>
                <c:ptCount val="4"/>
                <c:pt idx="0">
                  <c:v>65.590497580816489</c:v>
                </c:pt>
                <c:pt idx="1">
                  <c:v>9.1732091273685814</c:v>
                </c:pt>
                <c:pt idx="2">
                  <c:v>24.854443855359484</c:v>
                </c:pt>
                <c:pt idx="3">
                  <c:v>0.38184943645576236</c:v>
                </c:pt>
              </c:numCache>
            </c:numRef>
          </c:val>
          <c:extLst xmlns:c16r2="http://schemas.microsoft.com/office/drawing/2015/06/chart">
            <c:ext xmlns:c16="http://schemas.microsoft.com/office/drawing/2014/chart" uri="{C3380CC4-5D6E-409C-BE32-E72D297353CC}">
              <c16:uniqueId val="{00000004-49ED-4370-ACE7-E85328AEFADB}"/>
            </c:ext>
          </c:extLst>
        </c:ser>
        <c:ser>
          <c:idx val="1"/>
          <c:order val="1"/>
          <c:tx>
            <c:strRef>
              <c:f>Sheet1!$C$5</c:f>
              <c:strCache>
                <c:ptCount val="1"/>
                <c:pt idx="0">
                  <c:v>Urban</c:v>
                </c:pt>
              </c:strCache>
            </c:strRef>
          </c:tx>
          <c:spPr>
            <a:solidFill>
              <a:srgbClr val="D0CECE"/>
            </a:solidFill>
          </c:spPr>
          <c:dPt>
            <c:idx val="0"/>
            <c:bubble3D val="0"/>
            <c:spPr>
              <a:solidFill>
                <a:srgbClr val="D0CECE"/>
              </a:solidFill>
              <a:ln w="19050">
                <a:solidFill>
                  <a:schemeClr val="lt1"/>
                </a:solidFill>
              </a:ln>
              <a:effectLst/>
            </c:spPr>
            <c:extLst xmlns:c16r2="http://schemas.microsoft.com/office/drawing/2015/06/chart">
              <c:ext xmlns:c16="http://schemas.microsoft.com/office/drawing/2014/chart" uri="{C3380CC4-5D6E-409C-BE32-E72D297353CC}">
                <c16:uniqueId val="{00000007-022D-47AB-89D4-8BCA2F9D1E3A}"/>
              </c:ext>
            </c:extLst>
          </c:dPt>
          <c:dPt>
            <c:idx val="1"/>
            <c:bubble3D val="0"/>
            <c:spPr>
              <a:solidFill>
                <a:srgbClr val="3AB9C6"/>
              </a:solidFill>
              <a:ln w="19050">
                <a:solidFill>
                  <a:schemeClr val="lt1"/>
                </a:solidFill>
              </a:ln>
              <a:effectLst/>
            </c:spPr>
            <c:extLst xmlns:c16r2="http://schemas.microsoft.com/office/drawing/2015/06/chart">
              <c:ext xmlns:c16="http://schemas.microsoft.com/office/drawing/2014/chart" uri="{C3380CC4-5D6E-409C-BE32-E72D297353CC}">
                <c16:uniqueId val="{00000006-022D-47AB-89D4-8BCA2F9D1E3A}"/>
              </c:ext>
            </c:extLst>
          </c:dPt>
          <c:dPt>
            <c:idx val="2"/>
            <c:bubble3D val="0"/>
            <c:spPr>
              <a:solidFill>
                <a:srgbClr val="FCB040"/>
              </a:solidFill>
              <a:ln w="19050">
                <a:solidFill>
                  <a:schemeClr val="lt1"/>
                </a:solidFill>
              </a:ln>
              <a:effectLst/>
            </c:spPr>
            <c:extLst xmlns:c16r2="http://schemas.microsoft.com/office/drawing/2015/06/chart">
              <c:ext xmlns:c16="http://schemas.microsoft.com/office/drawing/2014/chart" uri="{C3380CC4-5D6E-409C-BE32-E72D297353CC}">
                <c16:uniqueId val="{00000008-022D-47AB-89D4-8BCA2F9D1E3A}"/>
              </c:ext>
            </c:extLst>
          </c:dPt>
          <c:dPt>
            <c:idx val="3"/>
            <c:bubble3D val="0"/>
            <c:spPr>
              <a:solidFill>
                <a:srgbClr val="FF1F1E"/>
              </a:solidFill>
              <a:ln w="19050">
                <a:solidFill>
                  <a:schemeClr val="lt1"/>
                </a:solidFill>
              </a:ln>
              <a:effectLst/>
            </c:spPr>
            <c:extLst xmlns:c16r2="http://schemas.microsoft.com/office/drawing/2015/06/chart">
              <c:ext xmlns:c16="http://schemas.microsoft.com/office/drawing/2014/chart" uri="{C3380CC4-5D6E-409C-BE32-E72D297353CC}">
                <c16:uniqueId val="{0000000F-7B58-4828-B061-789CDDEDB9EA}"/>
              </c:ext>
            </c:extLst>
          </c:dPt>
          <c:dLbls>
            <c:dLbl>
              <c:idx val="0"/>
              <c:layout>
                <c:manualLayout>
                  <c:x val="0"/>
                  <c:y val="8.0023086975643948E-3"/>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7-022D-47AB-89D4-8BCA2F9D1E3A}"/>
                </c:ext>
                <c:ext xmlns:c15="http://schemas.microsoft.com/office/drawing/2012/chart" uri="{CE6537A1-D6FC-4f65-9D91-7224C49458BB}">
                  <c15:layout/>
                </c:ext>
              </c:extLst>
            </c:dLbl>
            <c:dLbl>
              <c:idx val="3"/>
              <c:layout>
                <c:manualLayout>
                  <c:x val="1.0406296218909096E-2"/>
                  <c:y val="-1.9696903307839662E-2"/>
                </c:manualLayout>
              </c:layout>
              <c:numFmt formatCode="\&lt;\1"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F-7B58-4828-B061-789CDDEDB9EA}"/>
                </c:ext>
                <c:ext xmlns:c15="http://schemas.microsoft.com/office/drawing/2012/chart" uri="{CE6537A1-D6FC-4f65-9D91-7224C49458BB}">
                  <c15:layout/>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15:layout/>
              </c:ext>
            </c:extLst>
          </c:dLbls>
          <c:cat>
            <c:strRef>
              <c:f>Sheet1!$A$6:$A$9</c:f>
              <c:strCache>
                <c:ptCount val="4"/>
                <c:pt idx="0">
                  <c:v>No Method</c:v>
                </c:pt>
                <c:pt idx="1">
                  <c:v>Any Traditional Method</c:v>
                </c:pt>
                <c:pt idx="2">
                  <c:v>Any Modern Method</c:v>
                </c:pt>
                <c:pt idx="3">
                  <c:v>Missing Method</c:v>
                </c:pt>
              </c:strCache>
            </c:strRef>
          </c:cat>
          <c:val>
            <c:numRef>
              <c:f>Sheet1!$C$6:$C$9</c:f>
              <c:numCache>
                <c:formatCode>0.0</c:formatCode>
                <c:ptCount val="4"/>
                <c:pt idx="0">
                  <c:v>54.911603953221636</c:v>
                </c:pt>
                <c:pt idx="1">
                  <c:v>7.0755959365819434</c:v>
                </c:pt>
                <c:pt idx="2">
                  <c:v>37.663836139970002</c:v>
                </c:pt>
                <c:pt idx="3">
                  <c:v>0.34896397022677444</c:v>
                </c:pt>
              </c:numCache>
            </c:numRef>
          </c:val>
          <c:extLst xmlns:c16r2="http://schemas.microsoft.com/office/drawing/2015/06/chart">
            <c:ext xmlns:c16="http://schemas.microsoft.com/office/drawing/2014/chart" uri="{C3380CC4-5D6E-409C-BE32-E72D297353CC}">
              <c16:uniqueId val="{00000004-022D-47AB-89D4-8BCA2F9D1E3A}"/>
            </c:ext>
          </c:extLst>
        </c:ser>
        <c:dLbls>
          <c:showLegendKey val="0"/>
          <c:showVal val="0"/>
          <c:showCatName val="0"/>
          <c:showSerName val="0"/>
          <c:showPercent val="0"/>
          <c:showBubbleSize val="0"/>
          <c:showLeaderLines val="1"/>
        </c:dLbls>
        <c:firstSliceAng val="0"/>
        <c:holeSize val="48"/>
      </c:doughnutChart>
      <c:spPr>
        <a:noFill/>
        <a:ln>
          <a:noFill/>
        </a:ln>
        <a:effectLst/>
      </c:spPr>
    </c:plotArea>
    <c:plotVisOnly val="1"/>
    <c:dispBlanksAs val="zero"/>
    <c:showDLblsOverMax val="0"/>
  </c:chart>
  <c:spPr>
    <a:noFill/>
    <a:ln>
      <a:noFill/>
    </a:ln>
    <a:effectLst/>
  </c:spPr>
  <c:txPr>
    <a:bodyPr/>
    <a:lstStyle/>
    <a:p>
      <a:pPr>
        <a:defRPr/>
      </a:pPr>
      <a:endParaRPr lang="en-US"/>
    </a:p>
  </c:txPr>
  <c:externalData r:id="rId1">
    <c:autoUpdate val="0"/>
  </c:externalData>
  <c:userShapes r:id="rId2"/>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952289517490503E-3"/>
          <c:y val="3.0800067042964206E-2"/>
          <c:w val="0.72962291109412181"/>
          <c:h val="0.70176970741795097"/>
        </c:manualLayout>
      </c:layout>
      <c:doughnutChart>
        <c:varyColors val="1"/>
        <c:ser>
          <c:idx val="0"/>
          <c:order val="0"/>
          <c:tx>
            <c:strRef>
              <c:f>Sheet1!$B$5</c:f>
              <c:strCache>
                <c:ptCount val="1"/>
                <c:pt idx="0">
                  <c:v>Poorest</c:v>
                </c:pt>
              </c:strCache>
            </c:strRef>
          </c:tx>
          <c:spPr>
            <a:solidFill>
              <a:srgbClr val="FCB040"/>
            </a:solidFill>
            <a:ln>
              <a:noFill/>
            </a:ln>
          </c:spPr>
          <c:dPt>
            <c:idx val="0"/>
            <c:bubble3D val="0"/>
            <c:spPr>
              <a:solidFill>
                <a:srgbClr val="D0CECE"/>
              </a:solidFill>
              <a:ln w="19050">
                <a:noFill/>
              </a:ln>
              <a:effectLst/>
            </c:spPr>
            <c:extLst xmlns:c16r2="http://schemas.microsoft.com/office/drawing/2015/06/chart">
              <c:ext xmlns:c16="http://schemas.microsoft.com/office/drawing/2014/chart" uri="{C3380CC4-5D6E-409C-BE32-E72D297353CC}">
                <c16:uniqueId val="{00000001-344D-4CE2-80B5-E74FDF09DC98}"/>
              </c:ext>
            </c:extLst>
          </c:dPt>
          <c:dPt>
            <c:idx val="1"/>
            <c:bubble3D val="0"/>
            <c:spPr>
              <a:solidFill>
                <a:srgbClr val="7FD1DA"/>
              </a:solidFill>
              <a:ln w="19050">
                <a:noFill/>
              </a:ln>
              <a:effectLst/>
            </c:spPr>
            <c:extLst xmlns:c16r2="http://schemas.microsoft.com/office/drawing/2015/06/chart">
              <c:ext xmlns:c16="http://schemas.microsoft.com/office/drawing/2014/chart" uri="{C3380CC4-5D6E-409C-BE32-E72D297353CC}">
                <c16:uniqueId val="{00000003-344D-4CE2-80B5-E74FDF09DC98}"/>
              </c:ext>
            </c:extLst>
          </c:dPt>
          <c:dPt>
            <c:idx val="2"/>
            <c:bubble3D val="0"/>
            <c:spPr>
              <a:solidFill>
                <a:srgbClr val="FDC879"/>
              </a:solidFill>
              <a:ln w="19050">
                <a:noFill/>
              </a:ln>
              <a:effectLst/>
            </c:spPr>
            <c:extLst xmlns:c16r2="http://schemas.microsoft.com/office/drawing/2015/06/chart">
              <c:ext xmlns:c16="http://schemas.microsoft.com/office/drawing/2014/chart" uri="{C3380CC4-5D6E-409C-BE32-E72D297353CC}">
                <c16:uniqueId val="{00000005-344D-4CE2-80B5-E74FDF09DC98}"/>
              </c:ext>
            </c:extLst>
          </c:dPt>
          <c:dPt>
            <c:idx val="3"/>
            <c:bubble3D val="0"/>
            <c:spPr>
              <a:solidFill>
                <a:srgbClr val="FF0000"/>
              </a:solidFill>
              <a:ln w="19050">
                <a:noFill/>
              </a:ln>
              <a:effectLst/>
            </c:spPr>
            <c:extLst xmlns:c16r2="http://schemas.microsoft.com/office/drawing/2015/06/chart">
              <c:ext xmlns:c16="http://schemas.microsoft.com/office/drawing/2014/chart" uri="{C3380CC4-5D6E-409C-BE32-E72D297353CC}">
                <c16:uniqueId val="{00000007-DB75-423A-9335-F05B1F30D341}"/>
              </c:ext>
            </c:extLst>
          </c:dPt>
          <c:dLbls>
            <c:dLbl>
              <c:idx val="0"/>
              <c:layout>
                <c:manualLayout>
                  <c:x val="-8.3199199191330772E-3"/>
                  <c:y val="1.60046173951288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344D-4CE2-80B5-E74FDF09DC98}"/>
                </c:ext>
                <c:ext xmlns:c15="http://schemas.microsoft.com/office/drawing/2012/chart" uri="{CE6537A1-D6FC-4f65-9D91-7224C49458BB}">
                  <c15:layout/>
                </c:ext>
              </c:extLst>
            </c:dLbl>
            <c:dLbl>
              <c:idx val="1"/>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344D-4CE2-80B5-E74FDF09DC98}"/>
                </c:ext>
                <c:ext xmlns:c15="http://schemas.microsoft.com/office/drawing/2012/chart" uri="{CE6537A1-D6FC-4f65-9D91-7224C49458BB}">
                  <c15:layout/>
                </c:ext>
              </c:extLst>
            </c:dLbl>
            <c:dLbl>
              <c:idx val="2"/>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5-344D-4CE2-80B5-E74FDF09DC98}"/>
                </c:ext>
                <c:ext xmlns:c15="http://schemas.microsoft.com/office/drawing/2012/chart" uri="{CE6537A1-D6FC-4f65-9D91-7224C49458BB}">
                  <c15:layout/>
                </c:ext>
              </c:extLst>
            </c:dLbl>
            <c:dLbl>
              <c:idx val="3"/>
              <c:layout>
                <c:manualLayout>
                  <c:x val="1.5609457118649901E-2"/>
                  <c:y val="5.2497517735480064E-3"/>
                </c:manualLayout>
              </c:layout>
              <c:numFmt formatCode="\&lt;\1" sourceLinked="0"/>
              <c:spPr>
                <a:noFill/>
                <a:ln>
                  <a:noFill/>
                </a:ln>
                <a:effectLst/>
              </c:spPr>
              <c:txPr>
                <a:bodyPr rot="0" spcFirstLastPara="1" vertOverflow="ellipsis" vert="horz" wrap="square" lIns="38100" tIns="19050" rIns="38100" bIns="19050" anchor="ctr" anchorCtr="1">
                  <a:noAutofit/>
                </a:bodyPr>
                <a:lstStyle/>
                <a:p>
                  <a:pPr>
                    <a:defRPr sz="6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7-DB75-423A-9335-F05B1F30D341}"/>
                </c:ext>
                <c:ext xmlns:c15="http://schemas.microsoft.com/office/drawing/2012/chart" uri="{CE6537A1-D6FC-4f65-9D91-7224C49458BB}">
                  <c15:layout>
                    <c:manualLayout>
                      <c:w val="0.15109954490853103"/>
                      <c:h val="9.2448542098462191E-2"/>
                    </c:manualLayout>
                  </c15:layout>
                </c:ext>
              </c:extLst>
            </c:dLbl>
            <c:numFmt formatCode="#,##0" sourceLinked="0"/>
            <c:spPr>
              <a:noFill/>
              <a:ln>
                <a:noFill/>
              </a:ln>
              <a:effectLst/>
            </c:spPr>
            <c:txPr>
              <a:bodyPr wrap="square" lIns="38100" tIns="19050" rIns="38100" bIns="19050" anchor="ctr">
                <a:spAutoFit/>
              </a:bodyPr>
              <a:lstStyle/>
              <a:p>
                <a:pPr>
                  <a:defRPr sz="600">
                    <a:solidFill>
                      <a:schemeClr val="tx1"/>
                    </a:solidFill>
                  </a:defRPr>
                </a:pPr>
                <a:endParaRPr lang="en-US"/>
              </a:p>
            </c:txPr>
            <c:showLegendKey val="0"/>
            <c:showVal val="0"/>
            <c:showCatName val="0"/>
            <c:showSerName val="0"/>
            <c:showPercent val="0"/>
            <c:showBubbleSize val="0"/>
            <c:extLst xmlns:c16r2="http://schemas.microsoft.com/office/drawing/2015/06/chart">
              <c:ext xmlns:c15="http://schemas.microsoft.com/office/drawing/2012/chart" uri="{CE6537A1-D6FC-4f65-9D91-7224C49458BB}"/>
            </c:extLst>
          </c:dLbls>
          <c:cat>
            <c:strRef>
              <c:f>Sheet1!$A$6:$A$9</c:f>
              <c:strCache>
                <c:ptCount val="4"/>
                <c:pt idx="0">
                  <c:v>No Method</c:v>
                </c:pt>
                <c:pt idx="1">
                  <c:v>Any Traditional Method</c:v>
                </c:pt>
                <c:pt idx="2">
                  <c:v>Any Modern Method</c:v>
                </c:pt>
                <c:pt idx="3">
                  <c:v>Missing Method</c:v>
                </c:pt>
              </c:strCache>
            </c:strRef>
          </c:cat>
          <c:val>
            <c:numRef>
              <c:f>Sheet1!$B$6:$B$9</c:f>
              <c:numCache>
                <c:formatCode>0.0</c:formatCode>
                <c:ptCount val="4"/>
                <c:pt idx="0">
                  <c:v>70.093249433712927</c:v>
                </c:pt>
                <c:pt idx="1">
                  <c:v>9.3466078109411228</c:v>
                </c:pt>
                <c:pt idx="2">
                  <c:v>19.920503194608727</c:v>
                </c:pt>
                <c:pt idx="3">
                  <c:v>0.6396395607373726</c:v>
                </c:pt>
              </c:numCache>
            </c:numRef>
          </c:val>
          <c:extLst xmlns:c16r2="http://schemas.microsoft.com/office/drawing/2015/06/chart">
            <c:ext xmlns:c16="http://schemas.microsoft.com/office/drawing/2014/chart" uri="{C3380CC4-5D6E-409C-BE32-E72D297353CC}">
              <c16:uniqueId val="{00000006-344D-4CE2-80B5-E74FDF09DC98}"/>
            </c:ext>
          </c:extLst>
        </c:ser>
        <c:ser>
          <c:idx val="1"/>
          <c:order val="1"/>
          <c:tx>
            <c:strRef>
              <c:f>Sheet1!$C$5</c:f>
              <c:strCache>
                <c:ptCount val="1"/>
                <c:pt idx="0">
                  <c:v>Richest</c:v>
                </c:pt>
              </c:strCache>
            </c:strRef>
          </c:tx>
          <c:spPr>
            <a:solidFill>
              <a:srgbClr val="D0CECE"/>
            </a:solidFill>
          </c:spPr>
          <c:dPt>
            <c:idx val="0"/>
            <c:bubble3D val="0"/>
            <c:spPr>
              <a:solidFill>
                <a:srgbClr val="D0CECE"/>
              </a:solidFill>
              <a:ln w="19050">
                <a:solidFill>
                  <a:schemeClr val="lt1"/>
                </a:solidFill>
              </a:ln>
              <a:effectLst/>
            </c:spPr>
            <c:extLst xmlns:c16r2="http://schemas.microsoft.com/office/drawing/2015/06/chart">
              <c:ext xmlns:c16="http://schemas.microsoft.com/office/drawing/2014/chart" uri="{C3380CC4-5D6E-409C-BE32-E72D297353CC}">
                <c16:uniqueId val="{00000008-344D-4CE2-80B5-E74FDF09DC98}"/>
              </c:ext>
            </c:extLst>
          </c:dPt>
          <c:dPt>
            <c:idx val="1"/>
            <c:bubble3D val="0"/>
            <c:spPr>
              <a:solidFill>
                <a:srgbClr val="3AB9C6"/>
              </a:solidFill>
              <a:ln w="19050">
                <a:solidFill>
                  <a:schemeClr val="lt1"/>
                </a:solidFill>
              </a:ln>
              <a:effectLst/>
            </c:spPr>
            <c:extLst xmlns:c16r2="http://schemas.microsoft.com/office/drawing/2015/06/chart">
              <c:ext xmlns:c16="http://schemas.microsoft.com/office/drawing/2014/chart" uri="{C3380CC4-5D6E-409C-BE32-E72D297353CC}">
                <c16:uniqueId val="{0000000A-344D-4CE2-80B5-E74FDF09DC98}"/>
              </c:ext>
            </c:extLst>
          </c:dPt>
          <c:dPt>
            <c:idx val="2"/>
            <c:bubble3D val="0"/>
            <c:spPr>
              <a:solidFill>
                <a:srgbClr val="FCB040"/>
              </a:solidFill>
              <a:ln w="19050">
                <a:solidFill>
                  <a:schemeClr val="lt1"/>
                </a:solidFill>
              </a:ln>
              <a:effectLst/>
            </c:spPr>
            <c:extLst xmlns:c16r2="http://schemas.microsoft.com/office/drawing/2015/06/chart">
              <c:ext xmlns:c16="http://schemas.microsoft.com/office/drawing/2014/chart" uri="{C3380CC4-5D6E-409C-BE32-E72D297353CC}">
                <c16:uniqueId val="{0000000C-344D-4CE2-80B5-E74FDF09DC98}"/>
              </c:ext>
            </c:extLst>
          </c:dPt>
          <c:dPt>
            <c:idx val="3"/>
            <c:bubble3D val="0"/>
            <c:spPr>
              <a:solidFill>
                <a:srgbClr val="FF0000"/>
              </a:solidFill>
              <a:ln w="19050">
                <a:solidFill>
                  <a:schemeClr val="lt1"/>
                </a:solidFill>
              </a:ln>
              <a:effectLst/>
            </c:spPr>
            <c:extLst xmlns:c16r2="http://schemas.microsoft.com/office/drawing/2015/06/chart">
              <c:ext xmlns:c16="http://schemas.microsoft.com/office/drawing/2014/chart" uri="{C3380CC4-5D6E-409C-BE32-E72D297353CC}">
                <c16:uniqueId val="{0000000F-DB75-423A-9335-F05B1F30D341}"/>
              </c:ext>
            </c:extLst>
          </c:dPt>
          <c:dLbls>
            <c:dLbl>
              <c:idx val="0"/>
              <c:layout>
                <c:manualLayout>
                  <c:x val="0"/>
                  <c:y val="8.0023086975643948E-3"/>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8-344D-4CE2-80B5-E74FDF09DC98}"/>
                </c:ext>
                <c:ext xmlns:c15="http://schemas.microsoft.com/office/drawing/2012/chart" uri="{CE6537A1-D6FC-4f65-9D91-7224C49458BB}">
                  <c15:layout/>
                </c:ext>
              </c:extLst>
            </c:dLbl>
            <c:dLbl>
              <c:idx val="3"/>
              <c:numFmt formatCode="\&lt;\1"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dLbl>
            <c:numFmt formatCode="#,##0"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15:layout/>
              </c:ext>
            </c:extLst>
          </c:dLbls>
          <c:cat>
            <c:strRef>
              <c:f>Sheet1!$A$6:$A$9</c:f>
              <c:strCache>
                <c:ptCount val="4"/>
                <c:pt idx="0">
                  <c:v>No Method</c:v>
                </c:pt>
                <c:pt idx="1">
                  <c:v>Any Traditional Method</c:v>
                </c:pt>
                <c:pt idx="2">
                  <c:v>Any Modern Method</c:v>
                </c:pt>
                <c:pt idx="3">
                  <c:v>Missing Method</c:v>
                </c:pt>
              </c:strCache>
            </c:strRef>
          </c:cat>
          <c:val>
            <c:numRef>
              <c:f>Sheet1!$C$6:$C$9</c:f>
              <c:numCache>
                <c:formatCode>0.0</c:formatCode>
                <c:ptCount val="4"/>
                <c:pt idx="0">
                  <c:v>52.111607298844916</c:v>
                </c:pt>
                <c:pt idx="1">
                  <c:v>6.1722119366489583</c:v>
                </c:pt>
                <c:pt idx="2">
                  <c:v>41.430825601673909</c:v>
                </c:pt>
                <c:pt idx="3">
                  <c:v>0.28535516283245332</c:v>
                </c:pt>
              </c:numCache>
            </c:numRef>
          </c:val>
          <c:extLst xmlns:c16r2="http://schemas.microsoft.com/office/drawing/2015/06/chart">
            <c:ext xmlns:c16="http://schemas.microsoft.com/office/drawing/2014/chart" uri="{C3380CC4-5D6E-409C-BE32-E72D297353CC}">
              <c16:uniqueId val="{0000000D-344D-4CE2-80B5-E74FDF09DC98}"/>
            </c:ext>
          </c:extLst>
        </c:ser>
        <c:dLbls>
          <c:showLegendKey val="0"/>
          <c:showVal val="0"/>
          <c:showCatName val="0"/>
          <c:showSerName val="0"/>
          <c:showPercent val="0"/>
          <c:showBubbleSize val="0"/>
          <c:showLeaderLines val="1"/>
        </c:dLbls>
        <c:firstSliceAng val="0"/>
        <c:holeSize val="48"/>
      </c:doughnutChart>
      <c:spPr>
        <a:noFill/>
        <a:ln>
          <a:noFill/>
        </a:ln>
        <a:effectLst/>
      </c:spPr>
    </c:plotArea>
    <c:plotVisOnly val="1"/>
    <c:dispBlanksAs val="zero"/>
    <c:showDLblsOverMax val="0"/>
  </c:chart>
  <c:spPr>
    <a:noFill/>
    <a:ln>
      <a:noFill/>
    </a:ln>
    <a:effectLst/>
  </c:spPr>
  <c:txPr>
    <a:bodyPr/>
    <a:lstStyle/>
    <a:p>
      <a:pPr>
        <a:defRPr/>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0592129355756498E-2"/>
          <c:y val="6.2809301833221823E-2"/>
          <c:w val="0.72962291109412181"/>
          <c:h val="0.70176970741795097"/>
        </c:manualLayout>
      </c:layout>
      <c:doughnutChart>
        <c:varyColors val="1"/>
        <c:ser>
          <c:idx val="0"/>
          <c:order val="0"/>
          <c:tx>
            <c:strRef>
              <c:f>Sheet1!$C$5</c:f>
              <c:strCache>
                <c:ptCount val="1"/>
                <c:pt idx="0">
                  <c:v>20-24</c:v>
                </c:pt>
              </c:strCache>
            </c:strRef>
          </c:tx>
          <c:spPr>
            <a:solidFill>
              <a:srgbClr val="FCB040"/>
            </a:solidFill>
            <a:ln>
              <a:noFill/>
            </a:ln>
          </c:spPr>
          <c:dPt>
            <c:idx val="0"/>
            <c:bubble3D val="0"/>
            <c:spPr>
              <a:solidFill>
                <a:srgbClr val="D0CECE"/>
              </a:solidFill>
              <a:ln w="19050">
                <a:noFill/>
              </a:ln>
              <a:effectLst/>
            </c:spPr>
            <c:extLst xmlns:c16r2="http://schemas.microsoft.com/office/drawing/2015/06/chart">
              <c:ext xmlns:c16="http://schemas.microsoft.com/office/drawing/2014/chart" uri="{C3380CC4-5D6E-409C-BE32-E72D297353CC}">
                <c16:uniqueId val="{00000001-669D-41CE-BE64-0971DEEC4548}"/>
              </c:ext>
            </c:extLst>
          </c:dPt>
          <c:dPt>
            <c:idx val="1"/>
            <c:bubble3D val="0"/>
            <c:spPr>
              <a:solidFill>
                <a:srgbClr val="75CED7"/>
              </a:solidFill>
              <a:ln w="19050">
                <a:noFill/>
              </a:ln>
              <a:effectLst/>
            </c:spPr>
            <c:extLst xmlns:c16r2="http://schemas.microsoft.com/office/drawing/2015/06/chart">
              <c:ext xmlns:c16="http://schemas.microsoft.com/office/drawing/2014/chart" uri="{C3380CC4-5D6E-409C-BE32-E72D297353CC}">
                <c16:uniqueId val="{00000003-669D-41CE-BE64-0971DEEC4548}"/>
              </c:ext>
            </c:extLst>
          </c:dPt>
          <c:dPt>
            <c:idx val="2"/>
            <c:bubble3D val="0"/>
            <c:spPr>
              <a:solidFill>
                <a:srgbClr val="FDC879"/>
              </a:solidFill>
              <a:ln w="19050">
                <a:noFill/>
              </a:ln>
              <a:effectLst/>
            </c:spPr>
            <c:extLst xmlns:c16r2="http://schemas.microsoft.com/office/drawing/2015/06/chart">
              <c:ext xmlns:c16="http://schemas.microsoft.com/office/drawing/2014/chart" uri="{C3380CC4-5D6E-409C-BE32-E72D297353CC}">
                <c16:uniqueId val="{00000005-669D-41CE-BE64-0971DEEC4548}"/>
              </c:ext>
            </c:extLst>
          </c:dPt>
          <c:dPt>
            <c:idx val="3"/>
            <c:bubble3D val="0"/>
            <c:spPr>
              <a:solidFill>
                <a:srgbClr val="FF0000"/>
              </a:solidFill>
              <a:ln w="19050">
                <a:noFill/>
              </a:ln>
              <a:effectLst/>
            </c:spPr>
            <c:extLst xmlns:c16r2="http://schemas.microsoft.com/office/drawing/2015/06/chart">
              <c:ext xmlns:c16="http://schemas.microsoft.com/office/drawing/2014/chart" uri="{C3380CC4-5D6E-409C-BE32-E72D297353CC}">
                <c16:uniqueId val="{00000007-0F35-4898-99C6-6BD090E12419}"/>
              </c:ext>
            </c:extLst>
          </c:dPt>
          <c:dLbls>
            <c:dLbl>
              <c:idx val="0"/>
              <c:layout>
                <c:manualLayout>
                  <c:x val="-8.3199199191330772E-3"/>
                  <c:y val="1.60046173951288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669D-41CE-BE64-0971DEEC4548}"/>
                </c:ext>
                <c:ext xmlns:c15="http://schemas.microsoft.com/office/drawing/2012/chart" uri="{CE6537A1-D6FC-4f65-9D91-7224C49458BB}">
                  <c15:layout/>
                </c:ext>
              </c:extLst>
            </c:dLbl>
            <c:dLbl>
              <c:idx val="1"/>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669D-41CE-BE64-0971DEEC4548}"/>
                </c:ext>
                <c:ext xmlns:c15="http://schemas.microsoft.com/office/drawing/2012/chart" uri="{CE6537A1-D6FC-4f65-9D91-7224C49458BB}">
                  <c15:layout/>
                </c:ext>
              </c:extLst>
            </c:dLbl>
            <c:dLbl>
              <c:idx val="2"/>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5-669D-41CE-BE64-0971DEEC4548}"/>
                </c:ext>
                <c:ext xmlns:c15="http://schemas.microsoft.com/office/drawing/2012/chart" uri="{CE6537A1-D6FC-4f65-9D91-7224C49458BB}">
                  <c15:layout/>
                </c:ext>
              </c:extLst>
            </c:dLbl>
            <c:dLbl>
              <c:idx val="3"/>
              <c:layout/>
              <c:numFmt formatCode="\&lt;\1" sourceLinked="0"/>
              <c:spPr>
                <a:noFill/>
                <a:ln>
                  <a:noFill/>
                </a:ln>
                <a:effectLst/>
              </c:spPr>
              <c:txPr>
                <a:bodyPr wrap="square" lIns="38100" tIns="19050" rIns="38100" bIns="19050" anchor="ctr">
                  <a:spAutoFit/>
                </a:bodyPr>
                <a:lstStyle/>
                <a:p>
                  <a:pPr>
                    <a:defRPr sz="600">
                      <a:solidFill>
                        <a:schemeClr val="tx1"/>
                      </a:solidFill>
                    </a:defRPr>
                  </a:pPr>
                  <a:endParaRPr lang="en-US"/>
                </a:p>
              </c:txPr>
              <c:showLegendKey val="0"/>
              <c:showVal val="1"/>
              <c:showCatName val="0"/>
              <c:showSerName val="0"/>
              <c:showPercent val="0"/>
              <c:showBubbleSize val="0"/>
              <c:extLst>
                <c:ext xmlns:c15="http://schemas.microsoft.com/office/drawing/2012/chart" uri="{CE6537A1-D6FC-4f65-9D91-7224C49458BB}">
                  <c15:layout/>
                </c:ext>
              </c:extLst>
            </c:dLbl>
            <c:numFmt formatCode="#,##0" sourceLinked="0"/>
            <c:spPr>
              <a:noFill/>
              <a:ln>
                <a:noFill/>
              </a:ln>
              <a:effectLst/>
            </c:spPr>
            <c:txPr>
              <a:bodyPr wrap="square" lIns="38100" tIns="19050" rIns="38100" bIns="19050" anchor="ctr">
                <a:spAutoFit/>
              </a:bodyPr>
              <a:lstStyle/>
              <a:p>
                <a:pPr>
                  <a:defRPr sz="600">
                    <a:solidFill>
                      <a:schemeClr val="tx1"/>
                    </a:solidFill>
                  </a:defRPr>
                </a:pPr>
                <a:endParaRPr lang="en-US"/>
              </a:p>
            </c:txPr>
            <c:showLegendKey val="0"/>
            <c:showVal val="0"/>
            <c:showCatName val="0"/>
            <c:showSerName val="0"/>
            <c:showPercent val="0"/>
            <c:showBubbleSize val="0"/>
            <c:extLst xmlns:c16r2="http://schemas.microsoft.com/office/drawing/2015/06/chart">
              <c:ext xmlns:c15="http://schemas.microsoft.com/office/drawing/2012/chart" uri="{CE6537A1-D6FC-4f65-9D91-7224C49458BB}"/>
            </c:extLst>
          </c:dLbls>
          <c:cat>
            <c:strRef>
              <c:f>Sheet1!$A$6:$A$9</c:f>
              <c:strCache>
                <c:ptCount val="4"/>
                <c:pt idx="0">
                  <c:v>No Method</c:v>
                </c:pt>
                <c:pt idx="1">
                  <c:v>Any Traditional Method</c:v>
                </c:pt>
                <c:pt idx="2">
                  <c:v>Any Modern Method</c:v>
                </c:pt>
                <c:pt idx="3">
                  <c:v>Missing Method</c:v>
                </c:pt>
              </c:strCache>
            </c:strRef>
          </c:cat>
          <c:val>
            <c:numRef>
              <c:f>Sheet1!$C$6:$C$9</c:f>
              <c:numCache>
                <c:formatCode>0.0</c:formatCode>
                <c:ptCount val="4"/>
                <c:pt idx="0">
                  <c:v>56.838907523491976</c:v>
                </c:pt>
                <c:pt idx="1">
                  <c:v>8.9410616686860287</c:v>
                </c:pt>
                <c:pt idx="2">
                  <c:v>33.804179608075636</c:v>
                </c:pt>
                <c:pt idx="3">
                  <c:v>0.41585119974631307</c:v>
                </c:pt>
              </c:numCache>
            </c:numRef>
          </c:val>
          <c:extLst xmlns:c16r2="http://schemas.microsoft.com/office/drawing/2015/06/chart">
            <c:ext xmlns:c16="http://schemas.microsoft.com/office/drawing/2014/chart" uri="{C3380CC4-5D6E-409C-BE32-E72D297353CC}">
              <c16:uniqueId val="{00000006-669D-41CE-BE64-0971DEEC4548}"/>
            </c:ext>
          </c:extLst>
        </c:ser>
        <c:ser>
          <c:idx val="1"/>
          <c:order val="1"/>
          <c:tx>
            <c:strRef>
              <c:f>Sheet1!$B$5</c:f>
              <c:strCache>
                <c:ptCount val="1"/>
                <c:pt idx="0">
                  <c:v>15-19</c:v>
                </c:pt>
              </c:strCache>
            </c:strRef>
          </c:tx>
          <c:spPr>
            <a:solidFill>
              <a:srgbClr val="D0CECE"/>
            </a:solidFill>
          </c:spPr>
          <c:dPt>
            <c:idx val="0"/>
            <c:bubble3D val="0"/>
            <c:spPr>
              <a:solidFill>
                <a:srgbClr val="D0CECE"/>
              </a:solidFill>
              <a:ln w="19050">
                <a:solidFill>
                  <a:schemeClr val="lt1"/>
                </a:solidFill>
              </a:ln>
              <a:effectLst/>
            </c:spPr>
            <c:extLst xmlns:c16r2="http://schemas.microsoft.com/office/drawing/2015/06/chart">
              <c:ext xmlns:c16="http://schemas.microsoft.com/office/drawing/2014/chart" uri="{C3380CC4-5D6E-409C-BE32-E72D297353CC}">
                <c16:uniqueId val="{00000008-669D-41CE-BE64-0971DEEC4548}"/>
              </c:ext>
            </c:extLst>
          </c:dPt>
          <c:dPt>
            <c:idx val="1"/>
            <c:bubble3D val="0"/>
            <c:spPr>
              <a:solidFill>
                <a:srgbClr val="3AB9C6"/>
              </a:solidFill>
              <a:ln w="19050">
                <a:solidFill>
                  <a:schemeClr val="lt1"/>
                </a:solidFill>
              </a:ln>
              <a:effectLst/>
            </c:spPr>
            <c:extLst xmlns:c16r2="http://schemas.microsoft.com/office/drawing/2015/06/chart">
              <c:ext xmlns:c16="http://schemas.microsoft.com/office/drawing/2014/chart" uri="{C3380CC4-5D6E-409C-BE32-E72D297353CC}">
                <c16:uniqueId val="{0000000A-669D-41CE-BE64-0971DEEC4548}"/>
              </c:ext>
            </c:extLst>
          </c:dPt>
          <c:dPt>
            <c:idx val="2"/>
            <c:bubble3D val="0"/>
            <c:spPr>
              <a:solidFill>
                <a:srgbClr val="FCB040"/>
              </a:solidFill>
              <a:ln w="19050">
                <a:solidFill>
                  <a:schemeClr val="lt1"/>
                </a:solidFill>
              </a:ln>
              <a:effectLst/>
            </c:spPr>
            <c:extLst xmlns:c16r2="http://schemas.microsoft.com/office/drawing/2015/06/chart">
              <c:ext xmlns:c16="http://schemas.microsoft.com/office/drawing/2014/chart" uri="{C3380CC4-5D6E-409C-BE32-E72D297353CC}">
                <c16:uniqueId val="{0000000C-669D-41CE-BE64-0971DEEC4548}"/>
              </c:ext>
            </c:extLst>
          </c:dPt>
          <c:dPt>
            <c:idx val="3"/>
            <c:bubble3D val="0"/>
            <c:spPr>
              <a:solidFill>
                <a:srgbClr val="FF0000"/>
              </a:solidFill>
              <a:ln w="19050">
                <a:solidFill>
                  <a:schemeClr val="lt1"/>
                </a:solidFill>
              </a:ln>
              <a:effectLst/>
            </c:spPr>
            <c:extLst xmlns:c16r2="http://schemas.microsoft.com/office/drawing/2015/06/chart">
              <c:ext xmlns:c16="http://schemas.microsoft.com/office/drawing/2014/chart" uri="{C3380CC4-5D6E-409C-BE32-E72D297353CC}">
                <c16:uniqueId val="{0000000F-0F35-4898-99C6-6BD090E12419}"/>
              </c:ext>
            </c:extLst>
          </c:dPt>
          <c:dLbls>
            <c:dLbl>
              <c:idx val="0"/>
              <c:layout>
                <c:manualLayout>
                  <c:x val="0"/>
                  <c:y val="8.0023086975643948E-3"/>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8-669D-41CE-BE64-0971DEEC4548}"/>
                </c:ext>
                <c:ext xmlns:c15="http://schemas.microsoft.com/office/drawing/2012/chart" uri="{CE6537A1-D6FC-4f65-9D91-7224C49458BB}">
                  <c15:layout/>
                </c:ext>
              </c:extLst>
            </c:dLbl>
            <c:dLbl>
              <c:idx val="3"/>
              <c:delete val="1"/>
              <c:extLst xmlns:c16r2="http://schemas.microsoft.com/office/drawing/2015/06/chart">
                <c:ext xmlns:c16="http://schemas.microsoft.com/office/drawing/2014/chart" uri="{C3380CC4-5D6E-409C-BE32-E72D297353CC}">
                  <c16:uniqueId val="{0000000F-0F35-4898-99C6-6BD090E12419}"/>
                </c:ext>
                <c:ext xmlns:c15="http://schemas.microsoft.com/office/drawing/2012/chart" uri="{CE6537A1-D6FC-4f65-9D91-7224C49458BB}">
                  <c15:layout/>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15:layout/>
              </c:ext>
            </c:extLst>
          </c:dLbls>
          <c:cat>
            <c:strRef>
              <c:f>Sheet1!$A$6:$A$9</c:f>
              <c:strCache>
                <c:ptCount val="4"/>
                <c:pt idx="0">
                  <c:v>No Method</c:v>
                </c:pt>
                <c:pt idx="1">
                  <c:v>Any Traditional Method</c:v>
                </c:pt>
                <c:pt idx="2">
                  <c:v>Any Modern Method</c:v>
                </c:pt>
                <c:pt idx="3">
                  <c:v>Missing Method</c:v>
                </c:pt>
              </c:strCache>
            </c:strRef>
          </c:cat>
          <c:val>
            <c:numRef>
              <c:f>Sheet1!$B$6:$B$9</c:f>
              <c:numCache>
                <c:formatCode>0.0</c:formatCode>
                <c:ptCount val="4"/>
                <c:pt idx="0">
                  <c:v>71.355242110997452</c:v>
                </c:pt>
                <c:pt idx="1">
                  <c:v>14.795089769074259</c:v>
                </c:pt>
                <c:pt idx="2">
                  <c:v>13.849668119928287</c:v>
                </c:pt>
                <c:pt idx="3">
                  <c:v>0</c:v>
                </c:pt>
              </c:numCache>
            </c:numRef>
          </c:val>
          <c:extLst xmlns:c16r2="http://schemas.microsoft.com/office/drawing/2015/06/chart">
            <c:ext xmlns:c16="http://schemas.microsoft.com/office/drawing/2014/chart" uri="{C3380CC4-5D6E-409C-BE32-E72D297353CC}">
              <c16:uniqueId val="{0000000D-669D-41CE-BE64-0971DEEC4548}"/>
            </c:ext>
          </c:extLst>
        </c:ser>
        <c:dLbls>
          <c:showLegendKey val="0"/>
          <c:showVal val="0"/>
          <c:showCatName val="0"/>
          <c:showSerName val="0"/>
          <c:showPercent val="0"/>
          <c:showBubbleSize val="0"/>
          <c:showLeaderLines val="1"/>
        </c:dLbls>
        <c:firstSliceAng val="0"/>
        <c:holeSize val="48"/>
      </c:doughnutChart>
      <c:spPr>
        <a:noFill/>
        <a:ln>
          <a:noFill/>
        </a:ln>
        <a:effectLst/>
      </c:spPr>
    </c:plotArea>
    <c:plotVisOnly val="1"/>
    <c:dispBlanksAs val="zero"/>
    <c:showDLblsOverMax val="0"/>
  </c:chart>
  <c:spPr>
    <a:noFill/>
    <a:ln>
      <a:noFill/>
    </a:ln>
    <a:effectLst/>
  </c:spPr>
  <c:txPr>
    <a:bodyPr/>
    <a:lstStyle/>
    <a:p>
      <a:pPr>
        <a:defRPr/>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539092814275145"/>
          <c:y val="6.7931409502710064E-3"/>
          <c:w val="0.72962291109412181"/>
          <c:h val="0.70176970741795097"/>
        </c:manualLayout>
      </c:layout>
      <c:doughnutChart>
        <c:varyColors val="1"/>
        <c:ser>
          <c:idx val="0"/>
          <c:order val="0"/>
          <c:tx>
            <c:strRef>
              <c:f>Sheet1!$B$5</c:f>
              <c:strCache>
                <c:ptCount val="1"/>
                <c:pt idx="0">
                  <c:v>Higher</c:v>
                </c:pt>
              </c:strCache>
            </c:strRef>
          </c:tx>
          <c:spPr>
            <a:solidFill>
              <a:srgbClr val="FCB040"/>
            </a:solidFill>
            <a:ln>
              <a:noFill/>
            </a:ln>
          </c:spPr>
          <c:dPt>
            <c:idx val="0"/>
            <c:bubble3D val="0"/>
            <c:spPr>
              <a:solidFill>
                <a:srgbClr val="D0CECE"/>
              </a:solidFill>
              <a:ln w="19050">
                <a:noFill/>
              </a:ln>
              <a:effectLst/>
            </c:spPr>
            <c:extLst xmlns:c16r2="http://schemas.microsoft.com/office/drawing/2015/06/chart">
              <c:ext xmlns:c16="http://schemas.microsoft.com/office/drawing/2014/chart" uri="{C3380CC4-5D6E-409C-BE32-E72D297353CC}">
                <c16:uniqueId val="{00000001-8AD0-4359-8BCE-4E06F61B7D2D}"/>
              </c:ext>
            </c:extLst>
          </c:dPt>
          <c:dPt>
            <c:idx val="1"/>
            <c:bubble3D val="0"/>
            <c:spPr>
              <a:solidFill>
                <a:srgbClr val="75CED7"/>
              </a:solidFill>
              <a:ln w="19050">
                <a:noFill/>
              </a:ln>
              <a:effectLst/>
            </c:spPr>
            <c:extLst xmlns:c16r2="http://schemas.microsoft.com/office/drawing/2015/06/chart">
              <c:ext xmlns:c16="http://schemas.microsoft.com/office/drawing/2014/chart" uri="{C3380CC4-5D6E-409C-BE32-E72D297353CC}">
                <c16:uniqueId val="{00000003-8AD0-4359-8BCE-4E06F61B7D2D}"/>
              </c:ext>
            </c:extLst>
          </c:dPt>
          <c:dPt>
            <c:idx val="2"/>
            <c:bubble3D val="0"/>
            <c:spPr>
              <a:solidFill>
                <a:srgbClr val="FDC879"/>
              </a:solidFill>
              <a:ln w="19050">
                <a:noFill/>
              </a:ln>
              <a:effectLst/>
            </c:spPr>
            <c:extLst xmlns:c16r2="http://schemas.microsoft.com/office/drawing/2015/06/chart">
              <c:ext xmlns:c16="http://schemas.microsoft.com/office/drawing/2014/chart" uri="{C3380CC4-5D6E-409C-BE32-E72D297353CC}">
                <c16:uniqueId val="{00000005-8AD0-4359-8BCE-4E06F61B7D2D}"/>
              </c:ext>
            </c:extLst>
          </c:dPt>
          <c:dPt>
            <c:idx val="3"/>
            <c:bubble3D val="0"/>
            <c:spPr>
              <a:solidFill>
                <a:srgbClr val="FF3935"/>
              </a:solidFill>
              <a:ln w="19050">
                <a:noFill/>
              </a:ln>
              <a:effectLst/>
            </c:spPr>
            <c:extLst xmlns:c16r2="http://schemas.microsoft.com/office/drawing/2015/06/chart">
              <c:ext xmlns:c16="http://schemas.microsoft.com/office/drawing/2014/chart" uri="{C3380CC4-5D6E-409C-BE32-E72D297353CC}">
                <c16:uniqueId val="{00000007-3099-49E7-B24E-D6C528329565}"/>
              </c:ext>
            </c:extLst>
          </c:dPt>
          <c:dLbls>
            <c:dLbl>
              <c:idx val="0"/>
              <c:layout>
                <c:manualLayout>
                  <c:x val="-8.3199199191330772E-3"/>
                  <c:y val="1.60046173951288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8AD0-4359-8BCE-4E06F61B7D2D}"/>
                </c:ext>
                <c:ext xmlns:c15="http://schemas.microsoft.com/office/drawing/2012/chart" uri="{CE6537A1-D6FC-4f65-9D91-7224C49458BB}">
                  <c15:layout/>
                </c:ext>
              </c:extLst>
            </c:dLbl>
            <c:dLbl>
              <c:idx val="1"/>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8AD0-4359-8BCE-4E06F61B7D2D}"/>
                </c:ext>
                <c:ext xmlns:c15="http://schemas.microsoft.com/office/drawing/2012/chart" uri="{CE6537A1-D6FC-4f65-9D91-7224C49458BB}">
                  <c15:layout/>
                </c:ext>
              </c:extLst>
            </c:dLbl>
            <c:dLbl>
              <c:idx val="2"/>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5-8AD0-4359-8BCE-4E06F61B7D2D}"/>
                </c:ext>
                <c:ext xmlns:c15="http://schemas.microsoft.com/office/drawing/2012/chart" uri="{CE6537A1-D6FC-4f65-9D91-7224C49458BB}">
                  <c15:layout/>
                </c:ext>
              </c:extLst>
            </c:dLbl>
            <c:dLbl>
              <c:idx val="3"/>
              <c:layout>
                <c:manualLayout>
                  <c:x val="0"/>
                  <c:y val="1.04995122273847E-2"/>
                </c:manualLayout>
              </c:layout>
              <c:numFmt formatCode="\&lt;\1" sourceLinked="0"/>
              <c:spPr>
                <a:noFill/>
                <a:ln>
                  <a:noFill/>
                </a:ln>
                <a:effectLst/>
              </c:spPr>
              <c:txPr>
                <a:bodyPr wrap="square" lIns="38100" tIns="19050" rIns="38100" bIns="19050" anchor="ctr">
                  <a:spAutoFit/>
                </a:bodyPr>
                <a:lstStyle/>
                <a:p>
                  <a:pPr>
                    <a:defRPr sz="600">
                      <a:solidFill>
                        <a:schemeClr val="tx1"/>
                      </a:solidFill>
                    </a:defRPr>
                  </a:pPr>
                  <a:endParaRPr lang="en-US"/>
                </a:p>
              </c:txP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7-3099-49E7-B24E-D6C528329565}"/>
                </c:ext>
                <c:ext xmlns:c15="http://schemas.microsoft.com/office/drawing/2012/chart" uri="{CE6537A1-D6FC-4f65-9D91-7224C49458BB}">
                  <c15:layout/>
                </c:ext>
              </c:extLst>
            </c:dLbl>
            <c:numFmt formatCode="#,##0" sourceLinked="0"/>
            <c:spPr>
              <a:noFill/>
              <a:ln>
                <a:noFill/>
              </a:ln>
              <a:effectLst/>
            </c:spPr>
            <c:txPr>
              <a:bodyPr wrap="square" lIns="38100" tIns="19050" rIns="38100" bIns="19050" anchor="ctr">
                <a:spAutoFit/>
              </a:bodyPr>
              <a:lstStyle/>
              <a:p>
                <a:pPr>
                  <a:defRPr sz="600">
                    <a:solidFill>
                      <a:schemeClr val="tx1"/>
                    </a:solidFill>
                  </a:defRPr>
                </a:pPr>
                <a:endParaRPr lang="en-US"/>
              </a:p>
            </c:txPr>
            <c:showLegendKey val="0"/>
            <c:showVal val="0"/>
            <c:showCatName val="0"/>
            <c:showSerName val="0"/>
            <c:showPercent val="0"/>
            <c:showBubbleSize val="0"/>
            <c:extLst xmlns:c16r2="http://schemas.microsoft.com/office/drawing/2015/06/chart">
              <c:ext xmlns:c15="http://schemas.microsoft.com/office/drawing/2012/chart" uri="{CE6537A1-D6FC-4f65-9D91-7224C49458BB}"/>
            </c:extLst>
          </c:dLbls>
          <c:cat>
            <c:strRef>
              <c:f>Sheet1!$A$6:$A$9</c:f>
              <c:strCache>
                <c:ptCount val="4"/>
                <c:pt idx="0">
                  <c:v>No Method</c:v>
                </c:pt>
                <c:pt idx="1">
                  <c:v>Any Traditional Method</c:v>
                </c:pt>
                <c:pt idx="2">
                  <c:v>Any Modern Method</c:v>
                </c:pt>
                <c:pt idx="3">
                  <c:v>Missing Method</c:v>
                </c:pt>
              </c:strCache>
            </c:strRef>
          </c:cat>
          <c:val>
            <c:numRef>
              <c:f>Sheet1!$B$6:$B$9</c:f>
              <c:numCache>
                <c:formatCode>0.0</c:formatCode>
                <c:ptCount val="4"/>
                <c:pt idx="0">
                  <c:v>64.134353153929723</c:v>
                </c:pt>
                <c:pt idx="1">
                  <c:v>12.154377953761726</c:v>
                </c:pt>
                <c:pt idx="2">
                  <c:v>23.413281631866386</c:v>
                </c:pt>
                <c:pt idx="3">
                  <c:v>0.29798726044223595</c:v>
                </c:pt>
              </c:numCache>
            </c:numRef>
          </c:val>
          <c:extLst xmlns:c16r2="http://schemas.microsoft.com/office/drawing/2015/06/chart">
            <c:ext xmlns:c16="http://schemas.microsoft.com/office/drawing/2014/chart" uri="{C3380CC4-5D6E-409C-BE32-E72D297353CC}">
              <c16:uniqueId val="{00000006-8AD0-4359-8BCE-4E06F61B7D2D}"/>
            </c:ext>
          </c:extLst>
        </c:ser>
        <c:ser>
          <c:idx val="1"/>
          <c:order val="1"/>
          <c:tx>
            <c:strRef>
              <c:f>Sheet1!$C$5</c:f>
              <c:strCache>
                <c:ptCount val="1"/>
                <c:pt idx="0">
                  <c:v>Primary or Lower Secondary</c:v>
                </c:pt>
              </c:strCache>
            </c:strRef>
          </c:tx>
          <c:spPr>
            <a:solidFill>
              <a:srgbClr val="D0CECE"/>
            </a:solidFill>
          </c:spPr>
          <c:dPt>
            <c:idx val="0"/>
            <c:bubble3D val="0"/>
            <c:spPr>
              <a:solidFill>
                <a:srgbClr val="D0CECE"/>
              </a:solidFill>
              <a:ln w="19050">
                <a:solidFill>
                  <a:schemeClr val="lt1"/>
                </a:solidFill>
              </a:ln>
              <a:effectLst/>
            </c:spPr>
            <c:extLst xmlns:c16r2="http://schemas.microsoft.com/office/drawing/2015/06/chart">
              <c:ext xmlns:c16="http://schemas.microsoft.com/office/drawing/2014/chart" uri="{C3380CC4-5D6E-409C-BE32-E72D297353CC}">
                <c16:uniqueId val="{00000008-8AD0-4359-8BCE-4E06F61B7D2D}"/>
              </c:ext>
            </c:extLst>
          </c:dPt>
          <c:dPt>
            <c:idx val="1"/>
            <c:bubble3D val="0"/>
            <c:spPr>
              <a:solidFill>
                <a:srgbClr val="3AB9C6"/>
              </a:solidFill>
              <a:ln w="19050">
                <a:solidFill>
                  <a:schemeClr val="lt1"/>
                </a:solidFill>
              </a:ln>
              <a:effectLst/>
            </c:spPr>
            <c:extLst xmlns:c16r2="http://schemas.microsoft.com/office/drawing/2015/06/chart">
              <c:ext xmlns:c16="http://schemas.microsoft.com/office/drawing/2014/chart" uri="{C3380CC4-5D6E-409C-BE32-E72D297353CC}">
                <c16:uniqueId val="{0000000A-8AD0-4359-8BCE-4E06F61B7D2D}"/>
              </c:ext>
            </c:extLst>
          </c:dPt>
          <c:dPt>
            <c:idx val="2"/>
            <c:bubble3D val="0"/>
            <c:spPr>
              <a:solidFill>
                <a:srgbClr val="FCB040"/>
              </a:solidFill>
              <a:ln w="19050">
                <a:solidFill>
                  <a:schemeClr val="lt1"/>
                </a:solidFill>
              </a:ln>
              <a:effectLst/>
            </c:spPr>
            <c:extLst xmlns:c16r2="http://schemas.microsoft.com/office/drawing/2015/06/chart">
              <c:ext xmlns:c16="http://schemas.microsoft.com/office/drawing/2014/chart" uri="{C3380CC4-5D6E-409C-BE32-E72D297353CC}">
                <c16:uniqueId val="{0000000C-8AD0-4359-8BCE-4E06F61B7D2D}"/>
              </c:ext>
            </c:extLst>
          </c:dPt>
          <c:dPt>
            <c:idx val="3"/>
            <c:bubble3D val="0"/>
            <c:spPr>
              <a:solidFill>
                <a:srgbClr val="FF0000"/>
              </a:solidFill>
              <a:ln w="19050">
                <a:solidFill>
                  <a:schemeClr val="lt1"/>
                </a:solidFill>
              </a:ln>
              <a:effectLst/>
            </c:spPr>
            <c:extLst xmlns:c16r2="http://schemas.microsoft.com/office/drawing/2015/06/chart">
              <c:ext xmlns:c16="http://schemas.microsoft.com/office/drawing/2014/chart" uri="{C3380CC4-5D6E-409C-BE32-E72D297353CC}">
                <c16:uniqueId val="{0000000F-3099-49E7-B24E-D6C528329565}"/>
              </c:ext>
            </c:extLst>
          </c:dPt>
          <c:dLbls>
            <c:dLbl>
              <c:idx val="0"/>
              <c:layout>
                <c:manualLayout>
                  <c:x val="0"/>
                  <c:y val="8.0023086975643948E-3"/>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8-8AD0-4359-8BCE-4E06F61B7D2D}"/>
                </c:ext>
                <c:ext xmlns:c15="http://schemas.microsoft.com/office/drawing/2012/chart" uri="{CE6537A1-D6FC-4f65-9D91-7224C49458BB}">
                  <c15:layout/>
                </c:ext>
              </c:extLst>
            </c:dLbl>
            <c:dLbl>
              <c:idx val="3"/>
              <c:numFmt formatCode="\&lt;\1"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dLbl>
            <c:numFmt formatCode="#,##0"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15:layout/>
              </c:ext>
            </c:extLst>
          </c:dLbls>
          <c:cat>
            <c:strRef>
              <c:f>Sheet1!$A$6:$A$9</c:f>
              <c:strCache>
                <c:ptCount val="4"/>
                <c:pt idx="0">
                  <c:v>No Method</c:v>
                </c:pt>
                <c:pt idx="1">
                  <c:v>Any Traditional Method</c:v>
                </c:pt>
                <c:pt idx="2">
                  <c:v>Any Modern Method</c:v>
                </c:pt>
                <c:pt idx="3">
                  <c:v>Missing Method</c:v>
                </c:pt>
              </c:strCache>
            </c:strRef>
          </c:cat>
          <c:val>
            <c:numRef>
              <c:f>Sheet1!$C$6:$C$9</c:f>
              <c:numCache>
                <c:formatCode>0.0</c:formatCode>
                <c:ptCount val="4"/>
                <c:pt idx="0">
                  <c:v>52.393400639963197</c:v>
                </c:pt>
                <c:pt idx="1">
                  <c:v>7.5556504789409136</c:v>
                </c:pt>
                <c:pt idx="2">
                  <c:v>39.801114375995844</c:v>
                </c:pt>
                <c:pt idx="3">
                  <c:v>0.24983450510012695</c:v>
                </c:pt>
              </c:numCache>
            </c:numRef>
          </c:val>
          <c:extLst xmlns:c16r2="http://schemas.microsoft.com/office/drawing/2015/06/chart">
            <c:ext xmlns:c16="http://schemas.microsoft.com/office/drawing/2014/chart" uri="{C3380CC4-5D6E-409C-BE32-E72D297353CC}">
              <c16:uniqueId val="{0000000D-8AD0-4359-8BCE-4E06F61B7D2D}"/>
            </c:ext>
          </c:extLst>
        </c:ser>
        <c:dLbls>
          <c:showLegendKey val="0"/>
          <c:showVal val="0"/>
          <c:showCatName val="0"/>
          <c:showSerName val="0"/>
          <c:showPercent val="0"/>
          <c:showBubbleSize val="0"/>
          <c:showLeaderLines val="1"/>
        </c:dLbls>
        <c:firstSliceAng val="0"/>
        <c:holeSize val="48"/>
      </c:doughnutChart>
      <c:spPr>
        <a:noFill/>
        <a:ln>
          <a:noFill/>
        </a:ln>
        <a:effectLst/>
      </c:spPr>
    </c:plotArea>
    <c:plotVisOnly val="1"/>
    <c:dispBlanksAs val="zero"/>
    <c:showDLblsOverMax val="0"/>
  </c:chart>
  <c:spPr>
    <a:noFill/>
    <a:ln>
      <a:noFill/>
    </a:ln>
    <a:effectLst/>
  </c:spPr>
  <c:txPr>
    <a:bodyPr/>
    <a:lstStyle/>
    <a:p>
      <a:pPr>
        <a:defRPr/>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0592129355756498E-2"/>
          <c:y val="6.2809301833221823E-2"/>
          <c:w val="0.72962291109412181"/>
          <c:h val="0.70176970741795097"/>
        </c:manualLayout>
      </c:layout>
      <c:doughnutChart>
        <c:varyColors val="1"/>
        <c:ser>
          <c:idx val="0"/>
          <c:order val="0"/>
          <c:tx>
            <c:strRef>
              <c:f>Sheet1!$B$5</c:f>
              <c:strCache>
                <c:ptCount val="1"/>
                <c:pt idx="0">
                  <c:v>Non-Georgian</c:v>
                </c:pt>
              </c:strCache>
            </c:strRef>
          </c:tx>
          <c:spPr>
            <a:solidFill>
              <a:srgbClr val="FCB040"/>
            </a:solidFill>
            <a:ln>
              <a:noFill/>
            </a:ln>
          </c:spPr>
          <c:dPt>
            <c:idx val="0"/>
            <c:bubble3D val="0"/>
            <c:spPr>
              <a:solidFill>
                <a:srgbClr val="D0CECE"/>
              </a:solidFill>
              <a:ln w="19050">
                <a:noFill/>
              </a:ln>
              <a:effectLst/>
            </c:spPr>
            <c:extLst xmlns:c16r2="http://schemas.microsoft.com/office/drawing/2015/06/chart">
              <c:ext xmlns:c16="http://schemas.microsoft.com/office/drawing/2014/chart" uri="{C3380CC4-5D6E-409C-BE32-E72D297353CC}">
                <c16:uniqueId val="{00000001-5E16-4C15-AE02-87AF9C4C61EE}"/>
              </c:ext>
            </c:extLst>
          </c:dPt>
          <c:dPt>
            <c:idx val="1"/>
            <c:bubble3D val="0"/>
            <c:spPr>
              <a:solidFill>
                <a:srgbClr val="7FD1DA"/>
              </a:solidFill>
              <a:ln w="19050">
                <a:noFill/>
              </a:ln>
              <a:effectLst/>
            </c:spPr>
            <c:extLst xmlns:c16r2="http://schemas.microsoft.com/office/drawing/2015/06/chart">
              <c:ext xmlns:c16="http://schemas.microsoft.com/office/drawing/2014/chart" uri="{C3380CC4-5D6E-409C-BE32-E72D297353CC}">
                <c16:uniqueId val="{00000003-5E16-4C15-AE02-87AF9C4C61EE}"/>
              </c:ext>
            </c:extLst>
          </c:dPt>
          <c:dPt>
            <c:idx val="2"/>
            <c:bubble3D val="0"/>
            <c:spPr>
              <a:solidFill>
                <a:srgbClr val="FDC879"/>
              </a:solidFill>
              <a:ln w="19050">
                <a:noFill/>
              </a:ln>
              <a:effectLst/>
            </c:spPr>
            <c:extLst xmlns:c16r2="http://schemas.microsoft.com/office/drawing/2015/06/chart">
              <c:ext xmlns:c16="http://schemas.microsoft.com/office/drawing/2014/chart" uri="{C3380CC4-5D6E-409C-BE32-E72D297353CC}">
                <c16:uniqueId val="{00000005-5E16-4C15-AE02-87AF9C4C61EE}"/>
              </c:ext>
            </c:extLst>
          </c:dPt>
          <c:dPt>
            <c:idx val="3"/>
            <c:bubble3D val="0"/>
            <c:spPr>
              <a:solidFill>
                <a:srgbClr val="FF514C"/>
              </a:solidFill>
              <a:ln w="19050">
                <a:noFill/>
              </a:ln>
              <a:effectLst/>
            </c:spPr>
            <c:extLst xmlns:c16r2="http://schemas.microsoft.com/office/drawing/2015/06/chart">
              <c:ext xmlns:c16="http://schemas.microsoft.com/office/drawing/2014/chart" uri="{C3380CC4-5D6E-409C-BE32-E72D297353CC}">
                <c16:uniqueId val="{00000007-CA34-48A9-BDAF-6F27CD7B1954}"/>
              </c:ext>
            </c:extLst>
          </c:dPt>
          <c:dLbls>
            <c:dLbl>
              <c:idx val="0"/>
              <c:layout>
                <c:manualLayout>
                  <c:x val="-8.3199199191330772E-3"/>
                  <c:y val="1.60046173951288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5E16-4C15-AE02-87AF9C4C61EE}"/>
                </c:ext>
                <c:ext xmlns:c15="http://schemas.microsoft.com/office/drawing/2012/chart" uri="{CE6537A1-D6FC-4f65-9D91-7224C49458BB}">
                  <c15:layout/>
                </c:ext>
              </c:extLst>
            </c:dLbl>
            <c:dLbl>
              <c:idx val="1"/>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5E16-4C15-AE02-87AF9C4C61EE}"/>
                </c:ext>
                <c:ext xmlns:c15="http://schemas.microsoft.com/office/drawing/2012/chart" uri="{CE6537A1-D6FC-4f65-9D91-7224C49458BB}">
                  <c15:layout/>
                </c:ext>
              </c:extLst>
            </c:dLbl>
            <c:dLbl>
              <c:idx val="2"/>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5-5E16-4C15-AE02-87AF9C4C61EE}"/>
                </c:ext>
                <c:ext xmlns:c15="http://schemas.microsoft.com/office/drawing/2012/chart" uri="{CE6537A1-D6FC-4f65-9D91-7224C49458BB}">
                  <c15:layout/>
                </c:ext>
              </c:extLst>
            </c:dLbl>
            <c:dLbl>
              <c:idx val="3"/>
              <c:layout>
                <c:manualLayout>
                  <c:x val="1.0406296218909141E-2"/>
                  <c:y val="1.049950354709606E-2"/>
                </c:manualLayout>
              </c:layout>
              <c:numFmt formatCode="\&lt;\1" sourceLinked="0"/>
              <c:spPr>
                <a:noFill/>
                <a:ln>
                  <a:noFill/>
                </a:ln>
                <a:effectLst/>
              </c:spPr>
              <c:txPr>
                <a:bodyPr wrap="square" lIns="38100" tIns="19050" rIns="38100" bIns="19050" anchor="ctr">
                  <a:spAutoFit/>
                </a:bodyPr>
                <a:lstStyle/>
                <a:p>
                  <a:pPr>
                    <a:defRPr sz="600">
                      <a:solidFill>
                        <a:schemeClr val="tx1"/>
                      </a:solidFill>
                    </a:defRPr>
                  </a:pPr>
                  <a:endParaRPr lang="en-US"/>
                </a:p>
              </c:txP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7-CA34-48A9-BDAF-6F27CD7B1954}"/>
                </c:ext>
                <c:ext xmlns:c15="http://schemas.microsoft.com/office/drawing/2012/chart" uri="{CE6537A1-D6FC-4f65-9D91-7224C49458BB}">
                  <c15:layout/>
                </c:ext>
              </c:extLst>
            </c:dLbl>
            <c:numFmt formatCode="#,##0" sourceLinked="0"/>
            <c:spPr>
              <a:noFill/>
              <a:ln>
                <a:noFill/>
              </a:ln>
              <a:effectLst/>
            </c:spPr>
            <c:txPr>
              <a:bodyPr wrap="square" lIns="38100" tIns="19050" rIns="38100" bIns="19050" anchor="ctr">
                <a:spAutoFit/>
              </a:bodyPr>
              <a:lstStyle/>
              <a:p>
                <a:pPr>
                  <a:defRPr sz="600">
                    <a:solidFill>
                      <a:schemeClr val="tx1"/>
                    </a:solidFill>
                  </a:defRPr>
                </a:pPr>
                <a:endParaRPr lang="en-US"/>
              </a:p>
            </c:txPr>
            <c:showLegendKey val="0"/>
            <c:showVal val="0"/>
            <c:showCatName val="0"/>
            <c:showSerName val="0"/>
            <c:showPercent val="0"/>
            <c:showBubbleSize val="0"/>
            <c:extLst xmlns:c16r2="http://schemas.microsoft.com/office/drawing/2015/06/chart">
              <c:ext xmlns:c15="http://schemas.microsoft.com/office/drawing/2012/chart" uri="{CE6537A1-D6FC-4f65-9D91-7224C49458BB}"/>
            </c:extLst>
          </c:dLbls>
          <c:cat>
            <c:strRef>
              <c:f>Sheet1!$A$6:$A$9</c:f>
              <c:strCache>
                <c:ptCount val="4"/>
                <c:pt idx="0">
                  <c:v>No Method</c:v>
                </c:pt>
                <c:pt idx="1">
                  <c:v>Any Traditional Method</c:v>
                </c:pt>
                <c:pt idx="2">
                  <c:v>Any Modern Method</c:v>
                </c:pt>
                <c:pt idx="3">
                  <c:v>Missing Method</c:v>
                </c:pt>
              </c:strCache>
            </c:strRef>
          </c:cat>
          <c:val>
            <c:numRef>
              <c:f>Sheet1!$B$6:$B$9</c:f>
              <c:numCache>
                <c:formatCode>0.0</c:formatCode>
                <c:ptCount val="4"/>
                <c:pt idx="0">
                  <c:v>64.29080047082887</c:v>
                </c:pt>
                <c:pt idx="1">
                  <c:v>13.126275880026867</c:v>
                </c:pt>
                <c:pt idx="2">
                  <c:v>22.292690017202961</c:v>
                </c:pt>
                <c:pt idx="3">
                  <c:v>0.29023363194131047</c:v>
                </c:pt>
              </c:numCache>
            </c:numRef>
          </c:val>
          <c:extLst xmlns:c16r2="http://schemas.microsoft.com/office/drawing/2015/06/chart">
            <c:ext xmlns:c16="http://schemas.microsoft.com/office/drawing/2014/chart" uri="{C3380CC4-5D6E-409C-BE32-E72D297353CC}">
              <c16:uniqueId val="{00000006-5E16-4C15-AE02-87AF9C4C61EE}"/>
            </c:ext>
          </c:extLst>
        </c:ser>
        <c:ser>
          <c:idx val="1"/>
          <c:order val="1"/>
          <c:tx>
            <c:strRef>
              <c:f>Sheet1!$C$5</c:f>
              <c:strCache>
                <c:ptCount val="1"/>
                <c:pt idx="0">
                  <c:v>Georgian</c:v>
                </c:pt>
              </c:strCache>
            </c:strRef>
          </c:tx>
          <c:spPr>
            <a:solidFill>
              <a:srgbClr val="D0CECE"/>
            </a:solidFill>
          </c:spPr>
          <c:dPt>
            <c:idx val="0"/>
            <c:bubble3D val="0"/>
            <c:spPr>
              <a:solidFill>
                <a:srgbClr val="D0CECE"/>
              </a:solidFill>
              <a:ln w="19050">
                <a:solidFill>
                  <a:schemeClr val="lt1"/>
                </a:solidFill>
              </a:ln>
              <a:effectLst/>
            </c:spPr>
            <c:extLst xmlns:c16r2="http://schemas.microsoft.com/office/drawing/2015/06/chart">
              <c:ext xmlns:c16="http://schemas.microsoft.com/office/drawing/2014/chart" uri="{C3380CC4-5D6E-409C-BE32-E72D297353CC}">
                <c16:uniqueId val="{00000008-5E16-4C15-AE02-87AF9C4C61EE}"/>
              </c:ext>
            </c:extLst>
          </c:dPt>
          <c:dPt>
            <c:idx val="1"/>
            <c:bubble3D val="0"/>
            <c:spPr>
              <a:solidFill>
                <a:srgbClr val="3AB9C6"/>
              </a:solidFill>
              <a:ln w="19050">
                <a:solidFill>
                  <a:schemeClr val="lt1"/>
                </a:solidFill>
              </a:ln>
              <a:effectLst/>
            </c:spPr>
            <c:extLst xmlns:c16r2="http://schemas.microsoft.com/office/drawing/2015/06/chart">
              <c:ext xmlns:c16="http://schemas.microsoft.com/office/drawing/2014/chart" uri="{C3380CC4-5D6E-409C-BE32-E72D297353CC}">
                <c16:uniqueId val="{0000000A-5E16-4C15-AE02-87AF9C4C61EE}"/>
              </c:ext>
            </c:extLst>
          </c:dPt>
          <c:dPt>
            <c:idx val="2"/>
            <c:bubble3D val="0"/>
            <c:spPr>
              <a:solidFill>
                <a:srgbClr val="FCB040"/>
              </a:solidFill>
              <a:ln w="19050">
                <a:solidFill>
                  <a:schemeClr val="lt1"/>
                </a:solidFill>
              </a:ln>
              <a:effectLst/>
            </c:spPr>
            <c:extLst xmlns:c16r2="http://schemas.microsoft.com/office/drawing/2015/06/chart">
              <c:ext xmlns:c16="http://schemas.microsoft.com/office/drawing/2014/chart" uri="{C3380CC4-5D6E-409C-BE32-E72D297353CC}">
                <c16:uniqueId val="{0000000C-5E16-4C15-AE02-87AF9C4C61EE}"/>
              </c:ext>
            </c:extLst>
          </c:dPt>
          <c:dPt>
            <c:idx val="3"/>
            <c:bubble3D val="0"/>
            <c:spPr>
              <a:solidFill>
                <a:srgbClr val="FF0000"/>
              </a:solidFill>
              <a:ln w="19050">
                <a:solidFill>
                  <a:schemeClr val="lt1"/>
                </a:solidFill>
              </a:ln>
              <a:effectLst/>
            </c:spPr>
            <c:extLst xmlns:c16r2="http://schemas.microsoft.com/office/drawing/2015/06/chart">
              <c:ext xmlns:c16="http://schemas.microsoft.com/office/drawing/2014/chart" uri="{C3380CC4-5D6E-409C-BE32-E72D297353CC}">
                <c16:uniqueId val="{0000000F-CA34-48A9-BDAF-6F27CD7B1954}"/>
              </c:ext>
            </c:extLst>
          </c:dPt>
          <c:dLbls>
            <c:dLbl>
              <c:idx val="0"/>
              <c:layout>
                <c:manualLayout>
                  <c:x val="0"/>
                  <c:y val="8.0023086975643948E-3"/>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8-5E16-4C15-AE02-87AF9C4C61EE}"/>
                </c:ext>
                <c:ext xmlns:c15="http://schemas.microsoft.com/office/drawing/2012/chart" uri="{CE6537A1-D6FC-4f65-9D91-7224C49458BB}">
                  <c15:layout/>
                </c:ext>
              </c:extLst>
            </c:dLbl>
            <c:dLbl>
              <c:idx val="3"/>
              <c:numFmt formatCode="\&lt;\1"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dLbl>
            <c:numFmt formatCode="#,##0"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15:layout/>
              </c:ext>
            </c:extLst>
          </c:dLbls>
          <c:cat>
            <c:strRef>
              <c:f>Sheet1!$A$6:$A$9</c:f>
              <c:strCache>
                <c:ptCount val="4"/>
                <c:pt idx="0">
                  <c:v>No Method</c:v>
                </c:pt>
                <c:pt idx="1">
                  <c:v>Any Traditional Method</c:v>
                </c:pt>
                <c:pt idx="2">
                  <c:v>Any Modern Method</c:v>
                </c:pt>
                <c:pt idx="3">
                  <c:v>Missing Method</c:v>
                </c:pt>
              </c:strCache>
            </c:strRef>
          </c:cat>
          <c:val>
            <c:numRef>
              <c:f>Sheet1!$C$6:$C$9</c:f>
              <c:numCache>
                <c:formatCode>0.0</c:formatCode>
                <c:ptCount val="4"/>
                <c:pt idx="0">
                  <c:v>58.304901821928027</c:v>
                </c:pt>
                <c:pt idx="1">
                  <c:v>7.0883528670685685</c:v>
                </c:pt>
                <c:pt idx="2">
                  <c:v>34.233720863772845</c:v>
                </c:pt>
                <c:pt idx="3">
                  <c:v>0.37302444723056161</c:v>
                </c:pt>
              </c:numCache>
            </c:numRef>
          </c:val>
          <c:extLst xmlns:c16r2="http://schemas.microsoft.com/office/drawing/2015/06/chart">
            <c:ext xmlns:c16="http://schemas.microsoft.com/office/drawing/2014/chart" uri="{C3380CC4-5D6E-409C-BE32-E72D297353CC}">
              <c16:uniqueId val="{0000000D-5E16-4C15-AE02-87AF9C4C61EE}"/>
            </c:ext>
          </c:extLst>
        </c:ser>
        <c:dLbls>
          <c:showLegendKey val="0"/>
          <c:showVal val="0"/>
          <c:showCatName val="0"/>
          <c:showSerName val="0"/>
          <c:showPercent val="0"/>
          <c:showBubbleSize val="0"/>
          <c:showLeaderLines val="1"/>
        </c:dLbls>
        <c:firstSliceAng val="0"/>
        <c:holeSize val="48"/>
      </c:doughnutChart>
      <c:spPr>
        <a:noFill/>
        <a:ln>
          <a:noFill/>
        </a:ln>
        <a:effectLst/>
      </c:spPr>
    </c:plotArea>
    <c:plotVisOnly val="1"/>
    <c:dispBlanksAs val="zero"/>
    <c:showDLblsOverMax val="0"/>
  </c:chart>
  <c:spPr>
    <a:noFill/>
    <a:ln>
      <a:noFill/>
    </a:ln>
    <a:effectLst/>
  </c:spPr>
  <c:txPr>
    <a:bodyPr/>
    <a:lstStyle/>
    <a:p>
      <a:pPr>
        <a:defRPr/>
      </a:pPr>
      <a:endParaRPr lang="en-US"/>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352">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352">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9.xml><?xml version="1.0" encoding="utf-8"?>
<cs:chartStyle xmlns:cs="http://schemas.microsoft.com/office/drawing/2012/chartStyle" xmlns:a="http://schemas.openxmlformats.org/drawingml/2006/main" id="352">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drawings/drawing1.xml><?xml version="1.0" encoding="utf-8"?>
<c:userShapes xmlns:c="http://schemas.openxmlformats.org/drawingml/2006/chart">
  <cdr:relSizeAnchor xmlns:cdr="http://schemas.openxmlformats.org/drawingml/2006/chartDrawing">
    <cdr:from>
      <cdr:x>0.29307</cdr:x>
      <cdr:y>0.8163</cdr:y>
    </cdr:from>
    <cdr:to>
      <cdr:x>0.91535</cdr:x>
      <cdr:y>0.9077</cdr:y>
    </cdr:to>
    <cdr:sp macro="" textlink="">
      <cdr:nvSpPr>
        <cdr:cNvPr id="6" name="TextBox 33"/>
        <cdr:cNvSpPr txBox="1"/>
      </cdr:nvSpPr>
      <cdr:spPr>
        <a:xfrm xmlns:a="http://schemas.openxmlformats.org/drawingml/2006/main">
          <a:off x="978304" y="2276618"/>
          <a:ext cx="2077234" cy="254909"/>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700" dirty="0">
              <a:solidFill>
                <a:schemeClr val="tx1">
                  <a:lumMod val="65000"/>
                  <a:lumOff val="35000"/>
                </a:schemeClr>
              </a:solidFill>
            </a:rPr>
            <a:t>Number of living children</a:t>
          </a:r>
        </a:p>
      </cdr:txBody>
    </cdr:sp>
  </cdr:relSizeAnchor>
</c:userShapes>
</file>

<file path=ppt/drawings/drawing2.xml><?xml version="1.0" encoding="utf-8"?>
<c:userShapes xmlns:c="http://schemas.openxmlformats.org/drawingml/2006/chart">
  <cdr:relSizeAnchor xmlns:cdr="http://schemas.openxmlformats.org/drawingml/2006/chartDrawing">
    <cdr:from>
      <cdr:x>0.20321</cdr:x>
      <cdr:y>0.90424</cdr:y>
    </cdr:from>
    <cdr:to>
      <cdr:x>0.31991</cdr:x>
      <cdr:y>0.98628</cdr:y>
    </cdr:to>
    <cdr:sp macro="" textlink="">
      <cdr:nvSpPr>
        <cdr:cNvPr id="2" name="TextBox 30"/>
        <cdr:cNvSpPr txBox="1"/>
      </cdr:nvSpPr>
      <cdr:spPr>
        <a:xfrm xmlns:a="http://schemas.openxmlformats.org/drawingml/2006/main">
          <a:off x="1371124" y="2211781"/>
          <a:ext cx="787392" cy="200680"/>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700" dirty="0">
              <a:solidFill>
                <a:schemeClr val="tx1">
                  <a:lumMod val="65000"/>
                  <a:lumOff val="35000"/>
                </a:schemeClr>
              </a:solidFill>
            </a:rPr>
            <a:t>Area</a:t>
          </a:r>
        </a:p>
      </cdr:txBody>
    </cdr:sp>
  </cdr:relSizeAnchor>
  <cdr:relSizeAnchor xmlns:cdr="http://schemas.openxmlformats.org/drawingml/2006/chartDrawing">
    <cdr:from>
      <cdr:x>0.39742</cdr:x>
      <cdr:y>0.89334</cdr:y>
    </cdr:from>
    <cdr:to>
      <cdr:x>0.58941</cdr:x>
      <cdr:y>0.96136</cdr:y>
    </cdr:to>
    <cdr:sp macro="" textlink="">
      <cdr:nvSpPr>
        <cdr:cNvPr id="3" name="TextBox 33"/>
        <cdr:cNvSpPr txBox="1"/>
      </cdr:nvSpPr>
      <cdr:spPr>
        <a:xfrm xmlns:a="http://schemas.openxmlformats.org/drawingml/2006/main">
          <a:off x="2681437" y="2185128"/>
          <a:ext cx="1295378" cy="166373"/>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700" dirty="0">
              <a:solidFill>
                <a:schemeClr val="tx1">
                  <a:lumMod val="65000"/>
                  <a:lumOff val="35000"/>
                </a:schemeClr>
              </a:solidFill>
            </a:rPr>
            <a:t>Ethnicity of household head</a:t>
          </a:r>
        </a:p>
      </cdr:txBody>
    </cdr:sp>
  </cdr:relSizeAnchor>
  <cdr:relSizeAnchor xmlns:cdr="http://schemas.openxmlformats.org/drawingml/2006/chartDrawing">
    <cdr:from>
      <cdr:x>0.68422</cdr:x>
      <cdr:y>0.89724</cdr:y>
    </cdr:from>
    <cdr:to>
      <cdr:x>0.93266</cdr:x>
      <cdr:y>0.97819</cdr:y>
    </cdr:to>
    <cdr:sp macro="" textlink="">
      <cdr:nvSpPr>
        <cdr:cNvPr id="4" name="TextBox 31"/>
        <cdr:cNvSpPr txBox="1"/>
      </cdr:nvSpPr>
      <cdr:spPr>
        <a:xfrm xmlns:a="http://schemas.openxmlformats.org/drawingml/2006/main">
          <a:off x="4616555" y="2194671"/>
          <a:ext cx="1676285" cy="198009"/>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700" dirty="0">
              <a:solidFill>
                <a:schemeClr val="tx1">
                  <a:lumMod val="65000"/>
                  <a:lumOff val="35000"/>
                </a:schemeClr>
              </a:solidFill>
            </a:rPr>
            <a:t>Wealth Quintile</a:t>
          </a:r>
        </a:p>
      </cdr:txBody>
    </cdr:sp>
  </cdr:relSizeAnchor>
</c:userShapes>
</file>

<file path=ppt/drawings/drawing3.xml><?xml version="1.0" encoding="utf-8"?>
<c:userShapes xmlns:c="http://schemas.openxmlformats.org/drawingml/2006/chart">
  <cdr:relSizeAnchor xmlns:cdr="http://schemas.openxmlformats.org/drawingml/2006/chartDrawing">
    <cdr:from>
      <cdr:x>0</cdr:x>
      <cdr:y>0</cdr:y>
    </cdr:from>
    <cdr:to>
      <cdr:x>1</cdr:x>
      <cdr:y>0.11636</cdr:y>
    </cdr:to>
    <cdr:sp macro="" textlink="">
      <cdr:nvSpPr>
        <cdr:cNvPr id="2" name="TextBox 37">
          <a:extLst xmlns:a="http://schemas.openxmlformats.org/drawingml/2006/main">
            <a:ext uri="{FF2B5EF4-FFF2-40B4-BE49-F238E27FC236}">
              <a16:creationId xmlns="" xmlns:a16="http://schemas.microsoft.com/office/drawing/2014/main" id="{47984F02-5142-4645-93FA-416A2AA09B29}"/>
            </a:ext>
          </a:extLst>
        </cdr:cNvPr>
        <cdr:cNvSpPr txBox="1"/>
      </cdr:nvSpPr>
      <cdr:spPr>
        <a:xfrm xmlns:a="http://schemas.openxmlformats.org/drawingml/2006/main">
          <a:off x="0" y="0"/>
          <a:ext cx="1220415" cy="140747"/>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marL="0" algn="l" defTabSz="914299" rtl="0" eaLnBrk="1" latinLnBrk="0" hangingPunct="1">
            <a:defRPr sz="1800" kern="1200">
              <a:solidFill>
                <a:schemeClr val="tx1"/>
              </a:solidFill>
              <a:latin typeface="+mn-lt"/>
              <a:ea typeface="+mn-ea"/>
              <a:cs typeface="+mn-cs"/>
            </a:defRPr>
          </a:lvl1pPr>
          <a:lvl2pPr marL="457150" algn="l" defTabSz="914299" rtl="0" eaLnBrk="1" latinLnBrk="0" hangingPunct="1">
            <a:defRPr sz="1800" kern="1200">
              <a:solidFill>
                <a:schemeClr val="tx1"/>
              </a:solidFill>
              <a:latin typeface="+mn-lt"/>
              <a:ea typeface="+mn-ea"/>
              <a:cs typeface="+mn-cs"/>
            </a:defRPr>
          </a:lvl2pPr>
          <a:lvl3pPr marL="914299" algn="l" defTabSz="914299" rtl="0" eaLnBrk="1" latinLnBrk="0" hangingPunct="1">
            <a:defRPr sz="1800" kern="1200">
              <a:solidFill>
                <a:schemeClr val="tx1"/>
              </a:solidFill>
              <a:latin typeface="+mn-lt"/>
              <a:ea typeface="+mn-ea"/>
              <a:cs typeface="+mn-cs"/>
            </a:defRPr>
          </a:lvl3pPr>
          <a:lvl4pPr marL="1371449" algn="l" defTabSz="914299" rtl="0" eaLnBrk="1" latinLnBrk="0" hangingPunct="1">
            <a:defRPr sz="1800" kern="1200">
              <a:solidFill>
                <a:schemeClr val="tx1"/>
              </a:solidFill>
              <a:latin typeface="+mn-lt"/>
              <a:ea typeface="+mn-ea"/>
              <a:cs typeface="+mn-cs"/>
            </a:defRPr>
          </a:lvl4pPr>
          <a:lvl5pPr marL="1828600" algn="l" defTabSz="914299" rtl="0" eaLnBrk="1" latinLnBrk="0" hangingPunct="1">
            <a:defRPr sz="1800" kern="1200">
              <a:solidFill>
                <a:schemeClr val="tx1"/>
              </a:solidFill>
              <a:latin typeface="+mn-lt"/>
              <a:ea typeface="+mn-ea"/>
              <a:cs typeface="+mn-cs"/>
            </a:defRPr>
          </a:lvl5pPr>
          <a:lvl6pPr marL="2285750" algn="l" defTabSz="914299" rtl="0" eaLnBrk="1" latinLnBrk="0" hangingPunct="1">
            <a:defRPr sz="1800" kern="1200">
              <a:solidFill>
                <a:schemeClr val="tx1"/>
              </a:solidFill>
              <a:latin typeface="+mn-lt"/>
              <a:ea typeface="+mn-ea"/>
              <a:cs typeface="+mn-cs"/>
            </a:defRPr>
          </a:lvl6pPr>
          <a:lvl7pPr marL="2742899" algn="l" defTabSz="914299" rtl="0" eaLnBrk="1" latinLnBrk="0" hangingPunct="1">
            <a:defRPr sz="1800" kern="1200">
              <a:solidFill>
                <a:schemeClr val="tx1"/>
              </a:solidFill>
              <a:latin typeface="+mn-lt"/>
              <a:ea typeface="+mn-ea"/>
              <a:cs typeface="+mn-cs"/>
            </a:defRPr>
          </a:lvl7pPr>
          <a:lvl8pPr marL="3200049" algn="l" defTabSz="914299" rtl="0" eaLnBrk="1" latinLnBrk="0" hangingPunct="1">
            <a:defRPr sz="1800" kern="1200">
              <a:solidFill>
                <a:schemeClr val="tx1"/>
              </a:solidFill>
              <a:latin typeface="+mn-lt"/>
              <a:ea typeface="+mn-ea"/>
              <a:cs typeface="+mn-cs"/>
            </a:defRPr>
          </a:lvl8pPr>
          <a:lvl9pPr marL="3657199" algn="l" defTabSz="914299" rtl="0" eaLnBrk="1" latinLnBrk="0" hangingPunct="1">
            <a:defRPr sz="1800" kern="1200">
              <a:solidFill>
                <a:schemeClr val="tx1"/>
              </a:solidFill>
              <a:latin typeface="+mn-lt"/>
              <a:ea typeface="+mn-ea"/>
              <a:cs typeface="+mn-cs"/>
            </a:defRPr>
          </a:lvl9pPr>
        </a:lstStyle>
        <a:p xmlns:a="http://schemas.openxmlformats.org/drawingml/2006/main">
          <a:endParaRPr lang="en-US" sz="600" dirty="0"/>
        </a:p>
      </cdr:txBody>
    </cdr:sp>
  </cdr:relSizeAnchor>
</c:userShapes>
</file>

<file path=ppt/drawings/drawing4.xml><?xml version="1.0" encoding="utf-8"?>
<c:userShapes xmlns:c="http://schemas.openxmlformats.org/drawingml/2006/chart">
  <cdr:relSizeAnchor xmlns:cdr="http://schemas.openxmlformats.org/drawingml/2006/chartDrawing">
    <cdr:from>
      <cdr:x>0.18245</cdr:x>
      <cdr:y>0.81122</cdr:y>
    </cdr:from>
    <cdr:to>
      <cdr:x>0.24255</cdr:x>
      <cdr:y>0.87525</cdr:y>
    </cdr:to>
    <cdr:sp macro="" textlink="">
      <cdr:nvSpPr>
        <cdr:cNvPr id="2" name="TextBox 30"/>
        <cdr:cNvSpPr txBox="1"/>
      </cdr:nvSpPr>
      <cdr:spPr>
        <a:xfrm xmlns:a="http://schemas.openxmlformats.org/drawingml/2006/main">
          <a:off x="1207805" y="2588763"/>
          <a:ext cx="397834" cy="204333"/>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pPr algn="ctr"/>
          <a:r>
            <a:rPr lang="en-US" sz="700" dirty="0">
              <a:solidFill>
                <a:schemeClr val="tx1">
                  <a:lumMod val="65000"/>
                  <a:lumOff val="35000"/>
                </a:schemeClr>
              </a:solidFill>
            </a:rPr>
            <a:t>Area</a:t>
          </a:r>
        </a:p>
      </cdr:txBody>
    </cdr:sp>
  </cdr:relSizeAnchor>
  <cdr:relSizeAnchor xmlns:cdr="http://schemas.openxmlformats.org/drawingml/2006/chartDrawing">
    <cdr:from>
      <cdr:x>0.76219</cdr:x>
      <cdr:y>0.81724</cdr:y>
    </cdr:from>
    <cdr:to>
      <cdr:x>0.9483</cdr:x>
      <cdr:y>0.88127</cdr:y>
    </cdr:to>
    <cdr:sp macro="" textlink="">
      <cdr:nvSpPr>
        <cdr:cNvPr id="3" name="TextBox 31"/>
        <cdr:cNvSpPr txBox="1"/>
      </cdr:nvSpPr>
      <cdr:spPr>
        <a:xfrm xmlns:a="http://schemas.openxmlformats.org/drawingml/2006/main">
          <a:off x="5045594" y="2607977"/>
          <a:ext cx="1232063" cy="204332"/>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pPr algn="ctr"/>
          <a:r>
            <a:rPr lang="en-US" sz="700" dirty="0">
              <a:solidFill>
                <a:schemeClr val="tx1">
                  <a:lumMod val="65000"/>
                  <a:lumOff val="35000"/>
                </a:schemeClr>
              </a:solidFill>
            </a:rPr>
            <a:t>Wealth Quintile</a:t>
          </a:r>
        </a:p>
      </cdr:txBody>
    </cdr:sp>
  </cdr:relSizeAnchor>
  <cdr:relSizeAnchor xmlns:cdr="http://schemas.openxmlformats.org/drawingml/2006/chartDrawing">
    <cdr:from>
      <cdr:x>0.3219</cdr:x>
      <cdr:y>0.81619</cdr:y>
    </cdr:from>
    <cdr:to>
      <cdr:x>0.47051</cdr:x>
      <cdr:y>0.87888</cdr:y>
    </cdr:to>
    <cdr:sp macro="" textlink="">
      <cdr:nvSpPr>
        <cdr:cNvPr id="4" name="TextBox 33"/>
        <cdr:cNvSpPr txBox="1"/>
      </cdr:nvSpPr>
      <cdr:spPr>
        <a:xfrm xmlns:a="http://schemas.openxmlformats.org/drawingml/2006/main">
          <a:off x="2130942" y="2604630"/>
          <a:ext cx="983753" cy="200055"/>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pPr algn="ctr"/>
          <a:r>
            <a:rPr lang="en-US" sz="700" dirty="0">
              <a:solidFill>
                <a:schemeClr val="tx1">
                  <a:lumMod val="65000"/>
                  <a:lumOff val="35000"/>
                </a:schemeClr>
              </a:solidFill>
            </a:rPr>
            <a:t>Woman’s Education</a:t>
          </a:r>
        </a:p>
      </cdr:txBody>
    </cdr:sp>
  </cdr:relSizeAnchor>
  <cdr:relSizeAnchor xmlns:cdr="http://schemas.openxmlformats.org/drawingml/2006/chartDrawing">
    <cdr:from>
      <cdr:x>0.50416</cdr:x>
      <cdr:y>0.81724</cdr:y>
    </cdr:from>
    <cdr:to>
      <cdr:x>0.69984</cdr:x>
      <cdr:y>0.87104</cdr:y>
    </cdr:to>
    <cdr:sp macro="" textlink="">
      <cdr:nvSpPr>
        <cdr:cNvPr id="6" name="TextBox 33"/>
        <cdr:cNvSpPr txBox="1"/>
      </cdr:nvSpPr>
      <cdr:spPr>
        <a:xfrm xmlns:a="http://schemas.openxmlformats.org/drawingml/2006/main">
          <a:off x="3337444" y="2607977"/>
          <a:ext cx="1295378" cy="171686"/>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700" dirty="0">
              <a:solidFill>
                <a:schemeClr val="tx1">
                  <a:lumMod val="65000"/>
                  <a:lumOff val="35000"/>
                </a:schemeClr>
              </a:solidFill>
            </a:rPr>
            <a:t>Ethnicity of household head</a:t>
          </a:r>
        </a:p>
      </cdr:txBody>
    </cdr:sp>
  </cdr:relSizeAnchor>
</c:userShapes>
</file>

<file path=ppt/drawings/drawing5.xml><?xml version="1.0" encoding="utf-8"?>
<c:userShapes xmlns:c="http://schemas.openxmlformats.org/drawingml/2006/chart">
  <cdr:relSizeAnchor xmlns:cdr="http://schemas.openxmlformats.org/drawingml/2006/chartDrawing">
    <cdr:from>
      <cdr:x>0.61304</cdr:x>
      <cdr:y>0.9134</cdr:y>
    </cdr:from>
    <cdr:to>
      <cdr:x>0.73316</cdr:x>
      <cdr:y>0.98551</cdr:y>
    </cdr:to>
    <cdr:sp macro="" textlink="">
      <cdr:nvSpPr>
        <cdr:cNvPr id="2" name="TextBox 33"/>
        <cdr:cNvSpPr txBox="1"/>
      </cdr:nvSpPr>
      <cdr:spPr>
        <a:xfrm xmlns:a="http://schemas.openxmlformats.org/drawingml/2006/main">
          <a:off x="4355495" y="2534056"/>
          <a:ext cx="853440" cy="200055"/>
        </a:xfrm>
        <a:prstGeom xmlns:a="http://schemas.openxmlformats.org/drawingml/2006/main" prst="rect">
          <a:avLst/>
        </a:prstGeom>
        <a:noFill xmlns:a="http://schemas.openxmlformats.org/drawingml/2006/main"/>
        <a:ln xmlns:a="http://schemas.openxmlformats.org/drawingml/2006/main" w="3175">
          <a:noFill/>
        </a:ln>
      </cdr:spPr>
      <cdr:txBody>
        <a:bodyPr xmlns:a="http://schemas.openxmlformats.org/drawingml/2006/main" wrap="square" rtlCol="0">
          <a:spAutoFit/>
        </a:bodyPr>
        <a:lstStyle xmlns:a="http://schemas.openxmlformats.org/drawingml/2006/main">
          <a:defPPr>
            <a:defRPr lang="en-US"/>
          </a:defPPr>
          <a:lvl1pPr marL="0" algn="l" defTabSz="914299" rtl="0" eaLnBrk="1" latinLnBrk="0" hangingPunct="1">
            <a:defRPr sz="1800" kern="1200">
              <a:solidFill>
                <a:schemeClr val="tx1"/>
              </a:solidFill>
              <a:latin typeface="+mn-lt"/>
              <a:ea typeface="+mn-ea"/>
              <a:cs typeface="+mn-cs"/>
            </a:defRPr>
          </a:lvl1pPr>
          <a:lvl2pPr marL="457150" algn="l" defTabSz="914299" rtl="0" eaLnBrk="1" latinLnBrk="0" hangingPunct="1">
            <a:defRPr sz="1800" kern="1200">
              <a:solidFill>
                <a:schemeClr val="tx1"/>
              </a:solidFill>
              <a:latin typeface="+mn-lt"/>
              <a:ea typeface="+mn-ea"/>
              <a:cs typeface="+mn-cs"/>
            </a:defRPr>
          </a:lvl2pPr>
          <a:lvl3pPr marL="914299" algn="l" defTabSz="914299" rtl="0" eaLnBrk="1" latinLnBrk="0" hangingPunct="1">
            <a:defRPr sz="1800" kern="1200">
              <a:solidFill>
                <a:schemeClr val="tx1"/>
              </a:solidFill>
              <a:latin typeface="+mn-lt"/>
              <a:ea typeface="+mn-ea"/>
              <a:cs typeface="+mn-cs"/>
            </a:defRPr>
          </a:lvl3pPr>
          <a:lvl4pPr marL="1371449" algn="l" defTabSz="914299" rtl="0" eaLnBrk="1" latinLnBrk="0" hangingPunct="1">
            <a:defRPr sz="1800" kern="1200">
              <a:solidFill>
                <a:schemeClr val="tx1"/>
              </a:solidFill>
              <a:latin typeface="+mn-lt"/>
              <a:ea typeface="+mn-ea"/>
              <a:cs typeface="+mn-cs"/>
            </a:defRPr>
          </a:lvl4pPr>
          <a:lvl5pPr marL="1828600" algn="l" defTabSz="914299" rtl="0" eaLnBrk="1" latinLnBrk="0" hangingPunct="1">
            <a:defRPr sz="1800" kern="1200">
              <a:solidFill>
                <a:schemeClr val="tx1"/>
              </a:solidFill>
              <a:latin typeface="+mn-lt"/>
              <a:ea typeface="+mn-ea"/>
              <a:cs typeface="+mn-cs"/>
            </a:defRPr>
          </a:lvl5pPr>
          <a:lvl6pPr marL="2285750" algn="l" defTabSz="914299" rtl="0" eaLnBrk="1" latinLnBrk="0" hangingPunct="1">
            <a:defRPr sz="1800" kern="1200">
              <a:solidFill>
                <a:schemeClr val="tx1"/>
              </a:solidFill>
              <a:latin typeface="+mn-lt"/>
              <a:ea typeface="+mn-ea"/>
              <a:cs typeface="+mn-cs"/>
            </a:defRPr>
          </a:lvl6pPr>
          <a:lvl7pPr marL="2742899" algn="l" defTabSz="914299" rtl="0" eaLnBrk="1" latinLnBrk="0" hangingPunct="1">
            <a:defRPr sz="1800" kern="1200">
              <a:solidFill>
                <a:schemeClr val="tx1"/>
              </a:solidFill>
              <a:latin typeface="+mn-lt"/>
              <a:ea typeface="+mn-ea"/>
              <a:cs typeface="+mn-cs"/>
            </a:defRPr>
          </a:lvl7pPr>
          <a:lvl8pPr marL="3200049" algn="l" defTabSz="914299" rtl="0" eaLnBrk="1" latinLnBrk="0" hangingPunct="1">
            <a:defRPr sz="1800" kern="1200">
              <a:solidFill>
                <a:schemeClr val="tx1"/>
              </a:solidFill>
              <a:latin typeface="+mn-lt"/>
              <a:ea typeface="+mn-ea"/>
              <a:cs typeface="+mn-cs"/>
            </a:defRPr>
          </a:lvl8pPr>
          <a:lvl9pPr marL="3657199" algn="l" defTabSz="914299" rtl="0" eaLnBrk="1" latinLnBrk="0" hangingPunct="1">
            <a:defRPr sz="1800" kern="1200">
              <a:solidFill>
                <a:schemeClr val="tx1"/>
              </a:solidFill>
              <a:latin typeface="+mn-lt"/>
              <a:ea typeface="+mn-ea"/>
              <a:cs typeface="+mn-cs"/>
            </a:defRPr>
          </a:lvl9pPr>
        </a:lstStyle>
        <a:p xmlns:a="http://schemas.openxmlformats.org/drawingml/2006/main">
          <a:pPr algn="ctr"/>
          <a:r>
            <a:rPr lang="en-US" sz="700" dirty="0">
              <a:solidFill>
                <a:schemeClr val="tx1">
                  <a:lumMod val="65000"/>
                  <a:lumOff val="35000"/>
                </a:schemeClr>
              </a:solidFill>
            </a:rPr>
            <a:t>Woman’s Age</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3077006" cy="513828"/>
          </a:xfrm>
          <a:prstGeom prst="rect">
            <a:avLst/>
          </a:prstGeom>
        </p:spPr>
        <p:txBody>
          <a:bodyPr vert="horz" lIns="97192" tIns="48596" rIns="97192" bIns="48596" rtlCol="0"/>
          <a:lstStyle>
            <a:lvl1pPr algn="l">
              <a:defRPr sz="1300"/>
            </a:lvl1pPr>
          </a:lstStyle>
          <a:p>
            <a:endParaRPr lang="en-US"/>
          </a:p>
        </p:txBody>
      </p:sp>
      <p:sp>
        <p:nvSpPr>
          <p:cNvPr id="3" name="Date Placeholder 2"/>
          <p:cNvSpPr>
            <a:spLocks noGrp="1"/>
          </p:cNvSpPr>
          <p:nvPr>
            <p:ph type="dt" idx="1"/>
          </p:nvPr>
        </p:nvSpPr>
        <p:spPr>
          <a:xfrm>
            <a:off x="4020687" y="1"/>
            <a:ext cx="3077006" cy="513828"/>
          </a:xfrm>
          <a:prstGeom prst="rect">
            <a:avLst/>
          </a:prstGeom>
        </p:spPr>
        <p:txBody>
          <a:bodyPr vert="horz" lIns="97192" tIns="48596" rIns="97192" bIns="48596" rtlCol="0"/>
          <a:lstStyle>
            <a:lvl1pPr algn="r">
              <a:defRPr sz="1300"/>
            </a:lvl1pPr>
          </a:lstStyle>
          <a:p>
            <a:fld id="{34C0A4B3-D667-4A0D-A43B-9236A7CBF396}" type="datetimeFigureOut">
              <a:rPr lang="en-US" smtClean="0"/>
              <a:pPr/>
              <a:t>16/11/2019</a:t>
            </a:fld>
            <a:endParaRPr lang="en-US"/>
          </a:p>
        </p:txBody>
      </p:sp>
      <p:sp>
        <p:nvSpPr>
          <p:cNvPr id="4" name="Slide Image Placeholder 3"/>
          <p:cNvSpPr>
            <a:spLocks noGrp="1" noRot="1" noChangeAspect="1"/>
          </p:cNvSpPr>
          <p:nvPr>
            <p:ph type="sldImg" idx="2"/>
          </p:nvPr>
        </p:nvSpPr>
        <p:spPr>
          <a:xfrm>
            <a:off x="2216150" y="1279525"/>
            <a:ext cx="2667000" cy="3452813"/>
          </a:xfrm>
          <a:prstGeom prst="rect">
            <a:avLst/>
          </a:prstGeom>
          <a:noFill/>
          <a:ln w="12700">
            <a:solidFill>
              <a:prstClr val="black"/>
            </a:solidFill>
          </a:ln>
        </p:spPr>
        <p:txBody>
          <a:bodyPr vert="horz" lIns="97192" tIns="48596" rIns="97192" bIns="48596" rtlCol="0" anchor="ctr"/>
          <a:lstStyle/>
          <a:p>
            <a:endParaRPr lang="en-US"/>
          </a:p>
        </p:txBody>
      </p:sp>
      <p:sp>
        <p:nvSpPr>
          <p:cNvPr id="5" name="Notes Placeholder 4"/>
          <p:cNvSpPr>
            <a:spLocks noGrp="1"/>
          </p:cNvSpPr>
          <p:nvPr>
            <p:ph type="body" sz="quarter" idx="3"/>
          </p:nvPr>
        </p:nvSpPr>
        <p:spPr>
          <a:xfrm>
            <a:off x="710573" y="4925059"/>
            <a:ext cx="5678154" cy="4030228"/>
          </a:xfrm>
          <a:prstGeom prst="rect">
            <a:avLst/>
          </a:prstGeom>
        </p:spPr>
        <p:txBody>
          <a:bodyPr vert="horz" lIns="97192" tIns="48596" rIns="97192" bIns="48596"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1" y="9720786"/>
            <a:ext cx="3077006" cy="513828"/>
          </a:xfrm>
          <a:prstGeom prst="rect">
            <a:avLst/>
          </a:prstGeom>
        </p:spPr>
        <p:txBody>
          <a:bodyPr vert="horz" lIns="97192" tIns="48596" rIns="97192" bIns="48596" rtlCol="0" anchor="b"/>
          <a:lstStyle>
            <a:lvl1pPr algn="l">
              <a:defRPr sz="1300"/>
            </a:lvl1pPr>
          </a:lstStyle>
          <a:p>
            <a:endParaRPr lang="en-US"/>
          </a:p>
        </p:txBody>
      </p:sp>
      <p:sp>
        <p:nvSpPr>
          <p:cNvPr id="7" name="Slide Number Placeholder 6"/>
          <p:cNvSpPr>
            <a:spLocks noGrp="1"/>
          </p:cNvSpPr>
          <p:nvPr>
            <p:ph type="sldNum" sz="quarter" idx="5"/>
          </p:nvPr>
        </p:nvSpPr>
        <p:spPr>
          <a:xfrm>
            <a:off x="4020687" y="9720786"/>
            <a:ext cx="3077006" cy="513828"/>
          </a:xfrm>
          <a:prstGeom prst="rect">
            <a:avLst/>
          </a:prstGeom>
        </p:spPr>
        <p:txBody>
          <a:bodyPr vert="horz" lIns="97192" tIns="48596" rIns="97192" bIns="48596" rtlCol="0" anchor="b"/>
          <a:lstStyle>
            <a:lvl1pPr algn="r">
              <a:defRPr sz="1300"/>
            </a:lvl1pPr>
          </a:lstStyle>
          <a:p>
            <a:fld id="{474C411E-913F-4880-A1AB-45AA86058C11}" type="slidenum">
              <a:rPr lang="en-US" smtClean="0"/>
              <a:pPr/>
              <a:t>‹#›</a:t>
            </a:fld>
            <a:endParaRPr lang="en-US"/>
          </a:p>
        </p:txBody>
      </p:sp>
    </p:spTree>
    <p:extLst>
      <p:ext uri="{BB962C8B-B14F-4D97-AF65-F5344CB8AC3E}">
        <p14:creationId xmlns:p14="http://schemas.microsoft.com/office/powerpoint/2010/main" val="36875242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74C411E-913F-4880-A1AB-45AA86058C11}" type="slidenum">
              <a:rPr lang="en-US" smtClean="0"/>
              <a:pPr/>
              <a:t>1</a:t>
            </a:fld>
            <a:endParaRPr lang="en-US"/>
          </a:p>
        </p:txBody>
      </p:sp>
    </p:spTree>
    <p:extLst>
      <p:ext uri="{BB962C8B-B14F-4D97-AF65-F5344CB8AC3E}">
        <p14:creationId xmlns:p14="http://schemas.microsoft.com/office/powerpoint/2010/main" val="13211679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346787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2589123"/>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Lst>
  <p:txStyles>
    <p:titleStyle>
      <a:lvl1pPr algn="l" defTabSz="777240" rtl="0" eaLnBrk="1" latinLnBrk="0" hangingPunct="1">
        <a:lnSpc>
          <a:spcPct val="90000"/>
        </a:lnSpc>
        <a:spcBef>
          <a:spcPct val="0"/>
        </a:spcBef>
        <a:buNone/>
        <a:defRPr sz="3740" kern="1200">
          <a:solidFill>
            <a:schemeClr val="tx1"/>
          </a:solidFill>
          <a:latin typeface="+mj-lt"/>
          <a:ea typeface="+mj-ea"/>
          <a:cs typeface="+mj-cs"/>
        </a:defRPr>
      </a:lvl1pPr>
    </p:titleStyle>
    <p:bodyStyle>
      <a:lvl1pPr marL="194310" indent="-194310" algn="l" defTabSz="777240" rtl="0" eaLnBrk="1" latinLnBrk="0" hangingPunct="1">
        <a:lnSpc>
          <a:spcPct val="90000"/>
        </a:lnSpc>
        <a:spcBef>
          <a:spcPts val="850"/>
        </a:spcBef>
        <a:buFont typeface="Arial" panose="020B0604020202020204" pitchFamily="34" charset="0"/>
        <a:buChar char="•"/>
        <a:defRPr sz="2380" kern="1200">
          <a:solidFill>
            <a:schemeClr val="tx1"/>
          </a:solidFill>
          <a:latin typeface="+mn-lt"/>
          <a:ea typeface="+mn-ea"/>
          <a:cs typeface="+mn-cs"/>
        </a:defRPr>
      </a:lvl1pPr>
      <a:lvl2pPr marL="582930" indent="-194310" algn="l" defTabSz="777240" rtl="0" eaLnBrk="1" latinLnBrk="0" hangingPunct="1">
        <a:lnSpc>
          <a:spcPct val="90000"/>
        </a:lnSpc>
        <a:spcBef>
          <a:spcPts val="425"/>
        </a:spcBef>
        <a:buFont typeface="Arial" panose="020B0604020202020204" pitchFamily="34" charset="0"/>
        <a:buChar char="•"/>
        <a:defRPr sz="2040" kern="1200">
          <a:solidFill>
            <a:schemeClr val="tx1"/>
          </a:solidFill>
          <a:latin typeface="+mn-lt"/>
          <a:ea typeface="+mn-ea"/>
          <a:cs typeface="+mn-cs"/>
        </a:defRPr>
      </a:lvl2pPr>
      <a:lvl3pPr marL="971550" indent="-194310" algn="l" defTabSz="777240" rtl="0" eaLnBrk="1" latinLnBrk="0" hangingPunct="1">
        <a:lnSpc>
          <a:spcPct val="90000"/>
        </a:lnSpc>
        <a:spcBef>
          <a:spcPts val="425"/>
        </a:spcBef>
        <a:buFont typeface="Arial" panose="020B0604020202020204" pitchFamily="34" charset="0"/>
        <a:buChar char="•"/>
        <a:defRPr sz="1700" kern="1200">
          <a:solidFill>
            <a:schemeClr val="tx1"/>
          </a:solidFill>
          <a:latin typeface="+mn-lt"/>
          <a:ea typeface="+mn-ea"/>
          <a:cs typeface="+mn-cs"/>
        </a:defRPr>
      </a:lvl3pPr>
      <a:lvl4pPr marL="13601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4pPr>
      <a:lvl5pPr marL="174879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p:bodyStyle>
    <p:otherStyle>
      <a:defPPr>
        <a:defRPr lang="en-US"/>
      </a:defPPr>
      <a:lvl1pPr marL="0" algn="l" defTabSz="777240" rtl="0" eaLnBrk="1" latinLnBrk="0" hangingPunct="1">
        <a:defRPr sz="1530" kern="1200">
          <a:solidFill>
            <a:schemeClr val="tx1"/>
          </a:solidFill>
          <a:latin typeface="+mn-lt"/>
          <a:ea typeface="+mn-ea"/>
          <a:cs typeface="+mn-cs"/>
        </a:defRPr>
      </a:lvl1pPr>
      <a:lvl2pPr marL="388620" algn="l" defTabSz="777240" rtl="0" eaLnBrk="1" latinLnBrk="0" hangingPunct="1">
        <a:defRPr sz="1530" kern="1200">
          <a:solidFill>
            <a:schemeClr val="tx1"/>
          </a:solidFill>
          <a:latin typeface="+mn-lt"/>
          <a:ea typeface="+mn-ea"/>
          <a:cs typeface="+mn-cs"/>
        </a:defRPr>
      </a:lvl2pPr>
      <a:lvl3pPr marL="777240" algn="l" defTabSz="777240" rtl="0" eaLnBrk="1" latinLnBrk="0" hangingPunct="1">
        <a:defRPr sz="1530" kern="1200">
          <a:solidFill>
            <a:schemeClr val="tx1"/>
          </a:solidFill>
          <a:latin typeface="+mn-lt"/>
          <a:ea typeface="+mn-ea"/>
          <a:cs typeface="+mn-cs"/>
        </a:defRPr>
      </a:lvl3pPr>
      <a:lvl4pPr marL="1165860" algn="l" defTabSz="777240" rtl="0" eaLnBrk="1" latinLnBrk="0" hangingPunct="1">
        <a:defRPr sz="1530" kern="1200">
          <a:solidFill>
            <a:schemeClr val="tx1"/>
          </a:solidFill>
          <a:latin typeface="+mn-lt"/>
          <a:ea typeface="+mn-ea"/>
          <a:cs typeface="+mn-cs"/>
        </a:defRPr>
      </a:lvl4pPr>
      <a:lvl5pPr marL="1554480" algn="l" defTabSz="777240" rtl="0" eaLnBrk="1" latinLnBrk="0" hangingPunct="1">
        <a:defRPr sz="1530" kern="1200">
          <a:solidFill>
            <a:schemeClr val="tx1"/>
          </a:solidFill>
          <a:latin typeface="+mn-lt"/>
          <a:ea typeface="+mn-ea"/>
          <a:cs typeface="+mn-cs"/>
        </a:defRPr>
      </a:lvl5pPr>
      <a:lvl6pPr marL="1943100" algn="l" defTabSz="777240" rtl="0" eaLnBrk="1" latinLnBrk="0" hangingPunct="1">
        <a:defRPr sz="1530" kern="1200">
          <a:solidFill>
            <a:schemeClr val="tx1"/>
          </a:solidFill>
          <a:latin typeface="+mn-lt"/>
          <a:ea typeface="+mn-ea"/>
          <a:cs typeface="+mn-cs"/>
        </a:defRPr>
      </a:lvl6pPr>
      <a:lvl7pPr marL="2331720" algn="l" defTabSz="777240" rtl="0" eaLnBrk="1" latinLnBrk="0" hangingPunct="1">
        <a:defRPr sz="1530" kern="1200">
          <a:solidFill>
            <a:schemeClr val="tx1"/>
          </a:solidFill>
          <a:latin typeface="+mn-lt"/>
          <a:ea typeface="+mn-ea"/>
          <a:cs typeface="+mn-cs"/>
        </a:defRPr>
      </a:lvl7pPr>
      <a:lvl8pPr marL="2720340" algn="l" defTabSz="777240" rtl="0" eaLnBrk="1" latinLnBrk="0" hangingPunct="1">
        <a:defRPr sz="1530" kern="1200">
          <a:solidFill>
            <a:schemeClr val="tx1"/>
          </a:solidFill>
          <a:latin typeface="+mn-lt"/>
          <a:ea typeface="+mn-ea"/>
          <a:cs typeface="+mn-cs"/>
        </a:defRPr>
      </a:lvl8pPr>
      <a:lvl9pPr marL="3108960" algn="l" defTabSz="777240" rtl="0" eaLnBrk="1" latinLnBrk="0" hangingPunct="1">
        <a:defRPr sz="15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chart" Target="../charts/chart2.xml"/><Relationship Id="rId3" Type="http://schemas.openxmlformats.org/officeDocument/2006/relationships/image" Target="../media/image1.png"/><Relationship Id="rId7"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8.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chart" Target="../charts/chart3.xml"/></Relationships>
</file>

<file path=ppt/slides/_rels/slide2.xml.rels><?xml version="1.0" encoding="UTF-8" standalone="yes"?>
<Relationships xmlns="http://schemas.openxmlformats.org/package/2006/relationships"><Relationship Id="rId8" Type="http://schemas.openxmlformats.org/officeDocument/2006/relationships/chart" Target="../charts/chart10.xml"/><Relationship Id="rId3" Type="http://schemas.openxmlformats.org/officeDocument/2006/relationships/chart" Target="../charts/chart5.xml"/><Relationship Id="rId7" Type="http://schemas.openxmlformats.org/officeDocument/2006/relationships/chart" Target="../charts/chart9.xml"/><Relationship Id="rId2" Type="http://schemas.openxmlformats.org/officeDocument/2006/relationships/chart" Target="../charts/chart4.xml"/><Relationship Id="rId1" Type="http://schemas.openxmlformats.org/officeDocument/2006/relationships/slideLayout" Target="../slideLayouts/slideLayout8.xml"/><Relationship Id="rId6" Type="http://schemas.openxmlformats.org/officeDocument/2006/relationships/chart" Target="../charts/chart8.xml"/><Relationship Id="rId11" Type="http://schemas.openxmlformats.org/officeDocument/2006/relationships/chart" Target="../charts/chart13.xml"/><Relationship Id="rId5" Type="http://schemas.openxmlformats.org/officeDocument/2006/relationships/chart" Target="../charts/chart7.xml"/><Relationship Id="rId10" Type="http://schemas.openxmlformats.org/officeDocument/2006/relationships/chart" Target="../charts/chart12.xml"/><Relationship Id="rId4" Type="http://schemas.openxmlformats.org/officeDocument/2006/relationships/chart" Target="../charts/chart6.xml"/><Relationship Id="rId9" Type="http://schemas.openxmlformats.org/officeDocument/2006/relationships/chart" Target="../charts/chart11.xml"/></Relationships>
</file>

<file path=ppt/slides/_rels/slide3.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chart" Target="../charts/chart14.xml"/><Relationship Id="rId1" Type="http://schemas.openxmlformats.org/officeDocument/2006/relationships/slideLayout" Target="../slideLayouts/slideLayout8.xml"/><Relationship Id="rId4" Type="http://schemas.openxmlformats.org/officeDocument/2006/relationships/chart" Target="../charts/chart16.xml"/></Relationships>
</file>

<file path=ppt/slides/_rels/slide4.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chart" Target="../charts/chart17.xml"/><Relationship Id="rId1" Type="http://schemas.openxmlformats.org/officeDocument/2006/relationships/slideLayout" Target="../slideLayouts/slideLayout8.xml"/><Relationship Id="rId6" Type="http://schemas.openxmlformats.org/officeDocument/2006/relationships/chart" Target="../charts/chart21.xml"/><Relationship Id="rId5" Type="http://schemas.openxmlformats.org/officeDocument/2006/relationships/chart" Target="../charts/chart20.xml"/><Relationship Id="rId4" Type="http://schemas.openxmlformats.org/officeDocument/2006/relationships/chart" Target="../charts/chart19.xml"/></Relationships>
</file>

<file path=ppt/slides/_rels/slide5.xml.rels><?xml version="1.0" encoding="UTF-8" standalone="yes"?>
<Relationships xmlns="http://schemas.openxmlformats.org/package/2006/relationships"><Relationship Id="rId3" Type="http://schemas.openxmlformats.org/officeDocument/2006/relationships/chart" Target="../charts/chart23.xml"/><Relationship Id="rId2" Type="http://schemas.openxmlformats.org/officeDocument/2006/relationships/chart" Target="../charts/chart22.xml"/><Relationship Id="rId1" Type="http://schemas.openxmlformats.org/officeDocument/2006/relationships/slideLayout" Target="../slideLayouts/slideLayout8.xml"/><Relationship Id="rId4" Type="http://schemas.openxmlformats.org/officeDocument/2006/relationships/chart" Target="../charts/chart24.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Straight Connector 21"/>
          <p:cNvCxnSpPr/>
          <p:nvPr/>
        </p:nvCxnSpPr>
        <p:spPr>
          <a:xfrm>
            <a:off x="304172" y="2134511"/>
            <a:ext cx="7050024"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pic>
        <p:nvPicPr>
          <p:cNvPr id="31" name="Picture 30"/>
          <p:cNvPicPr>
            <a:picLocks noChangeAspect="1"/>
          </p:cNvPicPr>
          <p:nvPr/>
        </p:nvPicPr>
        <p:blipFill rotWithShape="1">
          <a:blip r:embed="rId3">
            <a:extLst>
              <a:ext uri="{28A0092B-C50C-407E-A947-70E740481C1C}">
                <a14:useLocalDpi xmlns:a14="http://schemas.microsoft.com/office/drawing/2010/main" val="0"/>
              </a:ext>
            </a:extLst>
          </a:blip>
          <a:srcRect r="29949"/>
          <a:stretch/>
        </p:blipFill>
        <p:spPr>
          <a:xfrm>
            <a:off x="304801" y="222643"/>
            <a:ext cx="7050024" cy="1560896"/>
          </a:xfrm>
          <a:prstGeom prst="rect">
            <a:avLst/>
          </a:prstGeom>
        </p:spPr>
      </p:pic>
      <p:pic>
        <p:nvPicPr>
          <p:cNvPr id="32" name="Picture 31"/>
          <p:cNvPicPr>
            <a:picLocks noChangeAspect="1"/>
          </p:cNvPicPr>
          <p:nvPr/>
        </p:nvPicPr>
        <p:blipFill rotWithShape="1">
          <a:blip r:embed="rId3">
            <a:extLst>
              <a:ext uri="{28A0092B-C50C-407E-A947-70E740481C1C}">
                <a14:useLocalDpi xmlns:a14="http://schemas.microsoft.com/office/drawing/2010/main" val="0"/>
              </a:ext>
            </a:extLst>
          </a:blip>
          <a:srcRect l="71145" t="65681" b="5053"/>
          <a:stretch/>
        </p:blipFill>
        <p:spPr>
          <a:xfrm>
            <a:off x="5339431" y="233498"/>
            <a:ext cx="2008789" cy="457200"/>
          </a:xfrm>
          <a:prstGeom prst="rect">
            <a:avLst/>
          </a:prstGeom>
        </p:spPr>
      </p:pic>
      <p:sp>
        <p:nvSpPr>
          <p:cNvPr id="33" name="TextBox 32"/>
          <p:cNvSpPr txBox="1"/>
          <p:nvPr/>
        </p:nvSpPr>
        <p:spPr>
          <a:xfrm>
            <a:off x="312420" y="186221"/>
            <a:ext cx="2899719" cy="1077218"/>
          </a:xfrm>
          <a:prstGeom prst="rect">
            <a:avLst/>
          </a:prstGeom>
          <a:noFill/>
        </p:spPr>
        <p:txBody>
          <a:bodyPr wrap="square" rtlCol="0">
            <a:spAutoFit/>
          </a:bodyPr>
          <a:lstStyle/>
          <a:p>
            <a:r>
              <a:rPr lang="en-US" sz="3200" b="1" dirty="0">
                <a:solidFill>
                  <a:schemeClr val="bg1"/>
                </a:solidFill>
              </a:rPr>
              <a:t>Georgia</a:t>
            </a:r>
            <a:endParaRPr lang="en-US" sz="3200" dirty="0">
              <a:solidFill>
                <a:schemeClr val="bg1"/>
              </a:solidFill>
            </a:endParaRPr>
          </a:p>
          <a:p>
            <a:r>
              <a:rPr lang="en-US" sz="3200" dirty="0">
                <a:solidFill>
                  <a:schemeClr val="bg1"/>
                </a:solidFill>
              </a:rPr>
              <a:t>2018</a:t>
            </a:r>
          </a:p>
        </p:txBody>
      </p:sp>
      <p:pic>
        <p:nvPicPr>
          <p:cNvPr id="34" name="Picture 3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37027" y="1848868"/>
            <a:ext cx="876135" cy="212502"/>
          </a:xfrm>
          <a:prstGeom prst="rect">
            <a:avLst/>
          </a:prstGeom>
        </p:spPr>
      </p:pic>
      <p:pic>
        <p:nvPicPr>
          <p:cNvPr id="35" name="Picture 34"/>
          <p:cNvPicPr>
            <a:picLocks noChangeAspect="1"/>
          </p:cNvPicPr>
          <p:nvPr/>
        </p:nvPicPr>
        <p:blipFill>
          <a:blip r:embed="rId5"/>
          <a:stretch>
            <a:fillRect/>
          </a:stretch>
        </p:blipFill>
        <p:spPr>
          <a:xfrm>
            <a:off x="5628401" y="1391082"/>
            <a:ext cx="1719262" cy="379456"/>
          </a:xfrm>
          <a:prstGeom prst="rect">
            <a:avLst/>
          </a:prstGeom>
        </p:spPr>
      </p:pic>
      <p:pic>
        <p:nvPicPr>
          <p:cNvPr id="36" name="Picture 3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838160" y="1777455"/>
            <a:ext cx="536448" cy="365760"/>
          </a:xfrm>
          <a:prstGeom prst="rect">
            <a:avLst/>
          </a:prstGeom>
        </p:spPr>
      </p:pic>
      <p:sp>
        <p:nvSpPr>
          <p:cNvPr id="45" name="TextBox 44"/>
          <p:cNvSpPr txBox="1"/>
          <p:nvPr/>
        </p:nvSpPr>
        <p:spPr>
          <a:xfrm>
            <a:off x="312420" y="1371386"/>
            <a:ext cx="4512088" cy="400110"/>
          </a:xfrm>
          <a:prstGeom prst="rect">
            <a:avLst/>
          </a:prstGeom>
          <a:noFill/>
        </p:spPr>
        <p:txBody>
          <a:bodyPr wrap="square" rtlCol="0">
            <a:spAutoFit/>
          </a:bodyPr>
          <a:lstStyle/>
          <a:p>
            <a:r>
              <a:rPr lang="en-US" sz="2000" b="1" dirty="0">
                <a:solidFill>
                  <a:schemeClr val="bg1"/>
                </a:solidFill>
                <a:latin typeface="+mj-lt"/>
              </a:rPr>
              <a:t>Family Planning &amp; </a:t>
            </a:r>
            <a:r>
              <a:rPr lang="en-US" sz="2000" b="1" dirty="0">
                <a:solidFill>
                  <a:schemeClr val="bg1"/>
                </a:solidFill>
                <a:latin typeface="Franklin Gothic Medium" panose="020B0603020102020204"/>
              </a:rPr>
              <a:t>Informed Decision </a:t>
            </a:r>
            <a:endParaRPr lang="en-US" sz="2000" b="1" dirty="0">
              <a:solidFill>
                <a:schemeClr val="bg1"/>
              </a:solidFill>
              <a:latin typeface="+mj-lt"/>
            </a:endParaRPr>
          </a:p>
        </p:txBody>
      </p:sp>
      <p:sp>
        <p:nvSpPr>
          <p:cNvPr id="52" name="TextBox 51"/>
          <p:cNvSpPr txBox="1"/>
          <p:nvPr/>
        </p:nvSpPr>
        <p:spPr>
          <a:xfrm>
            <a:off x="227990" y="2206904"/>
            <a:ext cx="3089830" cy="461665"/>
          </a:xfrm>
          <a:prstGeom prst="rect">
            <a:avLst/>
          </a:prstGeom>
          <a:noFill/>
          <a:ln w="3175">
            <a:noFill/>
          </a:ln>
        </p:spPr>
        <p:txBody>
          <a:bodyPr wrap="square" rtlCol="0">
            <a:spAutoFit/>
          </a:bodyPr>
          <a:lstStyle/>
          <a:p>
            <a:r>
              <a:rPr lang="en-US" sz="1200" b="1" dirty="0">
                <a:solidFill>
                  <a:srgbClr val="4C545A"/>
                </a:solidFill>
                <a:latin typeface="+mj-lt"/>
              </a:rPr>
              <a:t>Desired Number of Children by Number of Living Children</a:t>
            </a:r>
          </a:p>
        </p:txBody>
      </p:sp>
      <p:sp>
        <p:nvSpPr>
          <p:cNvPr id="54" name="TextBox 53"/>
          <p:cNvSpPr txBox="1"/>
          <p:nvPr/>
        </p:nvSpPr>
        <p:spPr>
          <a:xfrm>
            <a:off x="229869" y="6160009"/>
            <a:ext cx="3548381" cy="276999"/>
          </a:xfrm>
          <a:prstGeom prst="rect">
            <a:avLst/>
          </a:prstGeom>
          <a:noFill/>
          <a:ln w="3175">
            <a:noFill/>
          </a:ln>
        </p:spPr>
        <p:txBody>
          <a:bodyPr wrap="square" rtlCol="0">
            <a:spAutoFit/>
          </a:bodyPr>
          <a:lstStyle/>
          <a:p>
            <a:r>
              <a:rPr lang="en-US" sz="1200" b="1" dirty="0">
                <a:solidFill>
                  <a:srgbClr val="4C545A"/>
                </a:solidFill>
                <a:latin typeface="+mj-lt"/>
              </a:rPr>
              <a:t>Early Childbearing for Women Age 15-19 years</a:t>
            </a:r>
          </a:p>
        </p:txBody>
      </p:sp>
      <p:sp>
        <p:nvSpPr>
          <p:cNvPr id="55" name="TextBox 54"/>
          <p:cNvSpPr txBox="1"/>
          <p:nvPr/>
        </p:nvSpPr>
        <p:spPr>
          <a:xfrm>
            <a:off x="304799" y="9298267"/>
            <a:ext cx="6576061" cy="307777"/>
          </a:xfrm>
          <a:prstGeom prst="rect">
            <a:avLst/>
          </a:prstGeom>
          <a:noFill/>
          <a:ln w="3175">
            <a:noFill/>
          </a:ln>
        </p:spPr>
        <p:txBody>
          <a:bodyPr wrap="square" rtlCol="0">
            <a:spAutoFit/>
          </a:bodyPr>
          <a:lstStyle/>
          <a:p>
            <a:r>
              <a:rPr lang="en-US" sz="700" dirty="0">
                <a:solidFill>
                  <a:schemeClr val="tx1">
                    <a:lumMod val="65000"/>
                    <a:lumOff val="35000"/>
                  </a:schemeClr>
                </a:solidFill>
              </a:rPr>
              <a:t>Percentage of women age 15-19 years who have had a live birth or are pregnant with first child</a:t>
            </a:r>
          </a:p>
          <a:p>
            <a:r>
              <a:rPr lang="en-US" sz="700" dirty="0">
                <a:solidFill>
                  <a:schemeClr val="tx1">
                    <a:lumMod val="65000"/>
                    <a:lumOff val="35000"/>
                  </a:schemeClr>
                </a:solidFill>
              </a:rPr>
              <a:t>*Data for ethnicity categories “Armenian” and “Azerbaijani” is based on 25-49 </a:t>
            </a:r>
            <a:r>
              <a:rPr lang="en-US" sz="700" dirty="0" err="1">
                <a:solidFill>
                  <a:schemeClr val="tx1">
                    <a:lumMod val="65000"/>
                    <a:lumOff val="35000"/>
                  </a:schemeClr>
                </a:solidFill>
              </a:rPr>
              <a:t>unweighted</a:t>
            </a:r>
            <a:r>
              <a:rPr lang="en-US" sz="700" dirty="0">
                <a:solidFill>
                  <a:schemeClr val="tx1">
                    <a:lumMod val="65000"/>
                    <a:lumOff val="35000"/>
                  </a:schemeClr>
                </a:solidFill>
              </a:rPr>
              <a:t> cases</a:t>
            </a:r>
          </a:p>
        </p:txBody>
      </p:sp>
      <p:sp>
        <p:nvSpPr>
          <p:cNvPr id="56" name="TextBox 55"/>
          <p:cNvSpPr txBox="1"/>
          <p:nvPr/>
        </p:nvSpPr>
        <p:spPr>
          <a:xfrm>
            <a:off x="3887745" y="5635673"/>
            <a:ext cx="2683304" cy="307777"/>
          </a:xfrm>
          <a:prstGeom prst="rect">
            <a:avLst/>
          </a:prstGeom>
          <a:noFill/>
          <a:ln w="3175">
            <a:noFill/>
          </a:ln>
        </p:spPr>
        <p:txBody>
          <a:bodyPr wrap="square" rtlCol="0">
            <a:spAutoFit/>
          </a:bodyPr>
          <a:lstStyle/>
          <a:p>
            <a:r>
              <a:rPr lang="en-US" sz="700" dirty="0">
                <a:solidFill>
                  <a:schemeClr val="tx1">
                    <a:lumMod val="65000"/>
                    <a:lumOff val="35000"/>
                  </a:schemeClr>
                </a:solidFill>
              </a:rPr>
              <a:t>Average desired number of children before the first childbirth among women age 15-49 years</a:t>
            </a:r>
          </a:p>
        </p:txBody>
      </p:sp>
      <p:sp>
        <p:nvSpPr>
          <p:cNvPr id="57" name="TextBox 56"/>
          <p:cNvSpPr txBox="1"/>
          <p:nvPr/>
        </p:nvSpPr>
        <p:spPr>
          <a:xfrm>
            <a:off x="3879095" y="2211688"/>
            <a:ext cx="3116796" cy="461665"/>
          </a:xfrm>
          <a:prstGeom prst="rect">
            <a:avLst/>
          </a:prstGeom>
          <a:noFill/>
          <a:ln w="3175">
            <a:noFill/>
          </a:ln>
        </p:spPr>
        <p:txBody>
          <a:bodyPr wrap="square" rtlCol="0">
            <a:spAutoFit/>
          </a:bodyPr>
          <a:lstStyle/>
          <a:p>
            <a:r>
              <a:rPr lang="en-US" sz="1200" b="1" dirty="0">
                <a:solidFill>
                  <a:srgbClr val="4C545A"/>
                </a:solidFill>
                <a:latin typeface="+mj-lt"/>
              </a:rPr>
              <a:t>Average Desired Number of Children before the First Childbirth</a:t>
            </a:r>
          </a:p>
        </p:txBody>
      </p:sp>
      <p:sp>
        <p:nvSpPr>
          <p:cNvPr id="27" name="TextBox 26">
            <a:extLst>
              <a:ext uri="{FF2B5EF4-FFF2-40B4-BE49-F238E27FC236}">
                <a16:creationId xmlns="" xmlns:a16="http://schemas.microsoft.com/office/drawing/2014/main" id="{5D91CDF6-F049-404E-B358-24A903E841B0}"/>
              </a:ext>
            </a:extLst>
          </p:cNvPr>
          <p:cNvSpPr txBox="1"/>
          <p:nvPr/>
        </p:nvSpPr>
        <p:spPr>
          <a:xfrm>
            <a:off x="306068" y="5641224"/>
            <a:ext cx="3161031" cy="307777"/>
          </a:xfrm>
          <a:prstGeom prst="rect">
            <a:avLst/>
          </a:prstGeom>
          <a:noFill/>
          <a:ln w="3175">
            <a:noFill/>
          </a:ln>
        </p:spPr>
        <p:txBody>
          <a:bodyPr wrap="square" rtlCol="0">
            <a:spAutoFit/>
          </a:bodyPr>
          <a:lstStyle/>
          <a:p>
            <a:r>
              <a:rPr lang="en-US" sz="700" dirty="0">
                <a:solidFill>
                  <a:schemeClr val="tx1">
                    <a:lumMod val="65000"/>
                    <a:lumOff val="35000"/>
                  </a:schemeClr>
                </a:solidFill>
              </a:rPr>
              <a:t>Percent distribution of women age 15-49 years by desired number of children before the first childbirth (in their whole life) and number of living children</a:t>
            </a:r>
            <a:endParaRPr lang="en-US" sz="200" dirty="0">
              <a:solidFill>
                <a:schemeClr val="tx1">
                  <a:lumMod val="65000"/>
                  <a:lumOff val="35000"/>
                </a:schemeClr>
              </a:solidFill>
            </a:endParaRPr>
          </a:p>
        </p:txBody>
      </p:sp>
      <p:graphicFrame>
        <p:nvGraphicFramePr>
          <p:cNvPr id="28" name="Chart 27"/>
          <p:cNvGraphicFramePr>
            <a:graphicFrameLocks/>
          </p:cNvGraphicFramePr>
          <p:nvPr>
            <p:extLst>
              <p:ext uri="{D42A27DB-BD31-4B8C-83A1-F6EECF244321}">
                <p14:modId xmlns:p14="http://schemas.microsoft.com/office/powerpoint/2010/main" val="1388352821"/>
              </p:ext>
            </p:extLst>
          </p:nvPr>
        </p:nvGraphicFramePr>
        <p:xfrm>
          <a:off x="3963450" y="2749550"/>
          <a:ext cx="3337560" cy="2788920"/>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23" name="Chart 22"/>
          <p:cNvGraphicFramePr/>
          <p:nvPr>
            <p:extLst>
              <p:ext uri="{D42A27DB-BD31-4B8C-83A1-F6EECF244321}">
                <p14:modId xmlns:p14="http://schemas.microsoft.com/office/powerpoint/2010/main" val="1530890782"/>
              </p:ext>
            </p:extLst>
          </p:nvPr>
        </p:nvGraphicFramePr>
        <p:xfrm>
          <a:off x="305574" y="2743200"/>
          <a:ext cx="3338102" cy="2788938"/>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24" name="Chart 23"/>
          <p:cNvGraphicFramePr>
            <a:graphicFrameLocks/>
          </p:cNvGraphicFramePr>
          <p:nvPr>
            <p:extLst>
              <p:ext uri="{D42A27DB-BD31-4B8C-83A1-F6EECF244321}">
                <p14:modId xmlns:p14="http://schemas.microsoft.com/office/powerpoint/2010/main" val="3404371015"/>
              </p:ext>
            </p:extLst>
          </p:nvPr>
        </p:nvGraphicFramePr>
        <p:xfrm>
          <a:off x="489602" y="6553199"/>
          <a:ext cx="6747163" cy="2596949"/>
        </p:xfrm>
        <a:graphic>
          <a:graphicData uri="http://schemas.openxmlformats.org/drawingml/2006/chart">
            <c:chart xmlns:c="http://schemas.openxmlformats.org/drawingml/2006/chart" xmlns:r="http://schemas.openxmlformats.org/officeDocument/2006/relationships" r:id="rId9"/>
          </a:graphicData>
        </a:graphic>
      </p:graphicFrame>
      <p:cxnSp>
        <p:nvCxnSpPr>
          <p:cNvPr id="37" name="Straight Connector 36">
            <a:extLst>
              <a:ext uri="{FF2B5EF4-FFF2-40B4-BE49-F238E27FC236}">
                <a16:creationId xmlns="" xmlns:a16="http://schemas.microsoft.com/office/drawing/2014/main" id="{FCA77E09-7032-4D13-B1CC-BDD3118D3DC6}"/>
              </a:ext>
            </a:extLst>
          </p:cNvPr>
          <p:cNvCxnSpPr>
            <a:cxnSpLocks/>
          </p:cNvCxnSpPr>
          <p:nvPr/>
        </p:nvCxnSpPr>
        <p:spPr>
          <a:xfrm>
            <a:off x="297440" y="2668495"/>
            <a:ext cx="3398255" cy="0"/>
          </a:xfrm>
          <a:prstGeom prst="line">
            <a:avLst/>
          </a:prstGeom>
          <a:ln w="6350">
            <a:solidFill>
              <a:srgbClr val="4C545A"/>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 xmlns:a16="http://schemas.microsoft.com/office/drawing/2014/main" id="{FCA77E09-7032-4D13-B1CC-BDD3118D3DC6}"/>
              </a:ext>
            </a:extLst>
          </p:cNvPr>
          <p:cNvCxnSpPr>
            <a:cxnSpLocks/>
          </p:cNvCxnSpPr>
          <p:nvPr/>
        </p:nvCxnSpPr>
        <p:spPr>
          <a:xfrm>
            <a:off x="3958835" y="2676432"/>
            <a:ext cx="3398255" cy="0"/>
          </a:xfrm>
          <a:prstGeom prst="line">
            <a:avLst/>
          </a:prstGeom>
          <a:ln w="6350">
            <a:solidFill>
              <a:srgbClr val="4C545A"/>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304172" y="6444891"/>
            <a:ext cx="7050024"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316121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3" name="Content Placeholder 6">
            <a:extLst>
              <a:ext uri="{FF2B5EF4-FFF2-40B4-BE49-F238E27FC236}">
                <a16:creationId xmlns="" xmlns:a16="http://schemas.microsoft.com/office/drawing/2014/main" id="{B73E46B1-238A-41CC-B21F-9EF7F41CB9C5}"/>
              </a:ext>
            </a:extLst>
          </p:cNvPr>
          <p:cNvGraphicFramePr>
            <a:graphicFrameLocks/>
          </p:cNvGraphicFramePr>
          <p:nvPr>
            <p:extLst>
              <p:ext uri="{D42A27DB-BD31-4B8C-83A1-F6EECF244321}">
                <p14:modId xmlns:p14="http://schemas.microsoft.com/office/powerpoint/2010/main" val="3209752377"/>
              </p:ext>
            </p:extLst>
          </p:nvPr>
        </p:nvGraphicFramePr>
        <p:xfrm>
          <a:off x="306983" y="457823"/>
          <a:ext cx="3213556" cy="2009787"/>
        </p:xfrm>
        <a:graphic>
          <a:graphicData uri="http://schemas.openxmlformats.org/drawingml/2006/chart">
            <c:chart xmlns:c="http://schemas.openxmlformats.org/drawingml/2006/chart" xmlns:r="http://schemas.openxmlformats.org/officeDocument/2006/relationships" r:id="rId2"/>
          </a:graphicData>
        </a:graphic>
      </p:graphicFrame>
      <p:sp>
        <p:nvSpPr>
          <p:cNvPr id="31" name="TextBox 30"/>
          <p:cNvSpPr txBox="1"/>
          <p:nvPr/>
        </p:nvSpPr>
        <p:spPr>
          <a:xfrm>
            <a:off x="232784" y="179727"/>
            <a:ext cx="2369862" cy="276999"/>
          </a:xfrm>
          <a:prstGeom prst="rect">
            <a:avLst/>
          </a:prstGeom>
          <a:noFill/>
          <a:ln w="3175">
            <a:noFill/>
          </a:ln>
        </p:spPr>
        <p:txBody>
          <a:bodyPr wrap="square" rtlCol="0">
            <a:spAutoFit/>
          </a:bodyPr>
          <a:lstStyle/>
          <a:p>
            <a:r>
              <a:rPr lang="en-US" sz="1200" b="1" dirty="0">
                <a:solidFill>
                  <a:srgbClr val="4C545A"/>
                </a:solidFill>
                <a:latin typeface="+mj-lt"/>
              </a:rPr>
              <a:t>Early Childbearing - by Age 18</a:t>
            </a:r>
          </a:p>
        </p:txBody>
      </p:sp>
      <p:sp>
        <p:nvSpPr>
          <p:cNvPr id="36" name="TextBox 35"/>
          <p:cNvSpPr txBox="1"/>
          <p:nvPr/>
        </p:nvSpPr>
        <p:spPr>
          <a:xfrm>
            <a:off x="226682" y="3164569"/>
            <a:ext cx="3521186" cy="276999"/>
          </a:xfrm>
          <a:prstGeom prst="rect">
            <a:avLst/>
          </a:prstGeom>
          <a:noFill/>
          <a:ln w="3175">
            <a:noFill/>
          </a:ln>
        </p:spPr>
        <p:txBody>
          <a:bodyPr wrap="square" rtlCol="0">
            <a:spAutoFit/>
          </a:bodyPr>
          <a:lstStyle/>
          <a:p>
            <a:r>
              <a:rPr lang="en-US" sz="1200" b="1" dirty="0">
                <a:solidFill>
                  <a:srgbClr val="4C545A"/>
                </a:solidFill>
                <a:latin typeface="+mj-lt"/>
              </a:rPr>
              <a:t>Family Planning</a:t>
            </a:r>
          </a:p>
        </p:txBody>
      </p:sp>
      <p:sp>
        <p:nvSpPr>
          <p:cNvPr id="18" name="TextBox 17"/>
          <p:cNvSpPr txBox="1"/>
          <p:nvPr/>
        </p:nvSpPr>
        <p:spPr>
          <a:xfrm>
            <a:off x="306275" y="6337705"/>
            <a:ext cx="7050297" cy="415498"/>
          </a:xfrm>
          <a:prstGeom prst="rect">
            <a:avLst/>
          </a:prstGeom>
          <a:noFill/>
          <a:ln w="3175">
            <a:noFill/>
          </a:ln>
        </p:spPr>
        <p:txBody>
          <a:bodyPr wrap="square" rtlCol="0">
            <a:spAutoFit/>
          </a:bodyPr>
          <a:lstStyle/>
          <a:p>
            <a:r>
              <a:rPr lang="en-US" sz="700" dirty="0">
                <a:solidFill>
                  <a:schemeClr val="tx1">
                    <a:lumMod val="65000"/>
                    <a:lumOff val="35000"/>
                  </a:schemeClr>
                </a:solidFill>
              </a:rPr>
              <a:t>Percentage of women age 15-49 years currently married or in union who are using (or whose partner is using) a contraceptive method</a:t>
            </a:r>
          </a:p>
          <a:p>
            <a:r>
              <a:rPr lang="en-US" sz="700" dirty="0">
                <a:solidFill>
                  <a:schemeClr val="tx1">
                    <a:lumMod val="65000"/>
                    <a:lumOff val="35000"/>
                  </a:schemeClr>
                </a:solidFill>
              </a:rPr>
              <a:t>*Modern Methods include female sterilization, male sterilization, IUD, injectables, implants, pills, male condom, female condom, diaphragm, foam, jelly and candles;</a:t>
            </a:r>
          </a:p>
          <a:p>
            <a:r>
              <a:rPr lang="en-US" sz="700" dirty="0">
                <a:solidFill>
                  <a:schemeClr val="tx1">
                    <a:lumMod val="65000"/>
                    <a:lumOff val="35000"/>
                  </a:schemeClr>
                </a:solidFill>
              </a:rPr>
              <a:t>Traditional methods refer to periodic abstinence, withdrawal and other methods.</a:t>
            </a:r>
          </a:p>
        </p:txBody>
      </p:sp>
      <p:sp>
        <p:nvSpPr>
          <p:cNvPr id="32" name="TextBox 31"/>
          <p:cNvSpPr txBox="1"/>
          <p:nvPr/>
        </p:nvSpPr>
        <p:spPr>
          <a:xfrm>
            <a:off x="735949" y="3767736"/>
            <a:ext cx="892187" cy="200055"/>
          </a:xfrm>
          <a:prstGeom prst="rect">
            <a:avLst/>
          </a:prstGeom>
          <a:noFill/>
          <a:ln w="3175">
            <a:noFill/>
          </a:ln>
        </p:spPr>
        <p:txBody>
          <a:bodyPr wrap="square" rtlCol="0">
            <a:spAutoFit/>
          </a:bodyPr>
          <a:lstStyle/>
          <a:p>
            <a:r>
              <a:rPr lang="en-US" sz="700" b="1" dirty="0">
                <a:solidFill>
                  <a:srgbClr val="4C545A"/>
                </a:solidFill>
                <a:latin typeface="+mj-lt"/>
              </a:rPr>
              <a:t>Type of method*</a:t>
            </a:r>
          </a:p>
        </p:txBody>
      </p:sp>
      <p:sp>
        <p:nvSpPr>
          <p:cNvPr id="37" name="TextBox 36"/>
          <p:cNvSpPr txBox="1"/>
          <p:nvPr/>
        </p:nvSpPr>
        <p:spPr>
          <a:xfrm>
            <a:off x="3221347" y="3772796"/>
            <a:ext cx="729720" cy="200055"/>
          </a:xfrm>
          <a:prstGeom prst="rect">
            <a:avLst/>
          </a:prstGeom>
          <a:noFill/>
          <a:ln w="3175">
            <a:noFill/>
          </a:ln>
        </p:spPr>
        <p:txBody>
          <a:bodyPr wrap="square" rtlCol="0">
            <a:spAutoFit/>
          </a:bodyPr>
          <a:lstStyle/>
          <a:p>
            <a:r>
              <a:rPr lang="en-US" sz="700" b="1" dirty="0">
                <a:solidFill>
                  <a:srgbClr val="4C545A"/>
                </a:solidFill>
                <a:latin typeface="+mj-lt"/>
              </a:rPr>
              <a:t>By Area</a:t>
            </a:r>
          </a:p>
        </p:txBody>
      </p:sp>
      <p:sp>
        <p:nvSpPr>
          <p:cNvPr id="49" name="TextBox 48">
            <a:extLst>
              <a:ext uri="{FF2B5EF4-FFF2-40B4-BE49-F238E27FC236}">
                <a16:creationId xmlns="" xmlns:a16="http://schemas.microsoft.com/office/drawing/2014/main" id="{5D87F639-34BE-4515-BCF1-78D1BB265D76}"/>
              </a:ext>
            </a:extLst>
          </p:cNvPr>
          <p:cNvSpPr txBox="1"/>
          <p:nvPr/>
        </p:nvSpPr>
        <p:spPr>
          <a:xfrm>
            <a:off x="6449099" y="4972396"/>
            <a:ext cx="960674" cy="200055"/>
          </a:xfrm>
          <a:prstGeom prst="rect">
            <a:avLst/>
          </a:prstGeom>
          <a:noFill/>
          <a:ln w="3175">
            <a:noFill/>
          </a:ln>
        </p:spPr>
        <p:txBody>
          <a:bodyPr wrap="square" rtlCol="0">
            <a:spAutoFit/>
          </a:bodyPr>
          <a:lstStyle/>
          <a:p>
            <a:r>
              <a:rPr lang="en-US" sz="700" b="1" dirty="0">
                <a:solidFill>
                  <a:srgbClr val="4C545A"/>
                </a:solidFill>
                <a:latin typeface="+mj-lt"/>
              </a:rPr>
              <a:t>By Wealth Quintile</a:t>
            </a:r>
          </a:p>
        </p:txBody>
      </p:sp>
      <p:sp>
        <p:nvSpPr>
          <p:cNvPr id="52" name="TextBox 51">
            <a:extLst>
              <a:ext uri="{FF2B5EF4-FFF2-40B4-BE49-F238E27FC236}">
                <a16:creationId xmlns="" xmlns:a16="http://schemas.microsoft.com/office/drawing/2014/main" id="{637C5041-2FC2-41C2-808E-9A1BA59EA810}"/>
              </a:ext>
            </a:extLst>
          </p:cNvPr>
          <p:cNvSpPr txBox="1"/>
          <p:nvPr/>
        </p:nvSpPr>
        <p:spPr>
          <a:xfrm>
            <a:off x="1628136" y="4973376"/>
            <a:ext cx="1203727" cy="200055"/>
          </a:xfrm>
          <a:prstGeom prst="rect">
            <a:avLst/>
          </a:prstGeom>
          <a:noFill/>
          <a:ln w="3175">
            <a:noFill/>
          </a:ln>
        </p:spPr>
        <p:txBody>
          <a:bodyPr wrap="square" rtlCol="0">
            <a:spAutoFit/>
          </a:bodyPr>
          <a:lstStyle/>
          <a:p>
            <a:r>
              <a:rPr lang="en-US" sz="700" b="1" dirty="0">
                <a:solidFill>
                  <a:srgbClr val="4C545A"/>
                </a:solidFill>
                <a:latin typeface="+mj-lt"/>
              </a:rPr>
              <a:t>By Woman’s Education</a:t>
            </a:r>
          </a:p>
        </p:txBody>
      </p:sp>
      <p:sp>
        <p:nvSpPr>
          <p:cNvPr id="55" name="TextBox 54">
            <a:extLst>
              <a:ext uri="{FF2B5EF4-FFF2-40B4-BE49-F238E27FC236}">
                <a16:creationId xmlns="" xmlns:a16="http://schemas.microsoft.com/office/drawing/2014/main" id="{E5E2340C-13E1-477C-9F1D-662BCB95D80E}"/>
              </a:ext>
            </a:extLst>
          </p:cNvPr>
          <p:cNvSpPr txBox="1"/>
          <p:nvPr/>
        </p:nvSpPr>
        <p:spPr>
          <a:xfrm>
            <a:off x="3805014" y="4973376"/>
            <a:ext cx="1429301" cy="200055"/>
          </a:xfrm>
          <a:prstGeom prst="rect">
            <a:avLst/>
          </a:prstGeom>
          <a:noFill/>
          <a:ln w="3175">
            <a:noFill/>
          </a:ln>
        </p:spPr>
        <p:txBody>
          <a:bodyPr wrap="square" rtlCol="0">
            <a:spAutoFit/>
          </a:bodyPr>
          <a:lstStyle/>
          <a:p>
            <a:r>
              <a:rPr lang="en-US" sz="700" b="1" dirty="0">
                <a:solidFill>
                  <a:srgbClr val="4C545A"/>
                </a:solidFill>
                <a:latin typeface="+mj-lt"/>
              </a:rPr>
              <a:t>By Ethnicity of Household Head</a:t>
            </a:r>
          </a:p>
        </p:txBody>
      </p:sp>
      <p:sp>
        <p:nvSpPr>
          <p:cNvPr id="64" name="TextBox 63">
            <a:extLst>
              <a:ext uri="{FF2B5EF4-FFF2-40B4-BE49-F238E27FC236}">
                <a16:creationId xmlns="" xmlns:a16="http://schemas.microsoft.com/office/drawing/2014/main" id="{5DA15BAD-5B81-4452-9A77-3911FB6A76CA}"/>
              </a:ext>
            </a:extLst>
          </p:cNvPr>
          <p:cNvSpPr txBox="1"/>
          <p:nvPr/>
        </p:nvSpPr>
        <p:spPr>
          <a:xfrm>
            <a:off x="5620836" y="3777971"/>
            <a:ext cx="491849" cy="200055"/>
          </a:xfrm>
          <a:prstGeom prst="rect">
            <a:avLst/>
          </a:prstGeom>
          <a:noFill/>
          <a:ln w="3175">
            <a:noFill/>
          </a:ln>
        </p:spPr>
        <p:txBody>
          <a:bodyPr wrap="square" rtlCol="0">
            <a:spAutoFit/>
          </a:bodyPr>
          <a:lstStyle/>
          <a:p>
            <a:r>
              <a:rPr lang="en-US" sz="700" b="1" dirty="0">
                <a:solidFill>
                  <a:srgbClr val="4C545A"/>
                </a:solidFill>
                <a:latin typeface="+mj-lt"/>
              </a:rPr>
              <a:t>By Age</a:t>
            </a:r>
          </a:p>
        </p:txBody>
      </p:sp>
      <p:sp>
        <p:nvSpPr>
          <p:cNvPr id="82" name="TextBox 81">
            <a:extLst>
              <a:ext uri="{FF2B5EF4-FFF2-40B4-BE49-F238E27FC236}">
                <a16:creationId xmlns="" xmlns:a16="http://schemas.microsoft.com/office/drawing/2014/main" id="{E358EF32-BC4B-44E1-9236-232E151453D8}"/>
              </a:ext>
            </a:extLst>
          </p:cNvPr>
          <p:cNvSpPr txBox="1"/>
          <p:nvPr/>
        </p:nvSpPr>
        <p:spPr>
          <a:xfrm>
            <a:off x="3889271" y="176585"/>
            <a:ext cx="3369176" cy="276999"/>
          </a:xfrm>
          <a:prstGeom prst="rect">
            <a:avLst/>
          </a:prstGeom>
          <a:noFill/>
          <a:ln w="3175">
            <a:noFill/>
          </a:ln>
        </p:spPr>
        <p:txBody>
          <a:bodyPr wrap="square" rtlCol="0">
            <a:spAutoFit/>
          </a:bodyPr>
          <a:lstStyle/>
          <a:p>
            <a:r>
              <a:rPr lang="en-US" sz="1200" b="1" dirty="0">
                <a:solidFill>
                  <a:srgbClr val="4C545A"/>
                </a:solidFill>
                <a:latin typeface="+mj-lt"/>
              </a:rPr>
              <a:t>Trends in Early Childbearing - by Age 18</a:t>
            </a:r>
          </a:p>
        </p:txBody>
      </p:sp>
      <p:grpSp>
        <p:nvGrpSpPr>
          <p:cNvPr id="14" name="Group 13">
            <a:extLst>
              <a:ext uri="{FF2B5EF4-FFF2-40B4-BE49-F238E27FC236}">
                <a16:creationId xmlns="" xmlns:a16="http://schemas.microsoft.com/office/drawing/2014/main" id="{F8D9633B-6707-4FE1-9891-9E07484E6953}"/>
              </a:ext>
            </a:extLst>
          </p:cNvPr>
          <p:cNvGrpSpPr/>
          <p:nvPr/>
        </p:nvGrpSpPr>
        <p:grpSpPr>
          <a:xfrm>
            <a:off x="2948314" y="4025402"/>
            <a:ext cx="1382242" cy="1209581"/>
            <a:chOff x="2773951" y="4642415"/>
            <a:chExt cx="1728866" cy="1587042"/>
          </a:xfrm>
        </p:grpSpPr>
        <p:graphicFrame>
          <p:nvGraphicFramePr>
            <p:cNvPr id="28" name="Chart 27"/>
            <p:cNvGraphicFramePr/>
            <p:nvPr>
              <p:extLst>
                <p:ext uri="{D42A27DB-BD31-4B8C-83A1-F6EECF244321}">
                  <p14:modId xmlns:p14="http://schemas.microsoft.com/office/powerpoint/2010/main" val="1134435068"/>
                </p:ext>
              </p:extLst>
            </p:nvPr>
          </p:nvGraphicFramePr>
          <p:xfrm>
            <a:off x="2970255" y="4642415"/>
            <a:ext cx="1532562" cy="1587042"/>
          </p:xfrm>
          <a:graphic>
            <a:graphicData uri="http://schemas.openxmlformats.org/drawingml/2006/chart">
              <c:chart xmlns:c="http://schemas.openxmlformats.org/drawingml/2006/chart" xmlns:r="http://schemas.openxmlformats.org/officeDocument/2006/relationships" r:id="rId3"/>
            </a:graphicData>
          </a:graphic>
        </p:graphicFrame>
        <p:grpSp>
          <p:nvGrpSpPr>
            <p:cNvPr id="12" name="Group 11">
              <a:extLst>
                <a:ext uri="{FF2B5EF4-FFF2-40B4-BE49-F238E27FC236}">
                  <a16:creationId xmlns="" xmlns:a16="http://schemas.microsoft.com/office/drawing/2014/main" id="{D44EA4F3-A334-4170-A242-F18E777494C9}"/>
                </a:ext>
              </a:extLst>
            </p:cNvPr>
            <p:cNvGrpSpPr/>
            <p:nvPr/>
          </p:nvGrpSpPr>
          <p:grpSpPr>
            <a:xfrm>
              <a:off x="2773951" y="4685514"/>
              <a:ext cx="984896" cy="661701"/>
              <a:chOff x="2773951" y="4420821"/>
              <a:chExt cx="984896" cy="661701"/>
            </a:xfrm>
          </p:grpSpPr>
          <p:sp>
            <p:nvSpPr>
              <p:cNvPr id="39" name="TextBox 38">
                <a:extLst>
                  <a:ext uri="{FF2B5EF4-FFF2-40B4-BE49-F238E27FC236}">
                    <a16:creationId xmlns="" xmlns:a16="http://schemas.microsoft.com/office/drawing/2014/main" id="{A706EF6A-754E-49D2-A61E-1C084C4E1BCC}"/>
                  </a:ext>
                </a:extLst>
              </p:cNvPr>
              <p:cNvSpPr txBox="1"/>
              <p:nvPr/>
            </p:nvSpPr>
            <p:spPr>
              <a:xfrm>
                <a:off x="2773951" y="4420821"/>
                <a:ext cx="640050" cy="242293"/>
              </a:xfrm>
              <a:prstGeom prst="rect">
                <a:avLst/>
              </a:prstGeom>
              <a:noFill/>
            </p:spPr>
            <p:txBody>
              <a:bodyPr wrap="square" rtlCol="0">
                <a:spAutoFit/>
              </a:bodyPr>
              <a:lstStyle/>
              <a:p>
                <a:r>
                  <a:rPr lang="en-US" sz="600" dirty="0"/>
                  <a:t>Urban</a:t>
                </a:r>
              </a:p>
            </p:txBody>
          </p:sp>
          <p:sp>
            <p:nvSpPr>
              <p:cNvPr id="46" name="TextBox 45">
                <a:extLst>
                  <a:ext uri="{FF2B5EF4-FFF2-40B4-BE49-F238E27FC236}">
                    <a16:creationId xmlns="" xmlns:a16="http://schemas.microsoft.com/office/drawing/2014/main" id="{ED910888-E9DE-49E4-9F9B-6F3256D275C2}"/>
                  </a:ext>
                </a:extLst>
              </p:cNvPr>
              <p:cNvSpPr txBox="1"/>
              <p:nvPr/>
            </p:nvSpPr>
            <p:spPr>
              <a:xfrm>
                <a:off x="3291782" y="4840229"/>
                <a:ext cx="467065" cy="242293"/>
              </a:xfrm>
              <a:prstGeom prst="rect">
                <a:avLst/>
              </a:prstGeom>
              <a:noFill/>
            </p:spPr>
            <p:txBody>
              <a:bodyPr wrap="square" rtlCol="0">
                <a:spAutoFit/>
              </a:bodyPr>
              <a:lstStyle/>
              <a:p>
                <a:r>
                  <a:rPr lang="en-US" sz="600" dirty="0"/>
                  <a:t>Rural</a:t>
                </a:r>
              </a:p>
            </p:txBody>
          </p:sp>
        </p:grpSp>
      </p:grpSp>
      <p:grpSp>
        <p:nvGrpSpPr>
          <p:cNvPr id="15" name="Group 14">
            <a:extLst>
              <a:ext uri="{FF2B5EF4-FFF2-40B4-BE49-F238E27FC236}">
                <a16:creationId xmlns="" xmlns:a16="http://schemas.microsoft.com/office/drawing/2014/main" id="{385C8076-F7A4-4350-A46C-AF7D0C0D1881}"/>
              </a:ext>
            </a:extLst>
          </p:cNvPr>
          <p:cNvGrpSpPr/>
          <p:nvPr/>
        </p:nvGrpSpPr>
        <p:grpSpPr>
          <a:xfrm>
            <a:off x="6255342" y="5229372"/>
            <a:ext cx="1433165" cy="1209581"/>
            <a:chOff x="528523" y="6266697"/>
            <a:chExt cx="1792559" cy="1587042"/>
          </a:xfrm>
        </p:grpSpPr>
        <p:graphicFrame>
          <p:nvGraphicFramePr>
            <p:cNvPr id="47" name="Chart 46">
              <a:extLst>
                <a:ext uri="{FF2B5EF4-FFF2-40B4-BE49-F238E27FC236}">
                  <a16:creationId xmlns="" xmlns:a16="http://schemas.microsoft.com/office/drawing/2014/main" id="{408202D1-0CD3-4FAC-B5DE-79CF7B078FB8}"/>
                </a:ext>
              </a:extLst>
            </p:cNvPr>
            <p:cNvGraphicFramePr/>
            <p:nvPr>
              <p:extLst>
                <p:ext uri="{D42A27DB-BD31-4B8C-83A1-F6EECF244321}">
                  <p14:modId xmlns:p14="http://schemas.microsoft.com/office/powerpoint/2010/main" val="386203668"/>
                </p:ext>
              </p:extLst>
            </p:nvPr>
          </p:nvGraphicFramePr>
          <p:xfrm>
            <a:off x="794625" y="6266697"/>
            <a:ext cx="1526457" cy="1587042"/>
          </p:xfrm>
          <a:graphic>
            <a:graphicData uri="http://schemas.openxmlformats.org/drawingml/2006/chart">
              <c:chart xmlns:c="http://schemas.openxmlformats.org/drawingml/2006/chart" xmlns:r="http://schemas.openxmlformats.org/officeDocument/2006/relationships" r:id="rId4"/>
            </a:graphicData>
          </a:graphic>
        </p:graphicFrame>
        <p:grpSp>
          <p:nvGrpSpPr>
            <p:cNvPr id="57" name="Group 56">
              <a:extLst>
                <a:ext uri="{FF2B5EF4-FFF2-40B4-BE49-F238E27FC236}">
                  <a16:creationId xmlns="" xmlns:a16="http://schemas.microsoft.com/office/drawing/2014/main" id="{DCF77BA7-CDA4-4B04-8BF8-9EDA02101EA0}"/>
                </a:ext>
              </a:extLst>
            </p:cNvPr>
            <p:cNvGrpSpPr/>
            <p:nvPr/>
          </p:nvGrpSpPr>
          <p:grpSpPr>
            <a:xfrm>
              <a:off x="528523" y="6344734"/>
              <a:ext cx="1135020" cy="637306"/>
              <a:chOff x="2717296" y="4438135"/>
              <a:chExt cx="1135020" cy="637306"/>
            </a:xfrm>
          </p:grpSpPr>
          <p:sp>
            <p:nvSpPr>
              <p:cNvPr id="58" name="TextBox 57">
                <a:extLst>
                  <a:ext uri="{FF2B5EF4-FFF2-40B4-BE49-F238E27FC236}">
                    <a16:creationId xmlns="" xmlns:a16="http://schemas.microsoft.com/office/drawing/2014/main" id="{3ACDB420-449A-4382-B898-DB62046D2293}"/>
                  </a:ext>
                </a:extLst>
              </p:cNvPr>
              <p:cNvSpPr txBox="1"/>
              <p:nvPr/>
            </p:nvSpPr>
            <p:spPr>
              <a:xfrm>
                <a:off x="2717296" y="4438135"/>
                <a:ext cx="640050" cy="242293"/>
              </a:xfrm>
              <a:prstGeom prst="rect">
                <a:avLst/>
              </a:prstGeom>
              <a:noFill/>
            </p:spPr>
            <p:txBody>
              <a:bodyPr wrap="square" rtlCol="0">
                <a:spAutoFit/>
              </a:bodyPr>
              <a:lstStyle/>
              <a:p>
                <a:r>
                  <a:rPr lang="en-US" sz="600" dirty="0"/>
                  <a:t>Richest</a:t>
                </a:r>
              </a:p>
            </p:txBody>
          </p:sp>
          <p:sp>
            <p:nvSpPr>
              <p:cNvPr id="61" name="TextBox 60">
                <a:extLst>
                  <a:ext uri="{FF2B5EF4-FFF2-40B4-BE49-F238E27FC236}">
                    <a16:creationId xmlns="" xmlns:a16="http://schemas.microsoft.com/office/drawing/2014/main" id="{3C43BD97-64F4-4F97-9634-55AE5C60508E}"/>
                  </a:ext>
                </a:extLst>
              </p:cNvPr>
              <p:cNvSpPr txBox="1"/>
              <p:nvPr/>
            </p:nvSpPr>
            <p:spPr>
              <a:xfrm>
                <a:off x="3268550" y="4833148"/>
                <a:ext cx="583766" cy="242293"/>
              </a:xfrm>
              <a:prstGeom prst="rect">
                <a:avLst/>
              </a:prstGeom>
              <a:noFill/>
            </p:spPr>
            <p:txBody>
              <a:bodyPr wrap="square" rtlCol="0">
                <a:spAutoFit/>
              </a:bodyPr>
              <a:lstStyle/>
              <a:p>
                <a:r>
                  <a:rPr lang="en-US" sz="600" dirty="0"/>
                  <a:t>Poorest</a:t>
                </a:r>
              </a:p>
            </p:txBody>
          </p:sp>
        </p:grpSp>
      </p:grpSp>
      <p:grpSp>
        <p:nvGrpSpPr>
          <p:cNvPr id="16" name="Group 15">
            <a:extLst>
              <a:ext uri="{FF2B5EF4-FFF2-40B4-BE49-F238E27FC236}">
                <a16:creationId xmlns="" xmlns:a16="http://schemas.microsoft.com/office/drawing/2014/main" id="{B2005E97-9263-4965-B251-3768F0B8E781}"/>
              </a:ext>
            </a:extLst>
          </p:cNvPr>
          <p:cNvGrpSpPr/>
          <p:nvPr/>
        </p:nvGrpSpPr>
        <p:grpSpPr>
          <a:xfrm>
            <a:off x="5153367" y="3990484"/>
            <a:ext cx="1480260" cy="1209581"/>
            <a:chOff x="2719106" y="6229103"/>
            <a:chExt cx="1851464" cy="1587042"/>
          </a:xfrm>
        </p:grpSpPr>
        <p:graphicFrame>
          <p:nvGraphicFramePr>
            <p:cNvPr id="63" name="Chart 62">
              <a:extLst>
                <a:ext uri="{FF2B5EF4-FFF2-40B4-BE49-F238E27FC236}">
                  <a16:creationId xmlns="" xmlns:a16="http://schemas.microsoft.com/office/drawing/2014/main" id="{9ADFD74F-6FDF-4EA8-9E18-158FD59E72CE}"/>
                </a:ext>
              </a:extLst>
            </p:cNvPr>
            <p:cNvGraphicFramePr/>
            <p:nvPr>
              <p:extLst>
                <p:ext uri="{D42A27DB-BD31-4B8C-83A1-F6EECF244321}">
                  <p14:modId xmlns:p14="http://schemas.microsoft.com/office/powerpoint/2010/main" val="1661822698"/>
                </p:ext>
              </p:extLst>
            </p:nvPr>
          </p:nvGraphicFramePr>
          <p:xfrm>
            <a:off x="3044113" y="6229103"/>
            <a:ext cx="1526457" cy="1587042"/>
          </p:xfrm>
          <a:graphic>
            <a:graphicData uri="http://schemas.openxmlformats.org/drawingml/2006/chart">
              <c:chart xmlns:c="http://schemas.openxmlformats.org/drawingml/2006/chart" xmlns:r="http://schemas.openxmlformats.org/officeDocument/2006/relationships" r:id="rId5"/>
            </a:graphicData>
          </a:graphic>
        </p:graphicFrame>
        <p:grpSp>
          <p:nvGrpSpPr>
            <p:cNvPr id="76" name="Group 75">
              <a:extLst>
                <a:ext uri="{FF2B5EF4-FFF2-40B4-BE49-F238E27FC236}">
                  <a16:creationId xmlns="" xmlns:a16="http://schemas.microsoft.com/office/drawing/2014/main" id="{4F354CE7-882E-4537-85F8-23A1081A23C2}"/>
                </a:ext>
              </a:extLst>
            </p:cNvPr>
            <p:cNvGrpSpPr/>
            <p:nvPr/>
          </p:nvGrpSpPr>
          <p:grpSpPr>
            <a:xfrm>
              <a:off x="2719106" y="6294545"/>
              <a:ext cx="1440092" cy="677596"/>
              <a:chOff x="2645590" y="4368050"/>
              <a:chExt cx="1440092" cy="677596"/>
            </a:xfrm>
          </p:grpSpPr>
          <p:sp>
            <p:nvSpPr>
              <p:cNvPr id="77" name="TextBox 76">
                <a:extLst>
                  <a:ext uri="{FF2B5EF4-FFF2-40B4-BE49-F238E27FC236}">
                    <a16:creationId xmlns="" xmlns:a16="http://schemas.microsoft.com/office/drawing/2014/main" id="{7B7A8487-92CC-4ED3-80BE-2FA15939E608}"/>
                  </a:ext>
                </a:extLst>
              </p:cNvPr>
              <p:cNvSpPr txBox="1"/>
              <p:nvPr/>
            </p:nvSpPr>
            <p:spPr>
              <a:xfrm>
                <a:off x="2645590" y="4368050"/>
                <a:ext cx="711509" cy="242293"/>
              </a:xfrm>
              <a:prstGeom prst="rect">
                <a:avLst/>
              </a:prstGeom>
              <a:noFill/>
            </p:spPr>
            <p:txBody>
              <a:bodyPr wrap="square" rtlCol="0">
                <a:spAutoFit/>
              </a:bodyPr>
              <a:lstStyle/>
              <a:p>
                <a:r>
                  <a:rPr lang="en-US" sz="600" dirty="0"/>
                  <a:t>Age 15-19</a:t>
                </a:r>
              </a:p>
            </p:txBody>
          </p:sp>
          <p:sp>
            <p:nvSpPr>
              <p:cNvPr id="80" name="TextBox 79">
                <a:extLst>
                  <a:ext uri="{FF2B5EF4-FFF2-40B4-BE49-F238E27FC236}">
                    <a16:creationId xmlns="" xmlns:a16="http://schemas.microsoft.com/office/drawing/2014/main" id="{C5C07976-0F8D-4AA6-A772-2B0E4DC785D5}"/>
                  </a:ext>
                </a:extLst>
              </p:cNvPr>
              <p:cNvSpPr txBox="1"/>
              <p:nvPr/>
            </p:nvSpPr>
            <p:spPr>
              <a:xfrm>
                <a:off x="3230286" y="4803353"/>
                <a:ext cx="855396" cy="242293"/>
              </a:xfrm>
              <a:prstGeom prst="rect">
                <a:avLst/>
              </a:prstGeom>
              <a:noFill/>
            </p:spPr>
            <p:txBody>
              <a:bodyPr wrap="square" rtlCol="0">
                <a:spAutoFit/>
              </a:bodyPr>
              <a:lstStyle/>
              <a:p>
                <a:r>
                  <a:rPr lang="en-US" sz="600" dirty="0"/>
                  <a:t>Age 20-24</a:t>
                </a:r>
              </a:p>
            </p:txBody>
          </p:sp>
        </p:grpSp>
      </p:grpSp>
      <p:grpSp>
        <p:nvGrpSpPr>
          <p:cNvPr id="17" name="Group 16">
            <a:extLst>
              <a:ext uri="{FF2B5EF4-FFF2-40B4-BE49-F238E27FC236}">
                <a16:creationId xmlns="" xmlns:a16="http://schemas.microsoft.com/office/drawing/2014/main" id="{0FDA9E67-E5AF-43DA-BC27-27379164CC1C}"/>
              </a:ext>
            </a:extLst>
          </p:cNvPr>
          <p:cNvGrpSpPr/>
          <p:nvPr/>
        </p:nvGrpSpPr>
        <p:grpSpPr>
          <a:xfrm>
            <a:off x="1538705" y="5212608"/>
            <a:ext cx="1472777" cy="1223796"/>
            <a:chOff x="696911" y="8009507"/>
            <a:chExt cx="1842104" cy="1605694"/>
          </a:xfrm>
        </p:grpSpPr>
        <p:graphicFrame>
          <p:nvGraphicFramePr>
            <p:cNvPr id="51" name="Chart 50">
              <a:extLst>
                <a:ext uri="{FF2B5EF4-FFF2-40B4-BE49-F238E27FC236}">
                  <a16:creationId xmlns="" xmlns:a16="http://schemas.microsoft.com/office/drawing/2014/main" id="{E87E735A-CEDE-4415-BFB6-EDA3EB8D719D}"/>
                </a:ext>
              </a:extLst>
            </p:cNvPr>
            <p:cNvGraphicFramePr/>
            <p:nvPr>
              <p:extLst>
                <p:ext uri="{D42A27DB-BD31-4B8C-83A1-F6EECF244321}">
                  <p14:modId xmlns:p14="http://schemas.microsoft.com/office/powerpoint/2010/main" val="2153679148"/>
                </p:ext>
              </p:extLst>
            </p:nvPr>
          </p:nvGraphicFramePr>
          <p:xfrm>
            <a:off x="696911" y="8028159"/>
            <a:ext cx="1526457" cy="1587042"/>
          </p:xfrm>
          <a:graphic>
            <a:graphicData uri="http://schemas.openxmlformats.org/drawingml/2006/chart">
              <c:chart xmlns:c="http://schemas.openxmlformats.org/drawingml/2006/chart" xmlns:r="http://schemas.openxmlformats.org/officeDocument/2006/relationships" r:id="rId6"/>
            </a:graphicData>
          </a:graphic>
        </p:graphicFrame>
        <p:grpSp>
          <p:nvGrpSpPr>
            <p:cNvPr id="62" name="Group 61">
              <a:extLst>
                <a:ext uri="{FF2B5EF4-FFF2-40B4-BE49-F238E27FC236}">
                  <a16:creationId xmlns="" xmlns:a16="http://schemas.microsoft.com/office/drawing/2014/main" id="{70B2A58C-7E37-4E06-B111-D4C3A32138A7}"/>
                </a:ext>
              </a:extLst>
            </p:cNvPr>
            <p:cNvGrpSpPr/>
            <p:nvPr/>
          </p:nvGrpSpPr>
          <p:grpSpPr>
            <a:xfrm>
              <a:off x="1246897" y="8009507"/>
              <a:ext cx="1292118" cy="701579"/>
              <a:chOff x="3339211" y="4389812"/>
              <a:chExt cx="1292118" cy="701579"/>
            </a:xfrm>
          </p:grpSpPr>
          <p:sp>
            <p:nvSpPr>
              <p:cNvPr id="66" name="TextBox 65">
                <a:extLst>
                  <a:ext uri="{FF2B5EF4-FFF2-40B4-BE49-F238E27FC236}">
                    <a16:creationId xmlns="" xmlns:a16="http://schemas.microsoft.com/office/drawing/2014/main" id="{85AA1CE3-F135-4F55-9BF4-26F84830842A}"/>
                  </a:ext>
                </a:extLst>
              </p:cNvPr>
              <p:cNvSpPr txBox="1"/>
              <p:nvPr/>
            </p:nvSpPr>
            <p:spPr>
              <a:xfrm>
                <a:off x="3953461" y="4389812"/>
                <a:ext cx="677868" cy="484586"/>
              </a:xfrm>
              <a:prstGeom prst="rect">
                <a:avLst/>
              </a:prstGeom>
              <a:noFill/>
            </p:spPr>
            <p:txBody>
              <a:bodyPr wrap="square" rtlCol="0">
                <a:spAutoFit/>
              </a:bodyPr>
              <a:lstStyle/>
              <a:p>
                <a:r>
                  <a:rPr lang="en-US" sz="600" dirty="0"/>
                  <a:t>Primary or Lower Secondary</a:t>
                </a:r>
              </a:p>
            </p:txBody>
          </p:sp>
          <p:sp>
            <p:nvSpPr>
              <p:cNvPr id="69" name="TextBox 68">
                <a:extLst>
                  <a:ext uri="{FF2B5EF4-FFF2-40B4-BE49-F238E27FC236}">
                    <a16:creationId xmlns="" xmlns:a16="http://schemas.microsoft.com/office/drawing/2014/main" id="{CD130A59-1DBF-4B9C-95C2-9727C76F43C0}"/>
                  </a:ext>
                </a:extLst>
              </p:cNvPr>
              <p:cNvSpPr txBox="1"/>
              <p:nvPr/>
            </p:nvSpPr>
            <p:spPr>
              <a:xfrm>
                <a:off x="3339211" y="4849098"/>
                <a:ext cx="529851" cy="242293"/>
              </a:xfrm>
              <a:prstGeom prst="rect">
                <a:avLst/>
              </a:prstGeom>
              <a:noFill/>
            </p:spPr>
            <p:txBody>
              <a:bodyPr wrap="square" rtlCol="0">
                <a:spAutoFit/>
              </a:bodyPr>
              <a:lstStyle/>
              <a:p>
                <a:r>
                  <a:rPr lang="en-US" sz="600" dirty="0"/>
                  <a:t>Higher</a:t>
                </a:r>
              </a:p>
            </p:txBody>
          </p:sp>
        </p:grpSp>
      </p:grpSp>
      <p:grpSp>
        <p:nvGrpSpPr>
          <p:cNvPr id="19" name="Group 18">
            <a:extLst>
              <a:ext uri="{FF2B5EF4-FFF2-40B4-BE49-F238E27FC236}">
                <a16:creationId xmlns="" xmlns:a16="http://schemas.microsoft.com/office/drawing/2014/main" id="{ED4E7C9D-397F-4496-8B42-2A64ED44E45C}"/>
              </a:ext>
            </a:extLst>
          </p:cNvPr>
          <p:cNvGrpSpPr/>
          <p:nvPr/>
        </p:nvGrpSpPr>
        <p:grpSpPr>
          <a:xfrm>
            <a:off x="3814349" y="5168802"/>
            <a:ext cx="1443451" cy="1209581"/>
            <a:chOff x="2868386" y="7967111"/>
            <a:chExt cx="1805424" cy="1587042"/>
          </a:xfrm>
        </p:grpSpPr>
        <p:graphicFrame>
          <p:nvGraphicFramePr>
            <p:cNvPr id="54" name="Chart 53">
              <a:extLst>
                <a:ext uri="{FF2B5EF4-FFF2-40B4-BE49-F238E27FC236}">
                  <a16:creationId xmlns="" xmlns:a16="http://schemas.microsoft.com/office/drawing/2014/main" id="{E1CB1BA5-D736-4FA7-827B-0A4013D5E49D}"/>
                </a:ext>
              </a:extLst>
            </p:cNvPr>
            <p:cNvGraphicFramePr/>
            <p:nvPr>
              <p:extLst>
                <p:ext uri="{D42A27DB-BD31-4B8C-83A1-F6EECF244321}">
                  <p14:modId xmlns:p14="http://schemas.microsoft.com/office/powerpoint/2010/main" val="703356600"/>
                </p:ext>
              </p:extLst>
            </p:nvPr>
          </p:nvGraphicFramePr>
          <p:xfrm>
            <a:off x="3147353" y="7967111"/>
            <a:ext cx="1526457" cy="1587042"/>
          </p:xfrm>
          <a:graphic>
            <a:graphicData uri="http://schemas.openxmlformats.org/drawingml/2006/chart">
              <c:chart xmlns:c="http://schemas.openxmlformats.org/drawingml/2006/chart" xmlns:r="http://schemas.openxmlformats.org/officeDocument/2006/relationships" r:id="rId7"/>
            </a:graphicData>
          </a:graphic>
        </p:graphicFrame>
        <p:grpSp>
          <p:nvGrpSpPr>
            <p:cNvPr id="70" name="Group 69">
              <a:extLst>
                <a:ext uri="{FF2B5EF4-FFF2-40B4-BE49-F238E27FC236}">
                  <a16:creationId xmlns="" xmlns:a16="http://schemas.microsoft.com/office/drawing/2014/main" id="{F4F3E183-F677-4643-942B-54916E49030F}"/>
                </a:ext>
              </a:extLst>
            </p:cNvPr>
            <p:cNvGrpSpPr/>
            <p:nvPr/>
          </p:nvGrpSpPr>
          <p:grpSpPr>
            <a:xfrm>
              <a:off x="2868386" y="8096338"/>
              <a:ext cx="1209789" cy="699177"/>
              <a:chOff x="2721407" y="4428755"/>
              <a:chExt cx="1209789" cy="699177"/>
            </a:xfrm>
          </p:grpSpPr>
          <p:sp>
            <p:nvSpPr>
              <p:cNvPr id="71" name="TextBox 70">
                <a:extLst>
                  <a:ext uri="{FF2B5EF4-FFF2-40B4-BE49-F238E27FC236}">
                    <a16:creationId xmlns="" xmlns:a16="http://schemas.microsoft.com/office/drawing/2014/main" id="{8F395A8A-A683-4AA6-8167-7E987F24D046}"/>
                  </a:ext>
                </a:extLst>
              </p:cNvPr>
              <p:cNvSpPr txBox="1"/>
              <p:nvPr/>
            </p:nvSpPr>
            <p:spPr>
              <a:xfrm>
                <a:off x="2721407" y="4428755"/>
                <a:ext cx="610095" cy="242293"/>
              </a:xfrm>
              <a:prstGeom prst="rect">
                <a:avLst/>
              </a:prstGeom>
              <a:noFill/>
            </p:spPr>
            <p:txBody>
              <a:bodyPr wrap="square" rtlCol="0">
                <a:spAutoFit/>
              </a:bodyPr>
              <a:lstStyle/>
              <a:p>
                <a:r>
                  <a:rPr lang="en-US" sz="600" dirty="0"/>
                  <a:t>Georgian</a:t>
                </a:r>
              </a:p>
            </p:txBody>
          </p:sp>
          <p:sp>
            <p:nvSpPr>
              <p:cNvPr id="74" name="TextBox 73">
                <a:extLst>
                  <a:ext uri="{FF2B5EF4-FFF2-40B4-BE49-F238E27FC236}">
                    <a16:creationId xmlns="" xmlns:a16="http://schemas.microsoft.com/office/drawing/2014/main" id="{5BEE1183-61F7-4221-BED4-1480E90475A3}"/>
                  </a:ext>
                </a:extLst>
              </p:cNvPr>
              <p:cNvSpPr txBox="1"/>
              <p:nvPr/>
            </p:nvSpPr>
            <p:spPr>
              <a:xfrm>
                <a:off x="3275994" y="4764493"/>
                <a:ext cx="655202" cy="363439"/>
              </a:xfrm>
              <a:prstGeom prst="rect">
                <a:avLst/>
              </a:prstGeom>
              <a:noFill/>
            </p:spPr>
            <p:txBody>
              <a:bodyPr wrap="square" rtlCol="0">
                <a:spAutoFit/>
              </a:bodyPr>
              <a:lstStyle/>
              <a:p>
                <a:r>
                  <a:rPr lang="en-US" sz="600" dirty="0"/>
                  <a:t>Non-Georgian</a:t>
                </a:r>
              </a:p>
            </p:txBody>
          </p:sp>
        </p:grpSp>
      </p:grpSp>
      <p:sp>
        <p:nvSpPr>
          <p:cNvPr id="6" name="Rectangle 5"/>
          <p:cNvSpPr/>
          <p:nvPr/>
        </p:nvSpPr>
        <p:spPr>
          <a:xfrm>
            <a:off x="307516" y="2471549"/>
            <a:ext cx="3454219" cy="523220"/>
          </a:xfrm>
          <a:prstGeom prst="rect">
            <a:avLst/>
          </a:prstGeom>
          <a:ln w="3175">
            <a:noFill/>
          </a:ln>
        </p:spPr>
        <p:txBody>
          <a:bodyPr wrap="square">
            <a:spAutoFit/>
          </a:bodyPr>
          <a:lstStyle/>
          <a:p>
            <a:r>
              <a:rPr lang="en-US" sz="700" dirty="0">
                <a:solidFill>
                  <a:schemeClr val="tx1">
                    <a:lumMod val="65000"/>
                    <a:lumOff val="35000"/>
                  </a:schemeClr>
                </a:solidFill>
              </a:rPr>
              <a:t>Percentage of women age 20-24 years who have had a live birth before age 18, by background characteristics</a:t>
            </a:r>
          </a:p>
          <a:p>
            <a:r>
              <a:rPr lang="en-US" sz="700" dirty="0">
                <a:solidFill>
                  <a:schemeClr val="tx1">
                    <a:lumMod val="65000"/>
                    <a:lumOff val="35000"/>
                  </a:schemeClr>
                </a:solidFill>
              </a:rPr>
              <a:t>*Data for ethnicity categories “Armenian” and “Azerbaijani” is based on 25-49 </a:t>
            </a:r>
            <a:r>
              <a:rPr lang="en-US" sz="700" dirty="0" err="1">
                <a:solidFill>
                  <a:schemeClr val="tx1">
                    <a:lumMod val="65000"/>
                    <a:lumOff val="35000"/>
                  </a:schemeClr>
                </a:solidFill>
              </a:rPr>
              <a:t>unweighted</a:t>
            </a:r>
            <a:r>
              <a:rPr lang="en-US" sz="700" dirty="0">
                <a:solidFill>
                  <a:schemeClr val="tx1">
                    <a:lumMod val="65000"/>
                    <a:lumOff val="35000"/>
                  </a:schemeClr>
                </a:solidFill>
              </a:rPr>
              <a:t> cases</a:t>
            </a:r>
          </a:p>
        </p:txBody>
      </p:sp>
      <p:graphicFrame>
        <p:nvGraphicFramePr>
          <p:cNvPr id="86" name="Content Placeholder 6"/>
          <p:cNvGraphicFramePr>
            <a:graphicFrameLocks/>
          </p:cNvGraphicFramePr>
          <p:nvPr>
            <p:extLst>
              <p:ext uri="{D42A27DB-BD31-4B8C-83A1-F6EECF244321}">
                <p14:modId xmlns:p14="http://schemas.microsoft.com/office/powerpoint/2010/main" val="721275481"/>
              </p:ext>
            </p:extLst>
          </p:nvPr>
        </p:nvGraphicFramePr>
        <p:xfrm>
          <a:off x="3959251" y="454207"/>
          <a:ext cx="3332356" cy="1986862"/>
        </p:xfrm>
        <a:graphic>
          <a:graphicData uri="http://schemas.openxmlformats.org/drawingml/2006/chart">
            <c:chart xmlns:c="http://schemas.openxmlformats.org/drawingml/2006/chart" xmlns:r="http://schemas.openxmlformats.org/officeDocument/2006/relationships" r:id="rId8"/>
          </a:graphicData>
        </a:graphic>
      </p:graphicFrame>
      <p:sp>
        <p:nvSpPr>
          <p:cNvPr id="2" name="Rectangle 1"/>
          <p:cNvSpPr/>
          <p:nvPr/>
        </p:nvSpPr>
        <p:spPr>
          <a:xfrm>
            <a:off x="3959296" y="2440711"/>
            <a:ext cx="3236921" cy="200055"/>
          </a:xfrm>
          <a:prstGeom prst="rect">
            <a:avLst/>
          </a:prstGeom>
          <a:ln w="3175">
            <a:noFill/>
          </a:ln>
        </p:spPr>
        <p:txBody>
          <a:bodyPr wrap="square">
            <a:spAutoFit/>
          </a:bodyPr>
          <a:lstStyle/>
          <a:p>
            <a:r>
              <a:rPr lang="en-US" sz="700" dirty="0">
                <a:solidFill>
                  <a:schemeClr val="tx1">
                    <a:lumMod val="65000"/>
                    <a:lumOff val="35000"/>
                  </a:schemeClr>
                </a:solidFill>
              </a:rPr>
              <a:t>Percentage of women age 20-49 years who have had a live birth before age 18</a:t>
            </a:r>
          </a:p>
        </p:txBody>
      </p:sp>
      <p:graphicFrame>
        <p:nvGraphicFramePr>
          <p:cNvPr id="56" name="Content Placeholder 6"/>
          <p:cNvGraphicFramePr>
            <a:graphicFrameLocks/>
          </p:cNvGraphicFramePr>
          <p:nvPr>
            <p:extLst>
              <p:ext uri="{D42A27DB-BD31-4B8C-83A1-F6EECF244321}">
                <p14:modId xmlns:p14="http://schemas.microsoft.com/office/powerpoint/2010/main" val="88730607"/>
              </p:ext>
            </p:extLst>
          </p:nvPr>
        </p:nvGraphicFramePr>
        <p:xfrm>
          <a:off x="383608" y="7122616"/>
          <a:ext cx="2972303" cy="2262853"/>
        </p:xfrm>
        <a:graphic>
          <a:graphicData uri="http://schemas.openxmlformats.org/drawingml/2006/chart">
            <c:chart xmlns:c="http://schemas.openxmlformats.org/drawingml/2006/chart" xmlns:r="http://schemas.openxmlformats.org/officeDocument/2006/relationships" r:id="rId9"/>
          </a:graphicData>
        </a:graphic>
      </p:graphicFrame>
      <p:graphicFrame>
        <p:nvGraphicFramePr>
          <p:cNvPr id="59" name="Content Placeholder 6"/>
          <p:cNvGraphicFramePr>
            <a:graphicFrameLocks/>
          </p:cNvGraphicFramePr>
          <p:nvPr>
            <p:extLst>
              <p:ext uri="{D42A27DB-BD31-4B8C-83A1-F6EECF244321}">
                <p14:modId xmlns:p14="http://schemas.microsoft.com/office/powerpoint/2010/main" val="206338969"/>
              </p:ext>
            </p:extLst>
          </p:nvPr>
        </p:nvGraphicFramePr>
        <p:xfrm>
          <a:off x="4035587" y="7124547"/>
          <a:ext cx="2972303" cy="2262853"/>
        </p:xfrm>
        <a:graphic>
          <a:graphicData uri="http://schemas.openxmlformats.org/drawingml/2006/chart">
            <c:chart xmlns:c="http://schemas.openxmlformats.org/drawingml/2006/chart" xmlns:r="http://schemas.openxmlformats.org/officeDocument/2006/relationships" r:id="rId10"/>
          </a:graphicData>
        </a:graphic>
      </p:graphicFrame>
      <p:sp>
        <p:nvSpPr>
          <p:cNvPr id="67" name="TextBox 66"/>
          <p:cNvSpPr txBox="1"/>
          <p:nvPr/>
        </p:nvSpPr>
        <p:spPr>
          <a:xfrm>
            <a:off x="301821" y="9384178"/>
            <a:ext cx="3208459" cy="276999"/>
          </a:xfrm>
          <a:prstGeom prst="rect">
            <a:avLst/>
          </a:prstGeom>
          <a:noFill/>
          <a:ln w="3175">
            <a:noFill/>
          </a:ln>
        </p:spPr>
        <p:txBody>
          <a:bodyPr wrap="square" rtlCol="0">
            <a:spAutoFit/>
          </a:bodyPr>
          <a:lstStyle/>
          <a:p>
            <a:r>
              <a:rPr lang="en-US" sz="600" dirty="0">
                <a:solidFill>
                  <a:schemeClr val="tx1">
                    <a:lumMod val="65000"/>
                    <a:lumOff val="35000"/>
                  </a:schemeClr>
                </a:solidFill>
              </a:rPr>
              <a:t>Percentage of women age 15–49 years who have heard any modern contraception methods, by background characteristics</a:t>
            </a:r>
            <a:endParaRPr lang="en-US" sz="100" dirty="0">
              <a:solidFill>
                <a:schemeClr val="tx1">
                  <a:lumMod val="65000"/>
                  <a:lumOff val="35000"/>
                </a:schemeClr>
              </a:solidFill>
            </a:endParaRPr>
          </a:p>
        </p:txBody>
      </p:sp>
      <p:sp>
        <p:nvSpPr>
          <p:cNvPr id="68" name="TextBox 67"/>
          <p:cNvSpPr txBox="1"/>
          <p:nvPr/>
        </p:nvSpPr>
        <p:spPr>
          <a:xfrm>
            <a:off x="231897" y="6860869"/>
            <a:ext cx="3298110" cy="261610"/>
          </a:xfrm>
          <a:prstGeom prst="rect">
            <a:avLst/>
          </a:prstGeom>
          <a:noFill/>
          <a:ln w="3175">
            <a:noFill/>
          </a:ln>
        </p:spPr>
        <p:txBody>
          <a:bodyPr wrap="square" rtlCol="0">
            <a:spAutoFit/>
          </a:bodyPr>
          <a:lstStyle/>
          <a:p>
            <a:r>
              <a:rPr lang="en-US" sz="1100" b="1" dirty="0">
                <a:solidFill>
                  <a:schemeClr val="tx1">
                    <a:lumMod val="65000"/>
                    <a:lumOff val="35000"/>
                  </a:schemeClr>
                </a:solidFill>
                <a:latin typeface="+mj-lt"/>
              </a:rPr>
              <a:t>Contraception Awareness for Modern Methods</a:t>
            </a:r>
          </a:p>
        </p:txBody>
      </p:sp>
      <p:sp>
        <p:nvSpPr>
          <p:cNvPr id="72" name="TextBox 71"/>
          <p:cNvSpPr txBox="1"/>
          <p:nvPr/>
        </p:nvSpPr>
        <p:spPr>
          <a:xfrm>
            <a:off x="3961420" y="9387681"/>
            <a:ext cx="3145167" cy="276999"/>
          </a:xfrm>
          <a:prstGeom prst="rect">
            <a:avLst/>
          </a:prstGeom>
          <a:noFill/>
          <a:ln w="3175">
            <a:noFill/>
          </a:ln>
        </p:spPr>
        <p:txBody>
          <a:bodyPr wrap="square" rtlCol="0">
            <a:spAutoFit/>
          </a:bodyPr>
          <a:lstStyle/>
          <a:p>
            <a:r>
              <a:rPr lang="en-US" sz="600" dirty="0">
                <a:solidFill>
                  <a:schemeClr val="tx1">
                    <a:lumMod val="65000"/>
                    <a:lumOff val="35000"/>
                  </a:schemeClr>
                </a:solidFill>
              </a:rPr>
              <a:t>Percentage of women age 15-49 years who perceive any traditional contraception methods as the most effective, by background characteristics</a:t>
            </a:r>
            <a:endParaRPr lang="en-US" sz="100" dirty="0">
              <a:solidFill>
                <a:schemeClr val="tx1">
                  <a:lumMod val="65000"/>
                  <a:lumOff val="35000"/>
                </a:schemeClr>
              </a:solidFill>
            </a:endParaRPr>
          </a:p>
        </p:txBody>
      </p:sp>
      <p:sp>
        <p:nvSpPr>
          <p:cNvPr id="75" name="TextBox 74"/>
          <p:cNvSpPr txBox="1"/>
          <p:nvPr/>
        </p:nvSpPr>
        <p:spPr>
          <a:xfrm>
            <a:off x="302668" y="3444389"/>
            <a:ext cx="3724078" cy="261610"/>
          </a:xfrm>
          <a:prstGeom prst="rect">
            <a:avLst/>
          </a:prstGeom>
          <a:noFill/>
          <a:ln w="3175">
            <a:noFill/>
          </a:ln>
        </p:spPr>
        <p:txBody>
          <a:bodyPr wrap="square" rtlCol="0">
            <a:spAutoFit/>
          </a:bodyPr>
          <a:lstStyle/>
          <a:p>
            <a:r>
              <a:rPr lang="en-US" sz="1100" b="1" dirty="0">
                <a:solidFill>
                  <a:srgbClr val="4C545A"/>
                </a:solidFill>
                <a:latin typeface="+mj-lt"/>
              </a:rPr>
              <a:t>Method of Family Planning by Various Characteristics</a:t>
            </a:r>
          </a:p>
        </p:txBody>
      </p:sp>
      <p:sp>
        <p:nvSpPr>
          <p:cNvPr id="78" name="TextBox 77"/>
          <p:cNvSpPr txBox="1"/>
          <p:nvPr/>
        </p:nvSpPr>
        <p:spPr>
          <a:xfrm>
            <a:off x="663886" y="5567228"/>
            <a:ext cx="1076039" cy="738664"/>
          </a:xfrm>
          <a:prstGeom prst="rect">
            <a:avLst/>
          </a:prstGeom>
          <a:noFill/>
          <a:ln w="3175">
            <a:noFill/>
          </a:ln>
        </p:spPr>
        <p:txBody>
          <a:bodyPr wrap="square" rtlCol="0">
            <a:spAutoFit/>
          </a:bodyPr>
          <a:lstStyle/>
          <a:p>
            <a:pPr>
              <a:lnSpc>
                <a:spcPct val="150000"/>
              </a:lnSpc>
            </a:pPr>
            <a:r>
              <a:rPr lang="en-US" sz="700" dirty="0"/>
              <a:t>No Method</a:t>
            </a:r>
          </a:p>
          <a:p>
            <a:pPr>
              <a:lnSpc>
                <a:spcPct val="150000"/>
              </a:lnSpc>
            </a:pPr>
            <a:r>
              <a:rPr lang="en-US" sz="700" dirty="0"/>
              <a:t>Any Traditional Method</a:t>
            </a:r>
          </a:p>
          <a:p>
            <a:pPr>
              <a:lnSpc>
                <a:spcPct val="150000"/>
              </a:lnSpc>
            </a:pPr>
            <a:r>
              <a:rPr lang="en-US" sz="700" dirty="0"/>
              <a:t>Any Modern Method</a:t>
            </a:r>
          </a:p>
          <a:p>
            <a:pPr>
              <a:lnSpc>
                <a:spcPct val="150000"/>
              </a:lnSpc>
            </a:pPr>
            <a:r>
              <a:rPr lang="en-US" sz="700" dirty="0"/>
              <a:t>Missing Method</a:t>
            </a:r>
          </a:p>
        </p:txBody>
      </p:sp>
      <p:sp>
        <p:nvSpPr>
          <p:cNvPr id="79" name="TextBox 78"/>
          <p:cNvSpPr txBox="1"/>
          <p:nvPr/>
        </p:nvSpPr>
        <p:spPr>
          <a:xfrm>
            <a:off x="396167" y="5816378"/>
            <a:ext cx="267720" cy="128861"/>
          </a:xfrm>
          <a:prstGeom prst="rect">
            <a:avLst/>
          </a:prstGeom>
          <a:solidFill>
            <a:srgbClr val="3AB9C6"/>
          </a:solidFill>
        </p:spPr>
        <p:txBody>
          <a:bodyPr wrap="square" rtlCol="0">
            <a:spAutoFit/>
          </a:bodyPr>
          <a:lstStyle/>
          <a:p>
            <a:endParaRPr lang="en-US" sz="800" dirty="0"/>
          </a:p>
        </p:txBody>
      </p:sp>
      <p:sp>
        <p:nvSpPr>
          <p:cNvPr id="84" name="TextBox 83"/>
          <p:cNvSpPr txBox="1"/>
          <p:nvPr/>
        </p:nvSpPr>
        <p:spPr>
          <a:xfrm>
            <a:off x="396167" y="5968778"/>
            <a:ext cx="267720" cy="128861"/>
          </a:xfrm>
          <a:prstGeom prst="rect">
            <a:avLst/>
          </a:prstGeom>
          <a:solidFill>
            <a:srgbClr val="FCB040"/>
          </a:solidFill>
        </p:spPr>
        <p:txBody>
          <a:bodyPr wrap="square" rtlCol="0">
            <a:spAutoFit/>
          </a:bodyPr>
          <a:lstStyle/>
          <a:p>
            <a:endParaRPr lang="en-US" sz="800" dirty="0"/>
          </a:p>
        </p:txBody>
      </p:sp>
      <p:sp>
        <p:nvSpPr>
          <p:cNvPr id="87" name="TextBox 86"/>
          <p:cNvSpPr txBox="1"/>
          <p:nvPr/>
        </p:nvSpPr>
        <p:spPr>
          <a:xfrm>
            <a:off x="396167" y="5654453"/>
            <a:ext cx="267720" cy="128861"/>
          </a:xfrm>
          <a:prstGeom prst="rect">
            <a:avLst/>
          </a:prstGeom>
          <a:solidFill>
            <a:srgbClr val="D0CECE"/>
          </a:solidFill>
        </p:spPr>
        <p:txBody>
          <a:bodyPr wrap="square" rtlCol="0">
            <a:spAutoFit/>
          </a:bodyPr>
          <a:lstStyle/>
          <a:p>
            <a:endParaRPr lang="en-US" sz="800" dirty="0"/>
          </a:p>
        </p:txBody>
      </p:sp>
      <p:sp>
        <p:nvSpPr>
          <p:cNvPr id="88" name="TextBox 87"/>
          <p:cNvSpPr txBox="1"/>
          <p:nvPr/>
        </p:nvSpPr>
        <p:spPr>
          <a:xfrm>
            <a:off x="3883449" y="6855897"/>
            <a:ext cx="3391382" cy="261610"/>
          </a:xfrm>
          <a:prstGeom prst="rect">
            <a:avLst/>
          </a:prstGeom>
          <a:noFill/>
          <a:ln w="3175">
            <a:noFill/>
          </a:ln>
        </p:spPr>
        <p:txBody>
          <a:bodyPr wrap="square" rtlCol="0">
            <a:spAutoFit/>
          </a:bodyPr>
          <a:lstStyle/>
          <a:p>
            <a:r>
              <a:rPr lang="en-US" sz="1100" b="1" dirty="0">
                <a:solidFill>
                  <a:srgbClr val="4C545A"/>
                </a:solidFill>
                <a:latin typeface="+mj-lt"/>
              </a:rPr>
              <a:t>Knowledge of Traditional Contraception Effectiveness</a:t>
            </a:r>
          </a:p>
        </p:txBody>
      </p:sp>
      <p:graphicFrame>
        <p:nvGraphicFramePr>
          <p:cNvPr id="85" name="Chart 84"/>
          <p:cNvGraphicFramePr/>
          <p:nvPr>
            <p:extLst>
              <p:ext uri="{D42A27DB-BD31-4B8C-83A1-F6EECF244321}">
                <p14:modId xmlns:p14="http://schemas.microsoft.com/office/powerpoint/2010/main" val="1025006203"/>
              </p:ext>
            </p:extLst>
          </p:nvPr>
        </p:nvGraphicFramePr>
        <p:xfrm>
          <a:off x="326239" y="3756064"/>
          <a:ext cx="1697658" cy="1521572"/>
        </p:xfrm>
        <a:graphic>
          <a:graphicData uri="http://schemas.openxmlformats.org/drawingml/2006/chart">
            <c:chart xmlns:c="http://schemas.openxmlformats.org/drawingml/2006/chart" xmlns:r="http://schemas.openxmlformats.org/officeDocument/2006/relationships" r:id="rId11"/>
          </a:graphicData>
        </a:graphic>
      </p:graphicFrame>
      <p:sp>
        <p:nvSpPr>
          <p:cNvPr id="73" name="TextBox 72"/>
          <p:cNvSpPr txBox="1"/>
          <p:nvPr/>
        </p:nvSpPr>
        <p:spPr>
          <a:xfrm>
            <a:off x="396167" y="6125473"/>
            <a:ext cx="267720" cy="128861"/>
          </a:xfrm>
          <a:prstGeom prst="rect">
            <a:avLst/>
          </a:prstGeom>
          <a:solidFill>
            <a:srgbClr val="FF0000"/>
          </a:solidFill>
        </p:spPr>
        <p:txBody>
          <a:bodyPr wrap="square" rtlCol="0">
            <a:spAutoFit/>
          </a:bodyPr>
          <a:lstStyle/>
          <a:p>
            <a:endParaRPr lang="en-US" sz="800" dirty="0"/>
          </a:p>
        </p:txBody>
      </p:sp>
      <p:cxnSp>
        <p:nvCxnSpPr>
          <p:cNvPr id="60" name="Straight Connector 59">
            <a:extLst>
              <a:ext uri="{FF2B5EF4-FFF2-40B4-BE49-F238E27FC236}">
                <a16:creationId xmlns="" xmlns:a16="http://schemas.microsoft.com/office/drawing/2014/main" id="{FCA77E09-7032-4D13-B1CC-BDD3118D3DC6}"/>
              </a:ext>
            </a:extLst>
          </p:cNvPr>
          <p:cNvCxnSpPr>
            <a:cxnSpLocks/>
          </p:cNvCxnSpPr>
          <p:nvPr/>
        </p:nvCxnSpPr>
        <p:spPr>
          <a:xfrm>
            <a:off x="297440" y="457108"/>
            <a:ext cx="3398255" cy="0"/>
          </a:xfrm>
          <a:prstGeom prst="line">
            <a:avLst/>
          </a:prstGeom>
          <a:ln w="6350">
            <a:solidFill>
              <a:srgbClr val="4C545A"/>
            </a:solidFill>
          </a:ln>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 xmlns:a16="http://schemas.microsoft.com/office/drawing/2014/main" id="{FCA77E09-7032-4D13-B1CC-BDD3118D3DC6}"/>
              </a:ext>
            </a:extLst>
          </p:cNvPr>
          <p:cNvCxnSpPr>
            <a:cxnSpLocks/>
          </p:cNvCxnSpPr>
          <p:nvPr/>
        </p:nvCxnSpPr>
        <p:spPr>
          <a:xfrm>
            <a:off x="3958835" y="458695"/>
            <a:ext cx="3398255" cy="0"/>
          </a:xfrm>
          <a:prstGeom prst="line">
            <a:avLst/>
          </a:prstGeom>
          <a:ln w="6350">
            <a:solidFill>
              <a:srgbClr val="4C545A"/>
            </a:solidFill>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a:off x="310388" y="3444536"/>
            <a:ext cx="7050024" cy="0"/>
          </a:xfrm>
          <a:prstGeom prst="line">
            <a:avLst/>
          </a:prstGeom>
          <a:ln w="6350">
            <a:solidFill>
              <a:srgbClr val="4C545A"/>
            </a:solidFill>
          </a:ln>
        </p:spPr>
        <p:style>
          <a:lnRef idx="1">
            <a:schemeClr val="accent1"/>
          </a:lnRef>
          <a:fillRef idx="0">
            <a:schemeClr val="accent1"/>
          </a:fillRef>
          <a:effectRef idx="0">
            <a:schemeClr val="accent1"/>
          </a:effectRef>
          <a:fontRef idx="minor">
            <a:schemeClr val="tx1"/>
          </a:fontRef>
        </p:style>
      </p:cxnSp>
      <p:cxnSp>
        <p:nvCxnSpPr>
          <p:cNvPr id="92" name="Straight Connector 91">
            <a:extLst>
              <a:ext uri="{FF2B5EF4-FFF2-40B4-BE49-F238E27FC236}">
                <a16:creationId xmlns="" xmlns:a16="http://schemas.microsoft.com/office/drawing/2014/main" id="{FCA77E09-7032-4D13-B1CC-BDD3118D3DC6}"/>
              </a:ext>
            </a:extLst>
          </p:cNvPr>
          <p:cNvCxnSpPr>
            <a:cxnSpLocks/>
          </p:cNvCxnSpPr>
          <p:nvPr/>
        </p:nvCxnSpPr>
        <p:spPr>
          <a:xfrm>
            <a:off x="3954245" y="7120798"/>
            <a:ext cx="3398255" cy="0"/>
          </a:xfrm>
          <a:prstGeom prst="line">
            <a:avLst/>
          </a:prstGeom>
          <a:ln w="6350">
            <a:solidFill>
              <a:srgbClr val="4C545A"/>
            </a:solidFill>
          </a:ln>
        </p:spPr>
        <p:style>
          <a:lnRef idx="1">
            <a:schemeClr val="accent1"/>
          </a:lnRef>
          <a:fillRef idx="0">
            <a:schemeClr val="accent1"/>
          </a:fillRef>
          <a:effectRef idx="0">
            <a:schemeClr val="accent1"/>
          </a:effectRef>
          <a:fontRef idx="minor">
            <a:schemeClr val="tx1"/>
          </a:fontRef>
        </p:style>
      </p:cxnSp>
      <p:cxnSp>
        <p:nvCxnSpPr>
          <p:cNvPr id="93" name="Straight Connector 92">
            <a:extLst>
              <a:ext uri="{FF2B5EF4-FFF2-40B4-BE49-F238E27FC236}">
                <a16:creationId xmlns="" xmlns:a16="http://schemas.microsoft.com/office/drawing/2014/main" id="{FCA77E09-7032-4D13-B1CC-BDD3118D3DC6}"/>
              </a:ext>
            </a:extLst>
          </p:cNvPr>
          <p:cNvCxnSpPr>
            <a:cxnSpLocks/>
          </p:cNvCxnSpPr>
          <p:nvPr/>
        </p:nvCxnSpPr>
        <p:spPr>
          <a:xfrm>
            <a:off x="302202" y="7122626"/>
            <a:ext cx="3398255" cy="0"/>
          </a:xfrm>
          <a:prstGeom prst="line">
            <a:avLst/>
          </a:prstGeom>
          <a:ln w="6350">
            <a:solidFill>
              <a:srgbClr val="4C545A"/>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583004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TextBox 44"/>
          <p:cNvSpPr txBox="1"/>
          <p:nvPr/>
        </p:nvSpPr>
        <p:spPr>
          <a:xfrm>
            <a:off x="228071" y="176605"/>
            <a:ext cx="6328303" cy="276999"/>
          </a:xfrm>
          <a:prstGeom prst="rect">
            <a:avLst/>
          </a:prstGeom>
          <a:noFill/>
          <a:ln w="3175">
            <a:noFill/>
          </a:ln>
        </p:spPr>
        <p:txBody>
          <a:bodyPr wrap="square" rtlCol="0">
            <a:spAutoFit/>
          </a:bodyPr>
          <a:lstStyle/>
          <a:p>
            <a:r>
              <a:rPr lang="en-US" sz="1200" b="1" dirty="0">
                <a:solidFill>
                  <a:srgbClr val="4C545A"/>
                </a:solidFill>
                <a:latin typeface="+mj-lt"/>
              </a:rPr>
              <a:t>Contraception Awareness (women)</a:t>
            </a:r>
          </a:p>
        </p:txBody>
      </p:sp>
      <p:sp>
        <p:nvSpPr>
          <p:cNvPr id="47" name="TextBox 46"/>
          <p:cNvSpPr txBox="1"/>
          <p:nvPr/>
        </p:nvSpPr>
        <p:spPr>
          <a:xfrm>
            <a:off x="229976" y="6579949"/>
            <a:ext cx="6822427" cy="276999"/>
          </a:xfrm>
          <a:prstGeom prst="rect">
            <a:avLst/>
          </a:prstGeom>
          <a:noFill/>
          <a:ln w="3175">
            <a:noFill/>
          </a:ln>
        </p:spPr>
        <p:txBody>
          <a:bodyPr wrap="square" rtlCol="0">
            <a:spAutoFit/>
          </a:bodyPr>
          <a:lstStyle/>
          <a:p>
            <a:r>
              <a:rPr lang="en-US" sz="1200" b="1" dirty="0">
                <a:solidFill>
                  <a:srgbClr val="4C545A"/>
                </a:solidFill>
                <a:latin typeface="+mj-lt"/>
              </a:rPr>
              <a:t>Knowledge of Contraception Effectiveness (women)</a:t>
            </a:r>
          </a:p>
        </p:txBody>
      </p:sp>
      <p:sp>
        <p:nvSpPr>
          <p:cNvPr id="15" name="TextBox 14"/>
          <p:cNvSpPr txBox="1"/>
          <p:nvPr/>
        </p:nvSpPr>
        <p:spPr>
          <a:xfrm>
            <a:off x="308190" y="9601674"/>
            <a:ext cx="7067331" cy="200055"/>
          </a:xfrm>
          <a:prstGeom prst="rect">
            <a:avLst/>
          </a:prstGeom>
          <a:noFill/>
          <a:ln w="3175">
            <a:noFill/>
          </a:ln>
        </p:spPr>
        <p:txBody>
          <a:bodyPr wrap="square" rtlCol="0">
            <a:spAutoFit/>
          </a:bodyPr>
          <a:lstStyle/>
          <a:p>
            <a:r>
              <a:rPr lang="en-US" sz="700" dirty="0">
                <a:solidFill>
                  <a:schemeClr val="tx1">
                    <a:lumMod val="65000"/>
                    <a:lumOff val="35000"/>
                  </a:schemeClr>
                </a:solidFill>
              </a:rPr>
              <a:t>Percent distribution of women age 15-49 years who perceive the contraception methods as the most effective</a:t>
            </a:r>
          </a:p>
        </p:txBody>
      </p:sp>
      <p:sp>
        <p:nvSpPr>
          <p:cNvPr id="17" name="TextBox 16"/>
          <p:cNvSpPr txBox="1"/>
          <p:nvPr/>
        </p:nvSpPr>
        <p:spPr>
          <a:xfrm>
            <a:off x="303871" y="6242271"/>
            <a:ext cx="7067331" cy="200055"/>
          </a:xfrm>
          <a:prstGeom prst="rect">
            <a:avLst/>
          </a:prstGeom>
          <a:noFill/>
          <a:ln w="3175">
            <a:noFill/>
          </a:ln>
        </p:spPr>
        <p:txBody>
          <a:bodyPr wrap="square" rtlCol="0">
            <a:spAutoFit/>
          </a:bodyPr>
          <a:lstStyle/>
          <a:p>
            <a:r>
              <a:rPr lang="en-US" sz="700" dirty="0">
                <a:solidFill>
                  <a:schemeClr val="tx1">
                    <a:lumMod val="65000"/>
                    <a:lumOff val="35000"/>
                  </a:schemeClr>
                </a:solidFill>
              </a:rPr>
              <a:t>Percent distribution of women age 15-49 years currently married or in union who are using (or whose partner is using) a contraceptive method</a:t>
            </a:r>
            <a:endParaRPr lang="en-US" sz="200" dirty="0">
              <a:solidFill>
                <a:schemeClr val="tx1">
                  <a:lumMod val="65000"/>
                  <a:lumOff val="35000"/>
                </a:schemeClr>
              </a:solidFill>
            </a:endParaRPr>
          </a:p>
        </p:txBody>
      </p:sp>
      <p:graphicFrame>
        <p:nvGraphicFramePr>
          <p:cNvPr id="16" name="Chart 15"/>
          <p:cNvGraphicFramePr>
            <a:graphicFrameLocks/>
          </p:cNvGraphicFramePr>
          <p:nvPr>
            <p:extLst>
              <p:ext uri="{D42A27DB-BD31-4B8C-83A1-F6EECF244321}">
                <p14:modId xmlns:p14="http://schemas.microsoft.com/office/powerpoint/2010/main" val="1885057315"/>
              </p:ext>
            </p:extLst>
          </p:nvPr>
        </p:nvGraphicFramePr>
        <p:xfrm>
          <a:off x="260057" y="3857625"/>
          <a:ext cx="7160822" cy="2384646"/>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0" name="Chart 9"/>
          <p:cNvGraphicFramePr>
            <a:graphicFrameLocks/>
          </p:cNvGraphicFramePr>
          <p:nvPr>
            <p:extLst>
              <p:ext uri="{D42A27DB-BD31-4B8C-83A1-F6EECF244321}">
                <p14:modId xmlns:p14="http://schemas.microsoft.com/office/powerpoint/2010/main" val="2407607062"/>
              </p:ext>
            </p:extLst>
          </p:nvPr>
        </p:nvGraphicFramePr>
        <p:xfrm>
          <a:off x="137546" y="6979330"/>
          <a:ext cx="7192894" cy="2643429"/>
        </p:xfrm>
        <a:graphic>
          <a:graphicData uri="http://schemas.openxmlformats.org/drawingml/2006/chart">
            <c:chart xmlns:c="http://schemas.openxmlformats.org/drawingml/2006/chart" xmlns:r="http://schemas.openxmlformats.org/officeDocument/2006/relationships" r:id="rId3"/>
          </a:graphicData>
        </a:graphic>
      </p:graphicFrame>
      <p:sp>
        <p:nvSpPr>
          <p:cNvPr id="11" name="TextBox 10"/>
          <p:cNvSpPr txBox="1"/>
          <p:nvPr/>
        </p:nvSpPr>
        <p:spPr>
          <a:xfrm>
            <a:off x="231246" y="3453759"/>
            <a:ext cx="6404571" cy="276999"/>
          </a:xfrm>
          <a:prstGeom prst="rect">
            <a:avLst/>
          </a:prstGeom>
          <a:noFill/>
          <a:ln w="3175">
            <a:noFill/>
          </a:ln>
        </p:spPr>
        <p:txBody>
          <a:bodyPr wrap="square" rtlCol="0">
            <a:spAutoFit/>
          </a:bodyPr>
          <a:lstStyle/>
          <a:p>
            <a:r>
              <a:rPr lang="en-US" sz="1200" b="1" dirty="0">
                <a:solidFill>
                  <a:srgbClr val="4C545A"/>
                </a:solidFill>
                <a:latin typeface="+mj-lt"/>
              </a:rPr>
              <a:t>Use of Contraception (Currently Married/In Union)</a:t>
            </a:r>
          </a:p>
        </p:txBody>
      </p:sp>
      <p:graphicFrame>
        <p:nvGraphicFramePr>
          <p:cNvPr id="14" name="Chart 13"/>
          <p:cNvGraphicFramePr>
            <a:graphicFrameLocks/>
          </p:cNvGraphicFramePr>
          <p:nvPr>
            <p:extLst>
              <p:ext uri="{D42A27DB-BD31-4B8C-83A1-F6EECF244321}">
                <p14:modId xmlns:p14="http://schemas.microsoft.com/office/powerpoint/2010/main" val="154151186"/>
              </p:ext>
            </p:extLst>
          </p:nvPr>
        </p:nvGraphicFramePr>
        <p:xfrm>
          <a:off x="247142" y="539330"/>
          <a:ext cx="7192894" cy="2613445"/>
        </p:xfrm>
        <a:graphic>
          <a:graphicData uri="http://schemas.openxmlformats.org/drawingml/2006/chart">
            <c:chart xmlns:c="http://schemas.openxmlformats.org/drawingml/2006/chart" xmlns:r="http://schemas.openxmlformats.org/officeDocument/2006/relationships" r:id="rId4"/>
          </a:graphicData>
        </a:graphic>
      </p:graphicFrame>
      <p:sp>
        <p:nvSpPr>
          <p:cNvPr id="18" name="TextBox 17"/>
          <p:cNvSpPr txBox="1"/>
          <p:nvPr/>
        </p:nvSpPr>
        <p:spPr>
          <a:xfrm>
            <a:off x="307446" y="3150047"/>
            <a:ext cx="6805027" cy="200055"/>
          </a:xfrm>
          <a:prstGeom prst="rect">
            <a:avLst/>
          </a:prstGeom>
          <a:noFill/>
          <a:ln w="3175">
            <a:noFill/>
          </a:ln>
        </p:spPr>
        <p:txBody>
          <a:bodyPr wrap="square" rtlCol="0">
            <a:spAutoFit/>
          </a:bodyPr>
          <a:lstStyle/>
          <a:p>
            <a:r>
              <a:rPr lang="en-US" sz="700" dirty="0">
                <a:solidFill>
                  <a:schemeClr val="tx1">
                    <a:lumMod val="65000"/>
                    <a:lumOff val="35000"/>
                  </a:schemeClr>
                </a:solidFill>
              </a:rPr>
              <a:t>Percentage of women age 15–49 years who have heard of any contraception methods</a:t>
            </a:r>
          </a:p>
        </p:txBody>
      </p:sp>
      <p:cxnSp>
        <p:nvCxnSpPr>
          <p:cNvPr id="19" name="Straight Connector 18"/>
          <p:cNvCxnSpPr/>
          <p:nvPr/>
        </p:nvCxnSpPr>
        <p:spPr>
          <a:xfrm>
            <a:off x="307667" y="459514"/>
            <a:ext cx="7050024" cy="0"/>
          </a:xfrm>
          <a:prstGeom prst="line">
            <a:avLst/>
          </a:prstGeom>
          <a:ln w="6350">
            <a:solidFill>
              <a:srgbClr val="4C545A"/>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310388" y="3736114"/>
            <a:ext cx="7050024" cy="0"/>
          </a:xfrm>
          <a:prstGeom prst="line">
            <a:avLst/>
          </a:prstGeom>
          <a:ln w="6350">
            <a:solidFill>
              <a:srgbClr val="4C545A"/>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302768" y="6860314"/>
            <a:ext cx="7050024" cy="0"/>
          </a:xfrm>
          <a:prstGeom prst="line">
            <a:avLst/>
          </a:prstGeom>
          <a:ln w="6350">
            <a:solidFill>
              <a:srgbClr val="4C545A"/>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60170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30"/>
          <p:cNvSpPr txBox="1"/>
          <p:nvPr/>
        </p:nvSpPr>
        <p:spPr>
          <a:xfrm>
            <a:off x="227460" y="178161"/>
            <a:ext cx="2369862" cy="276999"/>
          </a:xfrm>
          <a:prstGeom prst="rect">
            <a:avLst/>
          </a:prstGeom>
          <a:noFill/>
          <a:ln w="3175">
            <a:noFill/>
          </a:ln>
        </p:spPr>
        <p:txBody>
          <a:bodyPr wrap="square" rtlCol="0">
            <a:spAutoFit/>
          </a:bodyPr>
          <a:lstStyle/>
          <a:p>
            <a:r>
              <a:rPr lang="en-US" sz="1200" b="1" dirty="0">
                <a:solidFill>
                  <a:srgbClr val="4C545A"/>
                </a:solidFill>
                <a:latin typeface="+mj-lt"/>
              </a:rPr>
              <a:t>Unmet Need for Family Planning</a:t>
            </a:r>
          </a:p>
        </p:txBody>
      </p:sp>
      <p:sp>
        <p:nvSpPr>
          <p:cNvPr id="18" name="TextBox 17"/>
          <p:cNvSpPr txBox="1"/>
          <p:nvPr/>
        </p:nvSpPr>
        <p:spPr>
          <a:xfrm>
            <a:off x="300622" y="5205477"/>
            <a:ext cx="3098247" cy="415498"/>
          </a:xfrm>
          <a:prstGeom prst="rect">
            <a:avLst/>
          </a:prstGeom>
          <a:noFill/>
          <a:ln w="3175">
            <a:noFill/>
          </a:ln>
        </p:spPr>
        <p:txBody>
          <a:bodyPr wrap="square" rtlCol="0">
            <a:spAutoFit/>
          </a:bodyPr>
          <a:lstStyle/>
          <a:p>
            <a:r>
              <a:rPr lang="en-US" sz="700" dirty="0">
                <a:solidFill>
                  <a:schemeClr val="tx1">
                    <a:lumMod val="65000"/>
                    <a:lumOff val="35000"/>
                  </a:schemeClr>
                </a:solidFill>
              </a:rPr>
              <a:t>Percentage of women age 15-49 years currently married or in union with an unmet need for family planning for limiting &amp; spacing, by background characteristics</a:t>
            </a:r>
            <a:endParaRPr lang="en-US" sz="200" dirty="0">
              <a:solidFill>
                <a:schemeClr val="tx1">
                  <a:lumMod val="65000"/>
                  <a:lumOff val="35000"/>
                </a:schemeClr>
              </a:solidFill>
            </a:endParaRPr>
          </a:p>
        </p:txBody>
      </p:sp>
      <p:cxnSp>
        <p:nvCxnSpPr>
          <p:cNvPr id="81" name="Straight Connector 80">
            <a:extLst>
              <a:ext uri="{FF2B5EF4-FFF2-40B4-BE49-F238E27FC236}">
                <a16:creationId xmlns="" xmlns:a16="http://schemas.microsoft.com/office/drawing/2014/main" id="{FCA77E09-7032-4D13-B1CC-BDD3118D3DC6}"/>
              </a:ext>
            </a:extLst>
          </p:cNvPr>
          <p:cNvCxnSpPr>
            <a:cxnSpLocks/>
          </p:cNvCxnSpPr>
          <p:nvPr/>
        </p:nvCxnSpPr>
        <p:spPr>
          <a:xfrm>
            <a:off x="297440" y="457108"/>
            <a:ext cx="3398255" cy="0"/>
          </a:xfrm>
          <a:prstGeom prst="line">
            <a:avLst/>
          </a:prstGeom>
          <a:ln w="6350">
            <a:solidFill>
              <a:srgbClr val="4C545A"/>
            </a:solidFill>
          </a:ln>
        </p:spPr>
        <p:style>
          <a:lnRef idx="1">
            <a:schemeClr val="accent1"/>
          </a:lnRef>
          <a:fillRef idx="0">
            <a:schemeClr val="accent1"/>
          </a:fillRef>
          <a:effectRef idx="0">
            <a:schemeClr val="accent1"/>
          </a:effectRef>
          <a:fontRef idx="minor">
            <a:schemeClr val="tx1"/>
          </a:fontRef>
        </p:style>
      </p:cxnSp>
      <p:sp>
        <p:nvSpPr>
          <p:cNvPr id="82" name="TextBox 81">
            <a:extLst>
              <a:ext uri="{FF2B5EF4-FFF2-40B4-BE49-F238E27FC236}">
                <a16:creationId xmlns="" xmlns:a16="http://schemas.microsoft.com/office/drawing/2014/main" id="{E358EF32-BC4B-44E1-9236-232E151453D8}"/>
              </a:ext>
            </a:extLst>
          </p:cNvPr>
          <p:cNvSpPr txBox="1"/>
          <p:nvPr/>
        </p:nvSpPr>
        <p:spPr>
          <a:xfrm>
            <a:off x="3889271" y="182935"/>
            <a:ext cx="3369176" cy="276999"/>
          </a:xfrm>
          <a:prstGeom prst="rect">
            <a:avLst/>
          </a:prstGeom>
          <a:noFill/>
          <a:ln w="3175">
            <a:noFill/>
          </a:ln>
        </p:spPr>
        <p:txBody>
          <a:bodyPr wrap="square" rtlCol="0">
            <a:spAutoFit/>
          </a:bodyPr>
          <a:lstStyle/>
          <a:p>
            <a:r>
              <a:rPr lang="en-US" sz="1200" b="1" dirty="0">
                <a:solidFill>
                  <a:srgbClr val="4C545A"/>
                </a:solidFill>
                <a:latin typeface="+mj-lt"/>
              </a:rPr>
              <a:t>Met Need for Family Planning</a:t>
            </a:r>
          </a:p>
        </p:txBody>
      </p:sp>
      <p:sp>
        <p:nvSpPr>
          <p:cNvPr id="6" name="Rectangle 5"/>
          <p:cNvSpPr/>
          <p:nvPr/>
        </p:nvSpPr>
        <p:spPr>
          <a:xfrm>
            <a:off x="304800" y="2418814"/>
            <a:ext cx="3337444" cy="307777"/>
          </a:xfrm>
          <a:prstGeom prst="rect">
            <a:avLst/>
          </a:prstGeom>
          <a:ln w="3175">
            <a:noFill/>
          </a:ln>
        </p:spPr>
        <p:txBody>
          <a:bodyPr wrap="square">
            <a:spAutoFit/>
          </a:bodyPr>
          <a:lstStyle/>
          <a:p>
            <a:r>
              <a:rPr lang="en-US" sz="700" dirty="0">
                <a:solidFill>
                  <a:schemeClr val="tx1">
                    <a:lumMod val="65000"/>
                    <a:lumOff val="35000"/>
                  </a:schemeClr>
                </a:solidFill>
              </a:rPr>
              <a:t>Percentage of women age 15-49 years currently married or in union with an unmet need for family planning, by background characteristics</a:t>
            </a:r>
            <a:endParaRPr lang="en-US" sz="200" dirty="0">
              <a:solidFill>
                <a:schemeClr val="tx1">
                  <a:lumMod val="65000"/>
                  <a:lumOff val="35000"/>
                </a:schemeClr>
              </a:solidFill>
            </a:endParaRPr>
          </a:p>
        </p:txBody>
      </p:sp>
      <p:sp>
        <p:nvSpPr>
          <p:cNvPr id="2" name="Rectangle 1"/>
          <p:cNvSpPr/>
          <p:nvPr/>
        </p:nvSpPr>
        <p:spPr>
          <a:xfrm>
            <a:off x="3963059" y="2418549"/>
            <a:ext cx="3383892" cy="307777"/>
          </a:xfrm>
          <a:prstGeom prst="rect">
            <a:avLst/>
          </a:prstGeom>
          <a:ln w="3175">
            <a:noFill/>
          </a:ln>
        </p:spPr>
        <p:txBody>
          <a:bodyPr wrap="square">
            <a:spAutoFit/>
          </a:bodyPr>
          <a:lstStyle/>
          <a:p>
            <a:r>
              <a:rPr lang="en-US" sz="700" dirty="0">
                <a:solidFill>
                  <a:schemeClr val="tx1">
                    <a:lumMod val="65000"/>
                    <a:lumOff val="35000"/>
                  </a:schemeClr>
                </a:solidFill>
              </a:rPr>
              <a:t>Percentage of women age 15-49 years currently married or in union with a met need (currently using contraception) for family planning, by background characteristics</a:t>
            </a:r>
            <a:endParaRPr lang="en-US" sz="200" dirty="0">
              <a:solidFill>
                <a:schemeClr val="tx1">
                  <a:lumMod val="65000"/>
                  <a:lumOff val="35000"/>
                </a:schemeClr>
              </a:solidFill>
            </a:endParaRPr>
          </a:p>
        </p:txBody>
      </p:sp>
      <p:sp>
        <p:nvSpPr>
          <p:cNvPr id="60" name="TextBox 59"/>
          <p:cNvSpPr txBox="1"/>
          <p:nvPr/>
        </p:nvSpPr>
        <p:spPr>
          <a:xfrm>
            <a:off x="230130" y="5668134"/>
            <a:ext cx="5504419" cy="276999"/>
          </a:xfrm>
          <a:prstGeom prst="rect">
            <a:avLst/>
          </a:prstGeom>
          <a:noFill/>
          <a:ln w="3175">
            <a:noFill/>
          </a:ln>
        </p:spPr>
        <p:txBody>
          <a:bodyPr wrap="square" rtlCol="0">
            <a:spAutoFit/>
          </a:bodyPr>
          <a:lstStyle/>
          <a:p>
            <a:r>
              <a:rPr lang="en-US" sz="1200" b="1" dirty="0">
                <a:solidFill>
                  <a:srgbClr val="4C545A"/>
                </a:solidFill>
                <a:latin typeface="+mj-lt"/>
              </a:rPr>
              <a:t>Total Demand for Family Planning</a:t>
            </a:r>
          </a:p>
        </p:txBody>
      </p:sp>
      <p:sp>
        <p:nvSpPr>
          <p:cNvPr id="67" name="TextBox 66"/>
          <p:cNvSpPr txBox="1"/>
          <p:nvPr/>
        </p:nvSpPr>
        <p:spPr>
          <a:xfrm>
            <a:off x="303659" y="9296096"/>
            <a:ext cx="6818167" cy="307777"/>
          </a:xfrm>
          <a:prstGeom prst="rect">
            <a:avLst/>
          </a:prstGeom>
          <a:noFill/>
          <a:ln w="3175">
            <a:noFill/>
          </a:ln>
        </p:spPr>
        <p:txBody>
          <a:bodyPr wrap="square" rtlCol="0">
            <a:spAutoFit/>
          </a:bodyPr>
          <a:lstStyle/>
          <a:p>
            <a:r>
              <a:rPr lang="en-US" sz="700" dirty="0">
                <a:solidFill>
                  <a:schemeClr val="tx1">
                    <a:lumMod val="65000"/>
                    <a:lumOff val="35000"/>
                  </a:schemeClr>
                </a:solidFill>
              </a:rPr>
              <a:t>Percentage of women age 15-49 years who are currently married or in union with demand for family planning that is sum of met and unmet need for family planning, by background characteristics</a:t>
            </a:r>
            <a:endParaRPr lang="en-US" sz="200" dirty="0">
              <a:solidFill>
                <a:schemeClr val="tx1">
                  <a:lumMod val="65000"/>
                  <a:lumOff val="35000"/>
                </a:schemeClr>
              </a:solidFill>
            </a:endParaRPr>
          </a:p>
        </p:txBody>
      </p:sp>
      <p:sp>
        <p:nvSpPr>
          <p:cNvPr id="89" name="TextBox 88"/>
          <p:cNvSpPr txBox="1"/>
          <p:nvPr/>
        </p:nvSpPr>
        <p:spPr>
          <a:xfrm>
            <a:off x="235080" y="2825124"/>
            <a:ext cx="2983672" cy="276999"/>
          </a:xfrm>
          <a:prstGeom prst="rect">
            <a:avLst/>
          </a:prstGeom>
          <a:noFill/>
          <a:ln w="3175">
            <a:noFill/>
          </a:ln>
        </p:spPr>
        <p:txBody>
          <a:bodyPr wrap="square" rtlCol="0">
            <a:spAutoFit/>
          </a:bodyPr>
          <a:lstStyle/>
          <a:p>
            <a:r>
              <a:rPr lang="en-US" sz="1200" b="1" dirty="0">
                <a:solidFill>
                  <a:srgbClr val="4C545A"/>
                </a:solidFill>
                <a:latin typeface="+mj-lt"/>
              </a:rPr>
              <a:t>Unmet Need for Family Planning by Age</a:t>
            </a:r>
          </a:p>
        </p:txBody>
      </p:sp>
      <p:sp>
        <p:nvSpPr>
          <p:cNvPr id="90" name="TextBox 89"/>
          <p:cNvSpPr txBox="1"/>
          <p:nvPr/>
        </p:nvSpPr>
        <p:spPr>
          <a:xfrm>
            <a:off x="3884986" y="2825124"/>
            <a:ext cx="2983672" cy="276999"/>
          </a:xfrm>
          <a:prstGeom prst="rect">
            <a:avLst/>
          </a:prstGeom>
          <a:noFill/>
          <a:ln w="3175">
            <a:noFill/>
          </a:ln>
        </p:spPr>
        <p:txBody>
          <a:bodyPr wrap="square" rtlCol="0">
            <a:spAutoFit/>
          </a:bodyPr>
          <a:lstStyle/>
          <a:p>
            <a:r>
              <a:rPr lang="en-US" sz="1200" b="1" dirty="0">
                <a:solidFill>
                  <a:srgbClr val="4C545A"/>
                </a:solidFill>
                <a:latin typeface="+mj-lt"/>
              </a:rPr>
              <a:t>Met Need for Family Planning by Age</a:t>
            </a:r>
          </a:p>
        </p:txBody>
      </p:sp>
      <p:sp>
        <p:nvSpPr>
          <p:cNvPr id="94" name="TextBox 93"/>
          <p:cNvSpPr txBox="1"/>
          <p:nvPr/>
        </p:nvSpPr>
        <p:spPr>
          <a:xfrm>
            <a:off x="3960391" y="5215174"/>
            <a:ext cx="3118256" cy="415498"/>
          </a:xfrm>
          <a:prstGeom prst="rect">
            <a:avLst/>
          </a:prstGeom>
          <a:noFill/>
          <a:ln w="3175">
            <a:noFill/>
          </a:ln>
        </p:spPr>
        <p:txBody>
          <a:bodyPr wrap="square" rtlCol="0">
            <a:spAutoFit/>
          </a:bodyPr>
          <a:lstStyle/>
          <a:p>
            <a:r>
              <a:rPr lang="en-US" sz="700" dirty="0">
                <a:solidFill>
                  <a:schemeClr val="tx1">
                    <a:lumMod val="65000"/>
                    <a:lumOff val="35000"/>
                  </a:schemeClr>
                </a:solidFill>
              </a:rPr>
              <a:t>Percentage of women age 15-49 years currently married or in union with a met need (currently using contraception) for family planning for limiting &amp; spacing, by background characteristics</a:t>
            </a:r>
            <a:endParaRPr lang="en-US" sz="200" dirty="0">
              <a:solidFill>
                <a:schemeClr val="tx1">
                  <a:lumMod val="65000"/>
                  <a:lumOff val="35000"/>
                </a:schemeClr>
              </a:solidFill>
            </a:endParaRPr>
          </a:p>
        </p:txBody>
      </p:sp>
      <p:graphicFrame>
        <p:nvGraphicFramePr>
          <p:cNvPr id="95" name="Content Placeholder 6"/>
          <p:cNvGraphicFramePr>
            <a:graphicFrameLocks/>
          </p:cNvGraphicFramePr>
          <p:nvPr>
            <p:extLst>
              <p:ext uri="{D42A27DB-BD31-4B8C-83A1-F6EECF244321}">
                <p14:modId xmlns:p14="http://schemas.microsoft.com/office/powerpoint/2010/main" val="1374633704"/>
              </p:ext>
            </p:extLst>
          </p:nvPr>
        </p:nvGraphicFramePr>
        <p:xfrm>
          <a:off x="380632" y="534635"/>
          <a:ext cx="2972303" cy="1878907"/>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96" name="Content Placeholder 6"/>
          <p:cNvGraphicFramePr>
            <a:graphicFrameLocks/>
          </p:cNvGraphicFramePr>
          <p:nvPr>
            <p:extLst>
              <p:ext uri="{D42A27DB-BD31-4B8C-83A1-F6EECF244321}">
                <p14:modId xmlns:p14="http://schemas.microsoft.com/office/powerpoint/2010/main" val="830346140"/>
              </p:ext>
            </p:extLst>
          </p:nvPr>
        </p:nvGraphicFramePr>
        <p:xfrm>
          <a:off x="4038588" y="533529"/>
          <a:ext cx="2972303" cy="188366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99" name="Content Placeholder 6"/>
          <p:cNvGraphicFramePr>
            <a:graphicFrameLocks/>
          </p:cNvGraphicFramePr>
          <p:nvPr>
            <p:extLst>
              <p:ext uri="{D42A27DB-BD31-4B8C-83A1-F6EECF244321}">
                <p14:modId xmlns:p14="http://schemas.microsoft.com/office/powerpoint/2010/main" val="2237605690"/>
              </p:ext>
            </p:extLst>
          </p:nvPr>
        </p:nvGraphicFramePr>
        <p:xfrm>
          <a:off x="3961186" y="3198224"/>
          <a:ext cx="3332356" cy="2015126"/>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00" name="Content Placeholder 6"/>
          <p:cNvGraphicFramePr>
            <a:graphicFrameLocks/>
          </p:cNvGraphicFramePr>
          <p:nvPr>
            <p:extLst>
              <p:ext uri="{D42A27DB-BD31-4B8C-83A1-F6EECF244321}">
                <p14:modId xmlns:p14="http://schemas.microsoft.com/office/powerpoint/2010/main" val="1388623989"/>
              </p:ext>
            </p:extLst>
          </p:nvPr>
        </p:nvGraphicFramePr>
        <p:xfrm>
          <a:off x="305831" y="3198224"/>
          <a:ext cx="3332356" cy="201168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01" name="Chart 100"/>
          <p:cNvGraphicFramePr/>
          <p:nvPr>
            <p:extLst>
              <p:ext uri="{D42A27DB-BD31-4B8C-83A1-F6EECF244321}">
                <p14:modId xmlns:p14="http://schemas.microsoft.com/office/powerpoint/2010/main" val="2634098305"/>
              </p:ext>
            </p:extLst>
          </p:nvPr>
        </p:nvGraphicFramePr>
        <p:xfrm>
          <a:off x="349365" y="6021070"/>
          <a:ext cx="6967037" cy="3191206"/>
        </p:xfrm>
        <a:graphic>
          <a:graphicData uri="http://schemas.openxmlformats.org/drawingml/2006/chart">
            <c:chart xmlns:c="http://schemas.openxmlformats.org/drawingml/2006/chart" xmlns:r="http://schemas.openxmlformats.org/officeDocument/2006/relationships" r:id="rId6"/>
          </a:graphicData>
        </a:graphic>
      </p:graphicFrame>
      <p:cxnSp>
        <p:nvCxnSpPr>
          <p:cNvPr id="22" name="Straight Connector 21">
            <a:extLst>
              <a:ext uri="{FF2B5EF4-FFF2-40B4-BE49-F238E27FC236}">
                <a16:creationId xmlns="" xmlns:a16="http://schemas.microsoft.com/office/drawing/2014/main" id="{FCA77E09-7032-4D13-B1CC-BDD3118D3DC6}"/>
              </a:ext>
            </a:extLst>
          </p:cNvPr>
          <p:cNvCxnSpPr>
            <a:cxnSpLocks/>
          </p:cNvCxnSpPr>
          <p:nvPr/>
        </p:nvCxnSpPr>
        <p:spPr>
          <a:xfrm>
            <a:off x="3958835" y="458695"/>
            <a:ext cx="3398255" cy="0"/>
          </a:xfrm>
          <a:prstGeom prst="line">
            <a:avLst/>
          </a:prstGeom>
          <a:ln w="6350">
            <a:solidFill>
              <a:srgbClr val="4C545A"/>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 xmlns:a16="http://schemas.microsoft.com/office/drawing/2014/main" id="{FCA77E09-7032-4D13-B1CC-BDD3118D3DC6}"/>
              </a:ext>
            </a:extLst>
          </p:cNvPr>
          <p:cNvCxnSpPr>
            <a:cxnSpLocks/>
          </p:cNvCxnSpPr>
          <p:nvPr/>
        </p:nvCxnSpPr>
        <p:spPr>
          <a:xfrm>
            <a:off x="3954245" y="3105058"/>
            <a:ext cx="3398255" cy="0"/>
          </a:xfrm>
          <a:prstGeom prst="line">
            <a:avLst/>
          </a:prstGeom>
          <a:ln w="6350">
            <a:solidFill>
              <a:srgbClr val="4C545A"/>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 xmlns:a16="http://schemas.microsoft.com/office/drawing/2014/main" id="{FCA77E09-7032-4D13-B1CC-BDD3118D3DC6}"/>
              </a:ext>
            </a:extLst>
          </p:cNvPr>
          <p:cNvCxnSpPr>
            <a:cxnSpLocks/>
          </p:cNvCxnSpPr>
          <p:nvPr/>
        </p:nvCxnSpPr>
        <p:spPr>
          <a:xfrm>
            <a:off x="302202" y="3106886"/>
            <a:ext cx="3398255" cy="0"/>
          </a:xfrm>
          <a:prstGeom prst="line">
            <a:avLst/>
          </a:prstGeom>
          <a:ln w="6350">
            <a:solidFill>
              <a:srgbClr val="4C545A"/>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307667" y="5945914"/>
            <a:ext cx="7050024" cy="0"/>
          </a:xfrm>
          <a:prstGeom prst="line">
            <a:avLst/>
          </a:prstGeom>
          <a:ln w="6350">
            <a:solidFill>
              <a:srgbClr val="4C545A"/>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927800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31148" y="178801"/>
            <a:ext cx="7062313" cy="276999"/>
          </a:xfrm>
          <a:prstGeom prst="rect">
            <a:avLst/>
          </a:prstGeom>
          <a:noFill/>
          <a:ln w="3175">
            <a:noFill/>
          </a:ln>
        </p:spPr>
        <p:txBody>
          <a:bodyPr wrap="square" rtlCol="0">
            <a:spAutoFit/>
          </a:bodyPr>
          <a:lstStyle/>
          <a:p>
            <a:pPr lvl="0"/>
            <a:r>
              <a:rPr lang="en-US" sz="1200" b="1" dirty="0">
                <a:solidFill>
                  <a:srgbClr val="4C545A"/>
                </a:solidFill>
                <a:latin typeface="Franklin Gothic Medium" panose="020B0603020102020204"/>
              </a:rPr>
              <a:t>Percentage of Demand for Family Planning Satisfied with Modern Methods</a:t>
            </a:r>
            <a:endParaRPr lang="en-US" sz="1200" b="1" dirty="0">
              <a:solidFill>
                <a:srgbClr val="4C545A"/>
              </a:solidFill>
              <a:latin typeface="+mj-lt"/>
            </a:endParaRPr>
          </a:p>
        </p:txBody>
      </p:sp>
      <p:graphicFrame>
        <p:nvGraphicFramePr>
          <p:cNvPr id="4" name="Content Placeholder 6"/>
          <p:cNvGraphicFramePr>
            <a:graphicFrameLocks/>
          </p:cNvGraphicFramePr>
          <p:nvPr>
            <p:extLst>
              <p:ext uri="{D42A27DB-BD31-4B8C-83A1-F6EECF244321}">
                <p14:modId xmlns:p14="http://schemas.microsoft.com/office/powerpoint/2010/main" val="3722804847"/>
              </p:ext>
            </p:extLst>
          </p:nvPr>
        </p:nvGraphicFramePr>
        <p:xfrm>
          <a:off x="383749" y="617221"/>
          <a:ext cx="3832016" cy="1875662"/>
        </p:xfrm>
        <a:graphic>
          <a:graphicData uri="http://schemas.openxmlformats.org/drawingml/2006/chart">
            <c:chart xmlns:c="http://schemas.openxmlformats.org/drawingml/2006/chart" xmlns:r="http://schemas.openxmlformats.org/officeDocument/2006/relationships" r:id="rId2"/>
          </a:graphicData>
        </a:graphic>
      </p:graphicFrame>
      <p:sp>
        <p:nvSpPr>
          <p:cNvPr id="5" name="Rectangle 4"/>
          <p:cNvSpPr/>
          <p:nvPr/>
        </p:nvSpPr>
        <p:spPr>
          <a:xfrm>
            <a:off x="4648200" y="903416"/>
            <a:ext cx="2749292" cy="1589466"/>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700" dirty="0"/>
              <a:t>The proportion of demand for family planning satisfied with modern methods is useful in assessing overall levels of coverage for family planning </a:t>
            </a:r>
            <a:r>
              <a:rPr lang="en-US" sz="700" dirty="0" err="1"/>
              <a:t>programmes</a:t>
            </a:r>
            <a:r>
              <a:rPr lang="en-US" sz="700" dirty="0"/>
              <a:t> and services. Access to and use of an effective means to prevent pregnancy helps enable women and their partners to exercise their rights to decide freely and responsibly the number and spacing of their children and to have the information, education and means to do so. Meeting demand for family planning with modern methods also contributes to maternal and child health by preventing unintended pregnancies and closely spaced pregnancies, which are at higher risk for poor obstetrical outcomes.</a:t>
            </a:r>
          </a:p>
          <a:p>
            <a:pPr algn="ctr"/>
            <a:endParaRPr lang="en-US" sz="700" dirty="0"/>
          </a:p>
        </p:txBody>
      </p:sp>
      <p:sp>
        <p:nvSpPr>
          <p:cNvPr id="6" name="TextBox 5"/>
          <p:cNvSpPr txBox="1"/>
          <p:nvPr/>
        </p:nvSpPr>
        <p:spPr>
          <a:xfrm>
            <a:off x="227023" y="2921717"/>
            <a:ext cx="7062313" cy="276999"/>
          </a:xfrm>
          <a:prstGeom prst="rect">
            <a:avLst/>
          </a:prstGeom>
          <a:noFill/>
          <a:ln w="3175">
            <a:noFill/>
          </a:ln>
        </p:spPr>
        <p:txBody>
          <a:bodyPr wrap="square" rtlCol="0">
            <a:spAutoFit/>
          </a:bodyPr>
          <a:lstStyle/>
          <a:p>
            <a:r>
              <a:rPr lang="en-US" sz="1200" b="1" dirty="0">
                <a:solidFill>
                  <a:srgbClr val="4C545A"/>
                </a:solidFill>
                <a:latin typeface="Franklin Gothic Medium" panose="020B0603020102020204"/>
              </a:rPr>
              <a:t>Informed Decision on Reproductive Health Care - SDG indicator </a:t>
            </a:r>
            <a:r>
              <a:rPr lang="en-US" sz="1200" b="1" dirty="0" smtClean="0">
                <a:solidFill>
                  <a:srgbClr val="4C545A"/>
                </a:solidFill>
                <a:latin typeface="Franklin Gothic Medium" panose="020B0603020102020204"/>
              </a:rPr>
              <a:t>5.6.1</a:t>
            </a:r>
            <a:endParaRPr lang="en-US" sz="1200" b="1" dirty="0">
              <a:solidFill>
                <a:srgbClr val="4C545A"/>
              </a:solidFill>
              <a:latin typeface="Franklin Gothic Medium" panose="020B0603020102020204"/>
            </a:endParaRPr>
          </a:p>
        </p:txBody>
      </p:sp>
      <p:sp>
        <p:nvSpPr>
          <p:cNvPr id="7" name="TextBox 6"/>
          <p:cNvSpPr txBox="1"/>
          <p:nvPr/>
        </p:nvSpPr>
        <p:spPr>
          <a:xfrm>
            <a:off x="383749" y="2492882"/>
            <a:ext cx="3447823" cy="200055"/>
          </a:xfrm>
          <a:prstGeom prst="rect">
            <a:avLst/>
          </a:prstGeom>
          <a:noFill/>
          <a:ln w="3175">
            <a:noFill/>
          </a:ln>
        </p:spPr>
        <p:txBody>
          <a:bodyPr wrap="square" rtlCol="0">
            <a:spAutoFit/>
          </a:bodyPr>
          <a:lstStyle/>
          <a:p>
            <a:r>
              <a:rPr lang="en-US" sz="700" dirty="0">
                <a:solidFill>
                  <a:schemeClr val="tx1">
                    <a:lumMod val="65000"/>
                    <a:lumOff val="35000"/>
                  </a:schemeClr>
                </a:solidFill>
              </a:rPr>
              <a:t>*Data for age category "Age 15-19" is based on 25-49 </a:t>
            </a:r>
            <a:r>
              <a:rPr lang="en-US" sz="700" dirty="0" err="1">
                <a:solidFill>
                  <a:schemeClr val="tx1">
                    <a:lumMod val="65000"/>
                    <a:lumOff val="35000"/>
                  </a:schemeClr>
                </a:solidFill>
              </a:rPr>
              <a:t>unweighted</a:t>
            </a:r>
            <a:r>
              <a:rPr lang="en-US" sz="700" dirty="0">
                <a:solidFill>
                  <a:schemeClr val="tx1">
                    <a:lumMod val="65000"/>
                    <a:lumOff val="35000"/>
                  </a:schemeClr>
                </a:solidFill>
              </a:rPr>
              <a:t> cases.</a:t>
            </a:r>
          </a:p>
        </p:txBody>
      </p:sp>
      <p:graphicFrame>
        <p:nvGraphicFramePr>
          <p:cNvPr id="8" name="Chart 7"/>
          <p:cNvGraphicFramePr>
            <a:graphicFrameLocks/>
          </p:cNvGraphicFramePr>
          <p:nvPr>
            <p:extLst>
              <p:ext uri="{D42A27DB-BD31-4B8C-83A1-F6EECF244321}">
                <p14:modId xmlns:p14="http://schemas.microsoft.com/office/powerpoint/2010/main" val="453403346"/>
              </p:ext>
            </p:extLst>
          </p:nvPr>
        </p:nvGraphicFramePr>
        <p:xfrm>
          <a:off x="302231" y="3349093"/>
          <a:ext cx="7104786" cy="2774309"/>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9"/>
          <p:cNvSpPr txBox="1"/>
          <p:nvPr/>
        </p:nvSpPr>
        <p:spPr>
          <a:xfrm>
            <a:off x="386924" y="6123402"/>
            <a:ext cx="6906537" cy="200055"/>
          </a:xfrm>
          <a:prstGeom prst="rect">
            <a:avLst/>
          </a:prstGeom>
          <a:noFill/>
          <a:ln w="3175">
            <a:noFill/>
          </a:ln>
        </p:spPr>
        <p:txBody>
          <a:bodyPr wrap="square" rtlCol="0">
            <a:spAutoFit/>
          </a:bodyPr>
          <a:lstStyle/>
          <a:p>
            <a:r>
              <a:rPr lang="en-US" sz="700" dirty="0">
                <a:solidFill>
                  <a:schemeClr val="tx1">
                    <a:lumMod val="65000"/>
                    <a:lumOff val="35000"/>
                  </a:schemeClr>
                </a:solidFill>
              </a:rPr>
              <a:t>Percentage of women age 15-49 years currently married or in union who make their own informed decisions regarding sexual relations, contraceptive use and health care </a:t>
            </a:r>
          </a:p>
        </p:txBody>
      </p:sp>
      <p:sp>
        <p:nvSpPr>
          <p:cNvPr id="11" name="TextBox 10"/>
          <p:cNvSpPr txBox="1"/>
          <p:nvPr/>
        </p:nvSpPr>
        <p:spPr>
          <a:xfrm>
            <a:off x="240804" y="6595379"/>
            <a:ext cx="3788271" cy="261610"/>
          </a:xfrm>
          <a:prstGeom prst="rect">
            <a:avLst/>
          </a:prstGeom>
          <a:noFill/>
          <a:ln w="3175">
            <a:noFill/>
          </a:ln>
        </p:spPr>
        <p:txBody>
          <a:bodyPr wrap="square" rtlCol="0">
            <a:spAutoFit/>
          </a:bodyPr>
          <a:lstStyle/>
          <a:p>
            <a:pPr lvl="0"/>
            <a:r>
              <a:rPr lang="en-US" sz="1100" b="1" dirty="0">
                <a:solidFill>
                  <a:srgbClr val="4C545A"/>
                </a:solidFill>
                <a:latin typeface="+mj-lt"/>
              </a:rPr>
              <a:t>Decision on Sexual Intercourse with the Husband/Partner</a:t>
            </a:r>
          </a:p>
        </p:txBody>
      </p:sp>
      <p:cxnSp>
        <p:nvCxnSpPr>
          <p:cNvPr id="12" name="Straight Connector 11"/>
          <p:cNvCxnSpPr/>
          <p:nvPr/>
        </p:nvCxnSpPr>
        <p:spPr>
          <a:xfrm>
            <a:off x="373163" y="6856989"/>
            <a:ext cx="3657600" cy="0"/>
          </a:xfrm>
          <a:prstGeom prst="line">
            <a:avLst/>
          </a:prstGeom>
          <a:ln w="6350">
            <a:solidFill>
              <a:srgbClr val="4C545A"/>
            </a:solidFill>
          </a:ln>
        </p:spPr>
        <p:style>
          <a:lnRef idx="1">
            <a:schemeClr val="accent1"/>
          </a:lnRef>
          <a:fillRef idx="0">
            <a:schemeClr val="accent1"/>
          </a:fillRef>
          <a:effectRef idx="0">
            <a:schemeClr val="accent1"/>
          </a:effectRef>
          <a:fontRef idx="minor">
            <a:schemeClr val="tx1"/>
          </a:fontRef>
        </p:style>
      </p:cxnSp>
      <p:graphicFrame>
        <p:nvGraphicFramePr>
          <p:cNvPr id="13" name="Content Placeholder 6"/>
          <p:cNvGraphicFramePr>
            <a:graphicFrameLocks/>
          </p:cNvGraphicFramePr>
          <p:nvPr>
            <p:extLst>
              <p:ext uri="{D42A27DB-BD31-4B8C-83A1-F6EECF244321}">
                <p14:modId xmlns:p14="http://schemas.microsoft.com/office/powerpoint/2010/main" val="1914448678"/>
              </p:ext>
            </p:extLst>
          </p:nvPr>
        </p:nvGraphicFramePr>
        <p:xfrm>
          <a:off x="381000" y="6924675"/>
          <a:ext cx="3657600" cy="1908810"/>
        </p:xfrm>
        <a:graphic>
          <a:graphicData uri="http://schemas.openxmlformats.org/drawingml/2006/chart">
            <c:chart xmlns:c="http://schemas.openxmlformats.org/drawingml/2006/chart" xmlns:r="http://schemas.openxmlformats.org/officeDocument/2006/relationships" r:id="rId4"/>
          </a:graphicData>
        </a:graphic>
      </p:graphicFrame>
      <p:sp>
        <p:nvSpPr>
          <p:cNvPr id="14" name="Rectangle 13"/>
          <p:cNvSpPr/>
          <p:nvPr/>
        </p:nvSpPr>
        <p:spPr>
          <a:xfrm>
            <a:off x="4284980" y="6690629"/>
            <a:ext cx="3061712" cy="2515284"/>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700" dirty="0"/>
              <a:t>The percentage of women age 15–49 years who make their own informed decisions regarding sexual relations, contraceptive use and health care (SDG indicator 5.6.1) is useful in assessing overall levels of family planning and reproductive rights. “</a:t>
            </a:r>
            <a:r>
              <a:rPr lang="en-GB" sz="700" dirty="0"/>
              <a:t>The ability of women and girls to exercise their basic human rights, including their right to sexual and reproductive health, is a prerequisite for achieving the Sustainable Development Goals. Women and girls who can make choices and control their reproductive lives are better able to get quality education, find decent work, and make free and informed decisions in all spheres of life.”</a:t>
            </a:r>
            <a:endParaRPr lang="en-US" sz="700" dirty="0"/>
          </a:p>
          <a:p>
            <a:pPr algn="ctr"/>
            <a:endParaRPr lang="en-US" sz="700" dirty="0"/>
          </a:p>
          <a:p>
            <a:pPr algn="just"/>
            <a:r>
              <a:rPr lang="en-US" sz="700" dirty="0"/>
              <a:t>SDG Indicators 5.6.1 is derived from the following three component questions: A woman is considered to have autonomy in reproductive health decision making and to be empowered to exercise her reproductive rights if she: can say “NO’ to sex with her husband/partner if she does not want to, decides on use/ non-use of contraception and decides on health care for herself. Only women who provide a “yes” answer to all three components are considered as women who make their own decisions regarding </a:t>
            </a:r>
            <a:r>
              <a:rPr lang="en-US" sz="700"/>
              <a:t>sexual relations </a:t>
            </a:r>
            <a:r>
              <a:rPr lang="en-US" sz="700" dirty="0"/>
              <a:t>and health care.</a:t>
            </a:r>
          </a:p>
          <a:p>
            <a:pPr algn="ctr"/>
            <a:endParaRPr lang="en-US" sz="700" dirty="0"/>
          </a:p>
        </p:txBody>
      </p:sp>
      <p:sp>
        <p:nvSpPr>
          <p:cNvPr id="17" name="TextBox 16"/>
          <p:cNvSpPr txBox="1"/>
          <p:nvPr/>
        </p:nvSpPr>
        <p:spPr>
          <a:xfrm>
            <a:off x="377518" y="8913705"/>
            <a:ext cx="3674417" cy="307777"/>
          </a:xfrm>
          <a:prstGeom prst="rect">
            <a:avLst/>
          </a:prstGeom>
          <a:noFill/>
          <a:ln w="3175">
            <a:noFill/>
          </a:ln>
        </p:spPr>
        <p:txBody>
          <a:bodyPr wrap="square" rtlCol="0">
            <a:spAutoFit/>
          </a:bodyPr>
          <a:lstStyle/>
          <a:p>
            <a:r>
              <a:rPr lang="en-US" sz="700" dirty="0">
                <a:solidFill>
                  <a:schemeClr val="tx1">
                    <a:lumMod val="65000"/>
                    <a:lumOff val="35000"/>
                  </a:schemeClr>
                </a:solidFill>
              </a:rPr>
              <a:t>Percentage of women age 15-49 years currently married or in union who can say "no" to the husband/partner if she does not want to have sexual intercourse</a:t>
            </a:r>
          </a:p>
        </p:txBody>
      </p:sp>
      <p:sp>
        <p:nvSpPr>
          <p:cNvPr id="16" name="TextBox 31"/>
          <p:cNvSpPr txBox="1"/>
          <p:nvPr/>
        </p:nvSpPr>
        <p:spPr>
          <a:xfrm>
            <a:off x="2473393" y="5880055"/>
            <a:ext cx="1676265" cy="198005"/>
          </a:xfrm>
          <a:prstGeom prst="rect">
            <a:avLst/>
          </a:prstGeom>
          <a:noFill/>
          <a:ln w="31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US" sz="700" dirty="0">
                <a:solidFill>
                  <a:schemeClr val="tx1">
                    <a:lumMod val="65000"/>
                    <a:lumOff val="35000"/>
                  </a:schemeClr>
                </a:solidFill>
              </a:rPr>
              <a:t>Wealth Quintile</a:t>
            </a:r>
          </a:p>
        </p:txBody>
      </p:sp>
      <p:sp>
        <p:nvSpPr>
          <p:cNvPr id="18" name="TextBox 30"/>
          <p:cNvSpPr txBox="1"/>
          <p:nvPr/>
        </p:nvSpPr>
        <p:spPr>
          <a:xfrm>
            <a:off x="1404929" y="5882011"/>
            <a:ext cx="787394" cy="200672"/>
          </a:xfrm>
          <a:prstGeom prst="rect">
            <a:avLst/>
          </a:prstGeom>
          <a:noFill/>
          <a:ln w="31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US" sz="700" dirty="0">
                <a:solidFill>
                  <a:schemeClr val="tx1">
                    <a:lumMod val="65000"/>
                    <a:lumOff val="35000"/>
                  </a:schemeClr>
                </a:solidFill>
              </a:rPr>
              <a:t>Area</a:t>
            </a:r>
          </a:p>
        </p:txBody>
      </p:sp>
      <p:sp>
        <p:nvSpPr>
          <p:cNvPr id="19" name="TextBox 33"/>
          <p:cNvSpPr txBox="1"/>
          <p:nvPr/>
        </p:nvSpPr>
        <p:spPr>
          <a:xfrm>
            <a:off x="6112300" y="5880152"/>
            <a:ext cx="946571" cy="194911"/>
          </a:xfrm>
          <a:prstGeom prst="rect">
            <a:avLst/>
          </a:prstGeom>
          <a:noFill/>
          <a:ln w="31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US" sz="700" dirty="0">
                <a:solidFill>
                  <a:schemeClr val="tx1">
                    <a:lumMod val="65000"/>
                    <a:lumOff val="35000"/>
                  </a:schemeClr>
                </a:solidFill>
              </a:rPr>
              <a:t>Woman’s Education</a:t>
            </a:r>
          </a:p>
        </p:txBody>
      </p:sp>
      <p:cxnSp>
        <p:nvCxnSpPr>
          <p:cNvPr id="20" name="Straight Connector 19"/>
          <p:cNvCxnSpPr/>
          <p:nvPr/>
        </p:nvCxnSpPr>
        <p:spPr>
          <a:xfrm>
            <a:off x="307667" y="459514"/>
            <a:ext cx="7050024" cy="0"/>
          </a:xfrm>
          <a:prstGeom prst="line">
            <a:avLst/>
          </a:prstGeom>
          <a:ln w="6350">
            <a:solidFill>
              <a:srgbClr val="4C545A"/>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304990" y="3200502"/>
            <a:ext cx="7050024" cy="0"/>
          </a:xfrm>
          <a:prstGeom prst="line">
            <a:avLst/>
          </a:prstGeom>
          <a:ln w="6350">
            <a:solidFill>
              <a:srgbClr val="4C545A"/>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232762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 name="Straight Connector 19"/>
          <p:cNvCxnSpPr/>
          <p:nvPr/>
        </p:nvCxnSpPr>
        <p:spPr>
          <a:xfrm>
            <a:off x="307667" y="459514"/>
            <a:ext cx="7050024" cy="0"/>
          </a:xfrm>
          <a:prstGeom prst="line">
            <a:avLst/>
          </a:prstGeom>
          <a:ln w="6350">
            <a:solidFill>
              <a:srgbClr val="4C545A"/>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234958" y="182611"/>
            <a:ext cx="7062313" cy="276999"/>
          </a:xfrm>
          <a:prstGeom prst="rect">
            <a:avLst/>
          </a:prstGeom>
          <a:noFill/>
          <a:ln w="3175">
            <a:noFill/>
          </a:ln>
        </p:spPr>
        <p:txBody>
          <a:bodyPr wrap="square" rtlCol="0">
            <a:spAutoFit/>
          </a:bodyPr>
          <a:lstStyle/>
          <a:p>
            <a:r>
              <a:rPr lang="en-US" sz="1200" b="1" dirty="0">
                <a:solidFill>
                  <a:srgbClr val="4C545A"/>
                </a:solidFill>
                <a:latin typeface="+mj-lt"/>
              </a:rPr>
              <a:t>Regional Data on Family Planning &amp; Informed Decision</a:t>
            </a:r>
          </a:p>
        </p:txBody>
      </p:sp>
      <p:sp>
        <p:nvSpPr>
          <p:cNvPr id="44" name="TextBox 15"/>
          <p:cNvSpPr txBox="1"/>
          <p:nvPr/>
        </p:nvSpPr>
        <p:spPr>
          <a:xfrm>
            <a:off x="509648" y="6982711"/>
            <a:ext cx="6396421" cy="215444"/>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800" dirty="0">
                <a:solidFill>
                  <a:schemeClr val="tx1">
                    <a:lumMod val="85000"/>
                    <a:lumOff val="15000"/>
                  </a:schemeClr>
                </a:solidFill>
              </a:rPr>
              <a:t>Percentage of adolescents who have a functioning difficulty, by domain, </a:t>
            </a:r>
            <a:r>
              <a:rPr lang="en-US" sz="800" dirty="0">
                <a:solidFill>
                  <a:srgbClr val="FF0000"/>
                </a:solidFill>
              </a:rPr>
              <a:t>Country, year </a:t>
            </a:r>
          </a:p>
        </p:txBody>
      </p:sp>
      <p:sp>
        <p:nvSpPr>
          <p:cNvPr id="49" name="TextBox 48"/>
          <p:cNvSpPr txBox="1"/>
          <p:nvPr/>
        </p:nvSpPr>
        <p:spPr>
          <a:xfrm>
            <a:off x="4602357" y="9683586"/>
            <a:ext cx="2795552" cy="184666"/>
          </a:xfrm>
          <a:prstGeom prst="rect">
            <a:avLst/>
          </a:prstGeom>
          <a:noFill/>
        </p:spPr>
        <p:txBody>
          <a:bodyPr wrap="square" rtlCol="0">
            <a:spAutoFit/>
          </a:bodyPr>
          <a:lstStyle/>
          <a:p>
            <a:pPr algn="r"/>
            <a:r>
              <a:rPr lang="en-US" sz="600" dirty="0">
                <a:solidFill>
                  <a:schemeClr val="tx1">
                    <a:lumMod val="50000"/>
                    <a:lumOff val="50000"/>
                  </a:schemeClr>
                </a:solidFill>
              </a:rPr>
              <a:t>A Statistical Snapshot of the</a:t>
            </a:r>
            <a:r>
              <a:rPr lang="en-US" sz="600" b="1" dirty="0">
                <a:solidFill>
                  <a:schemeClr val="tx1">
                    <a:lumMod val="50000"/>
                    <a:lumOff val="50000"/>
                  </a:schemeClr>
                </a:solidFill>
              </a:rPr>
              <a:t> Nutritional Status of Children</a:t>
            </a:r>
            <a:r>
              <a:rPr lang="en-US" sz="600" dirty="0">
                <a:solidFill>
                  <a:schemeClr val="tx1">
                    <a:lumMod val="50000"/>
                    <a:lumOff val="50000"/>
                  </a:schemeClr>
                </a:solidFill>
              </a:rPr>
              <a:t>: </a:t>
            </a:r>
            <a:r>
              <a:rPr lang="en-US" sz="600" dirty="0">
                <a:solidFill>
                  <a:srgbClr val="FF0000"/>
                </a:solidFill>
              </a:rPr>
              <a:t>Sudan</a:t>
            </a:r>
            <a:r>
              <a:rPr lang="en-US" sz="600" dirty="0">
                <a:solidFill>
                  <a:schemeClr val="tx1">
                    <a:lumMod val="50000"/>
                    <a:lumOff val="50000"/>
                  </a:schemeClr>
                </a:solidFill>
              </a:rPr>
              <a:t> 2014 – 2</a:t>
            </a:r>
          </a:p>
        </p:txBody>
      </p:sp>
      <p:pic>
        <p:nvPicPr>
          <p:cNvPr id="50" name="Picture 49"/>
          <p:cNvPicPr>
            <a:picLocks noChangeAspect="1"/>
          </p:cNvPicPr>
          <p:nvPr/>
        </p:nvPicPr>
        <p:blipFill rotWithShape="1">
          <a:blip r:embed="rId2">
            <a:extLst>
              <a:ext uri="{28A0092B-C50C-407E-A947-70E740481C1C}">
                <a14:useLocalDpi xmlns:a14="http://schemas.microsoft.com/office/drawing/2010/main" val="0"/>
              </a:ext>
            </a:extLst>
          </a:blip>
          <a:srcRect r="28854"/>
          <a:stretch/>
        </p:blipFill>
        <p:spPr>
          <a:xfrm>
            <a:off x="309503" y="8169640"/>
            <a:ext cx="7050024" cy="1657778"/>
          </a:xfrm>
          <a:prstGeom prst="rect">
            <a:avLst/>
          </a:prstGeom>
        </p:spPr>
      </p:pic>
      <p:sp>
        <p:nvSpPr>
          <p:cNvPr id="54" name="Rectangle 53"/>
          <p:cNvSpPr/>
          <p:nvPr/>
        </p:nvSpPr>
        <p:spPr>
          <a:xfrm>
            <a:off x="299978" y="4529837"/>
            <a:ext cx="7050306" cy="3471163"/>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TextBox 54"/>
          <p:cNvSpPr txBox="1"/>
          <p:nvPr/>
        </p:nvSpPr>
        <p:spPr>
          <a:xfrm>
            <a:off x="307667" y="4529837"/>
            <a:ext cx="2274629" cy="369332"/>
          </a:xfrm>
          <a:prstGeom prst="rect">
            <a:avLst/>
          </a:prstGeom>
          <a:noFill/>
        </p:spPr>
        <p:txBody>
          <a:bodyPr wrap="square" rtlCol="0">
            <a:spAutoFit/>
          </a:bodyPr>
          <a:lstStyle/>
          <a:p>
            <a:r>
              <a:rPr lang="en-US" b="1" dirty="0">
                <a:solidFill>
                  <a:schemeClr val="bg1"/>
                </a:solidFill>
                <a:latin typeface="+mj-lt"/>
              </a:rPr>
              <a:t>Key Messages</a:t>
            </a:r>
          </a:p>
        </p:txBody>
      </p:sp>
      <p:sp>
        <p:nvSpPr>
          <p:cNvPr id="59" name="TextBox 58"/>
          <p:cNvSpPr txBox="1"/>
          <p:nvPr/>
        </p:nvSpPr>
        <p:spPr>
          <a:xfrm>
            <a:off x="304800" y="5007576"/>
            <a:ext cx="7009105" cy="2860074"/>
          </a:xfrm>
          <a:prstGeom prst="rect">
            <a:avLst/>
          </a:prstGeom>
          <a:noFill/>
        </p:spPr>
        <p:txBody>
          <a:bodyPr wrap="square" numCol="3" rtlCol="0">
            <a:noAutofit/>
          </a:bodyPr>
          <a:lstStyle/>
          <a:p>
            <a:pPr marL="171450" indent="-171450">
              <a:buFont typeface="Arial" charset="0"/>
              <a:buChar char="•"/>
            </a:pPr>
            <a:r>
              <a:rPr lang="en-US" sz="900" dirty="0">
                <a:solidFill>
                  <a:schemeClr val="bg1"/>
                </a:solidFill>
              </a:rPr>
              <a:t>The highest percentage of women age 15-19 years, who have had a live birth or were pregnant with a first child, was in the poorest wealth quintile - 18%, while country level is only 8%.</a:t>
            </a:r>
          </a:p>
          <a:p>
            <a:pPr marL="171450" indent="-171450">
              <a:buFont typeface="Arial" charset="0"/>
              <a:buChar char="•"/>
            </a:pPr>
            <a:r>
              <a:rPr lang="en-US" sz="900" dirty="0">
                <a:solidFill>
                  <a:schemeClr val="bg1"/>
                </a:solidFill>
              </a:rPr>
              <a:t>Almost all respondents (98%) had heard of at least one modern method —particularly the condom, pill and IUD, regardless of marital status, residence, age or education.</a:t>
            </a:r>
          </a:p>
          <a:p>
            <a:pPr marL="171450" indent="-171450">
              <a:buFont typeface="Arial" charset="0"/>
              <a:buChar char="•"/>
            </a:pPr>
            <a:r>
              <a:rPr lang="en-US" sz="900" dirty="0">
                <a:solidFill>
                  <a:schemeClr val="bg1"/>
                </a:solidFill>
              </a:rPr>
              <a:t>Overall, 7% of women stated that the traditional methods are the most effective. Belief in the high effectiveness of traditional methods is, in fact, the predominant view among Azerbaijani women (up to 17%); and those in lowest wealthy quintiles (9%).</a:t>
            </a:r>
          </a:p>
          <a:p>
            <a:pPr marL="171450" indent="-171450">
              <a:buFont typeface="Arial" charset="0"/>
              <a:buChar char="•"/>
            </a:pPr>
            <a:r>
              <a:rPr lang="en-US" sz="900" dirty="0">
                <a:solidFill>
                  <a:schemeClr val="bg1"/>
                </a:solidFill>
              </a:rPr>
              <a:t>For each contraceptive method, there is a considerable gap between awareness of the method and knowledge of effectiveness. Perceptions of method reliability are confused, and involve serious misunderstandings that tend to increase unplanned pregnancies and abortions.</a:t>
            </a:r>
          </a:p>
          <a:p>
            <a:pPr marL="171450" indent="-171450">
              <a:buFont typeface="Arial" charset="0"/>
              <a:buChar char="•"/>
            </a:pPr>
            <a:r>
              <a:rPr lang="en-US" sz="900" dirty="0">
                <a:solidFill>
                  <a:schemeClr val="bg1"/>
                </a:solidFill>
              </a:rPr>
              <a:t>The contraceptive prevalence rate (CPR) for married women is 41%. As expected, urban women were more likely than their rural counterparts to be current users of contraceptives – 45% </a:t>
            </a:r>
            <a:r>
              <a:rPr lang="en-US" sz="900" dirty="0" err="1">
                <a:solidFill>
                  <a:schemeClr val="bg1"/>
                </a:solidFill>
              </a:rPr>
              <a:t>vs</a:t>
            </a:r>
            <a:r>
              <a:rPr lang="en-US" sz="900" dirty="0">
                <a:solidFill>
                  <a:schemeClr val="bg1"/>
                </a:solidFill>
              </a:rPr>
              <a:t> 34%. In the urban areas, condoms were the most commonly used method of contraception, surpassing rural use by almost 3 times.</a:t>
            </a:r>
          </a:p>
          <a:p>
            <a:pPr marL="171450" indent="-171450">
              <a:buFont typeface="Arial" charset="0"/>
              <a:buChar char="•"/>
            </a:pPr>
            <a:r>
              <a:rPr lang="en-US" sz="900" dirty="0">
                <a:solidFill>
                  <a:schemeClr val="bg1"/>
                </a:solidFill>
              </a:rPr>
              <a:t>Among current users (41%), 8% use traditional methods, which are subject to high failure rates and consequent abortions. When these are added to the unmet need group (23%), the total unmet need for modern methods is 31%, that is almost a third of all married women.</a:t>
            </a:r>
          </a:p>
          <a:p>
            <a:pPr marL="171450" indent="-171450">
              <a:buFont typeface="Arial" charset="0"/>
              <a:buChar char="•"/>
            </a:pPr>
            <a:r>
              <a:rPr lang="en-US" sz="900" dirty="0">
                <a:solidFill>
                  <a:schemeClr val="bg1"/>
                </a:solidFill>
              </a:rPr>
              <a:t>Unmet need rises with rural residence, low education and poor wealth quintiles. Most unmet need is for limiting rather than spacing, almost in a 2 to 1 ratio.</a:t>
            </a:r>
          </a:p>
          <a:p>
            <a:pPr marL="171450" indent="-171450">
              <a:buFont typeface="Arial" charset="0"/>
              <a:buChar char="•"/>
            </a:pPr>
            <a:r>
              <a:rPr lang="en-US" sz="900" dirty="0">
                <a:solidFill>
                  <a:schemeClr val="bg1"/>
                </a:solidFill>
              </a:rPr>
              <a:t>Almost two-thirds (64%) of married women have potential demand for contraception (i.e. have an unmet need for some contraceptive method (23%) or currently use any contraception (41%)).</a:t>
            </a:r>
          </a:p>
          <a:p>
            <a:pPr marL="171450" indent="-171450">
              <a:buFont typeface="Arial" charset="0"/>
              <a:buChar char="•"/>
            </a:pPr>
            <a:r>
              <a:rPr lang="en-US" sz="900" dirty="0">
                <a:solidFill>
                  <a:schemeClr val="bg1"/>
                </a:solidFill>
              </a:rPr>
              <a:t>Around 79% of married women in Georgia make their own informed decisions regarding sexual relations, contraceptive use and health care.</a:t>
            </a:r>
          </a:p>
          <a:p>
            <a:pPr marL="171450" indent="-171450">
              <a:buFont typeface="Arial" charset="0"/>
              <a:buChar char="•"/>
            </a:pPr>
            <a:r>
              <a:rPr lang="en-US" sz="900" dirty="0">
                <a:solidFill>
                  <a:schemeClr val="bg1"/>
                </a:solidFill>
              </a:rPr>
              <a:t>Higher Women empowerment to exercise their reproductive rights is closely related with higher education level, higher wealth and residence (urban); less related with age except women age 15-19 years.</a:t>
            </a:r>
          </a:p>
          <a:p>
            <a:pPr marL="171450" indent="-171450">
              <a:buFont typeface="Arial" charset="0"/>
              <a:buChar char="•"/>
            </a:pPr>
            <a:endParaRPr lang="en-US" sz="900" dirty="0">
              <a:solidFill>
                <a:schemeClr val="bg1"/>
              </a:solidFill>
            </a:endParaRPr>
          </a:p>
        </p:txBody>
      </p:sp>
      <p:sp>
        <p:nvSpPr>
          <p:cNvPr id="62" name="Text Box 2"/>
          <p:cNvSpPr txBox="1">
            <a:spLocks noChangeArrowheads="1"/>
          </p:cNvSpPr>
          <p:nvPr/>
        </p:nvSpPr>
        <p:spPr bwMode="auto">
          <a:xfrm>
            <a:off x="309502" y="8198767"/>
            <a:ext cx="7043798" cy="1590872"/>
          </a:xfrm>
          <a:prstGeom prst="rect">
            <a:avLst/>
          </a:prstGeom>
          <a:noFill/>
          <a:ln w="9525">
            <a:noFill/>
            <a:miter lim="800000"/>
            <a:headEnd/>
            <a:tailEnd/>
          </a:ln>
        </p:spPr>
        <p:txBody>
          <a:bodyPr rot="0" vert="horz" wrap="square" lIns="91440" tIns="45720" rIns="91440" bIns="45720" numCol="3" anchor="t" anchorCtr="0">
            <a:noAutofit/>
          </a:bodyPr>
          <a:lstStyle/>
          <a:p>
            <a:pPr marL="114300"/>
            <a:r>
              <a:rPr lang="en-GB" sz="900" dirty="0">
                <a:solidFill>
                  <a:schemeClr val="bg1"/>
                </a:solidFill>
              </a:rPr>
              <a:t>The Georgia Multiple Indicator Cluster Survey (MICS) was carried out in 2018 by </a:t>
            </a:r>
            <a:r>
              <a:rPr lang="en-US" sz="900" dirty="0">
                <a:solidFill>
                  <a:schemeClr val="bg1"/>
                </a:solidFill>
              </a:rPr>
              <a:t>National Statistics Office of Georgia</a:t>
            </a:r>
            <a:r>
              <a:rPr lang="en-GB" sz="900" dirty="0">
                <a:solidFill>
                  <a:schemeClr val="bg1"/>
                </a:solidFill>
              </a:rPr>
              <a:t> as part of the global MICS programme. Technical support was provided by the United Nations Children’s Fund (UNICEF). UNICEF, NCDC, USAID, WB, UNFPA, SIDA, AFD, SCD, ISS, UNDP and WHO provided financial support.</a:t>
            </a:r>
          </a:p>
          <a:p>
            <a:pPr marL="168275"/>
            <a:endParaRPr lang="en-GB" sz="900" dirty="0">
              <a:solidFill>
                <a:schemeClr val="bg1"/>
              </a:solidFill>
            </a:endParaRPr>
          </a:p>
          <a:p>
            <a:pPr marL="168275"/>
            <a:endParaRPr lang="en-GB" sz="900" dirty="0">
              <a:solidFill>
                <a:schemeClr val="bg1"/>
              </a:solidFill>
            </a:endParaRPr>
          </a:p>
          <a:p>
            <a:pPr marL="114300"/>
            <a:r>
              <a:rPr lang="en-GB" sz="900" dirty="0">
                <a:solidFill>
                  <a:schemeClr val="bg1"/>
                </a:solidFill>
              </a:rPr>
              <a:t>The objective of this snapshot is to disseminate selected findings from the Georgia MICS 2018 related to Family Planning and Informed Decision. Data from this snapshot can be found in table TM2.2W, TM2.3W, TM3.1, TM3.3CS, TM13.1CS, TM13.2CS, TM13.3CS  and TM16.1CS. </a:t>
            </a:r>
            <a:endParaRPr lang="en-US" sz="900" dirty="0">
              <a:solidFill>
                <a:schemeClr val="bg1"/>
              </a:solidFill>
            </a:endParaRPr>
          </a:p>
          <a:p>
            <a:pPr marL="168275"/>
            <a:endParaRPr lang="en-GB" sz="900" dirty="0">
              <a:solidFill>
                <a:schemeClr val="bg1"/>
              </a:solidFill>
            </a:endParaRPr>
          </a:p>
          <a:p>
            <a:pPr marL="168275"/>
            <a:endParaRPr lang="en-GB" sz="900" dirty="0">
              <a:solidFill>
                <a:schemeClr val="bg1"/>
              </a:solidFill>
            </a:endParaRPr>
          </a:p>
          <a:p>
            <a:pPr marL="168275"/>
            <a:endParaRPr lang="en-GB" sz="900" dirty="0">
              <a:solidFill>
                <a:schemeClr val="bg1"/>
              </a:solidFill>
            </a:endParaRPr>
          </a:p>
          <a:p>
            <a:pPr marL="114300"/>
            <a:r>
              <a:rPr lang="en-GB" sz="900" dirty="0">
                <a:solidFill>
                  <a:schemeClr val="bg1"/>
                </a:solidFill>
              </a:rPr>
              <a:t>Further statistical snapshots and the Survey Findings Report for this and other surveys are available on mics.unicef.org/surveys.</a:t>
            </a:r>
          </a:p>
        </p:txBody>
      </p:sp>
      <p:graphicFrame>
        <p:nvGraphicFramePr>
          <p:cNvPr id="69" name="Table 68"/>
          <p:cNvGraphicFramePr>
            <a:graphicFrameLocks noGrp="1"/>
          </p:cNvGraphicFramePr>
          <p:nvPr>
            <p:extLst>
              <p:ext uri="{D42A27DB-BD31-4B8C-83A1-F6EECF244321}">
                <p14:modId xmlns:p14="http://schemas.microsoft.com/office/powerpoint/2010/main" val="20164939"/>
              </p:ext>
            </p:extLst>
          </p:nvPr>
        </p:nvGraphicFramePr>
        <p:xfrm>
          <a:off x="403282" y="701736"/>
          <a:ext cx="6931132" cy="3135085"/>
        </p:xfrm>
        <a:graphic>
          <a:graphicData uri="http://schemas.openxmlformats.org/drawingml/2006/table">
            <a:tbl>
              <a:tblPr firstRow="1" bandRow="1">
                <a:tableStyleId>{5C22544A-7EE6-4342-B048-85BDC9FD1C3A}</a:tableStyleId>
              </a:tblPr>
              <a:tblGrid>
                <a:gridCol w="1153738">
                  <a:extLst>
                    <a:ext uri="{9D8B030D-6E8A-4147-A177-3AD203B41FA5}">
                      <a16:colId xmlns="" xmlns:a16="http://schemas.microsoft.com/office/drawing/2014/main" val="20000"/>
                    </a:ext>
                  </a:extLst>
                </a:gridCol>
                <a:gridCol w="825342">
                  <a:extLst>
                    <a:ext uri="{9D8B030D-6E8A-4147-A177-3AD203B41FA5}">
                      <a16:colId xmlns="" xmlns:a16="http://schemas.microsoft.com/office/drawing/2014/main" val="20002"/>
                    </a:ext>
                  </a:extLst>
                </a:gridCol>
                <a:gridCol w="825342">
                  <a:extLst>
                    <a:ext uri="{9D8B030D-6E8A-4147-A177-3AD203B41FA5}">
                      <a16:colId xmlns="" xmlns:a16="http://schemas.microsoft.com/office/drawing/2014/main" val="20004"/>
                    </a:ext>
                  </a:extLst>
                </a:gridCol>
                <a:gridCol w="825342">
                  <a:extLst>
                    <a:ext uri="{9D8B030D-6E8A-4147-A177-3AD203B41FA5}">
                      <a16:colId xmlns="" xmlns:a16="http://schemas.microsoft.com/office/drawing/2014/main" val="20006"/>
                    </a:ext>
                  </a:extLst>
                </a:gridCol>
                <a:gridCol w="825342">
                  <a:extLst>
                    <a:ext uri="{9D8B030D-6E8A-4147-A177-3AD203B41FA5}">
                      <a16:colId xmlns="" xmlns:a16="http://schemas.microsoft.com/office/drawing/2014/main" val="1490730675"/>
                    </a:ext>
                  </a:extLst>
                </a:gridCol>
                <a:gridCol w="825342">
                  <a:extLst>
                    <a:ext uri="{9D8B030D-6E8A-4147-A177-3AD203B41FA5}">
                      <a16:colId xmlns="" xmlns:a16="http://schemas.microsoft.com/office/drawing/2014/main" val="20003"/>
                    </a:ext>
                  </a:extLst>
                </a:gridCol>
                <a:gridCol w="825342">
                  <a:extLst>
                    <a:ext uri="{9D8B030D-6E8A-4147-A177-3AD203B41FA5}">
                      <a16:colId xmlns="" xmlns:a16="http://schemas.microsoft.com/office/drawing/2014/main" val="1050979619"/>
                    </a:ext>
                  </a:extLst>
                </a:gridCol>
                <a:gridCol w="825342">
                  <a:extLst>
                    <a:ext uri="{9D8B030D-6E8A-4147-A177-3AD203B41FA5}">
                      <a16:colId xmlns="" xmlns:a16="http://schemas.microsoft.com/office/drawing/2014/main" val="20005"/>
                    </a:ext>
                  </a:extLst>
                </a:gridCol>
              </a:tblGrid>
              <a:tr h="769620">
                <a:tc>
                  <a:txBody>
                    <a:bodyPr/>
                    <a:lstStyle/>
                    <a:p>
                      <a:r>
                        <a:rPr lang="en-US" sz="700" dirty="0">
                          <a:solidFill>
                            <a:schemeClr val="tx1"/>
                          </a:solidFill>
                          <a:latin typeface="+mj-lt"/>
                        </a:rPr>
                        <a:t>Region </a:t>
                      </a:r>
                    </a:p>
                  </a:txBody>
                  <a:tcPr anchor="ctr">
                    <a:lnL w="12700" cap="flat" cmpd="sng" algn="ctr">
                      <a:noFill/>
                      <a:prstDash val="solid"/>
                      <a:round/>
                      <a:headEnd type="none" w="med" len="med"/>
                      <a:tailEnd type="none" w="med" len="med"/>
                    </a:lnL>
                    <a:lnT w="12700" cap="flat" cmpd="sng" algn="ctr">
                      <a:noFill/>
                      <a:prstDash val="solid"/>
                      <a:round/>
                      <a:headEnd type="none" w="med" len="med"/>
                      <a:tailEnd type="none" w="med" len="med"/>
                    </a:lnT>
                    <a:solidFill>
                      <a:schemeClr val="bg1">
                        <a:lumMod val="75000"/>
                      </a:schemeClr>
                    </a:solidFill>
                  </a:tcPr>
                </a:tc>
                <a:tc>
                  <a:txBody>
                    <a:bodyPr/>
                    <a:lstStyle/>
                    <a:p>
                      <a:pPr marL="0" marR="0" lvl="0" indent="0" algn="ctr" defTabSz="777240" rtl="0" eaLnBrk="1" fontAlgn="auto" latinLnBrk="0" hangingPunct="1">
                        <a:lnSpc>
                          <a:spcPct val="100000"/>
                        </a:lnSpc>
                        <a:spcBef>
                          <a:spcPts val="0"/>
                        </a:spcBef>
                        <a:spcAft>
                          <a:spcPts val="0"/>
                        </a:spcAft>
                        <a:buClrTx/>
                        <a:buSzTx/>
                        <a:buFontTx/>
                        <a:buNone/>
                        <a:tabLst/>
                        <a:defRPr/>
                      </a:pPr>
                      <a:r>
                        <a:rPr lang="en-US" sz="700" b="1" dirty="0">
                          <a:solidFill>
                            <a:schemeClr val="tx1"/>
                          </a:solidFill>
                        </a:rPr>
                        <a:t>Child</a:t>
                      </a:r>
                      <a:r>
                        <a:rPr lang="en-US" sz="700" b="1" baseline="0" dirty="0">
                          <a:solidFill>
                            <a:schemeClr val="tx1"/>
                          </a:solidFill>
                        </a:rPr>
                        <a:t>bearing b</a:t>
                      </a:r>
                      <a:r>
                        <a:rPr lang="en-US" sz="700" b="1" dirty="0">
                          <a:solidFill>
                            <a:schemeClr val="tx1"/>
                          </a:solidFill>
                        </a:rPr>
                        <a:t>efore 18*</a:t>
                      </a:r>
                    </a:p>
                  </a:txBody>
                  <a:tcPr anchor="ctr">
                    <a:lnT w="12700" cap="flat" cmpd="sng" algn="ctr">
                      <a:noFill/>
                      <a:prstDash val="solid"/>
                      <a:round/>
                      <a:headEnd type="none" w="med" len="med"/>
                      <a:tailEnd type="none" w="med" len="med"/>
                    </a:lnT>
                    <a:solidFill>
                      <a:srgbClr val="FCB040"/>
                    </a:solidFill>
                  </a:tcPr>
                </a:tc>
                <a:tc>
                  <a:txBody>
                    <a:bodyPr/>
                    <a:lstStyle/>
                    <a:p>
                      <a:pPr marL="0" marR="0" lvl="0" indent="0" algn="ctr" defTabSz="777240" rtl="0" eaLnBrk="1" fontAlgn="auto" latinLnBrk="0" hangingPunct="1">
                        <a:lnSpc>
                          <a:spcPct val="100000"/>
                        </a:lnSpc>
                        <a:spcBef>
                          <a:spcPts val="0"/>
                        </a:spcBef>
                        <a:spcAft>
                          <a:spcPts val="0"/>
                        </a:spcAft>
                        <a:buClrTx/>
                        <a:buSzTx/>
                        <a:buFontTx/>
                        <a:buNone/>
                        <a:tabLst/>
                        <a:defRPr/>
                      </a:pPr>
                      <a:r>
                        <a:rPr lang="en-US" sz="700" b="1" kern="1200" dirty="0">
                          <a:solidFill>
                            <a:schemeClr val="tx1"/>
                          </a:solidFill>
                          <a:latin typeface="+mn-lt"/>
                          <a:ea typeface="+mn-ea"/>
                          <a:cs typeface="+mn-cs"/>
                        </a:rPr>
                        <a:t>Contraception awareness of any method</a:t>
                      </a:r>
                    </a:p>
                  </a:txBody>
                  <a:tcPr anchor="ctr">
                    <a:lnT w="12700" cap="flat" cmpd="sng" algn="ctr">
                      <a:noFill/>
                      <a:prstDash val="solid"/>
                      <a:round/>
                      <a:headEnd type="none" w="med" len="med"/>
                      <a:tailEnd type="none" w="med" len="med"/>
                    </a:lnT>
                    <a:solidFill>
                      <a:srgbClr val="F77D8E"/>
                    </a:solidFill>
                  </a:tcPr>
                </a:tc>
                <a:tc>
                  <a:txBody>
                    <a:bodyPr/>
                    <a:lstStyle/>
                    <a:p>
                      <a:pPr marL="0" marR="0" lvl="0" indent="0" algn="ctr" defTabSz="777240" rtl="0" eaLnBrk="1" fontAlgn="auto" latinLnBrk="0" hangingPunct="1">
                        <a:lnSpc>
                          <a:spcPct val="100000"/>
                        </a:lnSpc>
                        <a:spcBef>
                          <a:spcPts val="0"/>
                        </a:spcBef>
                        <a:spcAft>
                          <a:spcPts val="0"/>
                        </a:spcAft>
                        <a:buClrTx/>
                        <a:buSzTx/>
                        <a:buFontTx/>
                        <a:buNone/>
                        <a:tabLst/>
                        <a:defRPr/>
                      </a:pPr>
                      <a:r>
                        <a:rPr lang="en-US" sz="700" b="1" dirty="0">
                          <a:solidFill>
                            <a:schemeClr val="tx1"/>
                          </a:solidFill>
                        </a:rPr>
                        <a:t>Knowledge of contraception effectiveness**</a:t>
                      </a:r>
                    </a:p>
                  </a:txBody>
                  <a:tcPr anchor="ctr">
                    <a:lnT w="12700" cap="flat" cmpd="sng" algn="ctr">
                      <a:noFill/>
                      <a:prstDash val="solid"/>
                      <a:round/>
                      <a:headEnd type="none" w="med" len="med"/>
                      <a:tailEnd type="none" w="med" len="med"/>
                    </a:lnT>
                    <a:solidFill>
                      <a:srgbClr val="45EDED"/>
                    </a:solidFill>
                  </a:tcPr>
                </a:tc>
                <a:tc>
                  <a:txBody>
                    <a:bodyPr/>
                    <a:lstStyle/>
                    <a:p>
                      <a:pPr algn="ctr"/>
                      <a:r>
                        <a:rPr lang="en-US" sz="700" dirty="0">
                          <a:solidFill>
                            <a:schemeClr val="tx1"/>
                          </a:solidFill>
                        </a:rPr>
                        <a:t>Contraception Use of modern method among married / in-union women</a:t>
                      </a:r>
                    </a:p>
                  </a:txBody>
                  <a:tcPr anchor="ctr">
                    <a:lnT w="12700" cap="flat" cmpd="sng" algn="ctr">
                      <a:noFill/>
                      <a:prstDash val="solid"/>
                      <a:round/>
                      <a:headEnd type="none" w="med" len="med"/>
                      <a:tailEnd type="none" w="med" len="med"/>
                    </a:lnT>
                    <a:solidFill>
                      <a:srgbClr val="F15A40"/>
                    </a:solidFill>
                  </a:tcPr>
                </a:tc>
                <a:tc>
                  <a:txBody>
                    <a:bodyPr/>
                    <a:lstStyle/>
                    <a:p>
                      <a:pPr marL="0" marR="0" lvl="0" indent="0" algn="ctr" defTabSz="777240" rtl="0" eaLnBrk="1" fontAlgn="auto" latinLnBrk="0" hangingPunct="1">
                        <a:lnSpc>
                          <a:spcPct val="100000"/>
                        </a:lnSpc>
                        <a:spcBef>
                          <a:spcPts val="0"/>
                        </a:spcBef>
                        <a:spcAft>
                          <a:spcPts val="0"/>
                        </a:spcAft>
                        <a:buClrTx/>
                        <a:buSzTx/>
                        <a:buFontTx/>
                        <a:buNone/>
                        <a:tabLst/>
                        <a:defRPr/>
                      </a:pPr>
                      <a:r>
                        <a:rPr lang="en-US" sz="700" dirty="0">
                          <a:solidFill>
                            <a:schemeClr val="tx1"/>
                          </a:solidFill>
                        </a:rPr>
                        <a:t>Contraception Use of any method  among married / in-union women</a:t>
                      </a:r>
                    </a:p>
                  </a:txBody>
                  <a:tcPr anchor="ctr">
                    <a:lnT w="12700" cap="flat" cmpd="sng" algn="ctr">
                      <a:noFill/>
                      <a:prstDash val="solid"/>
                      <a:round/>
                      <a:headEnd type="none" w="med" len="med"/>
                      <a:tailEnd type="none" w="med" len="med"/>
                    </a:lnT>
                    <a:solidFill>
                      <a:srgbClr val="A9D18E"/>
                    </a:solidFill>
                  </a:tcPr>
                </a:tc>
                <a:tc>
                  <a:txBody>
                    <a:bodyPr/>
                    <a:lstStyle/>
                    <a:p>
                      <a:pPr marL="0" marR="0" lvl="0" indent="0" algn="ctr" defTabSz="777240" rtl="0" eaLnBrk="1" fontAlgn="auto" latinLnBrk="0" hangingPunct="1">
                        <a:lnSpc>
                          <a:spcPct val="100000"/>
                        </a:lnSpc>
                        <a:spcBef>
                          <a:spcPts val="0"/>
                        </a:spcBef>
                        <a:spcAft>
                          <a:spcPts val="0"/>
                        </a:spcAft>
                        <a:buClrTx/>
                        <a:buSzTx/>
                        <a:buFontTx/>
                        <a:buNone/>
                        <a:tabLst/>
                        <a:defRPr/>
                      </a:pPr>
                      <a:r>
                        <a:rPr lang="en-US" sz="700" dirty="0">
                          <a:solidFill>
                            <a:schemeClr val="tx1"/>
                          </a:solidFill>
                        </a:rPr>
                        <a:t>Demand for family planning satisfied with modern methods among married / in-union women</a:t>
                      </a:r>
                    </a:p>
                  </a:txBody>
                  <a:tcPr anchor="ctr">
                    <a:lnT w="12700" cap="flat" cmpd="sng" algn="ctr">
                      <a:noFill/>
                      <a:prstDash val="solid"/>
                      <a:round/>
                      <a:headEnd type="none" w="med" len="med"/>
                      <a:tailEnd type="none" w="med" len="med"/>
                    </a:lnT>
                    <a:solidFill>
                      <a:schemeClr val="accent2">
                        <a:lumMod val="40000"/>
                        <a:lumOff val="60000"/>
                      </a:schemeClr>
                    </a:solidFill>
                  </a:tcPr>
                </a:tc>
                <a:tc>
                  <a:txBody>
                    <a:bodyPr/>
                    <a:lstStyle/>
                    <a:p>
                      <a:pPr marL="0" marR="0" lvl="0" indent="0" algn="ctr" defTabSz="777240" rtl="0" eaLnBrk="1" fontAlgn="auto" latinLnBrk="0" hangingPunct="1">
                        <a:lnSpc>
                          <a:spcPct val="100000"/>
                        </a:lnSpc>
                        <a:spcBef>
                          <a:spcPts val="0"/>
                        </a:spcBef>
                        <a:spcAft>
                          <a:spcPts val="0"/>
                        </a:spcAft>
                        <a:buClrTx/>
                        <a:buSzTx/>
                        <a:buFontTx/>
                        <a:buNone/>
                        <a:tabLst/>
                        <a:defRPr/>
                      </a:pPr>
                      <a:r>
                        <a:rPr lang="en-US" sz="700" dirty="0">
                          <a:solidFill>
                            <a:schemeClr val="tx1"/>
                          </a:solidFill>
                        </a:rPr>
                        <a:t>Average desired number of children before the first childbirth</a:t>
                      </a:r>
                    </a:p>
                  </a:txBody>
                  <a:tcPr anchor="ctr">
                    <a:lnR w="12700" cap="flat" cmpd="sng" algn="ctr">
                      <a:noFill/>
                      <a:prstDash val="solid"/>
                      <a:round/>
                      <a:headEnd type="none" w="med" len="med"/>
                      <a:tailEnd type="none" w="med" len="med"/>
                    </a:lnR>
                    <a:lnT w="12700" cap="flat" cmpd="sng" algn="ctr">
                      <a:noFill/>
                      <a:prstDash val="solid"/>
                      <a:round/>
                      <a:headEnd type="none" w="med" len="med"/>
                      <a:tailEnd type="none" w="med" len="med"/>
                    </a:lnT>
                    <a:solidFill>
                      <a:srgbClr val="3AB9C6"/>
                    </a:solidFill>
                  </a:tcPr>
                </a:tc>
                <a:extLst>
                  <a:ext uri="{0D108BD9-81ED-4DB2-BD59-A6C34878D82A}">
                    <a16:rowId xmlns="" xmlns:a16="http://schemas.microsoft.com/office/drawing/2014/main" val="10000"/>
                  </a:ext>
                </a:extLst>
              </a:tr>
              <a:tr h="211789">
                <a:tc>
                  <a:txBody>
                    <a:bodyPr/>
                    <a:lstStyle/>
                    <a:p>
                      <a:r>
                        <a:rPr lang="en-US" sz="700" b="1" dirty="0"/>
                        <a:t>National</a:t>
                      </a:r>
                    </a:p>
                  </a:txBody>
                  <a:tcPr>
                    <a:lnL w="12700" cap="flat" cmpd="sng" algn="ctr">
                      <a:no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B w="19050" cap="flat" cmpd="sng" algn="ctr">
                      <a:solidFill>
                        <a:schemeClr val="bg1">
                          <a:lumMod val="50000"/>
                        </a:schemeClr>
                      </a:solidFill>
                      <a:prstDash val="solid"/>
                      <a:round/>
                      <a:headEnd type="none" w="med" len="med"/>
                      <a:tailEnd type="none" w="med" len="med"/>
                    </a:lnB>
                    <a:noFill/>
                  </a:tcPr>
                </a:tc>
                <a:tc>
                  <a:txBody>
                    <a:bodyPr/>
                    <a:lstStyle/>
                    <a:p>
                      <a:pPr marL="0" algn="ctr" defTabSz="777240" rtl="0" eaLnBrk="1" fontAlgn="b" latinLnBrk="0" hangingPunct="1"/>
                      <a:r>
                        <a:rPr lang="en-US" sz="700" b="1" kern="1200" dirty="0">
                          <a:solidFill>
                            <a:schemeClr val="dk1"/>
                          </a:solidFill>
                          <a:latin typeface="+mn-lt"/>
                          <a:ea typeface="+mn-ea"/>
                          <a:cs typeface="+mn-cs"/>
                        </a:rPr>
                        <a:t>6</a:t>
                      </a:r>
                    </a:p>
                  </a:txBody>
                  <a:tcPr marL="0" marR="0" marT="0" marB="0" anchor="ctr">
                    <a:lnL w="6350" cap="flat" cmpd="sng" algn="ctr">
                      <a:solidFill>
                        <a:schemeClr val="bg1">
                          <a:lumMod val="65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B w="19050" cap="flat" cmpd="sng" algn="ctr">
                      <a:solidFill>
                        <a:schemeClr val="bg1">
                          <a:lumMod val="50000"/>
                        </a:schemeClr>
                      </a:solidFill>
                      <a:prstDash val="solid"/>
                      <a:round/>
                      <a:headEnd type="none" w="med" len="med"/>
                      <a:tailEnd type="none" w="med" len="med"/>
                    </a:lnB>
                    <a:noFill/>
                  </a:tcPr>
                </a:tc>
                <a:tc>
                  <a:txBody>
                    <a:bodyPr/>
                    <a:lstStyle/>
                    <a:p>
                      <a:pPr marL="0" algn="ctr" defTabSz="777240" rtl="0" eaLnBrk="1" fontAlgn="b" latinLnBrk="0" hangingPunct="1"/>
                      <a:r>
                        <a:rPr lang="en-US" sz="700" b="1" kern="1200" dirty="0">
                          <a:solidFill>
                            <a:schemeClr val="dk1"/>
                          </a:solidFill>
                          <a:latin typeface="+mn-lt"/>
                          <a:ea typeface="+mn-ea"/>
                          <a:cs typeface="+mn-cs"/>
                        </a:rPr>
                        <a:t>98</a:t>
                      </a: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B w="19050" cap="flat" cmpd="sng" algn="ctr">
                      <a:solidFill>
                        <a:schemeClr val="bg1">
                          <a:lumMod val="50000"/>
                        </a:schemeClr>
                      </a:solidFill>
                      <a:prstDash val="solid"/>
                      <a:round/>
                      <a:headEnd type="none" w="med" len="med"/>
                      <a:tailEnd type="none" w="med" len="med"/>
                    </a:lnB>
                    <a:noFill/>
                  </a:tcPr>
                </a:tc>
                <a:tc>
                  <a:txBody>
                    <a:bodyPr/>
                    <a:lstStyle/>
                    <a:p>
                      <a:pPr marL="0" algn="ctr" defTabSz="777240" rtl="0" eaLnBrk="1" fontAlgn="b" latinLnBrk="0" hangingPunct="1"/>
                      <a:r>
                        <a:rPr lang="en-US" sz="700" b="1" kern="1200" dirty="0">
                          <a:solidFill>
                            <a:schemeClr val="dk1"/>
                          </a:solidFill>
                          <a:latin typeface="+mn-lt"/>
                          <a:ea typeface="+mn-ea"/>
                          <a:cs typeface="+mn-cs"/>
                        </a:rPr>
                        <a:t>74</a:t>
                      </a: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B w="19050" cap="flat" cmpd="sng" algn="ctr">
                      <a:solidFill>
                        <a:schemeClr val="bg1">
                          <a:lumMod val="50000"/>
                        </a:schemeClr>
                      </a:solidFill>
                      <a:prstDash val="solid"/>
                      <a:round/>
                      <a:headEnd type="none" w="med" len="med"/>
                      <a:tailEnd type="none" w="med" len="med"/>
                    </a:lnB>
                    <a:noFill/>
                  </a:tcPr>
                </a:tc>
                <a:tc>
                  <a:txBody>
                    <a:bodyPr/>
                    <a:lstStyle/>
                    <a:p>
                      <a:pPr marL="0" algn="ctr" defTabSz="777240" rtl="0" eaLnBrk="1" fontAlgn="b" latinLnBrk="0" hangingPunct="1"/>
                      <a:r>
                        <a:rPr lang="en-US" sz="700" b="1" kern="1200" dirty="0">
                          <a:solidFill>
                            <a:schemeClr val="dk1"/>
                          </a:solidFill>
                          <a:latin typeface="+mn-lt"/>
                          <a:ea typeface="+mn-ea"/>
                          <a:cs typeface="+mn-cs"/>
                        </a:rPr>
                        <a:t>33</a:t>
                      </a: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B w="19050" cap="flat" cmpd="sng" algn="ctr">
                      <a:solidFill>
                        <a:schemeClr val="bg1">
                          <a:lumMod val="50000"/>
                        </a:schemeClr>
                      </a:solidFill>
                      <a:prstDash val="solid"/>
                      <a:round/>
                      <a:headEnd type="none" w="med" len="med"/>
                      <a:tailEnd type="none" w="med" len="med"/>
                    </a:lnB>
                    <a:noFill/>
                  </a:tcPr>
                </a:tc>
                <a:tc>
                  <a:txBody>
                    <a:bodyPr/>
                    <a:lstStyle/>
                    <a:p>
                      <a:pPr marL="0" algn="ctr" defTabSz="777240" rtl="0" eaLnBrk="1" fontAlgn="b" latinLnBrk="0" hangingPunct="1"/>
                      <a:r>
                        <a:rPr lang="en-US" sz="700" b="1" kern="1200" dirty="0">
                          <a:solidFill>
                            <a:schemeClr val="dk1"/>
                          </a:solidFill>
                          <a:latin typeface="+mn-lt"/>
                          <a:ea typeface="+mn-ea"/>
                          <a:cs typeface="+mn-cs"/>
                        </a:rPr>
                        <a:t>41</a:t>
                      </a:r>
                    </a:p>
                  </a:txBody>
                  <a:tcPr marL="0" marR="0" marT="0" marB="0" anchor="ctr">
                    <a:lnL w="31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19050" cap="flat" cmpd="sng" algn="ctr">
                      <a:solidFill>
                        <a:schemeClr val="bg1">
                          <a:lumMod val="50000"/>
                        </a:schemeClr>
                      </a:solidFill>
                      <a:prstDash val="solid"/>
                      <a:round/>
                      <a:headEnd type="none" w="med" len="med"/>
                      <a:tailEnd type="none" w="med" len="med"/>
                    </a:lnB>
                    <a:noFill/>
                  </a:tcPr>
                </a:tc>
                <a:tc>
                  <a:txBody>
                    <a:bodyPr/>
                    <a:lstStyle/>
                    <a:p>
                      <a:pPr marL="0" algn="ctr" defTabSz="777240" rtl="0" eaLnBrk="1" fontAlgn="b" latinLnBrk="0" hangingPunct="1"/>
                      <a:r>
                        <a:rPr lang="en-US" sz="700" b="1" kern="1200" dirty="0">
                          <a:solidFill>
                            <a:schemeClr val="dk1"/>
                          </a:solidFill>
                          <a:latin typeface="+mn-lt"/>
                          <a:ea typeface="+mn-ea"/>
                          <a:cs typeface="+mn-cs"/>
                        </a:rPr>
                        <a:t>51</a:t>
                      </a: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19050" cap="flat" cmpd="sng" algn="ctr">
                      <a:solidFill>
                        <a:schemeClr val="bg1">
                          <a:lumMod val="50000"/>
                        </a:schemeClr>
                      </a:solidFill>
                      <a:prstDash val="solid"/>
                      <a:round/>
                      <a:headEnd type="none" w="med" len="med"/>
                      <a:tailEnd type="none" w="med" len="med"/>
                    </a:lnB>
                    <a:noFill/>
                  </a:tcPr>
                </a:tc>
                <a:tc>
                  <a:txBody>
                    <a:bodyPr/>
                    <a:lstStyle/>
                    <a:p>
                      <a:pPr marL="0" algn="ctr" defTabSz="777240" rtl="0" eaLnBrk="1" fontAlgn="b" latinLnBrk="0" hangingPunct="1"/>
                      <a:r>
                        <a:rPr lang="en-US" sz="700" b="1" kern="1200" dirty="0">
                          <a:solidFill>
                            <a:schemeClr val="dk1"/>
                          </a:solidFill>
                          <a:latin typeface="+mn-lt"/>
                          <a:ea typeface="+mn-ea"/>
                          <a:cs typeface="+mn-cs"/>
                        </a:rPr>
                        <a:t>2.8</a:t>
                      </a:r>
                    </a:p>
                  </a:txBody>
                  <a:tcPr marL="0" marR="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B w="19050" cap="flat" cmpd="sng" algn="ctr">
                      <a:solidFill>
                        <a:schemeClr val="bg1">
                          <a:lumMod val="50000"/>
                        </a:schemeClr>
                      </a:solidFill>
                      <a:prstDash val="solid"/>
                      <a:round/>
                      <a:headEnd type="none" w="med" len="med"/>
                      <a:tailEnd type="none" w="med" len="med"/>
                    </a:lnB>
                    <a:noFill/>
                  </a:tcPr>
                </a:tc>
                <a:extLst>
                  <a:ext uri="{0D108BD9-81ED-4DB2-BD59-A6C34878D82A}">
                    <a16:rowId xmlns="" xmlns:a16="http://schemas.microsoft.com/office/drawing/2014/main" val="10001"/>
                  </a:ext>
                </a:extLst>
              </a:tr>
              <a:tr h="211384">
                <a:tc>
                  <a:txBody>
                    <a:bodyPr/>
                    <a:lstStyle/>
                    <a:p>
                      <a:pPr marL="0" marR="0" indent="0" algn="l" defTabSz="777240" rtl="0" eaLnBrk="1" fontAlgn="auto" latinLnBrk="0" hangingPunct="1">
                        <a:lnSpc>
                          <a:spcPct val="100000"/>
                        </a:lnSpc>
                        <a:spcBef>
                          <a:spcPts val="0"/>
                        </a:spcBef>
                        <a:spcAft>
                          <a:spcPts val="0"/>
                        </a:spcAft>
                        <a:buClrTx/>
                        <a:buSzTx/>
                        <a:buFontTx/>
                        <a:buNone/>
                        <a:tabLst/>
                        <a:defRPr/>
                      </a:pPr>
                      <a:r>
                        <a:rPr lang="en-US" sz="700" kern="1200" dirty="0">
                          <a:solidFill>
                            <a:schemeClr val="dk1"/>
                          </a:solidFill>
                          <a:latin typeface="+mn-lt"/>
                          <a:ea typeface="+mn-ea"/>
                          <a:cs typeface="+mn-cs"/>
                        </a:rPr>
                        <a:t>Tbilisi</a:t>
                      </a:r>
                    </a:p>
                  </a:txBody>
                  <a:tcPr marL="114300" marR="0" marT="0" marB="0" anchor="ctr">
                    <a:lnL w="12700" cap="flat" cmpd="sng" algn="ctr">
                      <a:no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19050" cap="flat" cmpd="sng" algn="ctr">
                      <a:solidFill>
                        <a:schemeClr val="bg1">
                          <a:lumMod val="50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1</a:t>
                      </a:r>
                    </a:p>
                  </a:txBody>
                  <a:tcPr marL="0" marR="0" marT="0" marB="0" anchor="ctr">
                    <a:lnL w="6350" cap="flat" cmpd="sng" algn="ctr">
                      <a:solidFill>
                        <a:schemeClr val="bg1">
                          <a:lumMod val="65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T w="19050" cap="flat" cmpd="sng" algn="ctr">
                      <a:solidFill>
                        <a:schemeClr val="bg1">
                          <a:lumMod val="50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100</a:t>
                      </a: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19050" cap="flat" cmpd="sng" algn="ctr">
                      <a:solidFill>
                        <a:schemeClr val="bg1">
                          <a:lumMod val="50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81</a:t>
                      </a: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19050" cap="flat" cmpd="sng" algn="ctr">
                      <a:solidFill>
                        <a:schemeClr val="bg1">
                          <a:lumMod val="50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39</a:t>
                      </a: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19050" cap="flat" cmpd="sng" algn="ctr">
                      <a:solidFill>
                        <a:schemeClr val="bg1">
                          <a:lumMod val="50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47</a:t>
                      </a:r>
                    </a:p>
                  </a:txBody>
                  <a:tcPr marL="0" marR="0" marT="0" marB="0" anchor="ctr">
                    <a:lnL w="31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lumMod val="50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57</a:t>
                      </a: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lumMod val="50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ka-GE" sz="700" kern="1200" dirty="0">
                          <a:solidFill>
                            <a:schemeClr val="dk1"/>
                          </a:solidFill>
                          <a:latin typeface="+mn-lt"/>
                          <a:ea typeface="+mn-ea"/>
                          <a:cs typeface="+mn-cs"/>
                        </a:rPr>
                        <a:t>2.8</a:t>
                      </a:r>
                    </a:p>
                  </a:txBody>
                  <a:tcPr marL="0" marR="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1">
                          <a:lumMod val="50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 xmlns:a16="http://schemas.microsoft.com/office/drawing/2014/main" val="10002"/>
                  </a:ext>
                </a:extLst>
              </a:tr>
              <a:tr h="211384">
                <a:tc>
                  <a:txBody>
                    <a:bodyPr/>
                    <a:lstStyle/>
                    <a:p>
                      <a:pPr marL="0" marR="0" indent="0" algn="l" defTabSz="777240" rtl="0" eaLnBrk="1" fontAlgn="auto" latinLnBrk="0" hangingPunct="1">
                        <a:lnSpc>
                          <a:spcPct val="100000"/>
                        </a:lnSpc>
                        <a:spcBef>
                          <a:spcPts val="0"/>
                        </a:spcBef>
                        <a:spcAft>
                          <a:spcPts val="0"/>
                        </a:spcAft>
                        <a:buClrTx/>
                        <a:buSzTx/>
                        <a:buFontTx/>
                        <a:buNone/>
                        <a:tabLst/>
                        <a:defRPr/>
                      </a:pPr>
                      <a:r>
                        <a:rPr lang="en-US" sz="700" kern="1200" dirty="0" err="1">
                          <a:solidFill>
                            <a:schemeClr val="dk1"/>
                          </a:solidFill>
                          <a:latin typeface="+mn-lt"/>
                          <a:ea typeface="+mn-ea"/>
                          <a:cs typeface="+mn-cs"/>
                        </a:rPr>
                        <a:t>Adjara</a:t>
                      </a:r>
                      <a:r>
                        <a:rPr lang="en-US" sz="700" kern="1200" dirty="0">
                          <a:solidFill>
                            <a:schemeClr val="dk1"/>
                          </a:solidFill>
                          <a:latin typeface="+mn-lt"/>
                          <a:ea typeface="+mn-ea"/>
                          <a:cs typeface="+mn-cs"/>
                        </a:rPr>
                        <a:t> A.R</a:t>
                      </a:r>
                    </a:p>
                  </a:txBody>
                  <a:tcPr marL="114300" marR="0" marT="0" marB="0" anchor="ctr">
                    <a:lnL w="12700" cap="flat" cmpd="sng" algn="ctr">
                      <a:no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3</a:t>
                      </a:r>
                    </a:p>
                  </a:txBody>
                  <a:tcPr marL="0" marR="0" marT="0" marB="0" anchor="ctr">
                    <a:lnL w="6350" cap="flat" cmpd="sng" algn="ctr">
                      <a:solidFill>
                        <a:schemeClr val="bg1">
                          <a:lumMod val="65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95</a:t>
                      </a: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71</a:t>
                      </a: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26</a:t>
                      </a: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31</a:t>
                      </a:r>
                    </a:p>
                  </a:txBody>
                  <a:tcPr marL="0" marR="0" marT="0" marB="0" anchor="ctr">
                    <a:lnL w="31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45</a:t>
                      </a: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ka-GE" sz="700" kern="1200" dirty="0">
                          <a:solidFill>
                            <a:schemeClr val="dk1"/>
                          </a:solidFill>
                          <a:latin typeface="+mn-lt"/>
                          <a:ea typeface="+mn-ea"/>
                          <a:cs typeface="+mn-cs"/>
                        </a:rPr>
                        <a:t>2.8</a:t>
                      </a:r>
                    </a:p>
                  </a:txBody>
                  <a:tcPr marL="0" marR="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 xmlns:a16="http://schemas.microsoft.com/office/drawing/2014/main" val="10003"/>
                  </a:ext>
                </a:extLst>
              </a:tr>
              <a:tr h="211384">
                <a:tc>
                  <a:txBody>
                    <a:bodyPr/>
                    <a:lstStyle/>
                    <a:p>
                      <a:pPr marL="0" marR="0" indent="0" algn="l" defTabSz="777240" rtl="0" eaLnBrk="1" fontAlgn="auto" latinLnBrk="0" hangingPunct="1">
                        <a:lnSpc>
                          <a:spcPct val="100000"/>
                        </a:lnSpc>
                        <a:spcBef>
                          <a:spcPts val="0"/>
                        </a:spcBef>
                        <a:spcAft>
                          <a:spcPts val="0"/>
                        </a:spcAft>
                        <a:buClrTx/>
                        <a:buSzTx/>
                        <a:buFontTx/>
                        <a:buNone/>
                        <a:tabLst/>
                        <a:defRPr/>
                      </a:pPr>
                      <a:r>
                        <a:rPr lang="en-US" sz="700" kern="1200" dirty="0" err="1">
                          <a:solidFill>
                            <a:schemeClr val="dk1"/>
                          </a:solidFill>
                          <a:latin typeface="+mn-lt"/>
                          <a:ea typeface="+mn-ea"/>
                          <a:cs typeface="+mn-cs"/>
                        </a:rPr>
                        <a:t>Guria</a:t>
                      </a:r>
                      <a:endParaRPr lang="en-US" sz="700" kern="1200" dirty="0">
                        <a:solidFill>
                          <a:schemeClr val="dk1"/>
                        </a:solidFill>
                        <a:latin typeface="+mn-lt"/>
                        <a:ea typeface="+mn-ea"/>
                        <a:cs typeface="+mn-cs"/>
                      </a:endParaRPr>
                    </a:p>
                  </a:txBody>
                  <a:tcPr marL="114300" marR="0" marT="0" marB="0" anchor="ctr">
                    <a:lnL w="12700" cap="flat" cmpd="sng" algn="ctr">
                      <a:no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7</a:t>
                      </a:r>
                    </a:p>
                  </a:txBody>
                  <a:tcPr marL="0" marR="0" marT="0" marB="0" anchor="ctr">
                    <a:lnL w="6350" cap="flat" cmpd="sng" algn="ctr">
                      <a:solidFill>
                        <a:schemeClr val="bg1">
                          <a:lumMod val="65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99</a:t>
                      </a: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76</a:t>
                      </a: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25</a:t>
                      </a: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35</a:t>
                      </a:r>
                    </a:p>
                  </a:txBody>
                  <a:tcPr marL="0" marR="0" marT="0" marB="0" anchor="ctr">
                    <a:lnL w="31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43</a:t>
                      </a: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ka-GE" sz="700" kern="1200" dirty="0">
                          <a:solidFill>
                            <a:schemeClr val="dk1"/>
                          </a:solidFill>
                          <a:latin typeface="+mn-lt"/>
                          <a:ea typeface="+mn-ea"/>
                          <a:cs typeface="+mn-cs"/>
                        </a:rPr>
                        <a:t>2.8</a:t>
                      </a:r>
                    </a:p>
                  </a:txBody>
                  <a:tcPr marL="0" marR="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 xmlns:a16="http://schemas.microsoft.com/office/drawing/2014/main" val="10004"/>
                  </a:ext>
                </a:extLst>
              </a:tr>
              <a:tr h="219288">
                <a:tc>
                  <a:txBody>
                    <a:bodyPr/>
                    <a:lstStyle/>
                    <a:p>
                      <a:pPr marL="0" marR="0" indent="0" algn="l" defTabSz="777240" rtl="0" eaLnBrk="1" fontAlgn="auto" latinLnBrk="0" hangingPunct="1">
                        <a:lnSpc>
                          <a:spcPct val="100000"/>
                        </a:lnSpc>
                        <a:spcBef>
                          <a:spcPts val="0"/>
                        </a:spcBef>
                        <a:spcAft>
                          <a:spcPts val="0"/>
                        </a:spcAft>
                        <a:buClrTx/>
                        <a:buSzTx/>
                        <a:buFontTx/>
                        <a:buNone/>
                        <a:tabLst/>
                        <a:defRPr/>
                      </a:pPr>
                      <a:r>
                        <a:rPr lang="it-IT" sz="700" kern="1200" dirty="0">
                          <a:solidFill>
                            <a:schemeClr val="dk1"/>
                          </a:solidFill>
                          <a:latin typeface="+mn-lt"/>
                          <a:ea typeface="+mn-ea"/>
                          <a:cs typeface="+mn-cs"/>
                        </a:rPr>
                        <a:t>Imereti, Racha-Lechkhumi and Kvemo Svaneti</a:t>
                      </a:r>
                    </a:p>
                  </a:txBody>
                  <a:tcPr marL="114300" marR="0" marT="0" marB="0" anchor="ctr">
                    <a:lnL w="12700" cap="flat" cmpd="sng" algn="ctr">
                      <a:no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8</a:t>
                      </a:r>
                    </a:p>
                  </a:txBody>
                  <a:tcPr marL="0" marR="0" marT="0" marB="0" anchor="ctr">
                    <a:lnL w="6350" cap="flat" cmpd="sng" algn="ctr">
                      <a:solidFill>
                        <a:schemeClr val="bg1">
                          <a:lumMod val="65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98</a:t>
                      </a: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a:solidFill>
                            <a:schemeClr val="dk1"/>
                          </a:solidFill>
                          <a:latin typeface="+mn-lt"/>
                          <a:ea typeface="+mn-ea"/>
                          <a:cs typeface="+mn-cs"/>
                        </a:rPr>
                        <a:t>73</a:t>
                      </a: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32</a:t>
                      </a: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36</a:t>
                      </a:r>
                    </a:p>
                  </a:txBody>
                  <a:tcPr marL="0" marR="0" marT="0" marB="0" anchor="ctr">
                    <a:lnL w="31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55</a:t>
                      </a: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ka-GE" sz="700" kern="1200" dirty="0">
                          <a:solidFill>
                            <a:schemeClr val="dk1"/>
                          </a:solidFill>
                          <a:latin typeface="+mn-lt"/>
                          <a:ea typeface="+mn-ea"/>
                          <a:cs typeface="+mn-cs"/>
                        </a:rPr>
                        <a:t>2.9</a:t>
                      </a:r>
                    </a:p>
                  </a:txBody>
                  <a:tcPr marL="0" marR="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 xmlns:a16="http://schemas.microsoft.com/office/drawing/2014/main" val="10005"/>
                  </a:ext>
                </a:extLst>
              </a:tr>
              <a:tr h="211384">
                <a:tc>
                  <a:txBody>
                    <a:bodyPr/>
                    <a:lstStyle/>
                    <a:p>
                      <a:pPr marL="0" marR="0" indent="0" algn="l" defTabSz="777240" rtl="0" eaLnBrk="1" fontAlgn="auto" latinLnBrk="0" hangingPunct="1">
                        <a:lnSpc>
                          <a:spcPct val="100000"/>
                        </a:lnSpc>
                        <a:spcBef>
                          <a:spcPts val="0"/>
                        </a:spcBef>
                        <a:spcAft>
                          <a:spcPts val="0"/>
                        </a:spcAft>
                        <a:buClrTx/>
                        <a:buSzTx/>
                        <a:buFontTx/>
                        <a:buNone/>
                        <a:tabLst/>
                        <a:defRPr/>
                      </a:pPr>
                      <a:r>
                        <a:rPr lang="en-US" sz="700" kern="1200" dirty="0" err="1">
                          <a:solidFill>
                            <a:schemeClr val="dk1"/>
                          </a:solidFill>
                          <a:latin typeface="+mn-lt"/>
                          <a:ea typeface="+mn-ea"/>
                          <a:cs typeface="+mn-cs"/>
                        </a:rPr>
                        <a:t>Khakheti</a:t>
                      </a:r>
                      <a:endParaRPr lang="en-US" sz="700" kern="1200" dirty="0">
                        <a:solidFill>
                          <a:schemeClr val="dk1"/>
                        </a:solidFill>
                        <a:latin typeface="+mn-lt"/>
                        <a:ea typeface="+mn-ea"/>
                        <a:cs typeface="+mn-cs"/>
                      </a:endParaRPr>
                    </a:p>
                  </a:txBody>
                  <a:tcPr marL="114300" marR="0" marT="0" marB="0" anchor="ctr">
                    <a:lnL w="12700" cap="flat" cmpd="sng" algn="ctr">
                      <a:no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23</a:t>
                      </a:r>
                    </a:p>
                  </a:txBody>
                  <a:tcPr marL="0" marR="0" marT="0" marB="0" anchor="ctr">
                    <a:lnL w="6350" cap="flat" cmpd="sng" algn="ctr">
                      <a:solidFill>
                        <a:schemeClr val="bg1">
                          <a:lumMod val="65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99</a:t>
                      </a: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a:solidFill>
                            <a:schemeClr val="dk1"/>
                          </a:solidFill>
                          <a:latin typeface="+mn-lt"/>
                          <a:ea typeface="+mn-ea"/>
                          <a:cs typeface="+mn-cs"/>
                        </a:rPr>
                        <a:t>71</a:t>
                      </a: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32</a:t>
                      </a: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41</a:t>
                      </a:r>
                    </a:p>
                  </a:txBody>
                  <a:tcPr marL="0" marR="0" marT="0" marB="0" anchor="ctr">
                    <a:lnL w="31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49</a:t>
                      </a: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ka-GE" sz="700" kern="1200" dirty="0">
                          <a:solidFill>
                            <a:schemeClr val="dk1"/>
                          </a:solidFill>
                          <a:latin typeface="+mn-lt"/>
                          <a:ea typeface="+mn-ea"/>
                          <a:cs typeface="+mn-cs"/>
                        </a:rPr>
                        <a:t>2.9</a:t>
                      </a:r>
                    </a:p>
                  </a:txBody>
                  <a:tcPr marL="0" marR="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 xmlns:a16="http://schemas.microsoft.com/office/drawing/2014/main" val="10006"/>
                  </a:ext>
                </a:extLst>
              </a:tr>
              <a:tr h="211384">
                <a:tc>
                  <a:txBody>
                    <a:bodyPr/>
                    <a:lstStyle/>
                    <a:p>
                      <a:pPr marL="0" marR="0" indent="0" algn="l" defTabSz="777240" rtl="0" eaLnBrk="1" fontAlgn="auto" latinLnBrk="0" hangingPunct="1">
                        <a:lnSpc>
                          <a:spcPct val="100000"/>
                        </a:lnSpc>
                        <a:spcBef>
                          <a:spcPts val="0"/>
                        </a:spcBef>
                        <a:spcAft>
                          <a:spcPts val="0"/>
                        </a:spcAft>
                        <a:buClrTx/>
                        <a:buSzTx/>
                        <a:buFontTx/>
                        <a:buNone/>
                        <a:tabLst/>
                        <a:defRPr/>
                      </a:pPr>
                      <a:r>
                        <a:rPr lang="en-US" sz="700" kern="1200" dirty="0" err="1">
                          <a:solidFill>
                            <a:schemeClr val="dk1"/>
                          </a:solidFill>
                          <a:latin typeface="+mn-lt"/>
                          <a:ea typeface="+mn-ea"/>
                          <a:cs typeface="+mn-cs"/>
                        </a:rPr>
                        <a:t>Mtkheta-Mtianeti</a:t>
                      </a:r>
                      <a:endParaRPr lang="en-US" sz="700" kern="1200" dirty="0">
                        <a:solidFill>
                          <a:schemeClr val="dk1"/>
                        </a:solidFill>
                        <a:latin typeface="+mn-lt"/>
                        <a:ea typeface="+mn-ea"/>
                        <a:cs typeface="+mn-cs"/>
                      </a:endParaRPr>
                    </a:p>
                  </a:txBody>
                  <a:tcPr marL="114300" marR="0" marT="0" marB="0" anchor="ctr">
                    <a:lnL w="12700" cap="flat" cmpd="sng" algn="ctr">
                      <a:no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6</a:t>
                      </a:r>
                    </a:p>
                  </a:txBody>
                  <a:tcPr marL="0" marR="0" marT="0" marB="0" anchor="ctr">
                    <a:lnL w="6350" cap="flat" cmpd="sng" algn="ctr">
                      <a:solidFill>
                        <a:schemeClr val="bg1">
                          <a:lumMod val="65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99</a:t>
                      </a: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a:solidFill>
                            <a:schemeClr val="dk1"/>
                          </a:solidFill>
                          <a:latin typeface="+mn-lt"/>
                          <a:ea typeface="+mn-ea"/>
                          <a:cs typeface="+mn-cs"/>
                        </a:rPr>
                        <a:t>75</a:t>
                      </a: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27</a:t>
                      </a: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40</a:t>
                      </a:r>
                    </a:p>
                  </a:txBody>
                  <a:tcPr marL="0" marR="0" marT="0" marB="0" anchor="ctr">
                    <a:lnL w="31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44</a:t>
                      </a: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ka-GE" sz="700" kern="1200" dirty="0">
                          <a:solidFill>
                            <a:schemeClr val="dk1"/>
                          </a:solidFill>
                          <a:latin typeface="+mn-lt"/>
                          <a:ea typeface="+mn-ea"/>
                          <a:cs typeface="+mn-cs"/>
                        </a:rPr>
                        <a:t>2.9</a:t>
                      </a:r>
                    </a:p>
                  </a:txBody>
                  <a:tcPr marL="0" marR="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 xmlns:a16="http://schemas.microsoft.com/office/drawing/2014/main" val="10007"/>
                  </a:ext>
                </a:extLst>
              </a:tr>
              <a:tr h="243316">
                <a:tc>
                  <a:txBody>
                    <a:bodyPr/>
                    <a:lstStyle/>
                    <a:p>
                      <a:pPr marL="0" marR="0" indent="0" algn="l" defTabSz="777240" rtl="0" eaLnBrk="1" fontAlgn="auto" latinLnBrk="0" hangingPunct="1">
                        <a:lnSpc>
                          <a:spcPct val="100000"/>
                        </a:lnSpc>
                        <a:spcBef>
                          <a:spcPts val="0"/>
                        </a:spcBef>
                        <a:spcAft>
                          <a:spcPts val="0"/>
                        </a:spcAft>
                        <a:buClrTx/>
                        <a:buSzTx/>
                        <a:buFontTx/>
                        <a:buNone/>
                        <a:tabLst/>
                        <a:defRPr/>
                      </a:pPr>
                      <a:r>
                        <a:rPr lang="en-US" sz="700" kern="1200" dirty="0" err="1">
                          <a:solidFill>
                            <a:schemeClr val="dk1"/>
                          </a:solidFill>
                          <a:latin typeface="+mn-lt"/>
                          <a:ea typeface="+mn-ea"/>
                          <a:cs typeface="+mn-cs"/>
                        </a:rPr>
                        <a:t>Samegrelo-Zemo</a:t>
                      </a:r>
                      <a:r>
                        <a:rPr lang="en-US" sz="700" kern="1200" dirty="0">
                          <a:solidFill>
                            <a:schemeClr val="dk1"/>
                          </a:solidFill>
                          <a:latin typeface="+mn-lt"/>
                          <a:ea typeface="+mn-ea"/>
                          <a:cs typeface="+mn-cs"/>
                        </a:rPr>
                        <a:t> </a:t>
                      </a:r>
                      <a:r>
                        <a:rPr lang="en-US" sz="700" kern="1200" dirty="0" err="1">
                          <a:solidFill>
                            <a:schemeClr val="dk1"/>
                          </a:solidFill>
                          <a:latin typeface="+mn-lt"/>
                          <a:ea typeface="+mn-ea"/>
                          <a:cs typeface="+mn-cs"/>
                        </a:rPr>
                        <a:t>Svaneti</a:t>
                      </a:r>
                      <a:endParaRPr lang="en-US" sz="700" kern="1200" dirty="0">
                        <a:solidFill>
                          <a:schemeClr val="dk1"/>
                        </a:solidFill>
                        <a:latin typeface="+mn-lt"/>
                        <a:ea typeface="+mn-ea"/>
                        <a:cs typeface="+mn-cs"/>
                      </a:endParaRPr>
                    </a:p>
                  </a:txBody>
                  <a:tcPr marL="114300" marR="0" marT="0" marB="0" anchor="ctr">
                    <a:lnL w="12700" cap="flat" cmpd="sng" algn="ctr">
                      <a:no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10</a:t>
                      </a:r>
                    </a:p>
                  </a:txBody>
                  <a:tcPr marL="0" marR="0" marT="0" marB="0" anchor="ctr">
                    <a:lnL w="6350" cap="flat" cmpd="sng" algn="ctr">
                      <a:solidFill>
                        <a:schemeClr val="bg1">
                          <a:lumMod val="65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99</a:t>
                      </a: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a:solidFill>
                            <a:schemeClr val="dk1"/>
                          </a:solidFill>
                          <a:latin typeface="+mn-lt"/>
                          <a:ea typeface="+mn-ea"/>
                          <a:cs typeface="+mn-cs"/>
                        </a:rPr>
                        <a:t>70</a:t>
                      </a: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32</a:t>
                      </a: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37</a:t>
                      </a:r>
                    </a:p>
                  </a:txBody>
                  <a:tcPr marL="0" marR="0" marT="0" marB="0" anchor="ctr">
                    <a:lnL w="31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52</a:t>
                      </a: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ka-GE" sz="700" kern="1200" dirty="0">
                          <a:solidFill>
                            <a:schemeClr val="dk1"/>
                          </a:solidFill>
                          <a:latin typeface="+mn-lt"/>
                          <a:ea typeface="+mn-ea"/>
                          <a:cs typeface="+mn-cs"/>
                        </a:rPr>
                        <a:t>2.6</a:t>
                      </a:r>
                    </a:p>
                  </a:txBody>
                  <a:tcPr marL="0" marR="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 xmlns:a16="http://schemas.microsoft.com/office/drawing/2014/main" val="10008"/>
                  </a:ext>
                </a:extLst>
              </a:tr>
              <a:tr h="211384">
                <a:tc>
                  <a:txBody>
                    <a:bodyPr/>
                    <a:lstStyle/>
                    <a:p>
                      <a:pPr marL="0" marR="0" indent="0" algn="l" defTabSz="777240" rtl="0" eaLnBrk="1" fontAlgn="auto" latinLnBrk="0" hangingPunct="1">
                        <a:lnSpc>
                          <a:spcPct val="100000"/>
                        </a:lnSpc>
                        <a:spcBef>
                          <a:spcPts val="0"/>
                        </a:spcBef>
                        <a:spcAft>
                          <a:spcPts val="0"/>
                        </a:spcAft>
                        <a:buClrTx/>
                        <a:buSzTx/>
                        <a:buFontTx/>
                        <a:buNone/>
                        <a:tabLst/>
                        <a:defRPr/>
                      </a:pPr>
                      <a:r>
                        <a:rPr lang="en-US" sz="700" kern="1200" dirty="0" err="1">
                          <a:solidFill>
                            <a:schemeClr val="dk1"/>
                          </a:solidFill>
                          <a:latin typeface="+mn-lt"/>
                          <a:ea typeface="+mn-ea"/>
                          <a:cs typeface="+mn-cs"/>
                        </a:rPr>
                        <a:t>Samtskhe-Javakheti</a:t>
                      </a:r>
                      <a:endParaRPr lang="en-US" sz="700" kern="1200" dirty="0">
                        <a:solidFill>
                          <a:schemeClr val="dk1"/>
                        </a:solidFill>
                        <a:latin typeface="+mn-lt"/>
                        <a:ea typeface="+mn-ea"/>
                        <a:cs typeface="+mn-cs"/>
                      </a:endParaRPr>
                    </a:p>
                  </a:txBody>
                  <a:tcPr marL="114300" marR="0" marT="0" marB="0" anchor="ctr">
                    <a:lnL w="12700" cap="flat" cmpd="sng" algn="ctr">
                      <a:no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2</a:t>
                      </a:r>
                    </a:p>
                  </a:txBody>
                  <a:tcPr marL="0" marR="0" marT="0" marB="0" anchor="ctr">
                    <a:lnL w="6350" cap="flat" cmpd="sng" algn="ctr">
                      <a:solidFill>
                        <a:schemeClr val="bg1">
                          <a:lumMod val="65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95</a:t>
                      </a: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51</a:t>
                      </a: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18</a:t>
                      </a: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21</a:t>
                      </a:r>
                    </a:p>
                  </a:txBody>
                  <a:tcPr marL="0" marR="0" marT="0" marB="0" anchor="ctr">
                    <a:lnL w="31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33</a:t>
                      </a: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ka-GE" sz="700" kern="1200" dirty="0">
                          <a:solidFill>
                            <a:schemeClr val="dk1"/>
                          </a:solidFill>
                          <a:latin typeface="+mn-lt"/>
                          <a:ea typeface="+mn-ea"/>
                          <a:cs typeface="+mn-cs"/>
                        </a:rPr>
                        <a:t>2.7</a:t>
                      </a:r>
                    </a:p>
                  </a:txBody>
                  <a:tcPr marL="0" marR="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 xmlns:a16="http://schemas.microsoft.com/office/drawing/2014/main" val="10009"/>
                  </a:ext>
                </a:extLst>
              </a:tr>
              <a:tr h="211384">
                <a:tc>
                  <a:txBody>
                    <a:bodyPr/>
                    <a:lstStyle/>
                    <a:p>
                      <a:pPr marL="0" marR="0" indent="0" algn="l" defTabSz="777240" rtl="0" eaLnBrk="1" fontAlgn="auto" latinLnBrk="0" hangingPunct="1">
                        <a:lnSpc>
                          <a:spcPct val="100000"/>
                        </a:lnSpc>
                        <a:spcBef>
                          <a:spcPts val="0"/>
                        </a:spcBef>
                        <a:spcAft>
                          <a:spcPts val="0"/>
                        </a:spcAft>
                        <a:buClrTx/>
                        <a:buSzTx/>
                        <a:buFontTx/>
                        <a:buNone/>
                        <a:tabLst/>
                        <a:defRPr/>
                      </a:pPr>
                      <a:r>
                        <a:rPr lang="en-US" sz="700" kern="1200" dirty="0" err="1">
                          <a:solidFill>
                            <a:schemeClr val="dk1"/>
                          </a:solidFill>
                          <a:latin typeface="+mn-lt"/>
                          <a:ea typeface="+mn-ea"/>
                          <a:cs typeface="+mn-cs"/>
                        </a:rPr>
                        <a:t>Kvemo</a:t>
                      </a:r>
                      <a:r>
                        <a:rPr lang="en-US" sz="700" kern="1200" dirty="0">
                          <a:solidFill>
                            <a:schemeClr val="dk1"/>
                          </a:solidFill>
                          <a:latin typeface="+mn-lt"/>
                          <a:ea typeface="+mn-ea"/>
                          <a:cs typeface="+mn-cs"/>
                        </a:rPr>
                        <a:t> </a:t>
                      </a:r>
                      <a:r>
                        <a:rPr lang="en-US" sz="700" kern="1200" dirty="0" err="1">
                          <a:solidFill>
                            <a:schemeClr val="dk1"/>
                          </a:solidFill>
                          <a:latin typeface="+mn-lt"/>
                          <a:ea typeface="+mn-ea"/>
                          <a:cs typeface="+mn-cs"/>
                        </a:rPr>
                        <a:t>Kartli</a:t>
                      </a:r>
                      <a:endParaRPr lang="en-US" sz="700" kern="1200" dirty="0">
                        <a:solidFill>
                          <a:schemeClr val="dk1"/>
                        </a:solidFill>
                        <a:latin typeface="+mn-lt"/>
                        <a:ea typeface="+mn-ea"/>
                        <a:cs typeface="+mn-cs"/>
                      </a:endParaRPr>
                    </a:p>
                  </a:txBody>
                  <a:tcPr marL="114300" marR="0" marT="0" marB="0" anchor="ctr">
                    <a:lnL w="12700" cap="flat" cmpd="sng" algn="ctr">
                      <a:no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10</a:t>
                      </a:r>
                    </a:p>
                  </a:txBody>
                  <a:tcPr marL="0" marR="0" marT="0" marB="0" anchor="ctr">
                    <a:lnL w="6350" cap="flat" cmpd="sng" algn="ctr">
                      <a:solidFill>
                        <a:schemeClr val="bg1">
                          <a:lumMod val="65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97</a:t>
                      </a: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63</a:t>
                      </a: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26</a:t>
                      </a: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43</a:t>
                      </a:r>
                    </a:p>
                  </a:txBody>
                  <a:tcPr marL="0" marR="0" marT="0" marB="0" anchor="ctr">
                    <a:lnL w="31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41</a:t>
                      </a: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b" latinLnBrk="0" hangingPunct="1"/>
                      <a:r>
                        <a:rPr lang="ka-GE" sz="700" kern="1200" dirty="0">
                          <a:solidFill>
                            <a:schemeClr val="dk1"/>
                          </a:solidFill>
                          <a:latin typeface="+mn-lt"/>
                          <a:ea typeface="+mn-ea"/>
                          <a:cs typeface="+mn-cs"/>
                        </a:rPr>
                        <a:t>2.8</a:t>
                      </a:r>
                    </a:p>
                  </a:txBody>
                  <a:tcPr marL="0" marR="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 xmlns:a16="http://schemas.microsoft.com/office/drawing/2014/main" val="10010"/>
                  </a:ext>
                </a:extLst>
              </a:tr>
              <a:tr h="211384">
                <a:tc>
                  <a:txBody>
                    <a:bodyPr/>
                    <a:lstStyle/>
                    <a:p>
                      <a:pPr marL="0" marR="0" indent="0" algn="l" defTabSz="777240" rtl="0" eaLnBrk="1" fontAlgn="auto" latinLnBrk="0" hangingPunct="1">
                        <a:lnSpc>
                          <a:spcPct val="100000"/>
                        </a:lnSpc>
                        <a:spcBef>
                          <a:spcPts val="0"/>
                        </a:spcBef>
                        <a:spcAft>
                          <a:spcPts val="0"/>
                        </a:spcAft>
                        <a:buClrTx/>
                        <a:buSzTx/>
                        <a:buFontTx/>
                        <a:buNone/>
                        <a:tabLst/>
                        <a:defRPr/>
                      </a:pPr>
                      <a:r>
                        <a:rPr lang="en-US" sz="700" kern="1200" dirty="0" err="1">
                          <a:solidFill>
                            <a:schemeClr val="dk1"/>
                          </a:solidFill>
                          <a:latin typeface="+mn-lt"/>
                          <a:ea typeface="+mn-ea"/>
                          <a:cs typeface="+mn-cs"/>
                        </a:rPr>
                        <a:t>Shida</a:t>
                      </a:r>
                      <a:r>
                        <a:rPr lang="en-US" sz="700" kern="1200" dirty="0">
                          <a:solidFill>
                            <a:schemeClr val="dk1"/>
                          </a:solidFill>
                          <a:latin typeface="+mn-lt"/>
                          <a:ea typeface="+mn-ea"/>
                          <a:cs typeface="+mn-cs"/>
                        </a:rPr>
                        <a:t> </a:t>
                      </a:r>
                      <a:r>
                        <a:rPr lang="en-US" sz="700" kern="1200" dirty="0" err="1">
                          <a:solidFill>
                            <a:schemeClr val="dk1"/>
                          </a:solidFill>
                          <a:latin typeface="+mn-lt"/>
                          <a:ea typeface="+mn-ea"/>
                          <a:cs typeface="+mn-cs"/>
                        </a:rPr>
                        <a:t>Kartli</a:t>
                      </a:r>
                      <a:endParaRPr lang="en-US" sz="700" kern="1200" dirty="0">
                        <a:solidFill>
                          <a:schemeClr val="dk1"/>
                        </a:solidFill>
                        <a:latin typeface="+mn-lt"/>
                        <a:ea typeface="+mn-ea"/>
                        <a:cs typeface="+mn-cs"/>
                      </a:endParaRPr>
                    </a:p>
                  </a:txBody>
                  <a:tcPr marL="114300" marR="0" marT="0" marB="0" anchor="ctr">
                    <a:lnL w="12700" cap="flat" cmpd="sng" algn="ctr">
                      <a:no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16</a:t>
                      </a:r>
                    </a:p>
                  </a:txBody>
                  <a:tcPr marL="0" marR="0" marT="0" marB="0" anchor="ctr">
                    <a:lnL w="6350" cap="flat" cmpd="sng" algn="ctr">
                      <a:solidFill>
                        <a:schemeClr val="bg1">
                          <a:lumMod val="65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97</a:t>
                      </a: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72</a:t>
                      </a: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38</a:t>
                      </a:r>
                    </a:p>
                  </a:txBody>
                  <a:tcPr marL="0" marR="0" marT="0"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49</a:t>
                      </a:r>
                    </a:p>
                  </a:txBody>
                  <a:tcPr marL="0" marR="0" marT="0" marB="0" anchor="ctr">
                    <a:lnL w="31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algn="ctr" defTabSz="777240" rtl="0" eaLnBrk="1" fontAlgn="b" latinLnBrk="0" hangingPunct="1"/>
                      <a:r>
                        <a:rPr lang="en-US" sz="700" kern="1200" dirty="0">
                          <a:solidFill>
                            <a:schemeClr val="dk1"/>
                          </a:solidFill>
                          <a:latin typeface="+mn-lt"/>
                          <a:ea typeface="+mn-ea"/>
                          <a:cs typeface="+mn-cs"/>
                        </a:rPr>
                        <a:t>55</a:t>
                      </a: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algn="ctr" defTabSz="777240" rtl="0" eaLnBrk="1" fontAlgn="b" latinLnBrk="0" hangingPunct="1"/>
                      <a:r>
                        <a:rPr lang="ka-GE" sz="700" kern="1200" dirty="0">
                          <a:solidFill>
                            <a:schemeClr val="dk1"/>
                          </a:solidFill>
                          <a:latin typeface="+mn-lt"/>
                          <a:ea typeface="+mn-ea"/>
                          <a:cs typeface="+mn-cs"/>
                        </a:rPr>
                        <a:t>2.7</a:t>
                      </a:r>
                    </a:p>
                  </a:txBody>
                  <a:tcPr marL="0" marR="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 xmlns:a16="http://schemas.microsoft.com/office/drawing/2014/main" val="10011"/>
                  </a:ext>
                </a:extLst>
              </a:tr>
            </a:tbl>
          </a:graphicData>
        </a:graphic>
      </p:graphicFrame>
      <p:sp>
        <p:nvSpPr>
          <p:cNvPr id="70" name="TextBox 69"/>
          <p:cNvSpPr txBox="1"/>
          <p:nvPr/>
        </p:nvSpPr>
        <p:spPr>
          <a:xfrm>
            <a:off x="378732" y="4025329"/>
            <a:ext cx="6808133" cy="307777"/>
          </a:xfrm>
          <a:prstGeom prst="rect">
            <a:avLst/>
          </a:prstGeom>
          <a:noFill/>
          <a:ln w="3175">
            <a:noFill/>
          </a:ln>
        </p:spPr>
        <p:txBody>
          <a:bodyPr wrap="square" rtlCol="0">
            <a:spAutoFit/>
          </a:bodyPr>
          <a:lstStyle/>
          <a:p>
            <a:r>
              <a:rPr lang="en-US" sz="700" dirty="0">
                <a:solidFill>
                  <a:schemeClr val="tx1">
                    <a:lumMod val="65000"/>
                    <a:lumOff val="35000"/>
                  </a:schemeClr>
                </a:solidFill>
              </a:rPr>
              <a:t>*Percentage of women age 20-24 years who have had a live birth before age 18</a:t>
            </a:r>
          </a:p>
          <a:p>
            <a:r>
              <a:rPr lang="en-US" sz="700" dirty="0">
                <a:solidFill>
                  <a:schemeClr val="tx1">
                    <a:lumMod val="65000"/>
                    <a:lumOff val="35000"/>
                  </a:schemeClr>
                </a:solidFill>
              </a:rPr>
              <a:t>**Percentage of women age 15-49 years who perceive any modern contraception methods as the most effective</a:t>
            </a:r>
          </a:p>
        </p:txBody>
      </p:sp>
    </p:spTree>
    <p:extLst>
      <p:ext uri="{BB962C8B-B14F-4D97-AF65-F5344CB8AC3E}">
        <p14:creationId xmlns:p14="http://schemas.microsoft.com/office/powerpoint/2010/main" val="1960326515"/>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Franklin Gothic">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item1.xml><?xml version="1.0" encoding="utf-8"?>
<?mso-contentType ?>
<customXsn xmlns="http://schemas.microsoft.com/office/2006/metadata/customXsn">
  <xsnLocation/>
  <cached>True</cached>
  <openByDefault>True</openByDefault>
  <xsnScope/>
</customXsn>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UNICEF Document" ma:contentTypeID="0x0101009BA85F8052A6DA4FA3E31FF9F74C697000EC757063D55EF14399B2E4B65561595A" ma:contentTypeVersion="31" ma:contentTypeDescription="Create a new document." ma:contentTypeScope="" ma:versionID="9b9132b4e2834faba91bbe34c56516e1">
  <xsd:schema xmlns:xsd="http://www.w3.org/2001/XMLSchema" xmlns:xs="http://www.w3.org/2001/XMLSchema" xmlns:p="http://schemas.microsoft.com/office/2006/metadata/properties" xmlns:ns1="http://schemas.microsoft.com/sharepoint/v3" xmlns:ns2="ca283e0b-db31-4043-a2ef-b80661bf084a" xmlns:ns3="http://schemas.microsoft.com/sharepoint.v3" xmlns:ns4="2aac1c47-a7bd-4382-bbe6-d59290c165d5" xmlns:ns5="03aba595-bc08-4bc6-a067-44fa0d6fce4c" xmlns:ns6="http://schemas.microsoft.com/sharepoint/v4" targetNamespace="http://schemas.microsoft.com/office/2006/metadata/properties" ma:root="true" ma:fieldsID="3b7498f8af99e477a9586f2c6b23375d" ns1:_="" ns2:_="" ns3:_="" ns4:_="" ns5:_="" ns6:_="">
    <xsd:import namespace="http://schemas.microsoft.com/sharepoint/v3"/>
    <xsd:import namespace="ca283e0b-db31-4043-a2ef-b80661bf084a"/>
    <xsd:import namespace="http://schemas.microsoft.com/sharepoint.v3"/>
    <xsd:import namespace="2aac1c47-a7bd-4382-bbe6-d59290c165d5"/>
    <xsd:import namespace="03aba595-bc08-4bc6-a067-44fa0d6fce4c"/>
    <xsd:import namespace="http://schemas.microsoft.com/sharepoint/v4"/>
    <xsd:element name="properties">
      <xsd:complexType>
        <xsd:sequence>
          <xsd:element name="documentManagement">
            <xsd:complexType>
              <xsd:all>
                <xsd:element ref="ns2:WrittenBy" minOccurs="0"/>
                <xsd:element ref="ns2:ContentLanguage" minOccurs="0"/>
                <xsd:element ref="ns3:CategoryDescription" minOccurs="0"/>
                <xsd:element ref="ns2:RecipientsEmail" minOccurs="0"/>
                <xsd:element ref="ns2:SenderEmail" minOccurs="0"/>
                <xsd:element ref="ns2:DateTransmittedEmail" minOccurs="0"/>
                <xsd:element ref="ns2:k8c968e8c72a4eda96b7e8fdbe192be2" minOccurs="0"/>
                <xsd:element ref="ns2:ga975397408f43e4b84ec8e5a598e523" minOccurs="0"/>
                <xsd:element ref="ns2:mda26ace941f4791a7314a339fee829c" minOccurs="0"/>
                <xsd:element ref="ns2:TaxCatchAllLabel" minOccurs="0"/>
                <xsd:element ref="ns2:TaxCatchAll" minOccurs="0"/>
                <xsd:element ref="ns2:h6a71f3e574e4344bc34f3fc9dd20054" minOccurs="0"/>
                <xsd:element ref="ns2:ContentStatus" minOccurs="0"/>
                <xsd:element ref="ns4:MediaServiceFastMetadata" minOccurs="0"/>
                <xsd:element ref="ns4:MediaServiceAutoTags" minOccurs="0"/>
                <xsd:element ref="ns4:MediaServiceOCR" minOccurs="0"/>
                <xsd:element ref="ns4:MediaServiceDateTaken" minOccurs="0"/>
                <xsd:element ref="ns4:MediaServiceGenerationTime" minOccurs="0"/>
                <xsd:element ref="ns4:MediaServiceEventHashCode" minOccurs="0"/>
                <xsd:element ref="ns1:_vti_ItemHoldRecordStatus" minOccurs="0"/>
                <xsd:element ref="ns6:IconOverlay" minOccurs="0"/>
                <xsd:element ref="ns4:MediaServiceMetadata" minOccurs="0"/>
                <xsd:element ref="ns1:_vti_ItemDeclaredRecord" minOccurs="0"/>
                <xsd:element ref="ns5:TaxKeywordTaxHTField" minOccurs="0"/>
                <xsd:element ref="ns5:SharedWithDetails" minOccurs="0"/>
                <xsd:element ref="ns5:SharedWithUsers"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vti_ItemHoldRecordStatus" ma:index="33" nillable="true" ma:displayName="Hold and Record Status" ma:decimals="0" ma:description="" ma:hidden="true" ma:indexed="true" ma:internalName="_vti_ItemHoldRecordStatus" ma:readOnly="true">
      <xsd:simpleType>
        <xsd:restriction base="dms:Unknown"/>
      </xsd:simpleType>
    </xsd:element>
    <xsd:element name="_vti_ItemDeclaredRecord" ma:index="36" nillable="true" ma:displayName="Declared Record" ma:hidden="true" ma:internalName="_vti_ItemDeclaredRecord"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WrittenBy" ma:index="3" nillable="true" ma:displayName="Written By" ma:description="‘Written By’ is auto-completed with the name of the uploader, but can be edited if you are uploading on behalf of someone else." ma:list="UserInfo" ma:SharePointGroup="0" ma:internalName="WrittenBy" ma:readOnly="false"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ContentLanguage" ma:index="4" nillable="true" ma:displayName="Content Language *" ma:default="English" ma:format="RadioButtons" ma:indexed="true" ma:internalName="ContentLanguage">
      <xsd:simpleType>
        <xsd:restriction base="dms:Choice">
          <xsd:enumeration value="English"/>
          <xsd:enumeration value="French"/>
          <xsd:enumeration value="Spanish"/>
          <xsd:enumeration value="Russian"/>
          <xsd:enumeration value="Chinese"/>
          <xsd:enumeration value="Arabic"/>
          <xsd:enumeration value="other"/>
        </xsd:restriction>
      </xsd:simpleType>
    </xsd:element>
    <xsd:element name="RecipientsEmail" ma:index="9" nillable="true" ma:displayName="Recipients (email)" ma:hidden="true" ma:internalName="RecipientsEmail" ma:readOnly="false">
      <xsd:simpleType>
        <xsd:restriction base="dms:Text">
          <xsd:maxLength value="255"/>
        </xsd:restriction>
      </xsd:simpleType>
    </xsd:element>
    <xsd:element name="SenderEmail" ma:index="10" nillable="true" ma:displayName="Sender (email)" ma:hidden="true" ma:internalName="SenderEmail" ma:readOnly="false">
      <xsd:simpleType>
        <xsd:restriction base="dms:Text">
          <xsd:maxLength value="255"/>
        </xsd:restriction>
      </xsd:simpleType>
    </xsd:element>
    <xsd:element name="DateTransmittedEmail" ma:index="11" nillable="true" ma:displayName="Date transmitted (email)" ma:format="DateTime" ma:hidden="true" ma:internalName="DateTransmittedEmail" ma:readOnly="false">
      <xsd:simpleType>
        <xsd:restriction base="dms:DateTime"/>
      </xsd:simpleType>
    </xsd:element>
    <xsd:element name="k8c968e8c72a4eda96b7e8fdbe192be2" ma:index="12" nillable="true" ma:taxonomy="true" ma:internalName="k8c968e8c72a4eda96b7e8fdbe192be2" ma:taxonomyFieldName="GeographicScope" ma:displayName="Geographic Scope" ma:default="" ma:fieldId="{48c968e8-c72a-4eda-96b7-e8fdbe192be2}" ma:taxonomyMulti="true" ma:sspId="73f51738-d318-4883-9d64-4f0bd0ccc55e" ma:termSetId="0a00fedf-defc-4fe3-a3bf-9929b29a638e" ma:anchorId="00000000-0000-0000-0000-000000000000" ma:open="false" ma:isKeyword="false">
      <xsd:complexType>
        <xsd:sequence>
          <xsd:element ref="pc:Terms" minOccurs="0" maxOccurs="1"/>
        </xsd:sequence>
      </xsd:complexType>
    </xsd:element>
    <xsd:element name="ga975397408f43e4b84ec8e5a598e523" ma:index="16" nillable="true" ma:taxonomy="true" ma:internalName="ga975397408f43e4b84ec8e5a598e523" ma:taxonomyFieldName="OfficeDivision" ma:displayName="Office/Division *" ma:default="178;#Data, Research and Policy-456C|5955b2fd-5d7f-4ec6-8d67-6bd2d19d2fcb" ma:fieldId="{0a975397-408f-43e4-b84e-c8e5a598e523}" ma:sspId="73f51738-d318-4883-9d64-4f0bd0ccc55e" ma:termSetId="1761a25e-44f4-4213-964a-f96c515e12cb" ma:anchorId="00000000-0000-0000-0000-000000000000" ma:open="false" ma:isKeyword="false">
      <xsd:complexType>
        <xsd:sequence>
          <xsd:element ref="pc:Terms" minOccurs="0" maxOccurs="1"/>
        </xsd:sequence>
      </xsd:complexType>
    </xsd:element>
    <xsd:element name="mda26ace941f4791a7314a339fee829c" ma:index="17" nillable="true" ma:taxonomy="true" ma:internalName="mda26ace941f4791a7314a339fee829c" ma:taxonomyFieldName="DocumentType" ma:displayName="Document Type *" ma:indexed="true" ma:default="" ma:fieldId="{6da26ace-941f-4791-a731-4a339fee829c}" ma:sspId="73f51738-d318-4883-9d64-4f0bd0ccc55e" ma:termSetId="f93b6877-8902-4378-8587-5ec85f36ead9" ma:anchorId="00000000-0000-0000-0000-000000000000" ma:open="false" ma:isKeyword="false">
      <xsd:complexType>
        <xsd:sequence>
          <xsd:element ref="pc:Terms" minOccurs="0" maxOccurs="1"/>
        </xsd:sequence>
      </xsd:complexType>
    </xsd:element>
    <xsd:element name="TaxCatchAllLabel" ma:index="18" nillable="true" ma:displayName="Taxonomy Catch All Column1" ma:hidden="true" ma:list="{f18c69bd-8d9b-48fb-bf08-f87e298dbead}" ma:internalName="TaxCatchAllLabel" ma:readOnly="true" ma:showField="CatchAllDataLabel" ma:web="03aba595-bc08-4bc6-a067-44fa0d6fce4c">
      <xsd:complexType>
        <xsd:complexContent>
          <xsd:extension base="dms:MultiChoiceLookup">
            <xsd:sequence>
              <xsd:element name="Value" type="dms:Lookup" maxOccurs="unbounded" minOccurs="0" nillable="true"/>
            </xsd:sequence>
          </xsd:extension>
        </xsd:complexContent>
      </xsd:complexType>
    </xsd:element>
    <xsd:element name="TaxCatchAll" ma:index="22" nillable="true" ma:displayName="Taxonomy Catch All Column" ma:hidden="true" ma:list="{f18c69bd-8d9b-48fb-bf08-f87e298dbead}" ma:internalName="TaxCatchAll" ma:showField="CatchAllData" ma:web="03aba595-bc08-4bc6-a067-44fa0d6fce4c">
      <xsd:complexType>
        <xsd:complexContent>
          <xsd:extension base="dms:MultiChoiceLookup">
            <xsd:sequence>
              <xsd:element name="Value" type="dms:Lookup" maxOccurs="unbounded" minOccurs="0" nillable="true"/>
            </xsd:sequence>
          </xsd:extension>
        </xsd:complexContent>
      </xsd:complexType>
    </xsd:element>
    <xsd:element name="h6a71f3e574e4344bc34f3fc9dd20054" ma:index="23" nillable="true" ma:taxonomy="true" ma:internalName="h6a71f3e574e4344bc34f3fc9dd20054" ma:taxonomyFieldName="Topic" ma:displayName="Topic *" ma:default="" ma:fieldId="{16a71f3e-574e-4344-bc34-f3fc9dd20054}" ma:taxonomyMulti="true" ma:sspId="73f51738-d318-4883-9d64-4f0bd0ccc55e" ma:termSetId="9561e0e6-71cf-4f3c-87c3-08a6b5d907e8" ma:anchorId="00000000-0000-0000-0000-000000000000" ma:open="false" ma:isKeyword="false">
      <xsd:complexType>
        <xsd:sequence>
          <xsd:element ref="pc:Terms" minOccurs="0" maxOccurs="1"/>
        </xsd:sequence>
      </xsd:complexType>
    </xsd:element>
    <xsd:element name="ContentStatus" ma:index="25" nillable="true" ma:displayName="Content Status" ma:description="Optional column to indicate document status: no status, draft, final or expired.​" ma:format="RadioButtons" ma:internalName="ContentStatus">
      <xsd:simpleType>
        <xsd:restriction base="dms:Choice">
          <xsd:enumeration value="­"/>
          <xsd:enumeration value="Draft"/>
          <xsd:enumeration value="Final"/>
          <xsd:enumeration value="Expired"/>
        </xsd:restrictio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CategoryDescription" ma:index="6" nillable="true" ma:displayName="Description" ma:internalName="CategoryDescription">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aac1c47-a7bd-4382-bbe6-d59290c165d5" elementFormDefault="qualified">
    <xsd:import namespace="http://schemas.microsoft.com/office/2006/documentManagement/types"/>
    <xsd:import namespace="http://schemas.microsoft.com/office/infopath/2007/PartnerControls"/>
    <xsd:element name="MediaServiceFastMetadata" ma:index="26" nillable="true" ma:displayName="MediaServiceFastMetadata" ma:hidden="true" ma:internalName="MediaServiceFastMetadata" ma:readOnly="true">
      <xsd:simpleType>
        <xsd:restriction base="dms:Note"/>
      </xsd:simpleType>
    </xsd:element>
    <xsd:element name="MediaServiceAutoTags" ma:index="27" nillable="true" ma:displayName="Tags" ma:internalName="MediaServiceAutoTags" ma:readOnly="true">
      <xsd:simpleType>
        <xsd:restriction base="dms:Text"/>
      </xsd:simpleType>
    </xsd:element>
    <xsd:element name="MediaServiceOCR" ma:index="28" nillable="true" ma:displayName="Extracted Text" ma:internalName="MediaServiceOCR" ma:readOnly="true">
      <xsd:simpleType>
        <xsd:restriction base="dms:Note">
          <xsd:maxLength value="255"/>
        </xsd:restriction>
      </xsd:simpleType>
    </xsd:element>
    <xsd:element name="MediaServiceDateTaken" ma:index="29" nillable="true" ma:displayName="MediaServiceDateTaken" ma:hidden="true" ma:internalName="MediaServiceDateTaken" ma:readOnly="true">
      <xsd:simpleType>
        <xsd:restriction base="dms:Text"/>
      </xsd:simpleType>
    </xsd:element>
    <xsd:element name="MediaServiceGenerationTime" ma:index="31" nillable="true" ma:displayName="MediaServiceGenerationTime" ma:hidden="true" ma:internalName="MediaServiceGenerationTime" ma:readOnly="true">
      <xsd:simpleType>
        <xsd:restriction base="dms:Text"/>
      </xsd:simpleType>
    </xsd:element>
    <xsd:element name="MediaServiceEventHashCode" ma:index="32" nillable="true" ma:displayName="MediaServiceEventHashCode" ma:hidden="true" ma:internalName="MediaServiceEventHashCode" ma:readOnly="true">
      <xsd:simpleType>
        <xsd:restriction base="dms:Text"/>
      </xsd:simpleType>
    </xsd:element>
    <xsd:element name="MediaServiceMetadata" ma:index="35" nillable="true" ma:displayName="MediaServiceMetadata" ma:hidden="true" ma:internalName="MediaServiceMetadata" ma:readOnly="true">
      <xsd:simpleType>
        <xsd:restriction base="dms:Note"/>
      </xsd:simpleType>
    </xsd:element>
    <xsd:element name="MediaServiceLocation" ma:index="40"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3aba595-bc08-4bc6-a067-44fa0d6fce4c" elementFormDefault="qualified">
    <xsd:import namespace="http://schemas.microsoft.com/office/2006/documentManagement/types"/>
    <xsd:import namespace="http://schemas.microsoft.com/office/infopath/2007/PartnerControls"/>
    <xsd:element name="TaxKeywordTaxHTField" ma:index="37" nillable="true" ma:taxonomy="true" ma:internalName="TaxKeywordTaxHTField" ma:taxonomyFieldName="TaxKeyword" ma:displayName="Enterprise Keywords" ma:fieldId="{23f27201-bee3-471e-b2e7-b64fd8b7ca38}" ma:taxonomyMulti="true" ma:sspId="73f51738-d318-4883-9d64-4f0bd0ccc55e" ma:termSetId="00000000-0000-0000-0000-000000000000" ma:anchorId="00000000-0000-0000-0000-000000000000" ma:open="true" ma:isKeyword="true">
      <xsd:complexType>
        <xsd:sequence>
          <xsd:element ref="pc:Terms" minOccurs="0" maxOccurs="1"/>
        </xsd:sequence>
      </xsd:complexType>
    </xsd:element>
    <xsd:element name="SharedWithDetails" ma:index="38" nillable="true" ma:displayName="Shared With Details" ma:internalName="SharedWithDetails" ma:readOnly="true">
      <xsd:simpleType>
        <xsd:restriction base="dms:Note">
          <xsd:maxLength value="255"/>
        </xsd:restriction>
      </xsd:simpleType>
    </xsd:element>
    <xsd:element name="SharedWithUsers" ma:index="3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34" nillable="true" ma:displayName="IconOverlay" ma:hidden="true" ma:internalName="IconOverlay">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0" ma:displayName="Content Type"/>
        <xsd:element ref="dc:title" minOccurs="0" maxOccurs="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ga975397408f43e4b84ec8e5a598e523 xmlns="ca283e0b-db31-4043-a2ef-b80661bf084a">
      <Terms xmlns="http://schemas.microsoft.com/office/infopath/2007/PartnerControls">
        <TermInfo xmlns="http://schemas.microsoft.com/office/infopath/2007/PartnerControls">
          <TermName xmlns="http://schemas.microsoft.com/office/infopath/2007/PartnerControls">Data, Research and Policy-456C</TermName>
          <TermId xmlns="http://schemas.microsoft.com/office/infopath/2007/PartnerControls">5955b2fd-5d7f-4ec6-8d67-6bd2d19d2fcb</TermId>
        </TermInfo>
      </Terms>
    </ga975397408f43e4b84ec8e5a598e523>
    <TaxCatchAll xmlns="ca283e0b-db31-4043-a2ef-b80661bf084a">
      <Value>3</Value>
    </TaxCatchAll>
    <k8c968e8c72a4eda96b7e8fdbe192be2 xmlns="ca283e0b-db31-4043-a2ef-b80661bf084a">
      <Terms xmlns="http://schemas.microsoft.com/office/infopath/2007/PartnerControls"/>
    </k8c968e8c72a4eda96b7e8fdbe192be2>
    <TaxKeywordTaxHTField xmlns="03aba595-bc08-4bc6-a067-44fa0d6fce4c">
      <Terms xmlns="http://schemas.microsoft.com/office/infopath/2007/PartnerControls"/>
    </TaxKeywordTaxHTField>
    <DateTransmittedEmail xmlns="ca283e0b-db31-4043-a2ef-b80661bf084a" xsi:nil="true"/>
    <ContentStatus xmlns="ca283e0b-db31-4043-a2ef-b80661bf084a" xsi:nil="true"/>
    <SenderEmail xmlns="ca283e0b-db31-4043-a2ef-b80661bf084a" xsi:nil="true"/>
    <IconOverlay xmlns="http://schemas.microsoft.com/sharepoint/v4" xsi:nil="true"/>
    <ContentLanguage xmlns="ca283e0b-db31-4043-a2ef-b80661bf084a">English</ContentLanguage>
    <h6a71f3e574e4344bc34f3fc9dd20054 xmlns="ca283e0b-db31-4043-a2ef-b80661bf084a">
      <Terms xmlns="http://schemas.microsoft.com/office/infopath/2007/PartnerControls"/>
    </h6a71f3e574e4344bc34f3fc9dd20054>
    <CategoryDescription xmlns="http://schemas.microsoft.com/sharepoint.v3" xsi:nil="true"/>
    <RecipientsEmail xmlns="ca283e0b-db31-4043-a2ef-b80661bf084a" xsi:nil="true"/>
    <mda26ace941f4791a7314a339fee829c xmlns="ca283e0b-db31-4043-a2ef-b80661bf084a">
      <Terms xmlns="http://schemas.microsoft.com/office/infopath/2007/PartnerControls"/>
    </mda26ace941f4791a7314a339fee829c>
    <WrittenBy xmlns="ca283e0b-db31-4043-a2ef-b80661bf084a">
      <UserInfo>
        <DisplayName/>
        <AccountId xsi:nil="true"/>
        <AccountType/>
      </UserInfo>
    </WrittenBy>
  </documentManagement>
</p:properties>
</file>

<file path=customXml/item5.xml><?xml version="1.0" encoding="utf-8"?>
<?mso-contentType ?>
<SharedContentType xmlns="Microsoft.SharePoint.Taxonomy.ContentTypeSync" SourceId="73f51738-d318-4883-9d64-4f0bd0ccc55e" ContentTypeId="0x0101009BA85F8052A6DA4FA3E31FF9F74C6970" PreviousValue="false"/>
</file>

<file path=customXml/item6.xml><?xml version="1.0" encoding="utf-8"?>
<?mso-contentType ?>
<spe:Receivers xmlns:spe="http://schemas.microsoft.com/sharepoint/events"/>
</file>

<file path=customXml/itemProps1.xml><?xml version="1.0" encoding="utf-8"?>
<ds:datastoreItem xmlns:ds="http://schemas.openxmlformats.org/officeDocument/2006/customXml" ds:itemID="{212BFA0B-3B1C-45F6-952B-D1AD173AD65C}">
  <ds:schemaRefs>
    <ds:schemaRef ds:uri="http://schemas.microsoft.com/office/2006/metadata/customXsn"/>
  </ds:schemaRefs>
</ds:datastoreItem>
</file>

<file path=customXml/itemProps2.xml><?xml version="1.0" encoding="utf-8"?>
<ds:datastoreItem xmlns:ds="http://schemas.openxmlformats.org/officeDocument/2006/customXml" ds:itemID="{0D32EBC3-FB0A-4A61-B915-24588942FCF9}">
  <ds:schemaRefs>
    <ds:schemaRef ds:uri="http://schemas.microsoft.com/sharepoint/v3/contenttype/forms"/>
  </ds:schemaRefs>
</ds:datastoreItem>
</file>

<file path=customXml/itemProps3.xml><?xml version="1.0" encoding="utf-8"?>
<ds:datastoreItem xmlns:ds="http://schemas.openxmlformats.org/officeDocument/2006/customXml" ds:itemID="{EC856A96-9C15-4D57-8A80-8B5B26A5D64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ca283e0b-db31-4043-a2ef-b80661bf084a"/>
    <ds:schemaRef ds:uri="http://schemas.microsoft.com/sharepoint.v3"/>
    <ds:schemaRef ds:uri="2aac1c47-a7bd-4382-bbe6-d59290c165d5"/>
    <ds:schemaRef ds:uri="03aba595-bc08-4bc6-a067-44fa0d6fce4c"/>
    <ds:schemaRef ds:uri="http://schemas.microsoft.com/sharepoint/v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8F01E197-E195-4FAE-92A4-CC296E9955F3}">
  <ds:schemaRefs>
    <ds:schemaRef ds:uri="03aba595-bc08-4bc6-a067-44fa0d6fce4c"/>
    <ds:schemaRef ds:uri="http://schemas.microsoft.com/office/2006/metadata/properties"/>
    <ds:schemaRef ds:uri="http://schemas.microsoft.com/office/2006/documentManagement/types"/>
    <ds:schemaRef ds:uri="http://purl.org/dc/terms/"/>
    <ds:schemaRef ds:uri="http://schemas.microsoft.com/office/infopath/2007/PartnerControls"/>
    <ds:schemaRef ds:uri="http://schemas.openxmlformats.org/package/2006/metadata/core-properties"/>
    <ds:schemaRef ds:uri="http://schemas.microsoft.com/sharepoint.v3"/>
    <ds:schemaRef ds:uri="http://purl.org/dc/dcmitype/"/>
    <ds:schemaRef ds:uri="http://schemas.microsoft.com/sharepoint/v4"/>
    <ds:schemaRef ds:uri="2aac1c47-a7bd-4382-bbe6-d59290c165d5"/>
    <ds:schemaRef ds:uri="ca283e0b-db31-4043-a2ef-b80661bf084a"/>
    <ds:schemaRef ds:uri="http://schemas.microsoft.com/sharepoint/v3"/>
    <ds:schemaRef ds:uri="http://www.w3.org/XML/1998/namespace"/>
    <ds:schemaRef ds:uri="http://purl.org/dc/elements/1.1/"/>
  </ds:schemaRefs>
</ds:datastoreItem>
</file>

<file path=customXml/itemProps5.xml><?xml version="1.0" encoding="utf-8"?>
<ds:datastoreItem xmlns:ds="http://schemas.openxmlformats.org/officeDocument/2006/customXml" ds:itemID="{1647A18C-2303-402C-9B65-308C2F0B0E17}">
  <ds:schemaRefs>
    <ds:schemaRef ds:uri="Microsoft.SharePoint.Taxonomy.ContentTypeSync"/>
  </ds:schemaRefs>
</ds:datastoreItem>
</file>

<file path=customXml/itemProps6.xml><?xml version="1.0" encoding="utf-8"?>
<ds:datastoreItem xmlns:ds="http://schemas.openxmlformats.org/officeDocument/2006/customXml" ds:itemID="{0B41B381-A162-4622-B49C-F9A2A600F0FF}">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emplate>Office Theme</Template>
  <TotalTime>13151</TotalTime>
  <Words>1869</Words>
  <Application>Microsoft Office PowerPoint</Application>
  <PresentationFormat>Custom</PresentationFormat>
  <Paragraphs>283</Paragraphs>
  <Slides>6</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vt:i4>
      </vt:variant>
    </vt:vector>
  </HeadingPairs>
  <TitlesOfParts>
    <vt:vector size="12" baseType="lpstr">
      <vt:lpstr>Arial</vt:lpstr>
      <vt:lpstr>Calibri</vt:lpstr>
      <vt:lpstr>Franklin Gothic Book</vt:lpstr>
      <vt:lpstr>Franklin Gothic Medium</vt:lpstr>
      <vt:lpstr>Sylfaen</vt:lpstr>
      <vt:lpstr>Office Theme</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Tijana Comic</dc:creator>
  <cp:lastModifiedBy>nestan pantsulaia</cp:lastModifiedBy>
  <cp:revision>641</cp:revision>
  <cp:lastPrinted>2019-11-15T23:22:10Z</cp:lastPrinted>
  <dcterms:created xsi:type="dcterms:W3CDTF">2017-11-02T14:57:07Z</dcterms:created>
  <dcterms:modified xsi:type="dcterms:W3CDTF">2019-11-15T23:22:52Z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0x0101009BA85F8052A6DA4FA3E31FF9F74C697000EC757063D55EF14399B2E4B65561595A</vt:lpwstr>
  </property>
  <property fmtid="{D5CDD505-2E9C-101B-9397-08002B2CF9AE}" pid="3" name="TaxKeyword">
    <vt:lpwstr/>
  </property>
  <property fmtid="{D5CDD505-2E9C-101B-9397-08002B2CF9AE}" pid="4" name="OfficeDivision">
    <vt:lpwstr>3;#Data, Research and Policy-456C|5955b2fd-5d7f-4ec6-8d67-6bd2d19d2fcb</vt:lpwstr>
  </property>
  <property fmtid="{D5CDD505-2E9C-101B-9397-08002B2CF9AE}" pid="5" name="Topic">
    <vt:lpwstr/>
  </property>
  <property fmtid="{D5CDD505-2E9C-101B-9397-08002B2CF9AE}" pid="6" name="DocumentType">
    <vt:lpwstr/>
  </property>
  <property fmtid="{D5CDD505-2E9C-101B-9397-08002B2CF9AE}" pid="7" name="GeographicScope">
    <vt:lpwstr/>
  </property>
</Properties>
</file>