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1.xml" ContentType="application/vnd.openxmlformats-officedocument.themeOverride+xml"/>
  <Override PartName="/ppt/drawings/drawing1.xml" ContentType="application/vnd.openxmlformats-officedocument.drawingml.chartshapes+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2.xml" ContentType="application/vnd.openxmlformats-officedocument.themeOverr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3.xml" ContentType="application/vnd.openxmlformats-officedocument.themeOverr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7"/>
  </p:sldMasterIdLst>
  <p:sldIdLst>
    <p:sldId id="263" r:id="rId8"/>
    <p:sldId id="266" r:id="rId9"/>
    <p:sldId id="264" r:id="rId10"/>
    <p:sldId id="261" r:id="rId11"/>
  </p:sldIdLst>
  <p:sldSz cx="7772400" cy="100584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44" userDrawn="1">
          <p15:clr>
            <a:srgbClr val="A4A3A4"/>
          </p15:clr>
        </p15:guide>
        <p15:guide id="2" pos="4632" userDrawn="1">
          <p15:clr>
            <a:srgbClr val="A4A3A4"/>
          </p15:clr>
        </p15:guide>
        <p15:guide id="3" pos="192" userDrawn="1">
          <p15:clr>
            <a:srgbClr val="A4A3A4"/>
          </p15:clr>
        </p15:guide>
        <p15:guide id="4" pos="242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irma gvilava" initials="ig" lastIdx="9" clrIdx="6">
    <p:extLst>
      <p:ext uri="{19B8F6BF-5375-455C-9EA6-DF929625EA0E}">
        <p15:presenceInfo xmlns:p15="http://schemas.microsoft.com/office/powerpoint/2012/main" userId="S-1-5-21-2703388789-3765044650-341701313-2073" providerId="AD"/>
      </p:ext>
    </p:extLst>
  </p:cmAuthor>
  <p:cmAuthor id="1" name="Xinxin Yu" initials="XY" lastIdx="1" clrIdx="0">
    <p:extLst>
      <p:ext uri="{19B8F6BF-5375-455C-9EA6-DF929625EA0E}">
        <p15:presenceInfo xmlns:p15="http://schemas.microsoft.com/office/powerpoint/2012/main" userId="S-1-5-21-889838981-920820592-1903951286-794299" providerId="AD"/>
      </p:ext>
    </p:extLst>
  </p:cmAuthor>
  <p:cmAuthor id="8" name="Bo Robert Beshanski-Pedersen" initials="BP" lastIdx="3" clrIdx="7">
    <p:extLst>
      <p:ext uri="{19B8F6BF-5375-455C-9EA6-DF929625EA0E}">
        <p15:presenceInfo xmlns:p15="http://schemas.microsoft.com/office/powerpoint/2012/main" userId="Bo Robert Beshanski-Pedersen" providerId="None"/>
      </p:ext>
    </p:extLst>
  </p:cmAuthor>
  <p:cmAuthor id="2" name="Tyler Andrew Porth" initials="TAP" lastIdx="11" clrIdx="1">
    <p:extLst>
      <p:ext uri="{19B8F6BF-5375-455C-9EA6-DF929625EA0E}">
        <p15:presenceInfo xmlns:p15="http://schemas.microsoft.com/office/powerpoint/2012/main" userId="S-1-5-21-889838981-920820592-1903951286-441750" providerId="AD"/>
      </p:ext>
    </p:extLst>
  </p:cmAuthor>
  <p:cmAuthor id="3" name="Liliana Carvajal" initials="LC" lastIdx="9" clrIdx="2">
    <p:extLst>
      <p:ext uri="{19B8F6BF-5375-455C-9EA6-DF929625EA0E}">
        <p15:presenceInfo xmlns:p15="http://schemas.microsoft.com/office/powerpoint/2012/main" userId="S-1-5-21-889838981-920820592-1903951286-237135" providerId="AD"/>
      </p:ext>
    </p:extLst>
  </p:cmAuthor>
  <p:cmAuthor id="4" name="Shane M Khan" initials="SMK" lastIdx="9" clrIdx="3">
    <p:extLst>
      <p:ext uri="{19B8F6BF-5375-455C-9EA6-DF929625EA0E}">
        <p15:presenceInfo xmlns:p15="http://schemas.microsoft.com/office/powerpoint/2012/main" userId="S-1-5-21-889838981-920820592-1903951286-698628" providerId="AD"/>
      </p:ext>
    </p:extLst>
  </p:cmAuthor>
  <p:cmAuthor id="5" name="Tijana Comic" initials="TC" lastIdx="13" clrIdx="4">
    <p:extLst>
      <p:ext uri="{19B8F6BF-5375-455C-9EA6-DF929625EA0E}">
        <p15:presenceInfo xmlns:p15="http://schemas.microsoft.com/office/powerpoint/2012/main" userId="b1e3c049de1787fc" providerId="Windows Live"/>
      </p:ext>
    </p:extLst>
  </p:cmAuthor>
  <p:cmAuthor id="6" name="Balakhashvili Tsotne" initials="TB" lastIdx="7" clrIdx="5">
    <p:extLst>
      <p:ext uri="{19B8F6BF-5375-455C-9EA6-DF929625EA0E}">
        <p15:presenceInfo xmlns:p15="http://schemas.microsoft.com/office/powerpoint/2012/main" userId="Balakhashvili Tsotn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B040"/>
    <a:srgbClr val="684FA1"/>
    <a:srgbClr val="F15A40"/>
    <a:srgbClr val="9DC3E6"/>
    <a:srgbClr val="A9D18E"/>
    <a:srgbClr val="00B0F0"/>
    <a:srgbClr val="D0CECE"/>
    <a:srgbClr val="FB9E15"/>
    <a:srgbClr val="D9D9D9"/>
    <a:srgbClr val="F587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90" autoAdjust="0"/>
    <p:restoredTop sz="99650" autoAdjust="0"/>
  </p:normalViewPr>
  <p:slideViewPr>
    <p:cSldViewPr snapToGrid="0" snapToObjects="1" showGuides="1">
      <p:cViewPr varScale="1">
        <p:scale>
          <a:sx n="77" d="100"/>
          <a:sy n="77" d="100"/>
        </p:scale>
        <p:origin x="3096" y="120"/>
      </p:cViewPr>
      <p:guideLst>
        <p:guide orient="horz" pos="1944"/>
        <p:guide pos="4632"/>
        <p:guide pos="192"/>
        <p:guide pos="24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Master" Target="slideMasters/slideMaster1.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4.xml"/><Relationship Id="rId5" Type="http://schemas.openxmlformats.org/officeDocument/2006/relationships/customXml" Target="../customXml/item5.xml"/><Relationship Id="rId15" Type="http://schemas.openxmlformats.org/officeDocument/2006/relationships/theme" Target="theme/theme1.xml"/><Relationship Id="rId10" Type="http://schemas.openxmlformats.org/officeDocument/2006/relationships/slide" Target="slides/slide3.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 Pedersen" userId="d9899d1f-79a5-4680-8fc4-f5dae7a98dd1" providerId="ADAL" clId="{2811632C-FF9B-4510-919D-2AF63E2599AF}"/>
    <pc:docChg chg="custSel">
      <pc:chgData name="Bo Pedersen" userId="d9899d1f-79a5-4680-8fc4-f5dae7a98dd1" providerId="ADAL" clId="{2811632C-FF9B-4510-919D-2AF63E2599AF}" dt="2019-10-31T12:30:20.383" v="2" actId="1589"/>
      <pc:docMkLst>
        <pc:docMk/>
      </pc:docMkLst>
      <pc:sldChg chg="addCm">
        <pc:chgData name="Bo Pedersen" userId="d9899d1f-79a5-4680-8fc4-f5dae7a98dd1" providerId="ADAL" clId="{2811632C-FF9B-4510-919D-2AF63E2599AF}" dt="2019-10-31T12:30:20.383" v="2" actId="1589"/>
        <pc:sldMkLst>
          <pc:docMk/>
          <pc:sldMk cId="3742248935" sldId="264"/>
        </pc:sldMkLst>
      </pc:sldChg>
      <pc:sldChg chg="addCm">
        <pc:chgData name="Bo Pedersen" userId="d9899d1f-79a5-4680-8fc4-f5dae7a98dd1" providerId="ADAL" clId="{2811632C-FF9B-4510-919D-2AF63E2599AF}" dt="2019-10-31T12:29:35.452" v="1" actId="1589"/>
        <pc:sldMkLst>
          <pc:docMk/>
          <pc:sldMk cId="1353687350" sldId="266"/>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5.xml"/><Relationship Id="rId1" Type="http://schemas.microsoft.com/office/2011/relationships/chartStyle" Target="style15.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5.xml"/><Relationship Id="rId1" Type="http://schemas.microsoft.com/office/2011/relationships/chartStyle" Target="style5.xml"/><Relationship Id="rId5" Type="http://schemas.openxmlformats.org/officeDocument/2006/relationships/chartUserShapes" Target="../drawings/drawing1.xml"/><Relationship Id="rId4"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4167300583203215E-2"/>
          <c:y val="4.6481758879651273E-2"/>
          <c:w val="0.94900911675621002"/>
          <c:h val="0.76874433234788453"/>
        </c:manualLayout>
      </c:layout>
      <c:barChart>
        <c:barDir val="col"/>
        <c:grouping val="clustered"/>
        <c:varyColors val="0"/>
        <c:ser>
          <c:idx val="0"/>
          <c:order val="0"/>
          <c:spPr>
            <a:solidFill>
              <a:srgbClr val="3AB9C6"/>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1 (2)'!$A$5:$A$27</c:f>
              <c:strCache>
                <c:ptCount val="23"/>
                <c:pt idx="0">
                  <c:v>Total</c:v>
                </c:pt>
                <c:pt idx="2">
                  <c:v>Urban</c:v>
                </c:pt>
                <c:pt idx="3">
                  <c:v>Rural</c:v>
                </c:pt>
                <c:pt idx="5">
                  <c:v>Georgian</c:v>
                </c:pt>
                <c:pt idx="6">
                  <c:v>Azerbaijani*</c:v>
                </c:pt>
                <c:pt idx="7">
                  <c:v>Armenian</c:v>
                </c:pt>
                <c:pt idx="9">
                  <c:v>Poorest</c:v>
                </c:pt>
                <c:pt idx="10">
                  <c:v>Second</c:v>
                </c:pt>
                <c:pt idx="11">
                  <c:v>Middle</c:v>
                </c:pt>
                <c:pt idx="12">
                  <c:v>Fourth</c:v>
                </c:pt>
                <c:pt idx="13">
                  <c:v>Richest</c:v>
                </c:pt>
                <c:pt idx="15">
                  <c:v>&lt;20 years</c:v>
                </c:pt>
                <c:pt idx="16">
                  <c:v>20-34 years</c:v>
                </c:pt>
                <c:pt idx="17">
                  <c:v>35-49 years</c:v>
                </c:pt>
                <c:pt idx="19">
                  <c:v>Primary or 
Lower 
Secondary</c:v>
                </c:pt>
                <c:pt idx="20">
                  <c:v>Upper 
Secondary</c:v>
                </c:pt>
                <c:pt idx="21">
                  <c:v>Vocational 
Education</c:v>
                </c:pt>
                <c:pt idx="22">
                  <c:v>Higher</c:v>
                </c:pt>
              </c:strCache>
            </c:strRef>
          </c:cat>
          <c:val>
            <c:numRef>
              <c:f>'chart 1 (2)'!$B$5:$B$27</c:f>
              <c:numCache>
                <c:formatCode>General</c:formatCode>
                <c:ptCount val="23"/>
                <c:pt idx="0" formatCode="0.0">
                  <c:v>46.594375909771514</c:v>
                </c:pt>
                <c:pt idx="2" formatCode="0.0">
                  <c:v>47.149879863596318</c:v>
                </c:pt>
                <c:pt idx="3" formatCode="0.0">
                  <c:v>45.661522348349749</c:v>
                </c:pt>
                <c:pt idx="5" formatCode="0.0">
                  <c:v>48.830671080871149</c:v>
                </c:pt>
                <c:pt idx="6" formatCode="0.0">
                  <c:v>38.200000000000003</c:v>
                </c:pt>
                <c:pt idx="7" formatCode="0.0">
                  <c:v>36.044581438240897</c:v>
                </c:pt>
                <c:pt idx="9" formatCode="0.0">
                  <c:v>42.510375276743602</c:v>
                </c:pt>
                <c:pt idx="10" formatCode="0.0">
                  <c:v>46.130350470317602</c:v>
                </c:pt>
                <c:pt idx="11" formatCode="0.0">
                  <c:v>45.019420857883794</c:v>
                </c:pt>
                <c:pt idx="12" formatCode="0.0">
                  <c:v>54.48582102219634</c:v>
                </c:pt>
                <c:pt idx="13" formatCode="0.0">
                  <c:v>44.353784333708809</c:v>
                </c:pt>
                <c:pt idx="15" formatCode="0.0">
                  <c:v>41.605673672271735</c:v>
                </c:pt>
                <c:pt idx="16" formatCode="0.0">
                  <c:v>44.722962193268167</c:v>
                </c:pt>
                <c:pt idx="17" formatCode="0.0">
                  <c:v>61.333107114764843</c:v>
                </c:pt>
                <c:pt idx="19" formatCode="0.0">
                  <c:v>39.818098013109612</c:v>
                </c:pt>
                <c:pt idx="20" formatCode="0.0">
                  <c:v>46.644487983521515</c:v>
                </c:pt>
                <c:pt idx="21" formatCode="0.0">
                  <c:v>48.977793721522275</c:v>
                </c:pt>
                <c:pt idx="22" formatCode="0.0">
                  <c:v>47.062308939476388</c:v>
                </c:pt>
              </c:numCache>
            </c:numRef>
          </c:val>
          <c:extLst xmlns:c16r2="http://schemas.microsoft.com/office/drawing/2015/06/chart">
            <c:ext xmlns:c16="http://schemas.microsoft.com/office/drawing/2014/chart" uri="{C3380CC4-5D6E-409C-BE32-E72D297353CC}">
              <c16:uniqueId val="{00000002-1312-458E-8A54-B991185431E0}"/>
            </c:ext>
          </c:extLst>
        </c:ser>
        <c:dLbls>
          <c:showLegendKey val="0"/>
          <c:showVal val="0"/>
          <c:showCatName val="0"/>
          <c:showSerName val="0"/>
          <c:showPercent val="0"/>
          <c:showBubbleSize val="0"/>
        </c:dLbls>
        <c:gapWidth val="40"/>
        <c:overlap val="32"/>
        <c:axId val="326434576"/>
        <c:axId val="326449696"/>
      </c:barChart>
      <c:catAx>
        <c:axId val="326434576"/>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5400000" spcFirstLastPara="1" vertOverflow="ellipsis"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26449696"/>
        <c:crosses val="autoZero"/>
        <c:auto val="0"/>
        <c:lblAlgn val="ctr"/>
        <c:lblOffset val="100"/>
        <c:noMultiLvlLbl val="0"/>
      </c:catAx>
      <c:valAx>
        <c:axId val="326449696"/>
        <c:scaling>
          <c:orientation val="minMax"/>
          <c:max val="70"/>
          <c:min val="3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326434576"/>
        <c:crosses val="autoZero"/>
        <c:crossBetween val="between"/>
        <c:majorUnit val="10"/>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w="3175">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800" b="0" i="0" u="none" strike="noStrike" kern="1200" spc="0" baseline="0">
                <a:solidFill>
                  <a:schemeClr val="tx1">
                    <a:lumMod val="65000"/>
                    <a:lumOff val="35000"/>
                  </a:schemeClr>
                </a:solidFill>
                <a:latin typeface="+mn-lt"/>
                <a:ea typeface="+mn-ea"/>
                <a:cs typeface="+mn-cs"/>
              </a:defRPr>
            </a:pPr>
            <a:r>
              <a:rPr lang="en-US" sz="800" b="1" dirty="0"/>
              <a:t>Total</a:t>
            </a:r>
            <a:endParaRPr lang="en-US" sz="800" dirty="0"/>
          </a:p>
        </c:rich>
      </c:tx>
      <c:layout>
        <c:manualLayout>
          <c:xMode val="edge"/>
          <c:yMode val="edge"/>
          <c:x val="0.39996719160104988"/>
          <c:y val="1.9028324584426947E-2"/>
        </c:manualLayout>
      </c:layout>
      <c:overlay val="0"/>
      <c:spPr>
        <a:noFill/>
        <a:ln>
          <a:noFill/>
        </a:ln>
        <a:effectLst/>
      </c:spPr>
      <c:txPr>
        <a:bodyPr rot="0" spcFirstLastPara="1" vertOverflow="ellipsis" vert="horz" wrap="square" anchor="ctr" anchorCtr="1"/>
        <a:lstStyle/>
        <a:p>
          <a:pPr>
            <a:defRPr sz="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6.5611876640419953E-2"/>
          <c:y val="0.11293908573928259"/>
          <c:w val="0.85010334645669294"/>
          <c:h val="0.85010334645669294"/>
        </c:manualLayout>
      </c:layout>
      <c:doughnutChart>
        <c:varyColors val="1"/>
        <c:ser>
          <c:idx val="0"/>
          <c:order val="0"/>
          <c:tx>
            <c:strRef>
              <c:f>Sheet1!$B$4</c:f>
              <c:strCache>
                <c:ptCount val="1"/>
                <c:pt idx="0">
                  <c:v>Column1</c:v>
                </c:pt>
              </c:strCache>
            </c:strRef>
          </c:tx>
          <c:spPr>
            <a:solidFill>
              <a:srgbClr val="FCB040"/>
            </a:solidFill>
            <a:ln>
              <a:noFill/>
            </a:ln>
          </c:spPr>
          <c:dPt>
            <c:idx val="0"/>
            <c:bubble3D val="0"/>
            <c:spPr>
              <a:solidFill>
                <a:srgbClr val="684FA1"/>
              </a:solidFill>
              <a:ln w="19050">
                <a:noFill/>
              </a:ln>
              <a:effectLst/>
            </c:spPr>
            <c:extLst xmlns:c16r2="http://schemas.microsoft.com/office/drawing/2015/06/chart">
              <c:ext xmlns:c16="http://schemas.microsoft.com/office/drawing/2014/chart" uri="{C3380CC4-5D6E-409C-BE32-E72D297353CC}">
                <c16:uniqueId val="{00000001-5B57-4790-9A42-341BD0C3C0A6}"/>
              </c:ext>
            </c:extLst>
          </c:dPt>
          <c:dPt>
            <c:idx val="1"/>
            <c:bubble3D val="0"/>
            <c:spPr>
              <a:solidFill>
                <a:srgbClr val="F15A40"/>
              </a:solidFill>
              <a:ln w="19050">
                <a:noFill/>
              </a:ln>
              <a:effectLst/>
            </c:spPr>
            <c:extLst xmlns:c16r2="http://schemas.microsoft.com/office/drawing/2015/06/chart">
              <c:ext xmlns:c16="http://schemas.microsoft.com/office/drawing/2014/chart" uri="{C3380CC4-5D6E-409C-BE32-E72D297353CC}">
                <c16:uniqueId val="{00000003-5B57-4790-9A42-341BD0C3C0A6}"/>
              </c:ext>
            </c:extLst>
          </c:dPt>
          <c:dPt>
            <c:idx val="2"/>
            <c:bubble3D val="0"/>
            <c:spPr>
              <a:solidFill>
                <a:schemeClr val="accent5">
                  <a:lumMod val="60000"/>
                  <a:lumOff val="40000"/>
                </a:schemeClr>
              </a:solidFill>
              <a:ln w="19050">
                <a:noFill/>
              </a:ln>
              <a:effectLst/>
            </c:spPr>
            <c:extLst xmlns:c16r2="http://schemas.microsoft.com/office/drawing/2015/06/chart">
              <c:ext xmlns:c16="http://schemas.microsoft.com/office/drawing/2014/chart" uri="{C3380CC4-5D6E-409C-BE32-E72D297353CC}">
                <c16:uniqueId val="{00000005-5B57-4790-9A42-341BD0C3C0A6}"/>
              </c:ext>
            </c:extLst>
          </c:dPt>
          <c:dPt>
            <c:idx val="3"/>
            <c:bubble3D val="0"/>
            <c:spPr>
              <a:solidFill>
                <a:srgbClr val="FCB040"/>
              </a:solidFill>
              <a:ln w="19050">
                <a:noFill/>
              </a:ln>
              <a:effectLst/>
            </c:spPr>
            <c:extLst xmlns:c16r2="http://schemas.microsoft.com/office/drawing/2015/06/chart">
              <c:ext xmlns:c16="http://schemas.microsoft.com/office/drawing/2014/chart" uri="{C3380CC4-5D6E-409C-BE32-E72D297353CC}">
                <c16:uniqueId val="{00000007-A685-45E1-94B8-0C298C995C5E}"/>
              </c:ext>
            </c:extLst>
          </c:dPt>
          <c:dLbls>
            <c:dLbl>
              <c:idx val="0"/>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dLbl>
            <c:dLbl>
              <c:idx val="3"/>
              <c:layout/>
              <c:tx>
                <c:rich>
                  <a:bodyPr/>
                  <a:lstStyle/>
                  <a:p>
                    <a:fld id="{6D32EBF2-5333-424F-A991-933240A9DA5F}" type="VALUE">
                      <a:rPr lang="en-US">
                        <a:solidFill>
                          <a:schemeClr val="tx1"/>
                        </a:solidFill>
                      </a:rPr>
                      <a:pPr/>
                      <a:t>[VALUE]</a:t>
                    </a:fld>
                    <a:endParaRPr lang="en-US"/>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A685-45E1-94B8-0C298C995C5E}"/>
                </c:ext>
                <c:ext xmlns:c15="http://schemas.microsoft.com/office/drawing/2012/chart" uri="{CE6537A1-D6FC-4f65-9D91-7224C49458BB}">
                  <c15:layout/>
                  <c15:dlblFieldTable/>
                  <c15:showDataLabelsRange val="0"/>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ext>
            </c:extLst>
          </c:dLbls>
          <c:cat>
            <c:strRef>
              <c:f>Sheet1!$A$5:$A$8</c:f>
              <c:strCache>
                <c:ptCount val="4"/>
                <c:pt idx="0">
                  <c:v>During the first week </c:v>
                </c:pt>
                <c:pt idx="1">
                  <c:v>During 2-4 weeks</c:v>
                </c:pt>
                <c:pt idx="2">
                  <c:v>After 4 weeks</c:v>
                </c:pt>
                <c:pt idx="3">
                  <c:v>DK/ don’t remember</c:v>
                </c:pt>
              </c:strCache>
            </c:strRef>
          </c:cat>
          <c:val>
            <c:numRef>
              <c:f>Sheet1!$B$5:$B$8</c:f>
              <c:numCache>
                <c:formatCode>0.0</c:formatCode>
                <c:ptCount val="4"/>
                <c:pt idx="0">
                  <c:v>39.10608299243755</c:v>
                </c:pt>
                <c:pt idx="1">
                  <c:v>35.351893795449769</c:v>
                </c:pt>
                <c:pt idx="2">
                  <c:v>22.72454799085175</c:v>
                </c:pt>
                <c:pt idx="3">
                  <c:v>2.8174752212609877</c:v>
                </c:pt>
              </c:numCache>
            </c:numRef>
          </c:val>
          <c:extLst xmlns:c16r2="http://schemas.microsoft.com/office/drawing/2015/06/chart">
            <c:ext xmlns:c16="http://schemas.microsoft.com/office/drawing/2014/chart" uri="{C3380CC4-5D6E-409C-BE32-E72D297353CC}">
              <c16:uniqueId val="{00000004-5B57-4790-9A42-341BD0C3C0A6}"/>
            </c:ext>
          </c:extLst>
        </c:ser>
        <c:dLbls>
          <c:showLegendKey val="0"/>
          <c:showVal val="0"/>
          <c:showCatName val="0"/>
          <c:showSerName val="0"/>
          <c:showPercent val="0"/>
          <c:showBubbleSize val="0"/>
          <c:showLeaderLines val="0"/>
        </c:dLbls>
        <c:firstSliceAng val="0"/>
        <c:holeSize val="54"/>
      </c:doughnutChart>
      <c:spPr>
        <a:noFill/>
        <a:ln w="3175">
          <a:noFill/>
        </a:ln>
        <a:effectLst/>
      </c:spPr>
    </c:plotArea>
    <c:plotVisOnly val="1"/>
    <c:dispBlanksAs val="zero"/>
    <c:showDLblsOverMax val="0"/>
  </c:chart>
  <c:spPr>
    <a:noFill/>
    <a:ln w="3175">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800" b="0" i="0" u="none" strike="noStrike" kern="1200" spc="0" baseline="0">
                <a:solidFill>
                  <a:schemeClr val="tx1">
                    <a:lumMod val="65000"/>
                    <a:lumOff val="35000"/>
                  </a:schemeClr>
                </a:solidFill>
                <a:latin typeface="+mn-lt"/>
                <a:ea typeface="+mn-ea"/>
                <a:cs typeface="+mn-cs"/>
              </a:defRPr>
            </a:pPr>
            <a:r>
              <a:rPr lang="en-US" sz="800" b="1" dirty="0"/>
              <a:t>Urban</a:t>
            </a:r>
            <a:endParaRPr lang="en-US" sz="800" dirty="0"/>
          </a:p>
        </c:rich>
      </c:tx>
      <c:layout>
        <c:manualLayout>
          <c:xMode val="edge"/>
          <c:yMode val="edge"/>
          <c:x val="0.38607830271216098"/>
          <c:y val="1.9028324584426947E-2"/>
        </c:manualLayout>
      </c:layout>
      <c:overlay val="0"/>
      <c:spPr>
        <a:noFill/>
        <a:ln>
          <a:noFill/>
        </a:ln>
        <a:effectLst/>
      </c:spPr>
      <c:txPr>
        <a:bodyPr rot="0" spcFirstLastPara="1" vertOverflow="ellipsis" vert="horz" wrap="square" anchor="ctr" anchorCtr="1"/>
        <a:lstStyle/>
        <a:p>
          <a:pPr>
            <a:defRPr sz="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6.3536745406824136E-2"/>
          <c:y val="0.11293908573928259"/>
          <c:w val="0.85010334645669294"/>
          <c:h val="0.85010334645669294"/>
        </c:manualLayout>
      </c:layout>
      <c:doughnutChart>
        <c:varyColors val="1"/>
        <c:ser>
          <c:idx val="0"/>
          <c:order val="0"/>
          <c:tx>
            <c:strRef>
              <c:f>Sheet1!$B$5</c:f>
              <c:strCache>
                <c:ptCount val="1"/>
                <c:pt idx="0">
                  <c:v>Urban</c:v>
                </c:pt>
              </c:strCache>
            </c:strRef>
          </c:tx>
          <c:spPr>
            <a:solidFill>
              <a:srgbClr val="FCB040"/>
            </a:solidFill>
            <a:ln>
              <a:noFill/>
            </a:ln>
          </c:spPr>
          <c:dPt>
            <c:idx val="0"/>
            <c:bubble3D val="0"/>
            <c:spPr>
              <a:solidFill>
                <a:srgbClr val="684FA1"/>
              </a:solidFill>
              <a:ln w="19050">
                <a:noFill/>
              </a:ln>
              <a:effectLst/>
            </c:spPr>
            <c:extLst xmlns:c16r2="http://schemas.microsoft.com/office/drawing/2015/06/chart">
              <c:ext xmlns:c16="http://schemas.microsoft.com/office/drawing/2014/chart" uri="{C3380CC4-5D6E-409C-BE32-E72D297353CC}">
                <c16:uniqueId val="{00000001-592A-4617-9553-D6BEA10D171B}"/>
              </c:ext>
            </c:extLst>
          </c:dPt>
          <c:dPt>
            <c:idx val="1"/>
            <c:bubble3D val="0"/>
            <c:spPr>
              <a:solidFill>
                <a:srgbClr val="F15A40"/>
              </a:solidFill>
              <a:ln w="19050">
                <a:noFill/>
              </a:ln>
              <a:effectLst/>
            </c:spPr>
            <c:extLst xmlns:c16r2="http://schemas.microsoft.com/office/drawing/2015/06/chart">
              <c:ext xmlns:c16="http://schemas.microsoft.com/office/drawing/2014/chart" uri="{C3380CC4-5D6E-409C-BE32-E72D297353CC}">
                <c16:uniqueId val="{00000003-592A-4617-9553-D6BEA10D171B}"/>
              </c:ext>
            </c:extLst>
          </c:dPt>
          <c:dPt>
            <c:idx val="2"/>
            <c:bubble3D val="0"/>
            <c:spPr>
              <a:solidFill>
                <a:schemeClr val="accent5">
                  <a:lumMod val="60000"/>
                  <a:lumOff val="40000"/>
                </a:schemeClr>
              </a:solidFill>
              <a:ln w="19050">
                <a:noFill/>
              </a:ln>
              <a:effectLst/>
            </c:spPr>
            <c:extLst xmlns:c16r2="http://schemas.microsoft.com/office/drawing/2015/06/chart">
              <c:ext xmlns:c16="http://schemas.microsoft.com/office/drawing/2014/chart" uri="{C3380CC4-5D6E-409C-BE32-E72D297353CC}">
                <c16:uniqueId val="{00000005-592A-4617-9553-D6BEA10D171B}"/>
              </c:ext>
            </c:extLst>
          </c:dPt>
          <c:dPt>
            <c:idx val="3"/>
            <c:bubble3D val="0"/>
            <c:spPr>
              <a:solidFill>
                <a:srgbClr val="FCB040"/>
              </a:solidFill>
              <a:ln w="19050">
                <a:noFill/>
              </a:ln>
              <a:effectLst/>
            </c:spPr>
            <c:extLst xmlns:c16r2="http://schemas.microsoft.com/office/drawing/2015/06/chart">
              <c:ext xmlns:c16="http://schemas.microsoft.com/office/drawing/2014/chart" uri="{C3380CC4-5D6E-409C-BE32-E72D297353CC}">
                <c16:uniqueId val="{00000007-47F2-4ED6-AB02-4668F90166CE}"/>
              </c:ext>
            </c:extLst>
          </c:dPt>
          <c:dLbls>
            <c:dLbl>
              <c:idx val="0"/>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ext>
            </c:extLst>
          </c:dLbls>
          <c:cat>
            <c:strRef>
              <c:f>Sheet1!$A$6:$A$9</c:f>
              <c:strCache>
                <c:ptCount val="4"/>
                <c:pt idx="0">
                  <c:v>During the first week </c:v>
                </c:pt>
                <c:pt idx="1">
                  <c:v>During 2-4 weeks</c:v>
                </c:pt>
                <c:pt idx="2">
                  <c:v>After 4 weeks</c:v>
                </c:pt>
                <c:pt idx="3">
                  <c:v>DK/ don’t remember</c:v>
                </c:pt>
              </c:strCache>
            </c:strRef>
          </c:cat>
          <c:val>
            <c:numRef>
              <c:f>Sheet1!$B$6:$B$9</c:f>
              <c:numCache>
                <c:formatCode>0.0</c:formatCode>
                <c:ptCount val="4"/>
                <c:pt idx="0">
                  <c:v>32.502776166614041</c:v>
                </c:pt>
                <c:pt idx="1">
                  <c:v>39.389010966689277</c:v>
                </c:pt>
                <c:pt idx="2">
                  <c:v>24.931529385194128</c:v>
                </c:pt>
                <c:pt idx="3">
                  <c:v>3.1766834815023857</c:v>
                </c:pt>
              </c:numCache>
            </c:numRef>
          </c:val>
          <c:extLst xmlns:c16r2="http://schemas.microsoft.com/office/drawing/2015/06/chart">
            <c:ext xmlns:c16="http://schemas.microsoft.com/office/drawing/2014/chart" uri="{C3380CC4-5D6E-409C-BE32-E72D297353CC}">
              <c16:uniqueId val="{00000006-592A-4617-9553-D6BEA10D171B}"/>
            </c:ext>
          </c:extLst>
        </c:ser>
        <c:dLbls>
          <c:showLegendKey val="0"/>
          <c:showVal val="0"/>
          <c:showCatName val="0"/>
          <c:showSerName val="0"/>
          <c:showPercent val="0"/>
          <c:showBubbleSize val="0"/>
          <c:showLeaderLines val="0"/>
        </c:dLbls>
        <c:firstSliceAng val="0"/>
        <c:holeSize val="54"/>
      </c:doughnutChart>
      <c:spPr>
        <a:noFill/>
        <a:ln w="3175">
          <a:noFill/>
        </a:ln>
        <a:effectLst/>
      </c:spPr>
    </c:plotArea>
    <c:plotVisOnly val="1"/>
    <c:dispBlanksAs val="zero"/>
    <c:showDLblsOverMax val="0"/>
  </c:chart>
  <c:spPr>
    <a:noFill/>
    <a:ln w="3175">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800" b="0" i="0" u="none" strike="noStrike" kern="1200" spc="0" baseline="0">
                <a:solidFill>
                  <a:schemeClr val="tx1">
                    <a:lumMod val="65000"/>
                    <a:lumOff val="35000"/>
                  </a:schemeClr>
                </a:solidFill>
                <a:latin typeface="+mn-lt"/>
                <a:ea typeface="+mn-ea"/>
                <a:cs typeface="+mn-cs"/>
              </a:defRPr>
            </a:pPr>
            <a:r>
              <a:rPr lang="en-US" sz="800" b="1" dirty="0"/>
              <a:t>Rural</a:t>
            </a:r>
            <a:endParaRPr lang="en-US" sz="800" dirty="0"/>
          </a:p>
        </c:rich>
      </c:tx>
      <c:layout>
        <c:manualLayout>
          <c:xMode val="edge"/>
          <c:yMode val="edge"/>
          <c:x val="0.38607830271216098"/>
          <c:y val="1.9028324584426947E-2"/>
        </c:manualLayout>
      </c:layout>
      <c:overlay val="0"/>
      <c:spPr>
        <a:noFill/>
        <a:ln>
          <a:noFill/>
        </a:ln>
        <a:effectLst/>
      </c:spPr>
      <c:txPr>
        <a:bodyPr rot="0" spcFirstLastPara="1" vertOverflow="ellipsis" vert="horz" wrap="square" anchor="ctr" anchorCtr="1"/>
        <a:lstStyle/>
        <a:p>
          <a:pPr>
            <a:defRPr sz="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6.3536745406824136E-2"/>
          <c:y val="0.11293908573928259"/>
          <c:w val="0.85010334645669294"/>
          <c:h val="0.85010334645669294"/>
        </c:manualLayout>
      </c:layout>
      <c:doughnutChart>
        <c:varyColors val="1"/>
        <c:ser>
          <c:idx val="0"/>
          <c:order val="0"/>
          <c:tx>
            <c:strRef>
              <c:f>Sheet1!$B$5</c:f>
              <c:strCache>
                <c:ptCount val="1"/>
                <c:pt idx="0">
                  <c:v>Rural</c:v>
                </c:pt>
              </c:strCache>
            </c:strRef>
          </c:tx>
          <c:spPr>
            <a:solidFill>
              <a:srgbClr val="FCB040"/>
            </a:solidFill>
            <a:ln>
              <a:noFill/>
            </a:ln>
          </c:spPr>
          <c:dPt>
            <c:idx val="0"/>
            <c:bubble3D val="0"/>
            <c:spPr>
              <a:solidFill>
                <a:srgbClr val="684FA1"/>
              </a:solidFill>
              <a:ln w="19050">
                <a:noFill/>
              </a:ln>
              <a:effectLst/>
            </c:spPr>
            <c:extLst xmlns:c16r2="http://schemas.microsoft.com/office/drawing/2015/06/chart">
              <c:ext xmlns:c16="http://schemas.microsoft.com/office/drawing/2014/chart" uri="{C3380CC4-5D6E-409C-BE32-E72D297353CC}">
                <c16:uniqueId val="{00000001-E6CA-4C55-B4E4-313B066F59D7}"/>
              </c:ext>
            </c:extLst>
          </c:dPt>
          <c:dPt>
            <c:idx val="1"/>
            <c:bubble3D val="0"/>
            <c:spPr>
              <a:solidFill>
                <a:srgbClr val="F15A40"/>
              </a:solidFill>
              <a:ln w="19050">
                <a:noFill/>
              </a:ln>
              <a:effectLst/>
            </c:spPr>
            <c:extLst xmlns:c16r2="http://schemas.microsoft.com/office/drawing/2015/06/chart">
              <c:ext xmlns:c16="http://schemas.microsoft.com/office/drawing/2014/chart" uri="{C3380CC4-5D6E-409C-BE32-E72D297353CC}">
                <c16:uniqueId val="{00000003-E6CA-4C55-B4E4-313B066F59D7}"/>
              </c:ext>
            </c:extLst>
          </c:dPt>
          <c:dPt>
            <c:idx val="2"/>
            <c:bubble3D val="0"/>
            <c:spPr>
              <a:solidFill>
                <a:schemeClr val="accent5">
                  <a:lumMod val="60000"/>
                  <a:lumOff val="40000"/>
                </a:schemeClr>
              </a:solidFill>
              <a:ln w="19050">
                <a:noFill/>
              </a:ln>
              <a:effectLst/>
            </c:spPr>
            <c:extLst xmlns:c16r2="http://schemas.microsoft.com/office/drawing/2015/06/chart">
              <c:ext xmlns:c16="http://schemas.microsoft.com/office/drawing/2014/chart" uri="{C3380CC4-5D6E-409C-BE32-E72D297353CC}">
                <c16:uniqueId val="{00000005-E6CA-4C55-B4E4-313B066F59D7}"/>
              </c:ext>
            </c:extLst>
          </c:dPt>
          <c:dPt>
            <c:idx val="3"/>
            <c:bubble3D val="0"/>
            <c:spPr>
              <a:solidFill>
                <a:srgbClr val="FCB040"/>
              </a:solidFill>
              <a:ln w="19050">
                <a:noFill/>
              </a:ln>
              <a:effectLst/>
            </c:spPr>
            <c:extLst xmlns:c16r2="http://schemas.microsoft.com/office/drawing/2015/06/chart">
              <c:ext xmlns:c16="http://schemas.microsoft.com/office/drawing/2014/chart" uri="{C3380CC4-5D6E-409C-BE32-E72D297353CC}">
                <c16:uniqueId val="{00000007-1216-48A5-8605-3F633C45E673}"/>
              </c:ext>
            </c:extLst>
          </c:dPt>
          <c:dLbls>
            <c:dLbl>
              <c:idx val="0"/>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ext>
            </c:extLst>
          </c:dLbls>
          <c:cat>
            <c:strRef>
              <c:f>Sheet1!$A$6:$A$9</c:f>
              <c:strCache>
                <c:ptCount val="4"/>
                <c:pt idx="0">
                  <c:v>During the first week </c:v>
                </c:pt>
                <c:pt idx="1">
                  <c:v>During 2-4 weeks</c:v>
                </c:pt>
                <c:pt idx="2">
                  <c:v>After 4 weeks</c:v>
                </c:pt>
                <c:pt idx="3">
                  <c:v>DK/ don’t remember</c:v>
                </c:pt>
              </c:strCache>
            </c:strRef>
          </c:cat>
          <c:val>
            <c:numRef>
              <c:f>Sheet1!$B$6:$B$9</c:f>
              <c:numCache>
                <c:formatCode>0.0</c:formatCode>
                <c:ptCount val="4"/>
                <c:pt idx="0">
                  <c:v>49.915677195752693</c:v>
                </c:pt>
                <c:pt idx="1">
                  <c:v>28.743144645451817</c:v>
                </c:pt>
                <c:pt idx="2">
                  <c:v>19.11172582214488</c:v>
                </c:pt>
                <c:pt idx="3">
                  <c:v>2.2294523366505548</c:v>
                </c:pt>
              </c:numCache>
            </c:numRef>
          </c:val>
          <c:extLst xmlns:c16r2="http://schemas.microsoft.com/office/drawing/2015/06/chart">
            <c:ext xmlns:c16="http://schemas.microsoft.com/office/drawing/2014/chart" uri="{C3380CC4-5D6E-409C-BE32-E72D297353CC}">
              <c16:uniqueId val="{00000006-E6CA-4C55-B4E4-313B066F59D7}"/>
            </c:ext>
          </c:extLst>
        </c:ser>
        <c:dLbls>
          <c:showLegendKey val="0"/>
          <c:showVal val="0"/>
          <c:showCatName val="0"/>
          <c:showSerName val="0"/>
          <c:showPercent val="0"/>
          <c:showBubbleSize val="0"/>
          <c:showLeaderLines val="0"/>
        </c:dLbls>
        <c:firstSliceAng val="0"/>
        <c:holeSize val="54"/>
      </c:doughnutChart>
      <c:spPr>
        <a:noFill/>
        <a:ln w="3175">
          <a:noFill/>
        </a:ln>
        <a:effectLst/>
      </c:spPr>
    </c:plotArea>
    <c:plotVisOnly val="1"/>
    <c:dispBlanksAs val="zero"/>
    <c:showDLblsOverMax val="0"/>
  </c:chart>
  <c:spPr>
    <a:noFill/>
    <a:ln w="3175">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800" b="0" i="0" u="none" strike="noStrike" kern="1200" spc="0" baseline="0">
                <a:solidFill>
                  <a:schemeClr val="tx1">
                    <a:lumMod val="65000"/>
                    <a:lumOff val="35000"/>
                  </a:schemeClr>
                </a:solidFill>
                <a:latin typeface="+mn-lt"/>
                <a:ea typeface="+mn-ea"/>
                <a:cs typeface="+mn-cs"/>
              </a:defRPr>
            </a:pPr>
            <a:r>
              <a:rPr lang="en-US" sz="800" b="1" dirty="0"/>
              <a:t>Rural</a:t>
            </a:r>
            <a:endParaRPr lang="en-US" sz="800" dirty="0"/>
          </a:p>
        </c:rich>
      </c:tx>
      <c:layout>
        <c:manualLayout>
          <c:xMode val="edge"/>
          <c:yMode val="edge"/>
          <c:x val="0.38607830271216098"/>
          <c:y val="1.9028324584426947E-2"/>
        </c:manualLayout>
      </c:layout>
      <c:overlay val="0"/>
      <c:spPr>
        <a:noFill/>
        <a:ln>
          <a:noFill/>
        </a:ln>
        <a:effectLst/>
      </c:spPr>
      <c:txPr>
        <a:bodyPr rot="0" spcFirstLastPara="1" vertOverflow="ellipsis" vert="horz" wrap="square" anchor="ctr" anchorCtr="1"/>
        <a:lstStyle/>
        <a:p>
          <a:pPr>
            <a:defRPr sz="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6.3536745406824136E-2"/>
          <c:y val="0.11293908573928259"/>
          <c:w val="0.85010334645669294"/>
          <c:h val="0.85010334645669294"/>
        </c:manualLayout>
      </c:layout>
      <c:doughnutChart>
        <c:varyColors val="1"/>
        <c:ser>
          <c:idx val="0"/>
          <c:order val="0"/>
          <c:tx>
            <c:strRef>
              <c:f>Sheet1!$B$5</c:f>
              <c:strCache>
                <c:ptCount val="1"/>
                <c:pt idx="0">
                  <c:v>Rural</c:v>
                </c:pt>
              </c:strCache>
            </c:strRef>
          </c:tx>
          <c:spPr>
            <a:solidFill>
              <a:srgbClr val="FCB040"/>
            </a:solidFill>
            <a:ln>
              <a:noFill/>
            </a:ln>
          </c:spPr>
          <c:dPt>
            <c:idx val="0"/>
            <c:bubble3D val="0"/>
            <c:spPr>
              <a:solidFill>
                <a:srgbClr val="A9D18E"/>
              </a:solidFill>
              <a:ln w="19050">
                <a:noFill/>
              </a:ln>
              <a:effectLst/>
            </c:spPr>
            <c:extLst xmlns:c16r2="http://schemas.microsoft.com/office/drawing/2015/06/chart">
              <c:ext xmlns:c16="http://schemas.microsoft.com/office/drawing/2014/chart" uri="{C3380CC4-5D6E-409C-BE32-E72D297353CC}">
                <c16:uniqueId val="{00000001-DE1D-4279-A255-95C12CD4F989}"/>
              </c:ext>
            </c:extLst>
          </c:dPt>
          <c:dPt>
            <c:idx val="1"/>
            <c:bubble3D val="0"/>
            <c:spPr>
              <a:solidFill>
                <a:srgbClr val="00B0F0"/>
              </a:solidFill>
              <a:ln w="19050">
                <a:noFill/>
              </a:ln>
              <a:effectLst/>
            </c:spPr>
            <c:extLst xmlns:c16r2="http://schemas.microsoft.com/office/drawing/2015/06/chart">
              <c:ext xmlns:c16="http://schemas.microsoft.com/office/drawing/2014/chart" uri="{C3380CC4-5D6E-409C-BE32-E72D297353CC}">
                <c16:uniqueId val="{00000003-DE1D-4279-A255-95C12CD4F989}"/>
              </c:ext>
            </c:extLst>
          </c:dPt>
          <c:dPt>
            <c:idx val="2"/>
            <c:bubble3D val="0"/>
            <c:spPr>
              <a:solidFill>
                <a:srgbClr val="D0CECE"/>
              </a:solidFill>
              <a:ln w="19050">
                <a:noFill/>
              </a:ln>
              <a:effectLst/>
            </c:spPr>
            <c:extLst xmlns:c16r2="http://schemas.microsoft.com/office/drawing/2015/06/chart">
              <c:ext xmlns:c16="http://schemas.microsoft.com/office/drawing/2014/chart" uri="{C3380CC4-5D6E-409C-BE32-E72D297353CC}">
                <c16:uniqueId val="{00000005-DE1D-4279-A255-95C12CD4F989}"/>
              </c:ext>
            </c:extLst>
          </c:dPt>
          <c:dPt>
            <c:idx val="3"/>
            <c:bubble3D val="0"/>
            <c:spPr>
              <a:solidFill>
                <a:srgbClr val="FCB040"/>
              </a:solidFill>
              <a:ln w="19050">
                <a:noFill/>
              </a:ln>
              <a:effectLst/>
            </c:spPr>
            <c:extLst xmlns:c16r2="http://schemas.microsoft.com/office/drawing/2015/06/chart">
              <c:ext xmlns:c16="http://schemas.microsoft.com/office/drawing/2014/chart" uri="{C3380CC4-5D6E-409C-BE32-E72D297353CC}">
                <c16:uniqueId val="{00000007-944E-4F17-B239-BB40621A8424}"/>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ext>
            </c:extLst>
          </c:dLbls>
          <c:cat>
            <c:strRef>
              <c:f>Sheet1!$A$6:$A$9</c:f>
              <c:strCache>
                <c:ptCount val="4"/>
                <c:pt idx="0">
                  <c:v>During the first week </c:v>
                </c:pt>
                <c:pt idx="1">
                  <c:v>During 2-4 weeks</c:v>
                </c:pt>
                <c:pt idx="2">
                  <c:v>After 4 weeks</c:v>
                </c:pt>
                <c:pt idx="3">
                  <c:v>DK/ don’t remember</c:v>
                </c:pt>
              </c:strCache>
            </c:strRef>
          </c:cat>
          <c:val>
            <c:numRef>
              <c:f>Sheet1!$B$6:$B$9</c:f>
              <c:numCache>
                <c:formatCode>0.0</c:formatCode>
                <c:ptCount val="4"/>
                <c:pt idx="0">
                  <c:v>41.351604005411886</c:v>
                </c:pt>
                <c:pt idx="1">
                  <c:v>34.593535848352055</c:v>
                </c:pt>
                <c:pt idx="2">
                  <c:v>23.035430750754156</c:v>
                </c:pt>
                <c:pt idx="3">
                  <c:v>1.0194293954820219</c:v>
                </c:pt>
              </c:numCache>
            </c:numRef>
          </c:val>
          <c:extLst xmlns:c16r2="http://schemas.microsoft.com/office/drawing/2015/06/chart">
            <c:ext xmlns:c16="http://schemas.microsoft.com/office/drawing/2014/chart" uri="{C3380CC4-5D6E-409C-BE32-E72D297353CC}">
              <c16:uniqueId val="{00000006-DE1D-4279-A255-95C12CD4F989}"/>
            </c:ext>
          </c:extLst>
        </c:ser>
        <c:dLbls>
          <c:showLegendKey val="0"/>
          <c:showVal val="0"/>
          <c:showCatName val="0"/>
          <c:showSerName val="0"/>
          <c:showPercent val="0"/>
          <c:showBubbleSize val="0"/>
          <c:showLeaderLines val="0"/>
        </c:dLbls>
        <c:firstSliceAng val="0"/>
        <c:holeSize val="54"/>
      </c:doughnutChart>
      <c:spPr>
        <a:noFill/>
        <a:ln w="3175">
          <a:noFill/>
        </a:ln>
        <a:effectLst/>
      </c:spPr>
    </c:plotArea>
    <c:plotVisOnly val="1"/>
    <c:dispBlanksAs val="zero"/>
    <c:showDLblsOverMax val="0"/>
  </c:chart>
  <c:spPr>
    <a:noFill/>
    <a:ln w="3175">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800" b="0" i="0" u="none" strike="noStrike" kern="1200" spc="0" baseline="0">
                <a:solidFill>
                  <a:schemeClr val="tx1">
                    <a:lumMod val="65000"/>
                    <a:lumOff val="35000"/>
                  </a:schemeClr>
                </a:solidFill>
                <a:latin typeface="+mn-lt"/>
                <a:ea typeface="+mn-ea"/>
                <a:cs typeface="+mn-cs"/>
              </a:defRPr>
            </a:pPr>
            <a:r>
              <a:rPr lang="en-US" sz="800" b="1" dirty="0"/>
              <a:t>Urban</a:t>
            </a:r>
            <a:endParaRPr lang="en-US" sz="800" dirty="0"/>
          </a:p>
        </c:rich>
      </c:tx>
      <c:layout>
        <c:manualLayout>
          <c:xMode val="edge"/>
          <c:yMode val="edge"/>
          <c:x val="0.38607830271216098"/>
          <c:y val="1.9028324584426947E-2"/>
        </c:manualLayout>
      </c:layout>
      <c:overlay val="0"/>
      <c:spPr>
        <a:noFill/>
        <a:ln>
          <a:noFill/>
        </a:ln>
        <a:effectLst/>
      </c:spPr>
      <c:txPr>
        <a:bodyPr rot="0" spcFirstLastPara="1" vertOverflow="ellipsis" vert="horz" wrap="square" anchor="ctr" anchorCtr="1"/>
        <a:lstStyle/>
        <a:p>
          <a:pPr>
            <a:defRPr sz="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6.3536745406824136E-2"/>
          <c:y val="0.11293908573928259"/>
          <c:w val="0.85010334645669294"/>
          <c:h val="0.85010334645669294"/>
        </c:manualLayout>
      </c:layout>
      <c:doughnutChart>
        <c:varyColors val="1"/>
        <c:ser>
          <c:idx val="0"/>
          <c:order val="0"/>
          <c:tx>
            <c:strRef>
              <c:f>Sheet1!$B$5</c:f>
              <c:strCache>
                <c:ptCount val="1"/>
                <c:pt idx="0">
                  <c:v>Urban</c:v>
                </c:pt>
              </c:strCache>
            </c:strRef>
          </c:tx>
          <c:spPr>
            <a:solidFill>
              <a:srgbClr val="FCB040"/>
            </a:solidFill>
            <a:ln>
              <a:noFill/>
            </a:ln>
          </c:spPr>
          <c:dPt>
            <c:idx val="0"/>
            <c:bubble3D val="0"/>
            <c:spPr>
              <a:solidFill>
                <a:srgbClr val="A9D18E"/>
              </a:solidFill>
              <a:ln w="19050">
                <a:noFill/>
              </a:ln>
              <a:effectLst/>
            </c:spPr>
            <c:extLst xmlns:c16r2="http://schemas.microsoft.com/office/drawing/2015/06/chart">
              <c:ext xmlns:c16="http://schemas.microsoft.com/office/drawing/2014/chart" uri="{C3380CC4-5D6E-409C-BE32-E72D297353CC}">
                <c16:uniqueId val="{00000001-1C6F-416C-8048-1DAC1D4D3D79}"/>
              </c:ext>
            </c:extLst>
          </c:dPt>
          <c:dPt>
            <c:idx val="1"/>
            <c:bubble3D val="0"/>
            <c:spPr>
              <a:solidFill>
                <a:srgbClr val="00B0F0"/>
              </a:solidFill>
              <a:ln w="19050">
                <a:noFill/>
              </a:ln>
              <a:effectLst/>
            </c:spPr>
            <c:extLst xmlns:c16r2="http://schemas.microsoft.com/office/drawing/2015/06/chart">
              <c:ext xmlns:c16="http://schemas.microsoft.com/office/drawing/2014/chart" uri="{C3380CC4-5D6E-409C-BE32-E72D297353CC}">
                <c16:uniqueId val="{00000003-1C6F-416C-8048-1DAC1D4D3D79}"/>
              </c:ext>
            </c:extLst>
          </c:dPt>
          <c:dPt>
            <c:idx val="2"/>
            <c:bubble3D val="0"/>
            <c:spPr>
              <a:solidFill>
                <a:srgbClr val="D0CECE"/>
              </a:solidFill>
              <a:ln w="19050">
                <a:noFill/>
              </a:ln>
              <a:effectLst/>
            </c:spPr>
            <c:extLst xmlns:c16r2="http://schemas.microsoft.com/office/drawing/2015/06/chart">
              <c:ext xmlns:c16="http://schemas.microsoft.com/office/drawing/2014/chart" uri="{C3380CC4-5D6E-409C-BE32-E72D297353CC}">
                <c16:uniqueId val="{00000005-1C6F-416C-8048-1DAC1D4D3D79}"/>
              </c:ext>
            </c:extLst>
          </c:dPt>
          <c:dPt>
            <c:idx val="3"/>
            <c:bubble3D val="0"/>
            <c:spPr>
              <a:solidFill>
                <a:srgbClr val="FCB040"/>
              </a:solidFill>
              <a:ln w="19050">
                <a:noFill/>
              </a:ln>
              <a:effectLst/>
            </c:spPr>
            <c:extLst xmlns:c16r2="http://schemas.microsoft.com/office/drawing/2015/06/chart">
              <c:ext xmlns:c16="http://schemas.microsoft.com/office/drawing/2014/chart" uri="{C3380CC4-5D6E-409C-BE32-E72D297353CC}">
                <c16:uniqueId val="{00000007-F7DD-4377-90C4-D9B918DD6887}"/>
              </c:ext>
            </c:extLst>
          </c:dPt>
          <c:dLbls>
            <c:dLbl>
              <c:idx val="3"/>
              <c:numFmt formatCode="\&lt;\1"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ext>
            </c:extLst>
          </c:dLbls>
          <c:cat>
            <c:strRef>
              <c:f>Sheet1!$A$6:$A$9</c:f>
              <c:strCache>
                <c:ptCount val="4"/>
                <c:pt idx="0">
                  <c:v>During the first week </c:v>
                </c:pt>
                <c:pt idx="1">
                  <c:v>During 2-4 weeks</c:v>
                </c:pt>
                <c:pt idx="2">
                  <c:v>After 4 weeks</c:v>
                </c:pt>
                <c:pt idx="3">
                  <c:v>DK/ don’t remember</c:v>
                </c:pt>
              </c:strCache>
            </c:strRef>
          </c:cat>
          <c:val>
            <c:numRef>
              <c:f>Sheet1!$B$6:$B$9</c:f>
              <c:numCache>
                <c:formatCode>0.0</c:formatCode>
                <c:ptCount val="4"/>
                <c:pt idx="0">
                  <c:v>43.724159481436793</c:v>
                </c:pt>
                <c:pt idx="1">
                  <c:v>43.879310620713127</c:v>
                </c:pt>
                <c:pt idx="2">
                  <c:v>11.683030076657211</c:v>
                </c:pt>
                <c:pt idx="3">
                  <c:v>0.71349982119290634</c:v>
                </c:pt>
              </c:numCache>
            </c:numRef>
          </c:val>
          <c:extLst xmlns:c16r2="http://schemas.microsoft.com/office/drawing/2015/06/chart">
            <c:ext xmlns:c16="http://schemas.microsoft.com/office/drawing/2014/chart" uri="{C3380CC4-5D6E-409C-BE32-E72D297353CC}">
              <c16:uniqueId val="{00000006-1C6F-416C-8048-1DAC1D4D3D79}"/>
            </c:ext>
          </c:extLst>
        </c:ser>
        <c:dLbls>
          <c:showLegendKey val="0"/>
          <c:showVal val="0"/>
          <c:showCatName val="0"/>
          <c:showSerName val="0"/>
          <c:showPercent val="0"/>
          <c:showBubbleSize val="0"/>
          <c:showLeaderLines val="0"/>
        </c:dLbls>
        <c:firstSliceAng val="0"/>
        <c:holeSize val="54"/>
      </c:doughnutChart>
      <c:spPr>
        <a:noFill/>
        <a:ln w="3175">
          <a:noFill/>
        </a:ln>
        <a:effectLst/>
      </c:spPr>
    </c:plotArea>
    <c:plotVisOnly val="1"/>
    <c:dispBlanksAs val="zero"/>
    <c:showDLblsOverMax val="0"/>
  </c:chart>
  <c:spPr>
    <a:noFill/>
    <a:ln w="3175">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800" b="0" i="0" u="none" strike="noStrike" kern="1200" spc="0" baseline="0">
                <a:solidFill>
                  <a:schemeClr val="tx1">
                    <a:lumMod val="65000"/>
                    <a:lumOff val="35000"/>
                  </a:schemeClr>
                </a:solidFill>
                <a:latin typeface="+mn-lt"/>
                <a:ea typeface="+mn-ea"/>
                <a:cs typeface="+mn-cs"/>
              </a:defRPr>
            </a:pPr>
            <a:r>
              <a:rPr lang="en-US" sz="800" b="1" dirty="0"/>
              <a:t>Total</a:t>
            </a:r>
            <a:endParaRPr lang="en-US" sz="800" dirty="0"/>
          </a:p>
        </c:rich>
      </c:tx>
      <c:layout>
        <c:manualLayout>
          <c:xMode val="edge"/>
          <c:yMode val="edge"/>
          <c:x val="0.39996719160104988"/>
          <c:y val="1.9028324584426947E-2"/>
        </c:manualLayout>
      </c:layout>
      <c:overlay val="0"/>
      <c:spPr>
        <a:noFill/>
        <a:ln>
          <a:noFill/>
        </a:ln>
        <a:effectLst/>
      </c:spPr>
      <c:txPr>
        <a:bodyPr rot="0" spcFirstLastPara="1" vertOverflow="ellipsis" vert="horz" wrap="square" anchor="ctr" anchorCtr="1"/>
        <a:lstStyle/>
        <a:p>
          <a:pPr>
            <a:defRPr sz="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6.3536745406824136E-2"/>
          <c:y val="0.11293908573928259"/>
          <c:w val="0.85010334645669294"/>
          <c:h val="0.85010334645669294"/>
        </c:manualLayout>
      </c:layout>
      <c:doughnutChart>
        <c:varyColors val="1"/>
        <c:ser>
          <c:idx val="0"/>
          <c:order val="0"/>
          <c:tx>
            <c:strRef>
              <c:f>Sheet1!$B$5</c:f>
              <c:strCache>
                <c:ptCount val="1"/>
                <c:pt idx="0">
                  <c:v>Total</c:v>
                </c:pt>
              </c:strCache>
            </c:strRef>
          </c:tx>
          <c:spPr>
            <a:solidFill>
              <a:srgbClr val="FCB040"/>
            </a:solidFill>
            <a:ln>
              <a:noFill/>
            </a:ln>
          </c:spPr>
          <c:dPt>
            <c:idx val="0"/>
            <c:bubble3D val="0"/>
            <c:spPr>
              <a:solidFill>
                <a:srgbClr val="A9D18E"/>
              </a:solidFill>
              <a:ln w="19050">
                <a:noFill/>
              </a:ln>
              <a:effectLst/>
            </c:spPr>
            <c:extLst xmlns:c16r2="http://schemas.microsoft.com/office/drawing/2015/06/chart">
              <c:ext xmlns:c16="http://schemas.microsoft.com/office/drawing/2014/chart" uri="{C3380CC4-5D6E-409C-BE32-E72D297353CC}">
                <c16:uniqueId val="{00000001-CD9B-48E9-BD33-35972328D9FD}"/>
              </c:ext>
            </c:extLst>
          </c:dPt>
          <c:dPt>
            <c:idx val="1"/>
            <c:bubble3D val="0"/>
            <c:spPr>
              <a:solidFill>
                <a:srgbClr val="00B0F0"/>
              </a:solidFill>
              <a:ln w="19050">
                <a:noFill/>
              </a:ln>
              <a:effectLst/>
            </c:spPr>
            <c:extLst xmlns:c16r2="http://schemas.microsoft.com/office/drawing/2015/06/chart">
              <c:ext xmlns:c16="http://schemas.microsoft.com/office/drawing/2014/chart" uri="{C3380CC4-5D6E-409C-BE32-E72D297353CC}">
                <c16:uniqueId val="{00000003-CD9B-48E9-BD33-35972328D9FD}"/>
              </c:ext>
            </c:extLst>
          </c:dPt>
          <c:dPt>
            <c:idx val="2"/>
            <c:bubble3D val="0"/>
            <c:spPr>
              <a:solidFill>
                <a:srgbClr val="D0CECE"/>
              </a:solidFill>
              <a:ln w="19050">
                <a:noFill/>
              </a:ln>
              <a:effectLst/>
            </c:spPr>
            <c:extLst xmlns:c16r2="http://schemas.microsoft.com/office/drawing/2015/06/chart">
              <c:ext xmlns:c16="http://schemas.microsoft.com/office/drawing/2014/chart" uri="{C3380CC4-5D6E-409C-BE32-E72D297353CC}">
                <c16:uniqueId val="{00000005-CD9B-48E9-BD33-35972328D9FD}"/>
              </c:ext>
            </c:extLst>
          </c:dPt>
          <c:dPt>
            <c:idx val="3"/>
            <c:bubble3D val="0"/>
            <c:spPr>
              <a:solidFill>
                <a:srgbClr val="FCB040"/>
              </a:solidFill>
              <a:ln w="19050">
                <a:noFill/>
              </a:ln>
              <a:effectLst/>
            </c:spPr>
            <c:extLst xmlns:c16r2="http://schemas.microsoft.com/office/drawing/2015/06/chart">
              <c:ext xmlns:c16="http://schemas.microsoft.com/office/drawing/2014/chart" uri="{C3380CC4-5D6E-409C-BE32-E72D297353CC}">
                <c16:uniqueId val="{00000007-F7E9-46E5-8A93-EB9C42BA45C8}"/>
              </c:ext>
            </c:extLst>
          </c:dPt>
          <c:dLbls>
            <c:dLbl>
              <c:idx val="3"/>
              <c:numFmt formatCode="\&lt;\1"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ext>
            </c:extLst>
          </c:dLbls>
          <c:cat>
            <c:strRef>
              <c:f>Sheet1!$A$6:$A$9</c:f>
              <c:strCache>
                <c:ptCount val="4"/>
                <c:pt idx="0">
                  <c:v>During the first week </c:v>
                </c:pt>
                <c:pt idx="1">
                  <c:v>During 2-4 weeks</c:v>
                </c:pt>
                <c:pt idx="2">
                  <c:v>After 4 weeks</c:v>
                </c:pt>
                <c:pt idx="3">
                  <c:v>DK/ don’t remember</c:v>
                </c:pt>
              </c:strCache>
            </c:strRef>
          </c:cat>
          <c:val>
            <c:numRef>
              <c:f>Sheet1!$B$6:$B$9</c:f>
              <c:numCache>
                <c:formatCode>0.0</c:formatCode>
                <c:ptCount val="4"/>
                <c:pt idx="0">
                  <c:v>42.841517977808643</c:v>
                </c:pt>
                <c:pt idx="1">
                  <c:v>40.42480332246376</c:v>
                </c:pt>
                <c:pt idx="2">
                  <c:v>15.906366517903519</c:v>
                </c:pt>
                <c:pt idx="3">
                  <c:v>0.82731218182410615</c:v>
                </c:pt>
              </c:numCache>
            </c:numRef>
          </c:val>
          <c:extLst xmlns:c16r2="http://schemas.microsoft.com/office/drawing/2015/06/chart">
            <c:ext xmlns:c16="http://schemas.microsoft.com/office/drawing/2014/chart" uri="{C3380CC4-5D6E-409C-BE32-E72D297353CC}">
              <c16:uniqueId val="{00000006-CD9B-48E9-BD33-35972328D9FD}"/>
            </c:ext>
          </c:extLst>
        </c:ser>
        <c:dLbls>
          <c:showLegendKey val="0"/>
          <c:showVal val="0"/>
          <c:showCatName val="0"/>
          <c:showSerName val="0"/>
          <c:showPercent val="0"/>
          <c:showBubbleSize val="0"/>
          <c:showLeaderLines val="0"/>
        </c:dLbls>
        <c:firstSliceAng val="0"/>
        <c:holeSize val="54"/>
      </c:doughnutChart>
      <c:spPr>
        <a:noFill/>
        <a:ln w="3175">
          <a:noFill/>
        </a:ln>
        <a:effectLst/>
      </c:spPr>
    </c:plotArea>
    <c:plotVisOnly val="1"/>
    <c:dispBlanksAs val="zero"/>
    <c:showDLblsOverMax val="0"/>
  </c:chart>
  <c:spPr>
    <a:noFill/>
    <a:ln w="3175">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r>
              <a:rPr lang="en-US" sz="1000" b="1" dirty="0"/>
              <a:t>Total</a:t>
            </a:r>
            <a:endParaRPr lang="en-US" sz="1000" dirty="0"/>
          </a:p>
        </c:rich>
      </c:tx>
      <c:layout>
        <c:manualLayout>
          <c:xMode val="edge"/>
          <c:yMode val="edge"/>
          <c:x val="0.36524513956174326"/>
          <c:y val="1.9028217504364703E-2"/>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3.7834016942501492E-2"/>
          <c:y val="0.12682777141373683"/>
          <c:w val="0.91539728711755541"/>
          <c:h val="0.83621422653411182"/>
        </c:manualLayout>
      </c:layout>
      <c:doughnutChart>
        <c:varyColors val="1"/>
        <c:ser>
          <c:idx val="0"/>
          <c:order val="0"/>
          <c:tx>
            <c:strRef>
              <c:f>Sheet1!$B$5</c:f>
              <c:strCache>
                <c:ptCount val="1"/>
                <c:pt idx="0">
                  <c:v>Total</c:v>
                </c:pt>
              </c:strCache>
            </c:strRef>
          </c:tx>
          <c:spPr>
            <a:solidFill>
              <a:srgbClr val="FCB040"/>
            </a:solidFill>
            <a:ln>
              <a:noFill/>
            </a:ln>
          </c:spPr>
          <c:dPt>
            <c:idx val="0"/>
            <c:bubble3D val="0"/>
            <c:spPr>
              <a:solidFill>
                <a:srgbClr val="A9D18E"/>
              </a:solidFill>
              <a:ln w="19050">
                <a:noFill/>
              </a:ln>
              <a:effectLst/>
            </c:spPr>
            <c:extLst xmlns:c16r2="http://schemas.microsoft.com/office/drawing/2015/06/chart">
              <c:ext xmlns:c16="http://schemas.microsoft.com/office/drawing/2014/chart" uri="{C3380CC4-5D6E-409C-BE32-E72D297353CC}">
                <c16:uniqueId val="{00000001-CD9B-48E9-BD33-35972328D9FD}"/>
              </c:ext>
            </c:extLst>
          </c:dPt>
          <c:dPt>
            <c:idx val="1"/>
            <c:bubble3D val="0"/>
            <c:spPr>
              <a:solidFill>
                <a:srgbClr val="00B0F0"/>
              </a:solidFill>
              <a:ln w="19050">
                <a:noFill/>
              </a:ln>
              <a:effectLst/>
            </c:spPr>
            <c:extLst xmlns:c16r2="http://schemas.microsoft.com/office/drawing/2015/06/chart">
              <c:ext xmlns:c16="http://schemas.microsoft.com/office/drawing/2014/chart" uri="{C3380CC4-5D6E-409C-BE32-E72D297353CC}">
                <c16:uniqueId val="{00000003-CD9B-48E9-BD33-35972328D9FD}"/>
              </c:ext>
            </c:extLst>
          </c:dPt>
          <c:dPt>
            <c:idx val="2"/>
            <c:bubble3D val="0"/>
            <c:spPr>
              <a:solidFill>
                <a:schemeClr val="accent4">
                  <a:lumMod val="40000"/>
                  <a:lumOff val="60000"/>
                </a:schemeClr>
              </a:solidFill>
              <a:ln w="19050">
                <a:noFill/>
              </a:ln>
              <a:effectLst/>
            </c:spPr>
            <c:extLst xmlns:c16r2="http://schemas.microsoft.com/office/drawing/2015/06/chart">
              <c:ext xmlns:c16="http://schemas.microsoft.com/office/drawing/2014/chart" uri="{C3380CC4-5D6E-409C-BE32-E72D297353CC}">
                <c16:uniqueId val="{00000005-CD9B-48E9-BD33-35972328D9FD}"/>
              </c:ext>
            </c:extLst>
          </c:dPt>
          <c:dPt>
            <c:idx val="3"/>
            <c:bubble3D val="0"/>
            <c:spPr>
              <a:solidFill>
                <a:srgbClr val="FF0000"/>
              </a:solidFill>
              <a:ln w="19050">
                <a:noFill/>
              </a:ln>
              <a:effectLst/>
            </c:spPr>
            <c:extLst xmlns:c16r2="http://schemas.microsoft.com/office/drawing/2015/06/chart">
              <c:ext xmlns:c16="http://schemas.microsoft.com/office/drawing/2014/chart" uri="{C3380CC4-5D6E-409C-BE32-E72D297353CC}">
                <c16:uniqueId val="{00000007-F7E9-46E5-8A93-EB9C42BA45C8}"/>
              </c:ext>
            </c:extLst>
          </c:dPt>
          <c:dLbls>
            <c:dLbl>
              <c:idx val="1"/>
              <c:numFmt formatCode="\&lt;\1"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dLbl>
            <c:dLbl>
              <c:idx val="3"/>
              <c:numFmt formatCode="\&lt;\1"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ext>
            </c:extLst>
          </c:dLbls>
          <c:cat>
            <c:strRef>
              <c:f>Sheet1!$A$6:$A$9</c:f>
              <c:strCache>
                <c:ptCount val="4"/>
                <c:pt idx="0">
                  <c:v>Maternity home</c:v>
                </c:pt>
                <c:pt idx="1">
                  <c:v>Other health facility</c:v>
                </c:pt>
                <c:pt idx="2">
                  <c:v>Hospital/ Clinic/ Health centre</c:v>
                </c:pt>
                <c:pt idx="3">
                  <c:v>Home</c:v>
                </c:pt>
              </c:strCache>
            </c:strRef>
          </c:cat>
          <c:val>
            <c:numRef>
              <c:f>Sheet1!$B$6:$B$9</c:f>
              <c:numCache>
                <c:formatCode>0.0</c:formatCode>
                <c:ptCount val="4"/>
                <c:pt idx="0">
                  <c:v>70.30598853483697</c:v>
                </c:pt>
                <c:pt idx="1">
                  <c:v>0.6816971549601113</c:v>
                </c:pt>
                <c:pt idx="2">
                  <c:v>28.425388393182995</c:v>
                </c:pt>
                <c:pt idx="3">
                  <c:v>0.58692591702015973</c:v>
                </c:pt>
              </c:numCache>
            </c:numRef>
          </c:val>
          <c:extLst xmlns:c16r2="http://schemas.microsoft.com/office/drawing/2015/06/chart">
            <c:ext xmlns:c16="http://schemas.microsoft.com/office/drawing/2014/chart" uri="{C3380CC4-5D6E-409C-BE32-E72D297353CC}">
              <c16:uniqueId val="{00000006-CD9B-48E9-BD33-35972328D9FD}"/>
            </c:ext>
          </c:extLst>
        </c:ser>
        <c:dLbls>
          <c:showLegendKey val="0"/>
          <c:showVal val="0"/>
          <c:showCatName val="0"/>
          <c:showSerName val="0"/>
          <c:showPercent val="0"/>
          <c:showBubbleSize val="0"/>
          <c:showLeaderLines val="0"/>
        </c:dLbls>
        <c:firstSliceAng val="0"/>
        <c:holeSize val="54"/>
      </c:doughnutChart>
      <c:spPr>
        <a:noFill/>
        <a:ln w="3175">
          <a:noFill/>
        </a:ln>
        <a:effectLst/>
      </c:spPr>
    </c:plotArea>
    <c:plotVisOnly val="1"/>
    <c:dispBlanksAs val="zero"/>
    <c:showDLblsOverMax val="0"/>
  </c:chart>
  <c:spPr>
    <a:noFill/>
    <a:ln w="3175">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r>
              <a:rPr lang="en-US" sz="1000" b="1" dirty="0"/>
              <a:t>Urban</a:t>
            </a:r>
            <a:endParaRPr lang="en-US" sz="1000" dirty="0"/>
          </a:p>
        </c:rich>
      </c:tx>
      <c:layout>
        <c:manualLayout>
          <c:xMode val="edge"/>
          <c:yMode val="edge"/>
          <c:x val="0.36524513956174326"/>
          <c:y val="1.9028217504364703E-2"/>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3.7834016942501492E-2"/>
          <c:y val="0.12682777141373683"/>
          <c:w val="0.91539728711755541"/>
          <c:h val="0.83621422653411182"/>
        </c:manualLayout>
      </c:layout>
      <c:doughnutChart>
        <c:varyColors val="1"/>
        <c:ser>
          <c:idx val="0"/>
          <c:order val="0"/>
          <c:tx>
            <c:strRef>
              <c:f>Sheet1!$B$5</c:f>
              <c:strCache>
                <c:ptCount val="1"/>
                <c:pt idx="0">
                  <c:v>Urban</c:v>
                </c:pt>
              </c:strCache>
            </c:strRef>
          </c:tx>
          <c:spPr>
            <a:solidFill>
              <a:srgbClr val="FCB040"/>
            </a:solidFill>
            <a:ln>
              <a:noFill/>
            </a:ln>
          </c:spPr>
          <c:dPt>
            <c:idx val="0"/>
            <c:bubble3D val="0"/>
            <c:spPr>
              <a:solidFill>
                <a:srgbClr val="A9D18E"/>
              </a:solidFill>
              <a:ln w="19050">
                <a:noFill/>
              </a:ln>
              <a:effectLst/>
            </c:spPr>
            <c:extLst xmlns:c16r2="http://schemas.microsoft.com/office/drawing/2015/06/chart">
              <c:ext xmlns:c16="http://schemas.microsoft.com/office/drawing/2014/chart" uri="{C3380CC4-5D6E-409C-BE32-E72D297353CC}">
                <c16:uniqueId val="{00000001-CD9B-48E9-BD33-35972328D9FD}"/>
              </c:ext>
            </c:extLst>
          </c:dPt>
          <c:dPt>
            <c:idx val="1"/>
            <c:bubble3D val="0"/>
            <c:spPr>
              <a:solidFill>
                <a:srgbClr val="00B0F0"/>
              </a:solidFill>
              <a:ln w="19050">
                <a:noFill/>
              </a:ln>
              <a:effectLst/>
            </c:spPr>
            <c:extLst xmlns:c16r2="http://schemas.microsoft.com/office/drawing/2015/06/chart">
              <c:ext xmlns:c16="http://schemas.microsoft.com/office/drawing/2014/chart" uri="{C3380CC4-5D6E-409C-BE32-E72D297353CC}">
                <c16:uniqueId val="{00000003-CD9B-48E9-BD33-35972328D9FD}"/>
              </c:ext>
            </c:extLst>
          </c:dPt>
          <c:dPt>
            <c:idx val="2"/>
            <c:bubble3D val="0"/>
            <c:spPr>
              <a:solidFill>
                <a:schemeClr val="accent4">
                  <a:lumMod val="40000"/>
                  <a:lumOff val="60000"/>
                </a:schemeClr>
              </a:solidFill>
              <a:ln w="19050">
                <a:noFill/>
              </a:ln>
              <a:effectLst/>
            </c:spPr>
            <c:extLst xmlns:c16r2="http://schemas.microsoft.com/office/drawing/2015/06/chart">
              <c:ext xmlns:c16="http://schemas.microsoft.com/office/drawing/2014/chart" uri="{C3380CC4-5D6E-409C-BE32-E72D297353CC}">
                <c16:uniqueId val="{00000005-CD9B-48E9-BD33-35972328D9FD}"/>
              </c:ext>
            </c:extLst>
          </c:dPt>
          <c:dPt>
            <c:idx val="3"/>
            <c:bubble3D val="0"/>
            <c:spPr>
              <a:solidFill>
                <a:srgbClr val="FF0000"/>
              </a:solidFill>
              <a:ln w="19050">
                <a:noFill/>
              </a:ln>
              <a:effectLst/>
            </c:spPr>
            <c:extLst xmlns:c16r2="http://schemas.microsoft.com/office/drawing/2015/06/chart">
              <c:ext xmlns:c16="http://schemas.microsoft.com/office/drawing/2014/chart" uri="{C3380CC4-5D6E-409C-BE32-E72D297353CC}">
                <c16:uniqueId val="{00000007-F7E9-46E5-8A93-EB9C42BA45C8}"/>
              </c:ext>
            </c:extLst>
          </c:dPt>
          <c:dLbls>
            <c:dLbl>
              <c:idx val="1"/>
              <c:numFmt formatCode="\&lt;\1"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dLbl>
            <c:dLbl>
              <c:idx val="3"/>
              <c:numFmt formatCode="\&lt;\1"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ext>
            </c:extLst>
          </c:dLbls>
          <c:cat>
            <c:strRef>
              <c:f>Sheet1!$A$6:$A$9</c:f>
              <c:strCache>
                <c:ptCount val="4"/>
                <c:pt idx="0">
                  <c:v>Maternity home</c:v>
                </c:pt>
                <c:pt idx="1">
                  <c:v>Other health facility</c:v>
                </c:pt>
                <c:pt idx="2">
                  <c:v>Hospital/ Clinic/ Health centre</c:v>
                </c:pt>
                <c:pt idx="3">
                  <c:v>Home</c:v>
                </c:pt>
              </c:strCache>
            </c:strRef>
          </c:cat>
          <c:val>
            <c:numRef>
              <c:f>Sheet1!$B$6:$B$9</c:f>
              <c:numCache>
                <c:formatCode>0.0</c:formatCode>
                <c:ptCount val="4"/>
                <c:pt idx="0">
                  <c:v>74.15371356790061</c:v>
                </c:pt>
                <c:pt idx="1">
                  <c:v>0.71686923584497164</c:v>
                </c:pt>
                <c:pt idx="2">
                  <c:v>24.579853364493129</c:v>
                </c:pt>
                <c:pt idx="3">
                  <c:v>0.54956383176138168</c:v>
                </c:pt>
              </c:numCache>
            </c:numRef>
          </c:val>
          <c:extLst xmlns:c16r2="http://schemas.microsoft.com/office/drawing/2015/06/chart">
            <c:ext xmlns:c16="http://schemas.microsoft.com/office/drawing/2014/chart" uri="{C3380CC4-5D6E-409C-BE32-E72D297353CC}">
              <c16:uniqueId val="{00000006-CD9B-48E9-BD33-35972328D9FD}"/>
            </c:ext>
          </c:extLst>
        </c:ser>
        <c:dLbls>
          <c:showLegendKey val="0"/>
          <c:showVal val="0"/>
          <c:showCatName val="0"/>
          <c:showSerName val="0"/>
          <c:showPercent val="0"/>
          <c:showBubbleSize val="0"/>
          <c:showLeaderLines val="0"/>
        </c:dLbls>
        <c:firstSliceAng val="0"/>
        <c:holeSize val="54"/>
      </c:doughnutChart>
      <c:spPr>
        <a:noFill/>
        <a:ln w="3175">
          <a:noFill/>
        </a:ln>
        <a:effectLst/>
      </c:spPr>
    </c:plotArea>
    <c:plotVisOnly val="1"/>
    <c:dispBlanksAs val="zero"/>
    <c:showDLblsOverMax val="0"/>
  </c:chart>
  <c:spPr>
    <a:noFill/>
    <a:ln w="3175">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r>
              <a:rPr lang="en-US" sz="1000" b="1" dirty="0"/>
              <a:t>Rural</a:t>
            </a:r>
            <a:endParaRPr lang="en-US" sz="1000" dirty="0"/>
          </a:p>
        </c:rich>
      </c:tx>
      <c:layout>
        <c:manualLayout>
          <c:xMode val="edge"/>
          <c:yMode val="edge"/>
          <c:x val="0.36524513956174326"/>
          <c:y val="1.9028217504364703E-2"/>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3.7834016942501492E-2"/>
          <c:y val="0.12682777141373683"/>
          <c:w val="0.91539728711755541"/>
          <c:h val="0.83621422653411182"/>
        </c:manualLayout>
      </c:layout>
      <c:doughnutChart>
        <c:varyColors val="1"/>
        <c:ser>
          <c:idx val="0"/>
          <c:order val="0"/>
          <c:tx>
            <c:strRef>
              <c:f>Sheet1!$B$5</c:f>
              <c:strCache>
                <c:ptCount val="1"/>
                <c:pt idx="0">
                  <c:v>Rural</c:v>
                </c:pt>
              </c:strCache>
            </c:strRef>
          </c:tx>
          <c:spPr>
            <a:solidFill>
              <a:srgbClr val="FCB040"/>
            </a:solidFill>
            <a:ln>
              <a:noFill/>
            </a:ln>
          </c:spPr>
          <c:dPt>
            <c:idx val="0"/>
            <c:bubble3D val="0"/>
            <c:spPr>
              <a:solidFill>
                <a:srgbClr val="A9D18E"/>
              </a:solidFill>
              <a:ln w="19050">
                <a:noFill/>
              </a:ln>
              <a:effectLst/>
            </c:spPr>
            <c:extLst xmlns:c16r2="http://schemas.microsoft.com/office/drawing/2015/06/chart">
              <c:ext xmlns:c16="http://schemas.microsoft.com/office/drawing/2014/chart" uri="{C3380CC4-5D6E-409C-BE32-E72D297353CC}">
                <c16:uniqueId val="{00000001-CD9B-48E9-BD33-35972328D9FD}"/>
              </c:ext>
            </c:extLst>
          </c:dPt>
          <c:dPt>
            <c:idx val="1"/>
            <c:bubble3D val="0"/>
            <c:spPr>
              <a:solidFill>
                <a:srgbClr val="00B0F0"/>
              </a:solidFill>
              <a:ln w="19050">
                <a:noFill/>
              </a:ln>
              <a:effectLst/>
            </c:spPr>
            <c:extLst xmlns:c16r2="http://schemas.microsoft.com/office/drawing/2015/06/chart">
              <c:ext xmlns:c16="http://schemas.microsoft.com/office/drawing/2014/chart" uri="{C3380CC4-5D6E-409C-BE32-E72D297353CC}">
                <c16:uniqueId val="{00000003-CD9B-48E9-BD33-35972328D9FD}"/>
              </c:ext>
            </c:extLst>
          </c:dPt>
          <c:dPt>
            <c:idx val="2"/>
            <c:bubble3D val="0"/>
            <c:spPr>
              <a:solidFill>
                <a:schemeClr val="accent4">
                  <a:lumMod val="40000"/>
                  <a:lumOff val="60000"/>
                </a:schemeClr>
              </a:solidFill>
              <a:ln w="19050">
                <a:noFill/>
              </a:ln>
              <a:effectLst/>
            </c:spPr>
            <c:extLst xmlns:c16r2="http://schemas.microsoft.com/office/drawing/2015/06/chart">
              <c:ext xmlns:c16="http://schemas.microsoft.com/office/drawing/2014/chart" uri="{C3380CC4-5D6E-409C-BE32-E72D297353CC}">
                <c16:uniqueId val="{00000005-CD9B-48E9-BD33-35972328D9FD}"/>
              </c:ext>
            </c:extLst>
          </c:dPt>
          <c:dPt>
            <c:idx val="3"/>
            <c:bubble3D val="0"/>
            <c:spPr>
              <a:solidFill>
                <a:srgbClr val="F15A40"/>
              </a:solidFill>
              <a:ln w="19050">
                <a:noFill/>
              </a:ln>
              <a:effectLst/>
            </c:spPr>
            <c:extLst xmlns:c16r2="http://schemas.microsoft.com/office/drawing/2015/06/chart">
              <c:ext xmlns:c16="http://schemas.microsoft.com/office/drawing/2014/chart" uri="{C3380CC4-5D6E-409C-BE32-E72D297353CC}">
                <c16:uniqueId val="{00000007-F7E9-46E5-8A93-EB9C42BA45C8}"/>
              </c:ext>
            </c:extLst>
          </c:dPt>
          <c:dLbls>
            <c:dLbl>
              <c:idx val="1"/>
              <c:numFmt formatCode="\&lt;\1"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dLbl>
            <c:dLbl>
              <c:idx val="3"/>
              <c:numFmt formatCode="\&lt;\1"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ext>
            </c:extLst>
          </c:dLbls>
          <c:cat>
            <c:strRef>
              <c:f>Sheet1!$A$6:$A$9</c:f>
              <c:strCache>
                <c:ptCount val="4"/>
                <c:pt idx="0">
                  <c:v>Maternity home</c:v>
                </c:pt>
                <c:pt idx="1">
                  <c:v>Other health facility</c:v>
                </c:pt>
                <c:pt idx="2">
                  <c:v>Hospital/ Clinic/ Health centre</c:v>
                </c:pt>
                <c:pt idx="3">
                  <c:v>Home</c:v>
                </c:pt>
              </c:strCache>
            </c:strRef>
          </c:cat>
          <c:val>
            <c:numRef>
              <c:f>Sheet1!$B$6:$B$9</c:f>
              <c:numCache>
                <c:formatCode>0.0</c:formatCode>
                <c:ptCount val="4"/>
                <c:pt idx="0">
                  <c:v>63.84453317389638</c:v>
                </c:pt>
                <c:pt idx="1">
                  <c:v>0.6226329472435993</c:v>
                </c:pt>
                <c:pt idx="2">
                  <c:v>34.883166096447539</c:v>
                </c:pt>
                <c:pt idx="3">
                  <c:v>0.64966778241250367</c:v>
                </c:pt>
              </c:numCache>
            </c:numRef>
          </c:val>
          <c:extLst xmlns:c16r2="http://schemas.microsoft.com/office/drawing/2015/06/chart">
            <c:ext xmlns:c16="http://schemas.microsoft.com/office/drawing/2014/chart" uri="{C3380CC4-5D6E-409C-BE32-E72D297353CC}">
              <c16:uniqueId val="{00000006-CD9B-48E9-BD33-35972328D9FD}"/>
            </c:ext>
          </c:extLst>
        </c:ser>
        <c:dLbls>
          <c:showLegendKey val="0"/>
          <c:showVal val="0"/>
          <c:showCatName val="0"/>
          <c:showSerName val="0"/>
          <c:showPercent val="0"/>
          <c:showBubbleSize val="0"/>
          <c:showLeaderLines val="0"/>
        </c:dLbls>
        <c:firstSliceAng val="0"/>
        <c:holeSize val="54"/>
      </c:doughnutChart>
      <c:spPr>
        <a:noFill/>
        <a:ln w="3175">
          <a:noFill/>
        </a:ln>
        <a:effectLst/>
      </c:spPr>
    </c:plotArea>
    <c:plotVisOnly val="1"/>
    <c:dispBlanksAs val="zero"/>
    <c:showDLblsOverMax val="0"/>
  </c:chart>
  <c:spPr>
    <a:noFill/>
    <a:ln w="3175">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7.0877797472717483E-2"/>
          <c:y val="9.2915573053368311E-2"/>
          <c:w val="0.63878793011448476"/>
          <c:h val="0.78639144065325162"/>
        </c:manualLayout>
      </c:layout>
      <c:doughnutChart>
        <c:varyColors val="1"/>
        <c:ser>
          <c:idx val="0"/>
          <c:order val="0"/>
          <c:tx>
            <c:strRef>
              <c:f>Sheet2!$B$5</c:f>
              <c:strCache>
                <c:ptCount val="1"/>
                <c:pt idx="0">
                  <c:v>Urban</c:v>
                </c:pt>
              </c:strCache>
            </c:strRef>
          </c:tx>
          <c:dPt>
            <c:idx val="0"/>
            <c:bubble3D val="0"/>
            <c:spPr>
              <a:solidFill>
                <a:srgbClr val="3AB9C6"/>
              </a:solidFill>
              <a:ln w="19050">
                <a:solidFill>
                  <a:schemeClr val="lt1"/>
                </a:solidFill>
              </a:ln>
              <a:effectLst/>
            </c:spPr>
            <c:extLst xmlns:c16r2="http://schemas.microsoft.com/office/drawing/2015/06/chart">
              <c:ext xmlns:c16="http://schemas.microsoft.com/office/drawing/2014/chart" uri="{C3380CC4-5D6E-409C-BE32-E72D297353CC}">
                <c16:uniqueId val="{00000001-AEFB-4CF4-BF0B-6ECE7CCFC532}"/>
              </c:ext>
            </c:extLst>
          </c:dPt>
          <c:dPt>
            <c:idx val="1"/>
            <c:bubble3D val="0"/>
            <c:spPr>
              <a:solidFill>
                <a:srgbClr val="92D050"/>
              </a:solidFill>
              <a:ln w="19050">
                <a:solidFill>
                  <a:schemeClr val="lt1"/>
                </a:solidFill>
              </a:ln>
              <a:effectLst/>
            </c:spPr>
            <c:extLst xmlns:c16r2="http://schemas.microsoft.com/office/drawing/2015/06/chart">
              <c:ext xmlns:c16="http://schemas.microsoft.com/office/drawing/2014/chart" uri="{C3380CC4-5D6E-409C-BE32-E72D297353CC}">
                <c16:uniqueId val="{00000003-AEFB-4CF4-BF0B-6ECE7CCFC532}"/>
              </c:ext>
            </c:extLst>
          </c:dPt>
          <c:dLbls>
            <c:dLbl>
              <c:idx val="0"/>
              <c:layout>
                <c:manualLayout>
                  <c:x val="0"/>
                  <c:y val="0"/>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AEFB-4CF4-BF0B-6ECE7CCFC532}"/>
                </c:ext>
                <c:ext xmlns:c15="http://schemas.microsoft.com/office/drawing/2012/chart" uri="{CE6537A1-D6FC-4f65-9D91-7224C49458BB}">
                  <c15:layout/>
                </c:ext>
              </c:extLst>
            </c:dLbl>
            <c:dLbl>
              <c:idx val="1"/>
              <c:layout>
                <c:manualLayout>
                  <c:x val="-7.2331185774528219E-3"/>
                  <c:y val="6.8273394655463983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AEFB-4CF4-BF0B-6ECE7CCFC532}"/>
                </c:ext>
                <c:ext xmlns:c15="http://schemas.microsoft.com/office/drawing/2012/chart" uri="{CE6537A1-D6FC-4f65-9D91-7224C49458BB}">
                  <c15:layout/>
                </c:ext>
              </c:extLst>
            </c:dLbl>
            <c:dLbl>
              <c:idx val="2"/>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dLbl>
            <c:dLbl>
              <c:idx val="3"/>
              <c:layout>
                <c:manualLayout>
                  <c:x val="8.6285195277020915E-2"/>
                  <c:y val="-0.15761021545854231"/>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AEFB-4CF4-BF0B-6ECE7CCFC532}"/>
                </c:ext>
                <c:ext xmlns:c15="http://schemas.microsoft.com/office/drawing/2012/chart" uri="{CE6537A1-D6FC-4f65-9D91-7224C49458BB}"/>
              </c:extLst>
            </c:dLbl>
            <c:dLbl>
              <c:idx val="4"/>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Sheet2!$A$6:$A$7</c:f>
              <c:strCache>
                <c:ptCount val="2"/>
                <c:pt idx="0">
                  <c:v>Decided before labour pains</c:v>
                </c:pt>
                <c:pt idx="1">
                  <c:v>Decided after labour pains</c:v>
                </c:pt>
              </c:strCache>
            </c:strRef>
          </c:cat>
          <c:val>
            <c:numRef>
              <c:f>Sheet2!$B$6:$B$7</c:f>
              <c:numCache>
                <c:formatCode>0</c:formatCode>
                <c:ptCount val="2"/>
                <c:pt idx="0">
                  <c:v>80.132034680684882</c:v>
                </c:pt>
                <c:pt idx="1">
                  <c:v>19.867965319315125</c:v>
                </c:pt>
              </c:numCache>
            </c:numRef>
          </c:val>
          <c:extLst xmlns:c16r2="http://schemas.microsoft.com/office/drawing/2015/06/chart">
            <c:ext xmlns:c16="http://schemas.microsoft.com/office/drawing/2014/chart" uri="{C3380CC4-5D6E-409C-BE32-E72D297353CC}">
              <c16:uniqueId val="{0000000C-AEFB-4CF4-BF0B-6ECE7CCFC532}"/>
            </c:ext>
          </c:extLst>
        </c:ser>
        <c:ser>
          <c:idx val="1"/>
          <c:order val="1"/>
          <c:tx>
            <c:strRef>
              <c:f>Sheet2!$C$5</c:f>
              <c:strCache>
                <c:ptCount val="1"/>
                <c:pt idx="0">
                  <c:v>Rural</c:v>
                </c:pt>
              </c:strCache>
            </c:strRef>
          </c:tx>
          <c:spPr>
            <a:solidFill>
              <a:srgbClr val="3AB9C6"/>
            </a:solidFill>
          </c:spPr>
          <c:dPt>
            <c:idx val="0"/>
            <c:bubble3D val="0"/>
            <c:spPr>
              <a:solidFill>
                <a:srgbClr val="3AB9C6"/>
              </a:solidFill>
              <a:ln w="19050">
                <a:solidFill>
                  <a:schemeClr val="lt1"/>
                </a:solidFill>
              </a:ln>
              <a:effectLst/>
            </c:spPr>
            <c:extLst xmlns:c16r2="http://schemas.microsoft.com/office/drawing/2015/06/chart">
              <c:ext xmlns:c16="http://schemas.microsoft.com/office/drawing/2014/chart" uri="{C3380CC4-5D6E-409C-BE32-E72D297353CC}">
                <c16:uniqueId val="{00000007-E9D4-400F-94BA-DB41129AF361}"/>
              </c:ext>
            </c:extLst>
          </c:dPt>
          <c:dPt>
            <c:idx val="1"/>
            <c:bubble3D val="0"/>
            <c:spPr>
              <a:solidFill>
                <a:srgbClr val="92D050"/>
              </a:solidFill>
              <a:ln w="19050">
                <a:solidFill>
                  <a:schemeClr val="lt1"/>
                </a:solidFill>
              </a:ln>
              <a:effectLst/>
            </c:spPr>
            <c:extLst xmlns:c16r2="http://schemas.microsoft.com/office/drawing/2015/06/chart">
              <c:ext xmlns:c16="http://schemas.microsoft.com/office/drawing/2014/chart" uri="{C3380CC4-5D6E-409C-BE32-E72D297353CC}">
                <c16:uniqueId val="{00000009-E9D4-400F-94BA-DB41129AF361}"/>
              </c:ext>
            </c:extLst>
          </c:dPt>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Sheet2!$A$6:$A$7</c:f>
              <c:strCache>
                <c:ptCount val="2"/>
                <c:pt idx="0">
                  <c:v>Decided before labour pains</c:v>
                </c:pt>
                <c:pt idx="1">
                  <c:v>Decided after labour pains</c:v>
                </c:pt>
              </c:strCache>
            </c:strRef>
          </c:cat>
          <c:val>
            <c:numRef>
              <c:f>Sheet2!$C$6:$C$7</c:f>
              <c:numCache>
                <c:formatCode>0</c:formatCode>
                <c:ptCount val="2"/>
                <c:pt idx="0">
                  <c:v>76.816987370224737</c:v>
                </c:pt>
                <c:pt idx="1">
                  <c:v>23.183012629775231</c:v>
                </c:pt>
              </c:numCache>
            </c:numRef>
          </c:val>
          <c:extLst xmlns:c16r2="http://schemas.microsoft.com/office/drawing/2015/06/chart">
            <c:ext xmlns:c16="http://schemas.microsoft.com/office/drawing/2014/chart" uri="{C3380CC4-5D6E-409C-BE32-E72D297353CC}">
              <c16:uniqueId val="{0000000A-E9D4-400F-94BA-DB41129AF361}"/>
            </c:ext>
          </c:extLst>
        </c:ser>
        <c:ser>
          <c:idx val="2"/>
          <c:order val="2"/>
          <c:tx>
            <c:strRef>
              <c:f>Sheet2!$D$5</c:f>
              <c:strCache>
                <c:ptCount val="1"/>
                <c:pt idx="0">
                  <c:v>Total</c:v>
                </c:pt>
              </c:strCache>
            </c:strRef>
          </c:tx>
          <c:dPt>
            <c:idx val="0"/>
            <c:bubble3D val="0"/>
            <c:spPr>
              <a:solidFill>
                <a:srgbClr val="3AB9C6"/>
              </a:solidFill>
              <a:ln w="19050">
                <a:solidFill>
                  <a:schemeClr val="lt1"/>
                </a:solidFill>
              </a:ln>
              <a:effectLst/>
            </c:spPr>
            <c:extLst xmlns:c16r2="http://schemas.microsoft.com/office/drawing/2015/06/chart">
              <c:ext xmlns:c16="http://schemas.microsoft.com/office/drawing/2014/chart" uri="{C3380CC4-5D6E-409C-BE32-E72D297353CC}">
                <c16:uniqueId val="{0000000C-E9D4-400F-94BA-DB41129AF361}"/>
              </c:ext>
            </c:extLst>
          </c:dPt>
          <c:dPt>
            <c:idx val="1"/>
            <c:bubble3D val="0"/>
            <c:spPr>
              <a:solidFill>
                <a:srgbClr val="92D050"/>
              </a:solidFill>
              <a:ln w="19050">
                <a:solidFill>
                  <a:schemeClr val="lt1"/>
                </a:solidFill>
              </a:ln>
              <a:effectLst/>
            </c:spPr>
            <c:extLst xmlns:c16r2="http://schemas.microsoft.com/office/drawing/2015/06/chart">
              <c:ext xmlns:c16="http://schemas.microsoft.com/office/drawing/2014/chart" uri="{C3380CC4-5D6E-409C-BE32-E72D297353CC}">
                <c16:uniqueId val="{0000000E-E9D4-400F-94BA-DB41129AF361}"/>
              </c:ext>
            </c:extLst>
          </c:dPt>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Sheet2!$A$6:$A$7</c:f>
              <c:strCache>
                <c:ptCount val="2"/>
                <c:pt idx="0">
                  <c:v>Decided before labour pains</c:v>
                </c:pt>
                <c:pt idx="1">
                  <c:v>Decided after labour pains</c:v>
                </c:pt>
              </c:strCache>
            </c:strRef>
          </c:cat>
          <c:val>
            <c:numRef>
              <c:f>Sheet2!$D$6:$D$7</c:f>
              <c:numCache>
                <c:formatCode>0</c:formatCode>
                <c:ptCount val="2"/>
                <c:pt idx="0">
                  <c:v>78.919521389036063</c:v>
                </c:pt>
                <c:pt idx="1">
                  <c:v>21.080478610963961</c:v>
                </c:pt>
              </c:numCache>
            </c:numRef>
          </c:val>
          <c:extLst xmlns:c16r2="http://schemas.microsoft.com/office/drawing/2015/06/chart">
            <c:ext xmlns:c16="http://schemas.microsoft.com/office/drawing/2014/chart" uri="{C3380CC4-5D6E-409C-BE32-E72D297353CC}">
              <c16:uniqueId val="{0000000F-E9D4-400F-94BA-DB41129AF361}"/>
            </c:ext>
          </c:extLst>
        </c:ser>
        <c:dLbls>
          <c:showLegendKey val="0"/>
          <c:showVal val="1"/>
          <c:showCatName val="0"/>
          <c:showSerName val="0"/>
          <c:showPercent val="0"/>
          <c:showBubbleSize val="0"/>
          <c:showLeaderLines val="1"/>
        </c:dLbls>
        <c:firstSliceAng val="0"/>
        <c:holeSize val="25"/>
      </c:doughnutChart>
      <c:spPr>
        <a:noFill/>
        <a:ln w="3175">
          <a:noFill/>
        </a:ln>
        <a:effectLst/>
      </c:spPr>
    </c:plotArea>
    <c:legend>
      <c:legendPos val="r"/>
      <c:layout>
        <c:manualLayout>
          <c:xMode val="edge"/>
          <c:yMode val="edge"/>
          <c:x val="0.74216745850661348"/>
          <c:y val="0.26562328533924612"/>
          <c:w val="0.23672158689281619"/>
          <c:h val="0.4459665551463036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w="3175">
      <a:noFill/>
    </a:ln>
    <a:effectLst/>
  </c:spPr>
  <c:txPr>
    <a:bodyPr/>
    <a:lstStyle/>
    <a:p>
      <a:pPr>
        <a:defRPr/>
      </a:pPr>
      <a:endParaRPr lang="en-US"/>
    </a:p>
  </c:txPr>
  <c:externalData r:id="rId4">
    <c:autoUpdate val="0"/>
  </c:externalData>
  <c:userShapes r:id="rId5"/>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8831357848885911"/>
          <c:y val="3.7997352840139852E-2"/>
          <c:w val="0.56310177816868634"/>
          <c:h val="0.84594377923252673"/>
        </c:manualLayout>
      </c:layout>
      <c:barChart>
        <c:barDir val="bar"/>
        <c:grouping val="stacked"/>
        <c:varyColors val="0"/>
        <c:ser>
          <c:idx val="0"/>
          <c:order val="0"/>
          <c:tx>
            <c:strRef>
              <c:f>Sheet1!$B$5</c:f>
              <c:strCache>
                <c:ptCount val="1"/>
                <c:pt idx="0">
                  <c:v>Coverage</c:v>
                </c:pt>
              </c:strCache>
            </c:strRef>
          </c:tx>
          <c:spPr>
            <a:solidFill>
              <a:schemeClr val="accent2">
                <a:lumMod val="60000"/>
                <a:lumOff val="40000"/>
              </a:schemeClr>
            </a:solidFill>
            <a:ln>
              <a:noFill/>
            </a:ln>
            <a:effectLst/>
          </c:spPr>
          <c:invertIfNegative val="0"/>
          <c:dPt>
            <c:idx val="3"/>
            <c:invertIfNegative val="0"/>
            <c:bubble3D val="0"/>
            <c:spPr>
              <a:solidFill>
                <a:schemeClr val="accent4">
                  <a:lumMod val="60000"/>
                  <a:lumOff val="40000"/>
                </a:schemeClr>
              </a:solidFill>
              <a:ln>
                <a:noFill/>
              </a:ln>
              <a:effectLst/>
            </c:spPr>
            <c:extLst xmlns:c16r2="http://schemas.microsoft.com/office/drawing/2015/06/chart">
              <c:ext xmlns:c16="http://schemas.microsoft.com/office/drawing/2014/chart" uri="{C3380CC4-5D6E-409C-BE32-E72D297353CC}">
                <c16:uniqueId val="{00000004-8F0A-414D-9B54-B756FCFD7372}"/>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Sheet1!$A$6:$A$9</c:f>
              <c:strCache>
                <c:ptCount val="4"/>
                <c:pt idx="0">
                  <c:v>Within one day of birth*</c:v>
                </c:pt>
                <c:pt idx="1">
                  <c:v> Early initiation of breastfeeding 
(within one hour of birth)</c:v>
                </c:pt>
                <c:pt idx="3">
                  <c:v>Children ever breastfed</c:v>
                </c:pt>
              </c:strCache>
            </c:strRef>
          </c:cat>
          <c:val>
            <c:numRef>
              <c:f>Sheet1!$B$6:$B$9</c:f>
              <c:numCache>
                <c:formatCode>0.0</c:formatCode>
                <c:ptCount val="4"/>
                <c:pt idx="0">
                  <c:v>72.606270206136656</c:v>
                </c:pt>
                <c:pt idx="1">
                  <c:v>32.846035023586765</c:v>
                </c:pt>
                <c:pt idx="3">
                  <c:v>91.531153303488423</c:v>
                </c:pt>
              </c:numCache>
            </c:numRef>
          </c:val>
          <c:extLst xmlns:c16r2="http://schemas.microsoft.com/office/drawing/2015/06/chart">
            <c:ext xmlns:c16="http://schemas.microsoft.com/office/drawing/2014/chart" uri="{C3380CC4-5D6E-409C-BE32-E72D297353CC}">
              <c16:uniqueId val="{00000000-0899-4E07-A463-9BF7D6D3310D}"/>
            </c:ext>
          </c:extLst>
        </c:ser>
        <c:dLbls>
          <c:showLegendKey val="0"/>
          <c:showVal val="0"/>
          <c:showCatName val="0"/>
          <c:showSerName val="0"/>
          <c:showPercent val="0"/>
          <c:showBubbleSize val="0"/>
        </c:dLbls>
        <c:gapWidth val="29"/>
        <c:overlap val="100"/>
        <c:axId val="117402688"/>
        <c:axId val="117403248"/>
      </c:barChart>
      <c:catAx>
        <c:axId val="117402688"/>
        <c:scaling>
          <c:orientation val="minMax"/>
        </c:scaling>
        <c:delete val="0"/>
        <c:axPos val="l"/>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117403248"/>
        <c:crosses val="autoZero"/>
        <c:auto val="1"/>
        <c:lblAlgn val="ctr"/>
        <c:lblOffset val="100"/>
        <c:noMultiLvlLbl val="0"/>
      </c:catAx>
      <c:valAx>
        <c:axId val="117403248"/>
        <c:scaling>
          <c:orientation val="minMax"/>
          <c:max val="100"/>
        </c:scaling>
        <c:delete val="0"/>
        <c:axPos val="b"/>
        <c:title>
          <c:tx>
            <c:rich>
              <a:bodyPr rot="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0.63784161498437164"/>
              <c:y val="0.94395236460494358"/>
            </c:manualLayout>
          </c:layout>
          <c:overlay val="0"/>
          <c:spPr>
            <a:noFill/>
            <a:ln>
              <a:noFill/>
            </a:ln>
            <a:effectLst/>
          </c:spPr>
          <c:txPr>
            <a:bodyPr rot="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17402688"/>
        <c:crosses val="autoZero"/>
        <c:crossBetween val="between"/>
        <c:majorUnit val="20"/>
      </c:valAx>
      <c:spPr>
        <a:noFill/>
        <a:ln w="3175">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7.0877806940799065E-2"/>
          <c:y val="0.15623878132254743"/>
          <c:w val="0.60759896241040046"/>
          <c:h val="0.65792440838512212"/>
        </c:manualLayout>
      </c:layout>
      <c:doughnutChart>
        <c:varyColors val="1"/>
        <c:ser>
          <c:idx val="0"/>
          <c:order val="0"/>
          <c:tx>
            <c:strRef>
              <c:f>Sheet2!$B$5</c:f>
              <c:strCache>
                <c:ptCount val="1"/>
                <c:pt idx="0">
                  <c:v>Skin care duration</c:v>
                </c:pt>
              </c:strCache>
            </c:strRef>
          </c:tx>
          <c:dPt>
            <c:idx val="0"/>
            <c:bubble3D val="0"/>
            <c:spPr>
              <a:solidFill>
                <a:srgbClr val="4472C4">
                  <a:lumMod val="60000"/>
                  <a:lumOff val="40000"/>
                </a:srgbClr>
              </a:solidFill>
              <a:ln w="19050">
                <a:solidFill>
                  <a:schemeClr val="lt1"/>
                </a:solidFill>
              </a:ln>
              <a:effectLst/>
            </c:spPr>
            <c:extLst xmlns:c16r2="http://schemas.microsoft.com/office/drawing/2015/06/chart">
              <c:ext xmlns:c16="http://schemas.microsoft.com/office/drawing/2014/chart" uri="{C3380CC4-5D6E-409C-BE32-E72D297353CC}">
                <c16:uniqueId val="{00000001-AEFB-4CF4-BF0B-6ECE7CCFC532}"/>
              </c:ext>
            </c:extLst>
          </c:dPt>
          <c:dPt>
            <c:idx val="1"/>
            <c:bubble3D val="0"/>
            <c:spPr>
              <a:solidFill>
                <a:srgbClr val="FCB040"/>
              </a:solidFill>
              <a:ln w="19050">
                <a:solidFill>
                  <a:schemeClr val="lt1"/>
                </a:solidFill>
              </a:ln>
              <a:effectLst/>
            </c:spPr>
            <c:extLst xmlns:c16r2="http://schemas.microsoft.com/office/drawing/2015/06/chart">
              <c:ext xmlns:c16="http://schemas.microsoft.com/office/drawing/2014/chart" uri="{C3380CC4-5D6E-409C-BE32-E72D297353CC}">
                <c16:uniqueId val="{00000003-AEFB-4CF4-BF0B-6ECE7CCFC532}"/>
              </c:ext>
            </c:extLst>
          </c:dPt>
          <c:dPt>
            <c:idx val="2"/>
            <c:bubble3D val="0"/>
            <c:spPr>
              <a:solidFill>
                <a:srgbClr val="3AB9C6"/>
              </a:solidFill>
              <a:ln w="19050">
                <a:solidFill>
                  <a:schemeClr val="lt1"/>
                </a:solidFill>
              </a:ln>
              <a:effectLst/>
            </c:spPr>
            <c:extLst xmlns:c16r2="http://schemas.microsoft.com/office/drawing/2015/06/chart">
              <c:ext xmlns:c16="http://schemas.microsoft.com/office/drawing/2014/chart" uri="{C3380CC4-5D6E-409C-BE32-E72D297353CC}">
                <c16:uniqueId val="{00000005-AEFB-4CF4-BF0B-6ECE7CCFC532}"/>
              </c:ext>
            </c:extLst>
          </c:dPt>
          <c:dPt>
            <c:idx val="3"/>
            <c:bubble3D val="0"/>
            <c:spPr>
              <a:solidFill>
                <a:srgbClr val="00B050"/>
              </a:solidFill>
              <a:ln w="19050">
                <a:solidFill>
                  <a:schemeClr val="lt1"/>
                </a:solidFill>
              </a:ln>
              <a:effectLst/>
            </c:spPr>
            <c:extLst xmlns:c16r2="http://schemas.microsoft.com/office/drawing/2015/06/chart">
              <c:ext xmlns:c16="http://schemas.microsoft.com/office/drawing/2014/chart" uri="{C3380CC4-5D6E-409C-BE32-E72D297353CC}">
                <c16:uniqueId val="{00000007-AEFB-4CF4-BF0B-6ECE7CCFC532}"/>
              </c:ext>
            </c:extLst>
          </c:dPt>
          <c:dPt>
            <c:idx val="4"/>
            <c:bubble3D val="0"/>
            <c:spPr>
              <a:solidFill>
                <a:srgbClr val="F587B6"/>
              </a:solidFill>
              <a:ln w="19050">
                <a:solidFill>
                  <a:schemeClr val="lt1"/>
                </a:solidFill>
              </a:ln>
              <a:effectLst/>
            </c:spPr>
            <c:extLst xmlns:c16r2="http://schemas.microsoft.com/office/drawing/2015/06/chart">
              <c:ext xmlns:c16="http://schemas.microsoft.com/office/drawing/2014/chart" uri="{C3380CC4-5D6E-409C-BE32-E72D297353CC}">
                <c16:uniqueId val="{00000009-AEFB-4CF4-BF0B-6ECE7CCFC532}"/>
              </c:ext>
            </c:extLst>
          </c:dPt>
          <c:dLbls>
            <c:dLbl>
              <c:idx val="2"/>
              <c:layout/>
              <c:tx>
                <c:rich>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fld id="{F87B0E09-1324-4B4F-8B34-938BCBB3B448}" type="VALUE">
                      <a:rPr lang="en-US" sz="700">
                        <a:solidFill>
                          <a:schemeClr val="tx1"/>
                        </a:solidFill>
                      </a:rPr>
                      <a:pPr>
                        <a:defRPr sz="700">
                          <a:solidFill>
                            <a:schemeClr val="bg1"/>
                          </a:solidFill>
                        </a:defRPr>
                      </a:pPr>
                      <a:t>[VALUE]</a:t>
                    </a:fld>
                    <a:endParaRPr lang="en-US"/>
                  </a:p>
                </c:rich>
              </c:tx>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AEFB-4CF4-BF0B-6ECE7CCFC532}"/>
                </c:ext>
                <c:ext xmlns:c15="http://schemas.microsoft.com/office/drawing/2012/chart" uri="{CE6537A1-D6FC-4f65-9D91-7224C49458BB}">
                  <c15:layout/>
                  <c15:dlblFieldTable/>
                  <c15:showDataLabelsRange val="0"/>
                </c:ext>
              </c:extLst>
            </c:dLbl>
            <c:dLbl>
              <c:idx val="4"/>
              <c:layout/>
              <c:tx>
                <c:rich>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fld id="{CAAB7C41-3758-45ED-81FB-C67F7696215D}" type="VALUE">
                      <a:rPr lang="en-US" sz="700" dirty="0">
                        <a:solidFill>
                          <a:schemeClr val="tx1"/>
                        </a:solidFill>
                      </a:rPr>
                      <a:pPr>
                        <a:defRPr sz="700">
                          <a:solidFill>
                            <a:schemeClr val="bg1"/>
                          </a:solidFill>
                        </a:defRPr>
                      </a:pPr>
                      <a:t>[VALUE]</a:t>
                    </a:fld>
                    <a:endParaRPr lang="en-US"/>
                  </a:p>
                </c:rich>
              </c:tx>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AEFB-4CF4-BF0B-6ECE7CCFC532}"/>
                </c:ext>
                <c:ext xmlns:c15="http://schemas.microsoft.com/office/drawing/2012/chart" uri="{CE6537A1-D6FC-4f65-9D91-7224C49458BB}">
                  <c15:layout/>
                  <c15:dlblFieldTable/>
                  <c15:showDataLabelsRange val="0"/>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Sheet2!$A$6:$A$10</c:f>
              <c:strCache>
                <c:ptCount val="5"/>
                <c:pt idx="0">
                  <c:v>Less than 30 minutes
</c:v>
                </c:pt>
                <c:pt idx="1">
                  <c:v>30 - 59 minutes
</c:v>
                </c:pt>
                <c:pt idx="2">
                  <c:v>From 1 hour to less than 2
</c:v>
                </c:pt>
                <c:pt idx="3">
                  <c:v>2 hours and more</c:v>
                </c:pt>
                <c:pt idx="4">
                  <c:v>DK/ don’t remember</c:v>
                </c:pt>
              </c:strCache>
            </c:strRef>
          </c:cat>
          <c:val>
            <c:numRef>
              <c:f>Sheet2!$B$6:$B$10</c:f>
              <c:numCache>
                <c:formatCode>0.0</c:formatCode>
                <c:ptCount val="5"/>
                <c:pt idx="0">
                  <c:v>71.875780392745511</c:v>
                </c:pt>
                <c:pt idx="1">
                  <c:v>12.799786016572353</c:v>
                </c:pt>
                <c:pt idx="2">
                  <c:v>6.3410905469765746</c:v>
                </c:pt>
                <c:pt idx="3">
                  <c:v>5.3500411063481019</c:v>
                </c:pt>
                <c:pt idx="4">
                  <c:v>3.6333019373574595</c:v>
                </c:pt>
              </c:numCache>
            </c:numRef>
          </c:val>
          <c:extLst xmlns:c16r2="http://schemas.microsoft.com/office/drawing/2015/06/chart">
            <c:ext xmlns:c16="http://schemas.microsoft.com/office/drawing/2014/chart" uri="{C3380CC4-5D6E-409C-BE32-E72D297353CC}">
              <c16:uniqueId val="{0000000C-AEFB-4CF4-BF0B-6ECE7CCFC532}"/>
            </c:ext>
          </c:extLst>
        </c:ser>
        <c:dLbls>
          <c:showLegendKey val="0"/>
          <c:showVal val="1"/>
          <c:showCatName val="0"/>
          <c:showSerName val="0"/>
          <c:showPercent val="0"/>
          <c:showBubbleSize val="0"/>
          <c:showLeaderLines val="1"/>
        </c:dLbls>
        <c:firstSliceAng val="0"/>
        <c:holeSize val="50"/>
      </c:doughnutChart>
      <c:spPr>
        <a:noFill/>
        <a:ln w="3175">
          <a:noFill/>
        </a:ln>
        <a:effectLst/>
      </c:spPr>
    </c:plotArea>
    <c:legend>
      <c:legendPos val="r"/>
      <c:layout>
        <c:manualLayout>
          <c:xMode val="edge"/>
          <c:yMode val="edge"/>
          <c:x val="0.7191286217741758"/>
          <c:y val="0.18829320122508375"/>
          <c:w val="0.25924947876007537"/>
          <c:h val="0.63151765906628621"/>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w="3175">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522277528660416"/>
          <c:y val="3.7997352840139852E-2"/>
          <c:w val="0.68225467899618819"/>
          <c:h val="0.84594377923252673"/>
        </c:manualLayout>
      </c:layout>
      <c:barChart>
        <c:barDir val="bar"/>
        <c:grouping val="stacked"/>
        <c:varyColors val="0"/>
        <c:ser>
          <c:idx val="0"/>
          <c:order val="0"/>
          <c:tx>
            <c:strRef>
              <c:f>Sheet1!$B$5</c:f>
              <c:strCache>
                <c:ptCount val="1"/>
                <c:pt idx="0">
                  <c:v>% of skin-to-skin care</c:v>
                </c:pt>
              </c:strCache>
            </c:strRef>
          </c:tx>
          <c:spPr>
            <a:solidFill>
              <a:srgbClr val="FCB040"/>
            </a:solidFill>
            <a:ln>
              <a:noFill/>
            </a:ln>
            <a:effectLst/>
          </c:spPr>
          <c:invertIfNegative val="0"/>
          <c:dPt>
            <c:idx val="0"/>
            <c:invertIfNegative val="0"/>
            <c:bubble3D val="0"/>
            <c:spPr>
              <a:solidFill>
                <a:schemeClr val="accent1">
                  <a:lumMod val="60000"/>
                  <a:lumOff val="40000"/>
                </a:schemeClr>
              </a:solidFill>
              <a:ln>
                <a:noFill/>
              </a:ln>
              <a:effectLst/>
            </c:spPr>
            <c:extLst xmlns:c16r2="http://schemas.microsoft.com/office/drawing/2015/06/chart">
              <c:ext xmlns:c16="http://schemas.microsoft.com/office/drawing/2014/chart" uri="{C3380CC4-5D6E-409C-BE32-E72D297353CC}">
                <c16:uniqueId val="{00000006-8F0A-414D-9B54-B756FCFD7372}"/>
              </c:ext>
            </c:extLst>
          </c:dPt>
          <c:dPt>
            <c:idx val="1"/>
            <c:invertIfNegative val="0"/>
            <c:bubble3D val="0"/>
            <c:spPr>
              <a:solidFill>
                <a:schemeClr val="accent1">
                  <a:lumMod val="60000"/>
                  <a:lumOff val="40000"/>
                </a:schemeClr>
              </a:solidFill>
              <a:ln>
                <a:noFill/>
              </a:ln>
              <a:effectLst/>
            </c:spPr>
            <c:extLst xmlns:c16r2="http://schemas.microsoft.com/office/drawing/2015/06/chart">
              <c:ext xmlns:c16="http://schemas.microsoft.com/office/drawing/2014/chart" uri="{C3380CC4-5D6E-409C-BE32-E72D297353CC}">
                <c16:uniqueId val="{00000005-8F0A-414D-9B54-B756FCFD7372}"/>
              </c:ext>
            </c:extLst>
          </c:dPt>
          <c:dPt>
            <c:idx val="2"/>
            <c:invertIfNegative val="0"/>
            <c:bubble3D val="0"/>
            <c:spPr>
              <a:solidFill>
                <a:srgbClr val="F15A40"/>
              </a:solidFill>
              <a:ln>
                <a:noFill/>
              </a:ln>
              <a:effectLst/>
            </c:spPr>
            <c:extLst xmlns:c16r2="http://schemas.microsoft.com/office/drawing/2015/06/chart">
              <c:ext xmlns:c16="http://schemas.microsoft.com/office/drawing/2014/chart" uri="{C3380CC4-5D6E-409C-BE32-E72D297353CC}">
                <c16:uniqueId val="{00000005-AC0E-46DA-B577-6FCE4C1D7BCA}"/>
              </c:ext>
            </c:extLst>
          </c:dPt>
          <c:dPt>
            <c:idx val="3"/>
            <c:invertIfNegative val="0"/>
            <c:bubble3D val="0"/>
            <c:spPr>
              <a:solidFill>
                <a:srgbClr val="FB9E15"/>
              </a:solidFill>
              <a:ln>
                <a:noFill/>
              </a:ln>
              <a:effectLst/>
            </c:spPr>
            <c:extLst xmlns:c16r2="http://schemas.microsoft.com/office/drawing/2015/06/chart">
              <c:ext xmlns:c16="http://schemas.microsoft.com/office/drawing/2014/chart" uri="{C3380CC4-5D6E-409C-BE32-E72D297353CC}">
                <c16:uniqueId val="{00000004-8F0A-414D-9B54-B756FCFD7372}"/>
              </c:ext>
            </c:extLst>
          </c:dPt>
          <c:dPt>
            <c:idx val="7"/>
            <c:invertIfNegative val="0"/>
            <c:bubble3D val="0"/>
            <c:spPr>
              <a:solidFill>
                <a:srgbClr val="A9D18E"/>
              </a:solidFill>
              <a:ln>
                <a:noFill/>
              </a:ln>
              <a:effectLst/>
            </c:spPr>
            <c:extLst xmlns:c16r2="http://schemas.microsoft.com/office/drawing/2015/06/chart">
              <c:ext xmlns:c16="http://schemas.microsoft.com/office/drawing/2014/chart" uri="{C3380CC4-5D6E-409C-BE32-E72D297353CC}">
                <c16:uniqueId val="{00000003-8F0A-414D-9B54-B756FCFD7372}"/>
              </c:ext>
            </c:extLst>
          </c:dPt>
          <c:dPt>
            <c:idx val="8"/>
            <c:invertIfNegative val="0"/>
            <c:bubble3D val="0"/>
            <c:spPr>
              <a:solidFill>
                <a:srgbClr val="A9D18E"/>
              </a:solidFill>
              <a:ln>
                <a:noFill/>
              </a:ln>
              <a:effectLst/>
            </c:spPr>
            <c:extLst xmlns:c16r2="http://schemas.microsoft.com/office/drawing/2015/06/chart">
              <c:ext xmlns:c16="http://schemas.microsoft.com/office/drawing/2014/chart" uri="{C3380CC4-5D6E-409C-BE32-E72D297353CC}">
                <c16:uniqueId val="{00000002-8F0A-414D-9B54-B756FCFD7372}"/>
              </c:ext>
            </c:extLst>
          </c:dPt>
          <c:dPt>
            <c:idx val="9"/>
            <c:invertIfNegative val="0"/>
            <c:bubble3D val="0"/>
            <c:spPr>
              <a:solidFill>
                <a:srgbClr val="3BB8C5"/>
              </a:solidFill>
              <a:ln>
                <a:noFill/>
              </a:ln>
              <a:effectLst/>
            </c:spPr>
            <c:extLst xmlns:c16r2="http://schemas.microsoft.com/office/drawing/2015/06/chart">
              <c:ext xmlns:c16="http://schemas.microsoft.com/office/drawing/2014/chart" uri="{C3380CC4-5D6E-409C-BE32-E72D297353CC}">
                <c16:uniqueId val="{00000001-8F0A-414D-9B54-B756FCFD7372}"/>
              </c:ext>
            </c:extLst>
          </c:dPt>
          <c:dPt>
            <c:idx val="10"/>
            <c:invertIfNegative val="0"/>
            <c:bubble3D val="0"/>
            <c:spPr>
              <a:solidFill>
                <a:srgbClr val="3BB8C5"/>
              </a:solidFill>
              <a:ln>
                <a:noFill/>
              </a:ln>
              <a:effectLst/>
            </c:spPr>
            <c:extLst xmlns:c16r2="http://schemas.microsoft.com/office/drawing/2015/06/chart">
              <c:ext xmlns:c16="http://schemas.microsoft.com/office/drawing/2014/chart" uri="{C3380CC4-5D6E-409C-BE32-E72D297353CC}">
                <c16:uniqueId val="{00000000-8F0A-414D-9B54-B756FCFD7372}"/>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Sheet1!$A$6:$A$16</c:f>
              <c:strCache>
                <c:ptCount val="11"/>
                <c:pt idx="0">
                  <c:v>C-Section</c:v>
                </c:pt>
                <c:pt idx="1">
                  <c:v>Vaginal birth</c:v>
                </c:pt>
                <c:pt idx="3">
                  <c:v>35-49 years</c:v>
                </c:pt>
                <c:pt idx="4">
                  <c:v>20-34 years</c:v>
                </c:pt>
                <c:pt idx="5">
                  <c:v>&lt;20 years</c:v>
                </c:pt>
                <c:pt idx="7">
                  <c:v>Rural</c:v>
                </c:pt>
                <c:pt idx="8">
                  <c:v>Urban</c:v>
                </c:pt>
                <c:pt idx="10">
                  <c:v>Total</c:v>
                </c:pt>
              </c:strCache>
            </c:strRef>
          </c:cat>
          <c:val>
            <c:numRef>
              <c:f>Sheet1!$B$6:$B$16</c:f>
              <c:numCache>
                <c:formatCode>0.0</c:formatCode>
                <c:ptCount val="11"/>
                <c:pt idx="0">
                  <c:v>13.932306556734837</c:v>
                </c:pt>
                <c:pt idx="1">
                  <c:v>42.993868641846113</c:v>
                </c:pt>
                <c:pt idx="3">
                  <c:v>22.200747291436588</c:v>
                </c:pt>
                <c:pt idx="4">
                  <c:v>31.344273574691524</c:v>
                </c:pt>
                <c:pt idx="5">
                  <c:v>17.399039781443289</c:v>
                </c:pt>
                <c:pt idx="7">
                  <c:v>29.500114199621802</c:v>
                </c:pt>
                <c:pt idx="8">
                  <c:v>29.424649104140489</c:v>
                </c:pt>
                <c:pt idx="10">
                  <c:v>29.452815158657767</c:v>
                </c:pt>
              </c:numCache>
            </c:numRef>
          </c:val>
          <c:extLst xmlns:c16r2="http://schemas.microsoft.com/office/drawing/2015/06/chart">
            <c:ext xmlns:c16="http://schemas.microsoft.com/office/drawing/2014/chart" uri="{C3380CC4-5D6E-409C-BE32-E72D297353CC}">
              <c16:uniqueId val="{00000000-0899-4E07-A463-9BF7D6D3310D}"/>
            </c:ext>
          </c:extLst>
        </c:ser>
        <c:dLbls>
          <c:showLegendKey val="0"/>
          <c:showVal val="0"/>
          <c:showCatName val="0"/>
          <c:showSerName val="0"/>
          <c:showPercent val="0"/>
          <c:showBubbleSize val="0"/>
        </c:dLbls>
        <c:gapWidth val="10"/>
        <c:overlap val="100"/>
        <c:axId val="533576528"/>
        <c:axId val="533577088"/>
      </c:barChart>
      <c:catAx>
        <c:axId val="533576528"/>
        <c:scaling>
          <c:orientation val="minMax"/>
        </c:scaling>
        <c:delete val="0"/>
        <c:axPos val="l"/>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533577088"/>
        <c:crosses val="autoZero"/>
        <c:auto val="1"/>
        <c:lblAlgn val="ctr"/>
        <c:lblOffset val="100"/>
        <c:noMultiLvlLbl val="0"/>
      </c:catAx>
      <c:valAx>
        <c:axId val="533577088"/>
        <c:scaling>
          <c:orientation val="minMax"/>
          <c:max val="50"/>
          <c:min val="0"/>
        </c:scaling>
        <c:delete val="0"/>
        <c:axPos val="b"/>
        <c:title>
          <c:tx>
            <c:rich>
              <a:bodyPr rot="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0.56215299381855188"/>
              <c:y val="0.9439523762080303"/>
            </c:manualLayout>
          </c:layout>
          <c:overlay val="0"/>
          <c:spPr>
            <a:noFill/>
            <a:ln>
              <a:noFill/>
            </a:ln>
            <a:effectLst/>
          </c:spPr>
          <c:txPr>
            <a:bodyPr rot="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533576528"/>
        <c:crosses val="autoZero"/>
        <c:crossBetween val="between"/>
        <c:majorUnit val="10"/>
      </c:valAx>
      <c:spPr>
        <a:noFill/>
        <a:ln w="3175">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3471149441448469E-2"/>
          <c:y val="7.499657376594078E-2"/>
          <c:w val="0.95361958626820442"/>
          <c:h val="0.76134856572571152"/>
        </c:manualLayout>
      </c:layout>
      <c:barChart>
        <c:barDir val="col"/>
        <c:grouping val="clustered"/>
        <c:varyColors val="0"/>
        <c:ser>
          <c:idx val="0"/>
          <c:order val="0"/>
          <c:tx>
            <c:strRef>
              <c:f>'Chart 1'!$B$5</c:f>
              <c:strCache>
                <c:ptCount val="1"/>
                <c:pt idx="0">
                  <c:v>Mother's check</c:v>
                </c:pt>
              </c:strCache>
            </c:strRef>
          </c:tx>
          <c:spPr>
            <a:solidFill>
              <a:srgbClr val="FB9E15"/>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6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1'!$A$6:$A$24</c:f>
              <c:strCache>
                <c:ptCount val="19"/>
                <c:pt idx="0">
                  <c:v>Total</c:v>
                </c:pt>
                <c:pt idx="2">
                  <c:v>Urban</c:v>
                </c:pt>
                <c:pt idx="3">
                  <c:v>Rural</c:v>
                </c:pt>
                <c:pt idx="5">
                  <c:v>Poorest</c:v>
                </c:pt>
                <c:pt idx="6">
                  <c:v>Second</c:v>
                </c:pt>
                <c:pt idx="7">
                  <c:v>Middle</c:v>
                </c:pt>
                <c:pt idx="8">
                  <c:v>Fourth</c:v>
                </c:pt>
                <c:pt idx="9">
                  <c:v>Richest</c:v>
                </c:pt>
                <c:pt idx="11">
                  <c:v>&lt;20 years</c:v>
                </c:pt>
                <c:pt idx="12">
                  <c:v>20-34 years</c:v>
                </c:pt>
                <c:pt idx="13">
                  <c:v>35-49 years</c:v>
                </c:pt>
                <c:pt idx="15">
                  <c:v>Primary or 
Lower 
Secondary</c:v>
                </c:pt>
                <c:pt idx="16">
                  <c:v>Upper 
Secondary</c:v>
                </c:pt>
                <c:pt idx="17">
                  <c:v>Vocational 
Education</c:v>
                </c:pt>
                <c:pt idx="18">
                  <c:v>Higher</c:v>
                </c:pt>
              </c:strCache>
            </c:strRef>
          </c:cat>
          <c:val>
            <c:numRef>
              <c:f>'Chart 1'!$B$6:$B$24</c:f>
              <c:numCache>
                <c:formatCode>General</c:formatCode>
                <c:ptCount val="19"/>
                <c:pt idx="0" formatCode="0.0">
                  <c:v>47.219959963029751</c:v>
                </c:pt>
                <c:pt idx="2" formatCode="0.0">
                  <c:v>46.768954804516291</c:v>
                </c:pt>
                <c:pt idx="3" formatCode="0.0">
                  <c:v>47.977329492881275</c:v>
                </c:pt>
                <c:pt idx="5" formatCode="0.0">
                  <c:v>39.683910774602055</c:v>
                </c:pt>
                <c:pt idx="6" formatCode="0.0">
                  <c:v>50.569300208863858</c:v>
                </c:pt>
                <c:pt idx="7" formatCode="0.0">
                  <c:v>53.696012783525774</c:v>
                </c:pt>
                <c:pt idx="8" formatCode="0.0">
                  <c:v>45.838813207260259</c:v>
                </c:pt>
                <c:pt idx="9" formatCode="0.0">
                  <c:v>45.366865734600367</c:v>
                </c:pt>
                <c:pt idx="11" formatCode="0.0">
                  <c:v>41.886199742840688</c:v>
                </c:pt>
                <c:pt idx="12" formatCode="0.0">
                  <c:v>47.628777246282965</c:v>
                </c:pt>
                <c:pt idx="13" formatCode="0.0">
                  <c:v>46.872559455373292</c:v>
                </c:pt>
                <c:pt idx="15" formatCode="0.0">
                  <c:v>38.554518445143913</c:v>
                </c:pt>
                <c:pt idx="16" formatCode="0.0">
                  <c:v>42.554091671823862</c:v>
                </c:pt>
                <c:pt idx="17" formatCode="0.0">
                  <c:v>48.007612969782997</c:v>
                </c:pt>
                <c:pt idx="18" formatCode="0.0">
                  <c:v>51.314091281572942</c:v>
                </c:pt>
              </c:numCache>
            </c:numRef>
          </c:val>
          <c:extLst xmlns:c16r2="http://schemas.microsoft.com/office/drawing/2015/06/chart">
            <c:ext xmlns:c16="http://schemas.microsoft.com/office/drawing/2014/chart" uri="{C3380CC4-5D6E-409C-BE32-E72D297353CC}">
              <c16:uniqueId val="{00000000-1BC0-4436-8B07-FE16272D1456}"/>
            </c:ext>
          </c:extLst>
        </c:ser>
        <c:ser>
          <c:idx val="1"/>
          <c:order val="1"/>
          <c:tx>
            <c:strRef>
              <c:f>'Chart 1'!$C$5</c:f>
              <c:strCache>
                <c:ptCount val="1"/>
                <c:pt idx="0">
                  <c:v>Newborn's check</c:v>
                </c:pt>
              </c:strCache>
            </c:strRef>
          </c:tx>
          <c:spPr>
            <a:solidFill>
              <a:srgbClr val="3AB9C6"/>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6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1'!$A$6:$A$24</c:f>
              <c:strCache>
                <c:ptCount val="19"/>
                <c:pt idx="0">
                  <c:v>Total</c:v>
                </c:pt>
                <c:pt idx="2">
                  <c:v>Urban</c:v>
                </c:pt>
                <c:pt idx="3">
                  <c:v>Rural</c:v>
                </c:pt>
                <c:pt idx="5">
                  <c:v>Poorest</c:v>
                </c:pt>
                <c:pt idx="6">
                  <c:v>Second</c:v>
                </c:pt>
                <c:pt idx="7">
                  <c:v>Middle</c:v>
                </c:pt>
                <c:pt idx="8">
                  <c:v>Fourth</c:v>
                </c:pt>
                <c:pt idx="9">
                  <c:v>Richest</c:v>
                </c:pt>
                <c:pt idx="11">
                  <c:v>&lt;20 years</c:v>
                </c:pt>
                <c:pt idx="12">
                  <c:v>20-34 years</c:v>
                </c:pt>
                <c:pt idx="13">
                  <c:v>35-49 years</c:v>
                </c:pt>
                <c:pt idx="15">
                  <c:v>Primary or 
Lower 
Secondary</c:v>
                </c:pt>
                <c:pt idx="16">
                  <c:v>Upper 
Secondary</c:v>
                </c:pt>
                <c:pt idx="17">
                  <c:v>Vocational 
Education</c:v>
                </c:pt>
                <c:pt idx="18">
                  <c:v>Higher</c:v>
                </c:pt>
              </c:strCache>
            </c:strRef>
          </c:cat>
          <c:val>
            <c:numRef>
              <c:f>'Chart 1'!$C$6:$C$24</c:f>
              <c:numCache>
                <c:formatCode>General</c:formatCode>
                <c:ptCount val="19"/>
                <c:pt idx="0" formatCode="0.0">
                  <c:v>91.561260960930227</c:v>
                </c:pt>
                <c:pt idx="2" formatCode="0.0">
                  <c:v>91.738233418255049</c:v>
                </c:pt>
                <c:pt idx="3" formatCode="0.0">
                  <c:v>91.264072460376539</c:v>
                </c:pt>
                <c:pt idx="5" formatCode="0.0">
                  <c:v>87.205085802331055</c:v>
                </c:pt>
                <c:pt idx="6" formatCode="0.0">
                  <c:v>92.047375241950888</c:v>
                </c:pt>
                <c:pt idx="7" formatCode="0.0">
                  <c:v>91.928615541946542</c:v>
                </c:pt>
                <c:pt idx="8" formatCode="0.0">
                  <c:v>90.134597470044696</c:v>
                </c:pt>
                <c:pt idx="9" formatCode="0.0">
                  <c:v>94.88458659078006</c:v>
                </c:pt>
                <c:pt idx="11" formatCode="0.0">
                  <c:v>93.909509824089739</c:v>
                </c:pt>
                <c:pt idx="12" formatCode="0.0">
                  <c:v>90.907828509757437</c:v>
                </c:pt>
                <c:pt idx="13" formatCode="0.0">
                  <c:v>94.878588468420887</c:v>
                </c:pt>
                <c:pt idx="15" formatCode="0.0">
                  <c:v>80.733192896697659</c:v>
                </c:pt>
                <c:pt idx="16" formatCode="0.0">
                  <c:v>91.01940891691487</c:v>
                </c:pt>
                <c:pt idx="17" formatCode="0.0">
                  <c:v>94.472320067325498</c:v>
                </c:pt>
                <c:pt idx="18" formatCode="0.0">
                  <c:v>93.035385811043042</c:v>
                </c:pt>
              </c:numCache>
            </c:numRef>
          </c:val>
          <c:extLst xmlns:c16r2="http://schemas.microsoft.com/office/drawing/2015/06/chart">
            <c:ext xmlns:c16="http://schemas.microsoft.com/office/drawing/2014/chart" uri="{C3380CC4-5D6E-409C-BE32-E72D297353CC}">
              <c16:uniqueId val="{00000001-1BC0-4436-8B07-FE16272D1456}"/>
            </c:ext>
          </c:extLst>
        </c:ser>
        <c:dLbls>
          <c:showLegendKey val="0"/>
          <c:showVal val="1"/>
          <c:showCatName val="0"/>
          <c:showSerName val="0"/>
          <c:showPercent val="0"/>
          <c:showBubbleSize val="0"/>
        </c:dLbls>
        <c:gapWidth val="50"/>
        <c:axId val="533580448"/>
        <c:axId val="533581008"/>
      </c:barChart>
      <c:catAx>
        <c:axId val="533580448"/>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540000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533581008"/>
        <c:crosses val="autoZero"/>
        <c:auto val="1"/>
        <c:lblAlgn val="ctr"/>
        <c:lblOffset val="100"/>
        <c:noMultiLvlLbl val="0"/>
      </c:catAx>
      <c:valAx>
        <c:axId val="533581008"/>
        <c:scaling>
          <c:orientation val="minMax"/>
          <c:max val="10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r>
                  <a:rPr lang="en-US" sz="600" b="0" i="0" u="none" strike="noStrike" kern="1200" baseline="0">
                    <a:solidFill>
                      <a:schemeClr val="bg2">
                        <a:lumMod val="75000"/>
                      </a:schemeClr>
                    </a:solidFill>
                    <a:latin typeface="+mn-lt"/>
                    <a:ea typeface="+mn-ea"/>
                    <a:cs typeface="+mn-cs"/>
                  </a:rPr>
                  <a:t>Percent</a:t>
                </a:r>
              </a:p>
            </c:rich>
          </c:tx>
          <c:layout>
            <c:manualLayout>
              <c:xMode val="edge"/>
              <c:yMode val="edge"/>
              <c:x val="5.0861808954059534E-3"/>
              <c:y val="0.43944737480189339"/>
            </c:manualLayout>
          </c:layout>
          <c:overlay val="0"/>
          <c:spPr>
            <a:noFill/>
            <a:ln>
              <a:noFill/>
            </a:ln>
            <a:effectLst/>
          </c:spPr>
          <c:txPr>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533580448"/>
        <c:crosses val="autoZero"/>
        <c:crossBetween val="between"/>
        <c:majorUnit val="20"/>
      </c:valAx>
      <c:spPr>
        <a:noFill/>
        <a:ln w="3175">
          <a:noFill/>
        </a:ln>
        <a:effectLst/>
      </c:spPr>
    </c:plotArea>
    <c:legend>
      <c:legendPos val="t"/>
      <c:layout>
        <c:manualLayout>
          <c:xMode val="edge"/>
          <c:yMode val="edge"/>
          <c:x val="0.38351018379511898"/>
          <c:y val="8.9257789850616196E-3"/>
          <c:w val="0.23297963240976202"/>
          <c:h val="6.4530922201645288E-2"/>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sz="700"/>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0.46023</cdr:x>
      <cdr:y>0.30127</cdr:y>
    </cdr:from>
    <cdr:to>
      <cdr:x>0.59685</cdr:x>
      <cdr:y>0.37705</cdr:y>
    </cdr:to>
    <cdr:sp macro="" textlink="">
      <cdr:nvSpPr>
        <cdr:cNvPr id="2" name="TextBox 45">
          <a:extLst xmlns:a="http://schemas.openxmlformats.org/drawingml/2006/main">
            <a:ext uri="{FF2B5EF4-FFF2-40B4-BE49-F238E27FC236}">
              <a16:creationId xmlns="" xmlns:a16="http://schemas.microsoft.com/office/drawing/2014/main" id="{ED910888-E9DE-49E4-9F9B-6F3256D275C2}"/>
            </a:ext>
          </a:extLst>
        </cdr:cNvPr>
        <cdr:cNvSpPr txBox="1"/>
      </cdr:nvSpPr>
      <cdr:spPr>
        <a:xfrm xmlns:a="http://schemas.openxmlformats.org/drawingml/2006/main" rot="2641619">
          <a:off x="1406105" y="856555"/>
          <a:ext cx="417414" cy="215444"/>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299" rtl="0" eaLnBrk="1" latinLnBrk="0" hangingPunct="1">
            <a:defRPr sz="1800" kern="1200">
              <a:solidFill>
                <a:schemeClr val="tx1"/>
              </a:solidFill>
              <a:latin typeface="+mn-lt"/>
              <a:ea typeface="+mn-ea"/>
              <a:cs typeface="+mn-cs"/>
            </a:defRPr>
          </a:lvl1pPr>
          <a:lvl2pPr marL="457150" algn="l" defTabSz="914299" rtl="0" eaLnBrk="1" latinLnBrk="0" hangingPunct="1">
            <a:defRPr sz="1800" kern="1200">
              <a:solidFill>
                <a:schemeClr val="tx1"/>
              </a:solidFill>
              <a:latin typeface="+mn-lt"/>
              <a:ea typeface="+mn-ea"/>
              <a:cs typeface="+mn-cs"/>
            </a:defRPr>
          </a:lvl2pPr>
          <a:lvl3pPr marL="914299" algn="l" defTabSz="914299" rtl="0" eaLnBrk="1" latinLnBrk="0" hangingPunct="1">
            <a:defRPr sz="1800" kern="1200">
              <a:solidFill>
                <a:schemeClr val="tx1"/>
              </a:solidFill>
              <a:latin typeface="+mn-lt"/>
              <a:ea typeface="+mn-ea"/>
              <a:cs typeface="+mn-cs"/>
            </a:defRPr>
          </a:lvl3pPr>
          <a:lvl4pPr marL="1371449" algn="l" defTabSz="914299" rtl="0" eaLnBrk="1" latinLnBrk="0" hangingPunct="1">
            <a:defRPr sz="1800" kern="1200">
              <a:solidFill>
                <a:schemeClr val="tx1"/>
              </a:solidFill>
              <a:latin typeface="+mn-lt"/>
              <a:ea typeface="+mn-ea"/>
              <a:cs typeface="+mn-cs"/>
            </a:defRPr>
          </a:lvl4pPr>
          <a:lvl5pPr marL="1828600" algn="l" defTabSz="914299" rtl="0" eaLnBrk="1" latinLnBrk="0" hangingPunct="1">
            <a:defRPr sz="1800" kern="1200">
              <a:solidFill>
                <a:schemeClr val="tx1"/>
              </a:solidFill>
              <a:latin typeface="+mn-lt"/>
              <a:ea typeface="+mn-ea"/>
              <a:cs typeface="+mn-cs"/>
            </a:defRPr>
          </a:lvl5pPr>
          <a:lvl6pPr marL="2285750" algn="l" defTabSz="914299" rtl="0" eaLnBrk="1" latinLnBrk="0" hangingPunct="1">
            <a:defRPr sz="1800" kern="1200">
              <a:solidFill>
                <a:schemeClr val="tx1"/>
              </a:solidFill>
              <a:latin typeface="+mn-lt"/>
              <a:ea typeface="+mn-ea"/>
              <a:cs typeface="+mn-cs"/>
            </a:defRPr>
          </a:lvl6pPr>
          <a:lvl7pPr marL="2742899" algn="l" defTabSz="914299" rtl="0" eaLnBrk="1" latinLnBrk="0" hangingPunct="1">
            <a:defRPr sz="1800" kern="1200">
              <a:solidFill>
                <a:schemeClr val="tx1"/>
              </a:solidFill>
              <a:latin typeface="+mn-lt"/>
              <a:ea typeface="+mn-ea"/>
              <a:cs typeface="+mn-cs"/>
            </a:defRPr>
          </a:lvl7pPr>
          <a:lvl8pPr marL="3200049" algn="l" defTabSz="914299" rtl="0" eaLnBrk="1" latinLnBrk="0" hangingPunct="1">
            <a:defRPr sz="1800" kern="1200">
              <a:solidFill>
                <a:schemeClr val="tx1"/>
              </a:solidFill>
              <a:latin typeface="+mn-lt"/>
              <a:ea typeface="+mn-ea"/>
              <a:cs typeface="+mn-cs"/>
            </a:defRPr>
          </a:lvl8pPr>
          <a:lvl9pPr marL="3657199" algn="l" defTabSz="914299" rtl="0" eaLnBrk="1" latinLnBrk="0" hangingPunct="1">
            <a:defRPr sz="1800" kern="1200">
              <a:solidFill>
                <a:schemeClr val="tx1"/>
              </a:solidFill>
              <a:latin typeface="+mn-lt"/>
              <a:ea typeface="+mn-ea"/>
              <a:cs typeface="+mn-cs"/>
            </a:defRPr>
          </a:lvl9pPr>
        </a:lstStyle>
        <a:p xmlns:a="http://schemas.openxmlformats.org/drawingml/2006/main">
          <a:r>
            <a:rPr lang="en-US" sz="800" b="1" dirty="0"/>
            <a:t>Rural</a:t>
          </a:r>
          <a:endParaRPr lang="en-US" sz="600" b="1" dirty="0"/>
        </a:p>
      </cdr:txBody>
    </cdr:sp>
  </cdr:relSizeAnchor>
  <cdr:relSizeAnchor xmlns:cdr="http://schemas.openxmlformats.org/drawingml/2006/chartDrawing">
    <cdr:from>
      <cdr:x>0.40433</cdr:x>
      <cdr:y>0.35771</cdr:y>
    </cdr:from>
    <cdr:to>
      <cdr:x>0.55024</cdr:x>
      <cdr:y>0.43348</cdr:y>
    </cdr:to>
    <cdr:sp macro="" textlink="">
      <cdr:nvSpPr>
        <cdr:cNvPr id="3" name="TextBox 45">
          <a:extLst xmlns:a="http://schemas.openxmlformats.org/drawingml/2006/main">
            <a:ext uri="{FF2B5EF4-FFF2-40B4-BE49-F238E27FC236}">
              <a16:creationId xmlns="" xmlns:a16="http://schemas.microsoft.com/office/drawing/2014/main" id="{ED910888-E9DE-49E4-9F9B-6F3256D275C2}"/>
            </a:ext>
          </a:extLst>
        </cdr:cNvPr>
        <cdr:cNvSpPr txBox="1"/>
      </cdr:nvSpPr>
      <cdr:spPr>
        <a:xfrm xmlns:a="http://schemas.openxmlformats.org/drawingml/2006/main" rot="2641619">
          <a:off x="1235337" y="1017002"/>
          <a:ext cx="445776" cy="215444"/>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800" b="1" dirty="0"/>
            <a:t>Urban</a:t>
          </a:r>
          <a:endParaRPr lang="en-US" sz="600" b="1" dirty="0"/>
        </a:p>
      </cdr:txBody>
    </cdr:sp>
  </cdr:relSizeAnchor>
  <cdr:relSizeAnchor xmlns:cdr="http://schemas.openxmlformats.org/drawingml/2006/chartDrawing">
    <cdr:from>
      <cdr:x>0.5194</cdr:x>
      <cdr:y>0.23644</cdr:y>
    </cdr:from>
    <cdr:to>
      <cdr:x>0.6653</cdr:x>
      <cdr:y>0.31222</cdr:y>
    </cdr:to>
    <cdr:sp macro="" textlink="">
      <cdr:nvSpPr>
        <cdr:cNvPr id="4" name="TextBox 45">
          <a:extLst xmlns:a="http://schemas.openxmlformats.org/drawingml/2006/main">
            <a:ext uri="{FF2B5EF4-FFF2-40B4-BE49-F238E27FC236}">
              <a16:creationId xmlns="" xmlns:a16="http://schemas.microsoft.com/office/drawing/2014/main" id="{ED910888-E9DE-49E4-9F9B-6F3256D275C2}"/>
            </a:ext>
          </a:extLst>
        </cdr:cNvPr>
        <cdr:cNvSpPr txBox="1"/>
      </cdr:nvSpPr>
      <cdr:spPr>
        <a:xfrm xmlns:a="http://schemas.openxmlformats.org/drawingml/2006/main" rot="2641619">
          <a:off x="1586896" y="672237"/>
          <a:ext cx="445776" cy="215444"/>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800" b="1" dirty="0"/>
            <a:t>Total</a:t>
          </a:r>
          <a:endParaRPr lang="en-US" sz="600" b="1" dirty="0"/>
        </a:p>
      </cdr:txBody>
    </cdr: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678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89123"/>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image" Target="../media/image2.png"/><Relationship Id="rId7" Type="http://schemas.openxmlformats.org/officeDocument/2006/relationships/chart" Target="../charts/chart2.xml"/><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chart" Target="../charts/chart1.xml"/><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chart" Target="../charts/chart4.xml"/></Relationships>
</file>

<file path=ppt/slides/_rels/slide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8.xml"/><Relationship Id="rId5" Type="http://schemas.openxmlformats.org/officeDocument/2006/relationships/chart" Target="../charts/chart8.xml"/><Relationship Id="rId4" Type="http://schemas.openxmlformats.org/officeDocument/2006/relationships/chart" Target="../charts/chart7.xml"/></Relationships>
</file>

<file path=ppt/slides/_rels/slide3.xml.rels><?xml version="1.0" encoding="UTF-8" standalone="yes"?>
<Relationships xmlns="http://schemas.openxmlformats.org/package/2006/relationships"><Relationship Id="rId8" Type="http://schemas.openxmlformats.org/officeDocument/2006/relationships/chart" Target="../charts/chart15.xml"/><Relationship Id="rId3" Type="http://schemas.openxmlformats.org/officeDocument/2006/relationships/chart" Target="../charts/chart10.xml"/><Relationship Id="rId7" Type="http://schemas.openxmlformats.org/officeDocument/2006/relationships/chart" Target="../charts/chart14.xml"/><Relationship Id="rId2" Type="http://schemas.openxmlformats.org/officeDocument/2006/relationships/chart" Target="../charts/chart9.xml"/><Relationship Id="rId1" Type="http://schemas.openxmlformats.org/officeDocument/2006/relationships/slideLayout" Target="../slideLayouts/slideLayout8.xml"/><Relationship Id="rId6" Type="http://schemas.openxmlformats.org/officeDocument/2006/relationships/chart" Target="../charts/chart13.xml"/><Relationship Id="rId5" Type="http://schemas.openxmlformats.org/officeDocument/2006/relationships/chart" Target="../charts/chart12.xml"/><Relationship Id="rId4" Type="http://schemas.openxmlformats.org/officeDocument/2006/relationships/chart" Target="../charts/chart1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Straight Connector 39"/>
          <p:cNvCxnSpPr/>
          <p:nvPr/>
        </p:nvCxnSpPr>
        <p:spPr>
          <a:xfrm>
            <a:off x="304172" y="2134511"/>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41" name="Picture 40"/>
          <p:cNvPicPr>
            <a:picLocks noChangeAspect="1"/>
          </p:cNvPicPr>
          <p:nvPr/>
        </p:nvPicPr>
        <p:blipFill rotWithShape="1">
          <a:blip r:embed="rId2">
            <a:extLst>
              <a:ext uri="{28A0092B-C50C-407E-A947-70E740481C1C}">
                <a14:useLocalDpi xmlns:a14="http://schemas.microsoft.com/office/drawing/2010/main" val="0"/>
              </a:ext>
            </a:extLst>
          </a:blip>
          <a:srcRect r="29949"/>
          <a:stretch/>
        </p:blipFill>
        <p:spPr>
          <a:xfrm>
            <a:off x="304801" y="222643"/>
            <a:ext cx="7050024" cy="1560896"/>
          </a:xfrm>
          <a:prstGeom prst="rect">
            <a:avLst/>
          </a:prstGeom>
        </p:spPr>
      </p:pic>
      <p:pic>
        <p:nvPicPr>
          <p:cNvPr id="44" name="Picture 43"/>
          <p:cNvPicPr>
            <a:picLocks noChangeAspect="1"/>
          </p:cNvPicPr>
          <p:nvPr/>
        </p:nvPicPr>
        <p:blipFill rotWithShape="1">
          <a:blip r:embed="rId2">
            <a:extLst>
              <a:ext uri="{28A0092B-C50C-407E-A947-70E740481C1C}">
                <a14:useLocalDpi xmlns:a14="http://schemas.microsoft.com/office/drawing/2010/main" val="0"/>
              </a:ext>
            </a:extLst>
          </a:blip>
          <a:srcRect l="71145" t="65681" b="5053"/>
          <a:stretch/>
        </p:blipFill>
        <p:spPr>
          <a:xfrm>
            <a:off x="5339431" y="233498"/>
            <a:ext cx="2008789" cy="457200"/>
          </a:xfrm>
          <a:prstGeom prst="rect">
            <a:avLst/>
          </a:prstGeom>
        </p:spPr>
      </p:pic>
      <p:sp>
        <p:nvSpPr>
          <p:cNvPr id="49" name="TextBox 48"/>
          <p:cNvSpPr txBox="1"/>
          <p:nvPr/>
        </p:nvSpPr>
        <p:spPr>
          <a:xfrm>
            <a:off x="312420" y="186221"/>
            <a:ext cx="2899719" cy="1077218"/>
          </a:xfrm>
          <a:prstGeom prst="rect">
            <a:avLst/>
          </a:prstGeom>
          <a:noFill/>
        </p:spPr>
        <p:txBody>
          <a:bodyPr wrap="square" rtlCol="0">
            <a:spAutoFit/>
          </a:bodyPr>
          <a:lstStyle/>
          <a:p>
            <a:r>
              <a:rPr lang="en-US" sz="3200" b="1" dirty="0">
                <a:solidFill>
                  <a:schemeClr val="bg1"/>
                </a:solidFill>
              </a:rPr>
              <a:t>Georgia</a:t>
            </a:r>
            <a:endParaRPr lang="en-US" sz="3200" dirty="0">
              <a:solidFill>
                <a:schemeClr val="bg1"/>
              </a:solidFill>
            </a:endParaRPr>
          </a:p>
          <a:p>
            <a:r>
              <a:rPr lang="en-US" sz="3200" dirty="0">
                <a:solidFill>
                  <a:schemeClr val="bg1"/>
                </a:solidFill>
              </a:rPr>
              <a:t>2018</a:t>
            </a:r>
          </a:p>
        </p:txBody>
      </p:sp>
      <p:pic>
        <p:nvPicPr>
          <p:cNvPr id="58" name="Picture 5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7027" y="1848868"/>
            <a:ext cx="876135" cy="212502"/>
          </a:xfrm>
          <a:prstGeom prst="rect">
            <a:avLst/>
          </a:prstGeom>
        </p:spPr>
      </p:pic>
      <p:pic>
        <p:nvPicPr>
          <p:cNvPr id="59" name="Picture 58"/>
          <p:cNvPicPr>
            <a:picLocks noChangeAspect="1"/>
          </p:cNvPicPr>
          <p:nvPr/>
        </p:nvPicPr>
        <p:blipFill>
          <a:blip r:embed="rId4"/>
          <a:stretch>
            <a:fillRect/>
          </a:stretch>
        </p:blipFill>
        <p:spPr>
          <a:xfrm>
            <a:off x="5628401" y="1391082"/>
            <a:ext cx="1719262" cy="379456"/>
          </a:xfrm>
          <a:prstGeom prst="rect">
            <a:avLst/>
          </a:prstGeom>
        </p:spPr>
      </p:pic>
      <p:pic>
        <p:nvPicPr>
          <p:cNvPr id="60" name="Picture 5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38160" y="1777455"/>
            <a:ext cx="536448" cy="365760"/>
          </a:xfrm>
          <a:prstGeom prst="rect">
            <a:avLst/>
          </a:prstGeom>
        </p:spPr>
      </p:pic>
      <p:sp>
        <p:nvSpPr>
          <p:cNvPr id="17" name="TextBox 16"/>
          <p:cNvSpPr txBox="1"/>
          <p:nvPr/>
        </p:nvSpPr>
        <p:spPr>
          <a:xfrm>
            <a:off x="227552" y="1856286"/>
            <a:ext cx="4681353" cy="276999"/>
          </a:xfrm>
          <a:prstGeom prst="rect">
            <a:avLst/>
          </a:prstGeom>
          <a:noFill/>
          <a:ln w="3175">
            <a:noFill/>
          </a:ln>
        </p:spPr>
        <p:txBody>
          <a:bodyPr wrap="square" rtlCol="0">
            <a:spAutoFit/>
          </a:bodyPr>
          <a:lstStyle/>
          <a:p>
            <a:r>
              <a:rPr lang="en-US" sz="1200" b="1" dirty="0">
                <a:solidFill>
                  <a:srgbClr val="4C545A"/>
                </a:solidFill>
                <a:latin typeface="+mj-lt"/>
              </a:rPr>
              <a:t>Key Elements of Maternal &amp; Newborn Health</a:t>
            </a:r>
          </a:p>
        </p:txBody>
      </p:sp>
      <p:sp>
        <p:nvSpPr>
          <p:cNvPr id="52" name="TextBox 51"/>
          <p:cNvSpPr txBox="1"/>
          <p:nvPr/>
        </p:nvSpPr>
        <p:spPr>
          <a:xfrm>
            <a:off x="315182" y="1380604"/>
            <a:ext cx="5532709" cy="400110"/>
          </a:xfrm>
          <a:prstGeom prst="rect">
            <a:avLst/>
          </a:prstGeom>
          <a:noFill/>
        </p:spPr>
        <p:txBody>
          <a:bodyPr wrap="square" rtlCol="0">
            <a:spAutoFit/>
          </a:bodyPr>
          <a:lstStyle/>
          <a:p>
            <a:r>
              <a:rPr lang="en-US" sz="2000" b="1" dirty="0">
                <a:solidFill>
                  <a:schemeClr val="bg1"/>
                </a:solidFill>
                <a:latin typeface="+mj-lt"/>
              </a:rPr>
              <a:t>Maternal &amp; Newborn Health</a:t>
            </a:r>
            <a:endParaRPr lang="en-US" sz="2000" dirty="0">
              <a:solidFill>
                <a:schemeClr val="bg1"/>
              </a:solidFill>
            </a:endParaRPr>
          </a:p>
        </p:txBody>
      </p:sp>
      <p:sp>
        <p:nvSpPr>
          <p:cNvPr id="20" name="TextBox 19"/>
          <p:cNvSpPr txBox="1"/>
          <p:nvPr/>
        </p:nvSpPr>
        <p:spPr>
          <a:xfrm>
            <a:off x="305657" y="2284169"/>
            <a:ext cx="2586327" cy="276999"/>
          </a:xfrm>
          <a:prstGeom prst="rect">
            <a:avLst/>
          </a:prstGeom>
          <a:noFill/>
          <a:ln w="3175">
            <a:noFill/>
          </a:ln>
        </p:spPr>
        <p:txBody>
          <a:bodyPr wrap="square" rtlCol="0">
            <a:spAutoFit/>
          </a:bodyPr>
          <a:lstStyle/>
          <a:p>
            <a:r>
              <a:rPr lang="en-US" sz="1200" b="1" dirty="0">
                <a:solidFill>
                  <a:srgbClr val="4C545A"/>
                </a:solidFill>
                <a:latin typeface="+mj-lt"/>
              </a:rPr>
              <a:t>Place of Delivery</a:t>
            </a:r>
          </a:p>
        </p:txBody>
      </p:sp>
      <p:sp>
        <p:nvSpPr>
          <p:cNvPr id="2" name="TextBox 1"/>
          <p:cNvSpPr txBox="1"/>
          <p:nvPr/>
        </p:nvSpPr>
        <p:spPr>
          <a:xfrm>
            <a:off x="308080" y="5206216"/>
            <a:ext cx="5552196" cy="200055"/>
          </a:xfrm>
          <a:prstGeom prst="rect">
            <a:avLst/>
          </a:prstGeom>
          <a:noFill/>
          <a:ln w="3175">
            <a:noFill/>
          </a:ln>
        </p:spPr>
        <p:txBody>
          <a:bodyPr wrap="square" rtlCol="0">
            <a:spAutoFit/>
          </a:bodyPr>
          <a:lstStyle/>
          <a:p>
            <a:r>
              <a:rPr lang="en-US" sz="700" dirty="0">
                <a:solidFill>
                  <a:schemeClr val="tx1">
                    <a:lumMod val="65000"/>
                    <a:lumOff val="35000"/>
                  </a:schemeClr>
                </a:solidFill>
              </a:rPr>
              <a:t>Percent distribution of women age 15-49 years with a live birth in the last 2 years by area and place of delivery of the most recent live birth</a:t>
            </a:r>
          </a:p>
        </p:txBody>
      </p:sp>
      <p:graphicFrame>
        <p:nvGraphicFramePr>
          <p:cNvPr id="29" name="Chart 28"/>
          <p:cNvGraphicFramePr>
            <a:graphicFrameLocks/>
          </p:cNvGraphicFramePr>
          <p:nvPr>
            <p:extLst>
              <p:ext uri="{D42A27DB-BD31-4B8C-83A1-F6EECF244321}">
                <p14:modId xmlns:p14="http://schemas.microsoft.com/office/powerpoint/2010/main" val="1390490874"/>
              </p:ext>
            </p:extLst>
          </p:nvPr>
        </p:nvGraphicFramePr>
        <p:xfrm>
          <a:off x="308080" y="5952114"/>
          <a:ext cx="7043514" cy="2781134"/>
        </p:xfrm>
        <a:graphic>
          <a:graphicData uri="http://schemas.openxmlformats.org/drawingml/2006/chart">
            <c:chart xmlns:c="http://schemas.openxmlformats.org/drawingml/2006/chart" xmlns:r="http://schemas.openxmlformats.org/officeDocument/2006/relationships" r:id="rId6"/>
          </a:graphicData>
        </a:graphic>
      </p:graphicFrame>
      <p:sp>
        <p:nvSpPr>
          <p:cNvPr id="30" name="TextBox 29"/>
          <p:cNvSpPr txBox="1"/>
          <p:nvPr/>
        </p:nvSpPr>
        <p:spPr>
          <a:xfrm>
            <a:off x="305657" y="9195588"/>
            <a:ext cx="6990468" cy="307777"/>
          </a:xfrm>
          <a:prstGeom prst="rect">
            <a:avLst/>
          </a:prstGeom>
          <a:noFill/>
          <a:ln w="3175">
            <a:noFill/>
          </a:ln>
        </p:spPr>
        <p:txBody>
          <a:bodyPr wrap="square" rtlCol="0">
            <a:spAutoFit/>
          </a:bodyPr>
          <a:lstStyle/>
          <a:p>
            <a:r>
              <a:rPr lang="en-US" sz="700" dirty="0">
                <a:solidFill>
                  <a:schemeClr val="tx1">
                    <a:lumMod val="65000"/>
                    <a:lumOff val="35000"/>
                  </a:schemeClr>
                </a:solidFill>
              </a:rPr>
              <a:t>Percentage of women age 15-49 years with a live birth in the last 2 years whose most recent live birth was delivered by caesarean section by various characteristics</a:t>
            </a:r>
          </a:p>
          <a:p>
            <a:r>
              <a:rPr lang="en-US" sz="700" dirty="0">
                <a:solidFill>
                  <a:schemeClr val="tx1">
                    <a:lumMod val="65000"/>
                    <a:lumOff val="35000"/>
                  </a:schemeClr>
                </a:solidFill>
              </a:rPr>
              <a:t>*Data for ethnicity category “Azerbaijani" is based on 25-49 </a:t>
            </a:r>
            <a:r>
              <a:rPr lang="en-US" sz="700" dirty="0" err="1">
                <a:solidFill>
                  <a:schemeClr val="tx1">
                    <a:lumMod val="65000"/>
                    <a:lumOff val="35000"/>
                  </a:schemeClr>
                </a:solidFill>
              </a:rPr>
              <a:t>unweighted</a:t>
            </a:r>
            <a:r>
              <a:rPr lang="en-US" sz="700" dirty="0">
                <a:solidFill>
                  <a:schemeClr val="tx1">
                    <a:lumMod val="65000"/>
                    <a:lumOff val="35000"/>
                  </a:schemeClr>
                </a:solidFill>
              </a:rPr>
              <a:t> cases.</a:t>
            </a:r>
          </a:p>
        </p:txBody>
      </p:sp>
      <p:sp>
        <p:nvSpPr>
          <p:cNvPr id="31" name="TextBox 30"/>
          <p:cNvSpPr txBox="1"/>
          <p:nvPr/>
        </p:nvSpPr>
        <p:spPr>
          <a:xfrm>
            <a:off x="1240576" y="8734155"/>
            <a:ext cx="496149" cy="200055"/>
          </a:xfrm>
          <a:prstGeom prst="rect">
            <a:avLst/>
          </a:prstGeom>
          <a:noFill/>
          <a:ln w="3175">
            <a:noFill/>
          </a:ln>
        </p:spPr>
        <p:txBody>
          <a:bodyPr wrap="square" rtlCol="0">
            <a:spAutoFit/>
          </a:bodyPr>
          <a:lstStyle/>
          <a:p>
            <a:pPr algn="ctr"/>
            <a:r>
              <a:rPr lang="en-US" sz="700" dirty="0">
                <a:solidFill>
                  <a:schemeClr val="tx1">
                    <a:lumMod val="65000"/>
                    <a:lumOff val="35000"/>
                  </a:schemeClr>
                </a:solidFill>
              </a:rPr>
              <a:t>Area</a:t>
            </a:r>
          </a:p>
        </p:txBody>
      </p:sp>
      <p:sp>
        <p:nvSpPr>
          <p:cNvPr id="32" name="TextBox 31"/>
          <p:cNvSpPr txBox="1"/>
          <p:nvPr/>
        </p:nvSpPr>
        <p:spPr>
          <a:xfrm>
            <a:off x="3274541" y="8734155"/>
            <a:ext cx="1370484" cy="200055"/>
          </a:xfrm>
          <a:prstGeom prst="rect">
            <a:avLst/>
          </a:prstGeom>
          <a:noFill/>
          <a:ln w="3175">
            <a:noFill/>
          </a:ln>
        </p:spPr>
        <p:txBody>
          <a:bodyPr wrap="square" rtlCol="0">
            <a:spAutoFit/>
          </a:bodyPr>
          <a:lstStyle/>
          <a:p>
            <a:pPr algn="ctr"/>
            <a:r>
              <a:rPr lang="en-US" sz="700" dirty="0">
                <a:solidFill>
                  <a:schemeClr val="tx1">
                    <a:lumMod val="65000"/>
                    <a:lumOff val="35000"/>
                  </a:schemeClr>
                </a:solidFill>
              </a:rPr>
              <a:t>Wealth Quintile</a:t>
            </a:r>
          </a:p>
        </p:txBody>
      </p:sp>
      <p:sp>
        <p:nvSpPr>
          <p:cNvPr id="33" name="TextBox 32"/>
          <p:cNvSpPr txBox="1"/>
          <p:nvPr/>
        </p:nvSpPr>
        <p:spPr>
          <a:xfrm>
            <a:off x="5020551" y="8734698"/>
            <a:ext cx="786523" cy="200055"/>
          </a:xfrm>
          <a:prstGeom prst="rect">
            <a:avLst/>
          </a:prstGeom>
          <a:noFill/>
          <a:ln w="3175">
            <a:noFill/>
          </a:ln>
        </p:spPr>
        <p:txBody>
          <a:bodyPr wrap="square" rtlCol="0">
            <a:spAutoFit/>
          </a:bodyPr>
          <a:lstStyle/>
          <a:p>
            <a:pPr algn="ctr"/>
            <a:r>
              <a:rPr lang="en-US" sz="700" dirty="0">
                <a:solidFill>
                  <a:schemeClr val="tx1">
                    <a:lumMod val="65000"/>
                    <a:lumOff val="35000"/>
                  </a:schemeClr>
                </a:solidFill>
              </a:rPr>
              <a:t>Maternal Age</a:t>
            </a:r>
          </a:p>
        </p:txBody>
      </p:sp>
      <p:sp>
        <p:nvSpPr>
          <p:cNvPr id="34" name="TextBox 33"/>
          <p:cNvSpPr txBox="1"/>
          <p:nvPr/>
        </p:nvSpPr>
        <p:spPr>
          <a:xfrm>
            <a:off x="6181944" y="8734698"/>
            <a:ext cx="1076105" cy="200055"/>
          </a:xfrm>
          <a:prstGeom prst="rect">
            <a:avLst/>
          </a:prstGeom>
          <a:noFill/>
          <a:ln w="3175">
            <a:noFill/>
          </a:ln>
        </p:spPr>
        <p:txBody>
          <a:bodyPr wrap="square" rtlCol="0">
            <a:spAutoFit/>
          </a:bodyPr>
          <a:lstStyle/>
          <a:p>
            <a:pPr algn="ctr"/>
            <a:r>
              <a:rPr lang="en-US" sz="700" dirty="0">
                <a:solidFill>
                  <a:schemeClr val="tx1">
                    <a:lumMod val="65000"/>
                    <a:lumOff val="35000"/>
                  </a:schemeClr>
                </a:solidFill>
              </a:rPr>
              <a:t>Mother’s Education</a:t>
            </a:r>
          </a:p>
        </p:txBody>
      </p:sp>
      <p:sp>
        <p:nvSpPr>
          <p:cNvPr id="36" name="TextBox 35"/>
          <p:cNvSpPr txBox="1"/>
          <p:nvPr/>
        </p:nvSpPr>
        <p:spPr>
          <a:xfrm>
            <a:off x="308080" y="5658812"/>
            <a:ext cx="3774853" cy="276999"/>
          </a:xfrm>
          <a:prstGeom prst="rect">
            <a:avLst/>
          </a:prstGeom>
          <a:noFill/>
          <a:ln w="3175">
            <a:noFill/>
          </a:ln>
        </p:spPr>
        <p:txBody>
          <a:bodyPr wrap="square" rtlCol="0">
            <a:spAutoFit/>
          </a:bodyPr>
          <a:lstStyle/>
          <a:p>
            <a:r>
              <a:rPr lang="en-US" sz="1200" b="1" dirty="0">
                <a:solidFill>
                  <a:srgbClr val="4C545A"/>
                </a:solidFill>
                <a:latin typeface="+mj-lt"/>
              </a:rPr>
              <a:t>Caesarian Section by Various Characteristics</a:t>
            </a:r>
          </a:p>
        </p:txBody>
      </p:sp>
      <p:cxnSp>
        <p:nvCxnSpPr>
          <p:cNvPr id="37" name="Straight Connector 36"/>
          <p:cNvCxnSpPr/>
          <p:nvPr/>
        </p:nvCxnSpPr>
        <p:spPr>
          <a:xfrm>
            <a:off x="306331" y="5927062"/>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110426" y="8734155"/>
            <a:ext cx="788350" cy="307777"/>
          </a:xfrm>
          <a:prstGeom prst="rect">
            <a:avLst/>
          </a:prstGeom>
          <a:noFill/>
          <a:ln w="3175">
            <a:noFill/>
          </a:ln>
        </p:spPr>
        <p:txBody>
          <a:bodyPr wrap="square" rtlCol="0">
            <a:spAutoFit/>
          </a:bodyPr>
          <a:lstStyle/>
          <a:p>
            <a:pPr algn="ctr"/>
            <a:r>
              <a:rPr lang="en-US" sz="700" dirty="0">
                <a:solidFill>
                  <a:schemeClr val="tx1">
                    <a:lumMod val="65000"/>
                    <a:lumOff val="35000"/>
                  </a:schemeClr>
                </a:solidFill>
              </a:rPr>
              <a:t>Ethnicity of household head</a:t>
            </a:r>
          </a:p>
        </p:txBody>
      </p:sp>
      <p:cxnSp>
        <p:nvCxnSpPr>
          <p:cNvPr id="38" name="Straight Connector 37">
            <a:extLst>
              <a:ext uri="{FF2B5EF4-FFF2-40B4-BE49-F238E27FC236}">
                <a16:creationId xmlns="" xmlns:a16="http://schemas.microsoft.com/office/drawing/2014/main" id="{FCA77E09-7032-4D13-B1CC-BDD3118D3DC6}"/>
              </a:ext>
            </a:extLst>
          </p:cNvPr>
          <p:cNvCxnSpPr>
            <a:cxnSpLocks/>
          </p:cNvCxnSpPr>
          <p:nvPr/>
        </p:nvCxnSpPr>
        <p:spPr>
          <a:xfrm>
            <a:off x="306542" y="2561168"/>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graphicFrame>
        <p:nvGraphicFramePr>
          <p:cNvPr id="42" name="Chart 41"/>
          <p:cNvGraphicFramePr/>
          <p:nvPr>
            <p:extLst>
              <p:ext uri="{D42A27DB-BD31-4B8C-83A1-F6EECF244321}">
                <p14:modId xmlns:p14="http://schemas.microsoft.com/office/powerpoint/2010/main" val="2688793678"/>
              </p:ext>
            </p:extLst>
          </p:nvPr>
        </p:nvGraphicFramePr>
        <p:xfrm>
          <a:off x="537536" y="2748535"/>
          <a:ext cx="1965960" cy="1963747"/>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8" name="Chart 27"/>
          <p:cNvGraphicFramePr/>
          <p:nvPr>
            <p:extLst>
              <p:ext uri="{D42A27DB-BD31-4B8C-83A1-F6EECF244321}">
                <p14:modId xmlns:p14="http://schemas.microsoft.com/office/powerpoint/2010/main" val="3798242604"/>
              </p:ext>
            </p:extLst>
          </p:nvPr>
        </p:nvGraphicFramePr>
        <p:xfrm>
          <a:off x="2898065" y="2750009"/>
          <a:ext cx="1965960" cy="1963747"/>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9" name="Chart 38"/>
          <p:cNvGraphicFramePr/>
          <p:nvPr>
            <p:extLst>
              <p:ext uri="{D42A27DB-BD31-4B8C-83A1-F6EECF244321}">
                <p14:modId xmlns:p14="http://schemas.microsoft.com/office/powerpoint/2010/main" val="3058530760"/>
              </p:ext>
            </p:extLst>
          </p:nvPr>
        </p:nvGraphicFramePr>
        <p:xfrm>
          <a:off x="5260760" y="2745853"/>
          <a:ext cx="1965960" cy="1963747"/>
        </p:xfrm>
        <a:graphic>
          <a:graphicData uri="http://schemas.openxmlformats.org/drawingml/2006/chart">
            <c:chart xmlns:c="http://schemas.openxmlformats.org/drawingml/2006/chart" xmlns:r="http://schemas.openxmlformats.org/officeDocument/2006/relationships" r:id="rId9"/>
          </a:graphicData>
        </a:graphic>
      </p:graphicFrame>
      <p:grpSp>
        <p:nvGrpSpPr>
          <p:cNvPr id="4" name="Group 3"/>
          <p:cNvGrpSpPr/>
          <p:nvPr/>
        </p:nvGrpSpPr>
        <p:grpSpPr>
          <a:xfrm>
            <a:off x="1148821" y="4921645"/>
            <a:ext cx="1041930" cy="253916"/>
            <a:chOff x="1015471" y="4776639"/>
            <a:chExt cx="1041930" cy="253916"/>
          </a:xfrm>
        </p:grpSpPr>
        <p:sp>
          <p:nvSpPr>
            <p:cNvPr id="27" name="TextBox 26"/>
            <p:cNvSpPr txBox="1"/>
            <p:nvPr/>
          </p:nvSpPr>
          <p:spPr>
            <a:xfrm>
              <a:off x="1258963" y="4776639"/>
              <a:ext cx="798438" cy="253916"/>
            </a:xfrm>
            <a:prstGeom prst="rect">
              <a:avLst/>
            </a:prstGeom>
            <a:noFill/>
            <a:ln w="3175">
              <a:noFill/>
            </a:ln>
          </p:spPr>
          <p:txBody>
            <a:bodyPr wrap="square" rtlCol="0">
              <a:spAutoFit/>
            </a:bodyPr>
            <a:lstStyle/>
            <a:p>
              <a:pPr>
                <a:lnSpc>
                  <a:spcPct val="150000"/>
                </a:lnSpc>
              </a:pPr>
              <a:r>
                <a:rPr lang="en-US" sz="700" dirty="0"/>
                <a:t>Maternity home</a:t>
              </a:r>
            </a:p>
          </p:txBody>
        </p:sp>
        <p:sp>
          <p:nvSpPr>
            <p:cNvPr id="43" name="TextBox 42"/>
            <p:cNvSpPr txBox="1"/>
            <p:nvPr/>
          </p:nvSpPr>
          <p:spPr>
            <a:xfrm>
              <a:off x="1015471" y="4839104"/>
              <a:ext cx="248954" cy="128861"/>
            </a:xfrm>
            <a:prstGeom prst="rect">
              <a:avLst/>
            </a:prstGeom>
            <a:solidFill>
              <a:srgbClr val="A9D18E"/>
            </a:solidFill>
          </p:spPr>
          <p:txBody>
            <a:bodyPr wrap="square" rtlCol="0">
              <a:spAutoFit/>
            </a:bodyPr>
            <a:lstStyle/>
            <a:p>
              <a:endParaRPr lang="en-US" sz="800" dirty="0"/>
            </a:p>
          </p:txBody>
        </p:sp>
      </p:grpSp>
      <p:grpSp>
        <p:nvGrpSpPr>
          <p:cNvPr id="3" name="Group 2"/>
          <p:cNvGrpSpPr/>
          <p:nvPr/>
        </p:nvGrpSpPr>
        <p:grpSpPr>
          <a:xfrm>
            <a:off x="2419350" y="4921581"/>
            <a:ext cx="1597254" cy="253916"/>
            <a:chOff x="2255376" y="4794136"/>
            <a:chExt cx="1597254" cy="253916"/>
          </a:xfrm>
        </p:grpSpPr>
        <p:sp>
          <p:nvSpPr>
            <p:cNvPr id="45" name="TextBox 44"/>
            <p:cNvSpPr txBox="1"/>
            <p:nvPr/>
          </p:nvSpPr>
          <p:spPr>
            <a:xfrm>
              <a:off x="2255376" y="4856663"/>
              <a:ext cx="250681" cy="128861"/>
            </a:xfrm>
            <a:prstGeom prst="rect">
              <a:avLst/>
            </a:prstGeom>
            <a:solidFill>
              <a:schemeClr val="accent4">
                <a:lumMod val="40000"/>
                <a:lumOff val="60000"/>
              </a:schemeClr>
            </a:solidFill>
          </p:spPr>
          <p:txBody>
            <a:bodyPr wrap="square" rtlCol="0">
              <a:spAutoFit/>
            </a:bodyPr>
            <a:lstStyle/>
            <a:p>
              <a:endParaRPr lang="en-US" sz="800" dirty="0"/>
            </a:p>
          </p:txBody>
        </p:sp>
        <p:sp>
          <p:nvSpPr>
            <p:cNvPr id="46" name="TextBox 45"/>
            <p:cNvSpPr txBox="1"/>
            <p:nvPr/>
          </p:nvSpPr>
          <p:spPr>
            <a:xfrm>
              <a:off x="2506057" y="4794136"/>
              <a:ext cx="1346573" cy="253916"/>
            </a:xfrm>
            <a:prstGeom prst="rect">
              <a:avLst/>
            </a:prstGeom>
            <a:noFill/>
            <a:ln w="3175">
              <a:noFill/>
            </a:ln>
          </p:spPr>
          <p:txBody>
            <a:bodyPr wrap="square" rtlCol="0">
              <a:spAutoFit/>
            </a:bodyPr>
            <a:lstStyle/>
            <a:p>
              <a:pPr>
                <a:lnSpc>
                  <a:spcPct val="150000"/>
                </a:lnSpc>
              </a:pPr>
              <a:r>
                <a:rPr lang="en-US" sz="700" dirty="0"/>
                <a:t>Hospital/ Clinic/ Health </a:t>
              </a:r>
              <a:r>
                <a:rPr lang="en-US" sz="700" dirty="0" err="1"/>
                <a:t>centre</a:t>
              </a:r>
              <a:endParaRPr lang="en-US" sz="700" dirty="0"/>
            </a:p>
          </p:txBody>
        </p:sp>
      </p:grpSp>
      <p:grpSp>
        <p:nvGrpSpPr>
          <p:cNvPr id="5" name="Group 4"/>
          <p:cNvGrpSpPr/>
          <p:nvPr/>
        </p:nvGrpSpPr>
        <p:grpSpPr>
          <a:xfrm>
            <a:off x="4248151" y="4921580"/>
            <a:ext cx="1219200" cy="253916"/>
            <a:chOff x="4017822" y="4816469"/>
            <a:chExt cx="1265007" cy="253916"/>
          </a:xfrm>
        </p:grpSpPr>
        <p:sp>
          <p:nvSpPr>
            <p:cNvPr id="54" name="TextBox 53"/>
            <p:cNvSpPr txBox="1"/>
            <p:nvPr/>
          </p:nvSpPr>
          <p:spPr>
            <a:xfrm>
              <a:off x="4266776" y="4816469"/>
              <a:ext cx="1016053" cy="253916"/>
            </a:xfrm>
            <a:prstGeom prst="rect">
              <a:avLst/>
            </a:prstGeom>
            <a:noFill/>
            <a:ln w="3175">
              <a:noFill/>
            </a:ln>
          </p:spPr>
          <p:txBody>
            <a:bodyPr wrap="square" rtlCol="0">
              <a:spAutoFit/>
            </a:bodyPr>
            <a:lstStyle/>
            <a:p>
              <a:pPr>
                <a:lnSpc>
                  <a:spcPct val="150000"/>
                </a:lnSpc>
              </a:pPr>
              <a:r>
                <a:rPr lang="en-US" sz="700" dirty="0"/>
                <a:t>Other health facility</a:t>
              </a:r>
            </a:p>
          </p:txBody>
        </p:sp>
        <p:sp>
          <p:nvSpPr>
            <p:cNvPr id="55" name="TextBox 54"/>
            <p:cNvSpPr txBox="1"/>
            <p:nvPr/>
          </p:nvSpPr>
          <p:spPr>
            <a:xfrm>
              <a:off x="4017822" y="4878996"/>
              <a:ext cx="248954" cy="128861"/>
            </a:xfrm>
            <a:prstGeom prst="rect">
              <a:avLst/>
            </a:prstGeom>
            <a:solidFill>
              <a:srgbClr val="00B0F0"/>
            </a:solidFill>
          </p:spPr>
          <p:txBody>
            <a:bodyPr wrap="square" rtlCol="0">
              <a:spAutoFit/>
            </a:bodyPr>
            <a:lstStyle/>
            <a:p>
              <a:endParaRPr lang="en-US" sz="800" dirty="0"/>
            </a:p>
          </p:txBody>
        </p:sp>
      </p:grpSp>
      <p:grpSp>
        <p:nvGrpSpPr>
          <p:cNvPr id="6" name="Group 5"/>
          <p:cNvGrpSpPr/>
          <p:nvPr/>
        </p:nvGrpSpPr>
        <p:grpSpPr>
          <a:xfrm>
            <a:off x="5695950" y="4919844"/>
            <a:ext cx="967130" cy="253916"/>
            <a:chOff x="5366305" y="4813288"/>
            <a:chExt cx="967130" cy="253916"/>
          </a:xfrm>
        </p:grpSpPr>
        <p:sp>
          <p:nvSpPr>
            <p:cNvPr id="56" name="TextBox 55"/>
            <p:cNvSpPr txBox="1"/>
            <p:nvPr/>
          </p:nvSpPr>
          <p:spPr>
            <a:xfrm>
              <a:off x="5366305" y="4878996"/>
              <a:ext cx="250681" cy="128861"/>
            </a:xfrm>
            <a:prstGeom prst="rect">
              <a:avLst/>
            </a:prstGeom>
            <a:solidFill>
              <a:srgbClr val="FF0000"/>
            </a:solidFill>
          </p:spPr>
          <p:txBody>
            <a:bodyPr wrap="square" rtlCol="0">
              <a:spAutoFit/>
            </a:bodyPr>
            <a:lstStyle/>
            <a:p>
              <a:endParaRPr lang="en-US" sz="800" dirty="0"/>
            </a:p>
          </p:txBody>
        </p:sp>
        <p:sp>
          <p:nvSpPr>
            <p:cNvPr id="57" name="TextBox 56"/>
            <p:cNvSpPr txBox="1"/>
            <p:nvPr/>
          </p:nvSpPr>
          <p:spPr>
            <a:xfrm>
              <a:off x="5616986" y="4813288"/>
              <a:ext cx="716449" cy="253916"/>
            </a:xfrm>
            <a:prstGeom prst="rect">
              <a:avLst/>
            </a:prstGeom>
            <a:noFill/>
            <a:ln w="3175">
              <a:noFill/>
            </a:ln>
          </p:spPr>
          <p:txBody>
            <a:bodyPr wrap="square" rtlCol="0">
              <a:spAutoFit/>
            </a:bodyPr>
            <a:lstStyle/>
            <a:p>
              <a:pPr>
                <a:lnSpc>
                  <a:spcPct val="150000"/>
                </a:lnSpc>
              </a:pPr>
              <a:r>
                <a:rPr lang="en-US" sz="700" dirty="0"/>
                <a:t>Home</a:t>
              </a:r>
            </a:p>
          </p:txBody>
        </p:sp>
      </p:grpSp>
    </p:spTree>
    <p:extLst>
      <p:ext uri="{BB962C8B-B14F-4D97-AF65-F5344CB8AC3E}">
        <p14:creationId xmlns:p14="http://schemas.microsoft.com/office/powerpoint/2010/main" val="5126224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4"/>
          <p:cNvSpPr txBox="1"/>
          <p:nvPr/>
        </p:nvSpPr>
        <p:spPr>
          <a:xfrm>
            <a:off x="307129" y="484402"/>
            <a:ext cx="2498060" cy="276999"/>
          </a:xfrm>
          <a:prstGeom prst="rect">
            <a:avLst/>
          </a:prstGeom>
          <a:noFill/>
          <a:ln w="3175">
            <a:noFill/>
          </a:ln>
        </p:spPr>
        <p:txBody>
          <a:bodyPr wrap="square" rtlCol="0">
            <a:spAutoFit/>
          </a:bodyPr>
          <a:lstStyle/>
          <a:p>
            <a:r>
              <a:rPr lang="en-US" sz="1200" b="1" dirty="0">
                <a:solidFill>
                  <a:srgbClr val="4C545A"/>
                </a:solidFill>
                <a:latin typeface="+mj-lt"/>
              </a:rPr>
              <a:t>Caesarian Section</a:t>
            </a:r>
          </a:p>
        </p:txBody>
      </p:sp>
      <p:sp>
        <p:nvSpPr>
          <p:cNvPr id="16" name="TextBox 15"/>
          <p:cNvSpPr txBox="1"/>
          <p:nvPr/>
        </p:nvSpPr>
        <p:spPr>
          <a:xfrm>
            <a:off x="302047" y="4048198"/>
            <a:ext cx="3438144" cy="307777"/>
          </a:xfrm>
          <a:prstGeom prst="rect">
            <a:avLst/>
          </a:prstGeom>
          <a:noFill/>
          <a:ln w="3175">
            <a:noFill/>
          </a:ln>
        </p:spPr>
        <p:txBody>
          <a:bodyPr wrap="square" rtlCol="0">
            <a:spAutoFit/>
          </a:bodyPr>
          <a:lstStyle/>
          <a:p>
            <a:r>
              <a:rPr lang="en-US" sz="700" dirty="0">
                <a:solidFill>
                  <a:schemeClr val="tx1">
                    <a:lumMod val="65000"/>
                    <a:lumOff val="35000"/>
                  </a:schemeClr>
                </a:solidFill>
              </a:rPr>
              <a:t>Percent distribution of women age 15-49 years with a live birth in the last 2 years delivered by C-section by timing of decision made for C-section </a:t>
            </a:r>
          </a:p>
        </p:txBody>
      </p:sp>
      <p:sp>
        <p:nvSpPr>
          <p:cNvPr id="29" name="TextBox 28"/>
          <p:cNvSpPr txBox="1"/>
          <p:nvPr/>
        </p:nvSpPr>
        <p:spPr>
          <a:xfrm>
            <a:off x="307128" y="8611939"/>
            <a:ext cx="3355848" cy="415498"/>
          </a:xfrm>
          <a:prstGeom prst="rect">
            <a:avLst/>
          </a:prstGeom>
          <a:noFill/>
          <a:ln w="3175">
            <a:noFill/>
          </a:ln>
        </p:spPr>
        <p:txBody>
          <a:bodyPr wrap="square" rtlCol="0">
            <a:spAutoFit/>
          </a:bodyPr>
          <a:lstStyle/>
          <a:p>
            <a:r>
              <a:rPr lang="en-US" sz="700" dirty="0">
                <a:solidFill>
                  <a:schemeClr val="tx1">
                    <a:lumMod val="65000"/>
                    <a:lumOff val="35000"/>
                  </a:schemeClr>
                </a:solidFill>
              </a:rPr>
              <a:t>Percentage of women age 15-49 years with a live birth in the last 2 years whose most recent live-born child was placed  on the mother’s bare chest after birth</a:t>
            </a:r>
          </a:p>
        </p:txBody>
      </p:sp>
      <p:sp>
        <p:nvSpPr>
          <p:cNvPr id="30" name="TextBox 29"/>
          <p:cNvSpPr txBox="1"/>
          <p:nvPr/>
        </p:nvSpPr>
        <p:spPr>
          <a:xfrm>
            <a:off x="314749" y="5058457"/>
            <a:ext cx="2900891" cy="276999"/>
          </a:xfrm>
          <a:prstGeom prst="rect">
            <a:avLst/>
          </a:prstGeom>
          <a:noFill/>
          <a:ln w="3175">
            <a:noFill/>
          </a:ln>
        </p:spPr>
        <p:txBody>
          <a:bodyPr wrap="square" rtlCol="0">
            <a:spAutoFit/>
          </a:bodyPr>
          <a:lstStyle/>
          <a:p>
            <a:r>
              <a:rPr lang="en-US" sz="1200" b="1" dirty="0">
                <a:solidFill>
                  <a:srgbClr val="4C545A"/>
                </a:solidFill>
                <a:latin typeface="+mj-lt"/>
              </a:rPr>
              <a:t>Skin-to-skin Contact for Newborns</a:t>
            </a:r>
          </a:p>
        </p:txBody>
      </p:sp>
      <p:sp>
        <p:nvSpPr>
          <p:cNvPr id="32" name="TextBox 31"/>
          <p:cNvSpPr txBox="1"/>
          <p:nvPr/>
        </p:nvSpPr>
        <p:spPr>
          <a:xfrm>
            <a:off x="3890009" y="8611939"/>
            <a:ext cx="3355848" cy="415498"/>
          </a:xfrm>
          <a:prstGeom prst="rect">
            <a:avLst/>
          </a:prstGeom>
          <a:noFill/>
          <a:ln w="3175">
            <a:noFill/>
          </a:ln>
        </p:spPr>
        <p:txBody>
          <a:bodyPr wrap="square" rtlCol="0">
            <a:spAutoFit/>
          </a:bodyPr>
          <a:lstStyle/>
          <a:p>
            <a:r>
              <a:rPr lang="en-US" sz="700" dirty="0">
                <a:solidFill>
                  <a:schemeClr val="tx1">
                    <a:lumMod val="65000"/>
                    <a:lumOff val="35000"/>
                  </a:schemeClr>
                </a:solidFill>
              </a:rPr>
              <a:t>Percent distribution of duration of skin-to-skin care among women age 15-49 years with a live birth in the last 2 years whose most recent live-born child was given skin-to-skin contact with mother</a:t>
            </a:r>
          </a:p>
        </p:txBody>
      </p:sp>
      <p:sp>
        <p:nvSpPr>
          <p:cNvPr id="33" name="TextBox 32"/>
          <p:cNvSpPr txBox="1"/>
          <p:nvPr/>
        </p:nvSpPr>
        <p:spPr>
          <a:xfrm>
            <a:off x="3882390" y="5058457"/>
            <a:ext cx="3124200" cy="276999"/>
          </a:xfrm>
          <a:prstGeom prst="rect">
            <a:avLst/>
          </a:prstGeom>
          <a:noFill/>
          <a:ln w="3175">
            <a:noFill/>
          </a:ln>
        </p:spPr>
        <p:txBody>
          <a:bodyPr wrap="square" rtlCol="0">
            <a:spAutoFit/>
          </a:bodyPr>
          <a:lstStyle/>
          <a:p>
            <a:r>
              <a:rPr lang="en-US" sz="1200" b="1" dirty="0">
                <a:solidFill>
                  <a:srgbClr val="4C545A"/>
                </a:solidFill>
                <a:latin typeface="+mj-lt"/>
              </a:rPr>
              <a:t>Duration of Skin-to-skin Contact with Mother</a:t>
            </a:r>
          </a:p>
        </p:txBody>
      </p:sp>
      <p:sp>
        <p:nvSpPr>
          <p:cNvPr id="12" name="TextBox 11"/>
          <p:cNvSpPr txBox="1"/>
          <p:nvPr/>
        </p:nvSpPr>
        <p:spPr>
          <a:xfrm>
            <a:off x="3882390" y="484401"/>
            <a:ext cx="2564835" cy="276999"/>
          </a:xfrm>
          <a:prstGeom prst="rect">
            <a:avLst/>
          </a:prstGeom>
          <a:noFill/>
          <a:ln w="3175">
            <a:noFill/>
          </a:ln>
        </p:spPr>
        <p:txBody>
          <a:bodyPr wrap="square" rtlCol="0">
            <a:spAutoFit/>
          </a:bodyPr>
          <a:lstStyle/>
          <a:p>
            <a:r>
              <a:rPr lang="en-US" sz="1200" b="1" dirty="0">
                <a:solidFill>
                  <a:srgbClr val="4C545A"/>
                </a:solidFill>
                <a:latin typeface="+mj-lt"/>
              </a:rPr>
              <a:t>Initial Breastfeeding</a:t>
            </a:r>
          </a:p>
        </p:txBody>
      </p:sp>
      <p:sp>
        <p:nvSpPr>
          <p:cNvPr id="13" name="TextBox 12"/>
          <p:cNvSpPr txBox="1"/>
          <p:nvPr/>
        </p:nvSpPr>
        <p:spPr>
          <a:xfrm>
            <a:off x="3886200" y="4048198"/>
            <a:ext cx="3355848" cy="523220"/>
          </a:xfrm>
          <a:prstGeom prst="rect">
            <a:avLst/>
          </a:prstGeom>
          <a:noFill/>
          <a:ln w="3175">
            <a:noFill/>
          </a:ln>
        </p:spPr>
        <p:txBody>
          <a:bodyPr wrap="square" rtlCol="0">
            <a:spAutoFit/>
          </a:bodyPr>
          <a:lstStyle/>
          <a:p>
            <a:r>
              <a:rPr lang="en-US" sz="700" dirty="0">
                <a:solidFill>
                  <a:schemeClr val="tx1">
                    <a:lumMod val="65000"/>
                    <a:lumOff val="35000"/>
                  </a:schemeClr>
                </a:solidFill>
              </a:rPr>
              <a:t>Percentage of most recent live-born children to women age 15-49 years with a live birth in the last two years who were ever breastfed, breastfed within one hour of birth and within one day of birth.</a:t>
            </a:r>
          </a:p>
          <a:p>
            <a:r>
              <a:rPr lang="en-US" sz="700" dirty="0">
                <a:solidFill>
                  <a:schemeClr val="tx1">
                    <a:lumMod val="65000"/>
                    <a:lumOff val="35000"/>
                  </a:schemeClr>
                </a:solidFill>
              </a:rPr>
              <a:t>*Includes children who started breastfeeding within one hour of birth</a:t>
            </a:r>
          </a:p>
        </p:txBody>
      </p:sp>
      <p:graphicFrame>
        <p:nvGraphicFramePr>
          <p:cNvPr id="14" name="Chart 13"/>
          <p:cNvGraphicFramePr>
            <a:graphicFrameLocks/>
          </p:cNvGraphicFramePr>
          <p:nvPr>
            <p:extLst>
              <p:ext uri="{D42A27DB-BD31-4B8C-83A1-F6EECF244321}">
                <p14:modId xmlns:p14="http://schemas.microsoft.com/office/powerpoint/2010/main" val="4139831503"/>
              </p:ext>
            </p:extLst>
          </p:nvPr>
        </p:nvGraphicFramePr>
        <p:xfrm>
          <a:off x="457200" y="912222"/>
          <a:ext cx="3116581" cy="300837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Chart 14"/>
          <p:cNvGraphicFramePr/>
          <p:nvPr>
            <p:extLst>
              <p:ext uri="{D42A27DB-BD31-4B8C-83A1-F6EECF244321}">
                <p14:modId xmlns:p14="http://schemas.microsoft.com/office/powerpoint/2010/main" val="482793734"/>
              </p:ext>
            </p:extLst>
          </p:nvPr>
        </p:nvGraphicFramePr>
        <p:xfrm>
          <a:off x="3886200" y="912222"/>
          <a:ext cx="3355848" cy="300837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8" name="Chart 17"/>
          <p:cNvGraphicFramePr>
            <a:graphicFrameLocks/>
          </p:cNvGraphicFramePr>
          <p:nvPr>
            <p:extLst>
              <p:ext uri="{D42A27DB-BD31-4B8C-83A1-F6EECF244321}">
                <p14:modId xmlns:p14="http://schemas.microsoft.com/office/powerpoint/2010/main" val="1892426633"/>
              </p:ext>
            </p:extLst>
          </p:nvPr>
        </p:nvGraphicFramePr>
        <p:xfrm>
          <a:off x="3882771" y="5484114"/>
          <a:ext cx="3257550" cy="300837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9" name="Chart 18"/>
          <p:cNvGraphicFramePr/>
          <p:nvPr>
            <p:extLst>
              <p:ext uri="{D42A27DB-BD31-4B8C-83A1-F6EECF244321}">
                <p14:modId xmlns:p14="http://schemas.microsoft.com/office/powerpoint/2010/main" val="1552041329"/>
              </p:ext>
            </p:extLst>
          </p:nvPr>
        </p:nvGraphicFramePr>
        <p:xfrm>
          <a:off x="308398" y="5489010"/>
          <a:ext cx="3355848" cy="3011100"/>
        </p:xfrm>
        <a:graphic>
          <a:graphicData uri="http://schemas.openxmlformats.org/drawingml/2006/chart">
            <c:chart xmlns:c="http://schemas.openxmlformats.org/drawingml/2006/chart" xmlns:r="http://schemas.openxmlformats.org/officeDocument/2006/relationships" r:id="rId5"/>
          </a:graphicData>
        </a:graphic>
      </p:graphicFrame>
      <p:cxnSp>
        <p:nvCxnSpPr>
          <p:cNvPr id="17" name="Straight Connector 16">
            <a:extLst>
              <a:ext uri="{FF2B5EF4-FFF2-40B4-BE49-F238E27FC236}">
                <a16:creationId xmlns="" xmlns:a16="http://schemas.microsoft.com/office/drawing/2014/main" id="{FCA77E09-7032-4D13-B1CC-BDD3118D3DC6}"/>
              </a:ext>
            </a:extLst>
          </p:cNvPr>
          <p:cNvCxnSpPr>
            <a:cxnSpLocks/>
          </p:cNvCxnSpPr>
          <p:nvPr/>
        </p:nvCxnSpPr>
        <p:spPr>
          <a:xfrm>
            <a:off x="314748" y="835061"/>
            <a:ext cx="3465576"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 xmlns:a16="http://schemas.microsoft.com/office/drawing/2014/main" id="{FCA77E09-7032-4D13-B1CC-BDD3118D3DC6}"/>
              </a:ext>
            </a:extLst>
          </p:cNvPr>
          <p:cNvCxnSpPr>
            <a:cxnSpLocks/>
          </p:cNvCxnSpPr>
          <p:nvPr/>
        </p:nvCxnSpPr>
        <p:spPr>
          <a:xfrm>
            <a:off x="3886199" y="837133"/>
            <a:ext cx="3465576"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 xmlns:a16="http://schemas.microsoft.com/office/drawing/2014/main" id="{FCA77E09-7032-4D13-B1CC-BDD3118D3DC6}"/>
              </a:ext>
            </a:extLst>
          </p:cNvPr>
          <p:cNvCxnSpPr>
            <a:cxnSpLocks/>
          </p:cNvCxnSpPr>
          <p:nvPr/>
        </p:nvCxnSpPr>
        <p:spPr>
          <a:xfrm>
            <a:off x="307128" y="5407061"/>
            <a:ext cx="3465576"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 xmlns:a16="http://schemas.microsoft.com/office/drawing/2014/main" id="{FCA77E09-7032-4D13-B1CC-BDD3118D3DC6}"/>
              </a:ext>
            </a:extLst>
          </p:cNvPr>
          <p:cNvCxnSpPr>
            <a:cxnSpLocks/>
          </p:cNvCxnSpPr>
          <p:nvPr/>
        </p:nvCxnSpPr>
        <p:spPr>
          <a:xfrm>
            <a:off x="3890391" y="5413411"/>
            <a:ext cx="3465576"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36873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229348" y="179187"/>
            <a:ext cx="7018850" cy="276999"/>
          </a:xfrm>
          <a:prstGeom prst="rect">
            <a:avLst/>
          </a:prstGeom>
          <a:noFill/>
          <a:ln w="3175">
            <a:noFill/>
          </a:ln>
        </p:spPr>
        <p:txBody>
          <a:bodyPr wrap="square" rtlCol="0">
            <a:spAutoFit/>
          </a:bodyPr>
          <a:lstStyle/>
          <a:p>
            <a:r>
              <a:rPr lang="en-US" sz="1200" b="1" dirty="0">
                <a:solidFill>
                  <a:srgbClr val="4C545A"/>
                </a:solidFill>
                <a:latin typeface="+mj-lt"/>
              </a:rPr>
              <a:t>Postnatal Health Check after Discharge from the Health Facility or Delivered at Home</a:t>
            </a:r>
          </a:p>
        </p:txBody>
      </p:sp>
      <p:sp>
        <p:nvSpPr>
          <p:cNvPr id="13" name="TextBox 12"/>
          <p:cNvSpPr txBox="1"/>
          <p:nvPr/>
        </p:nvSpPr>
        <p:spPr>
          <a:xfrm>
            <a:off x="228058" y="3914765"/>
            <a:ext cx="5655266" cy="276999"/>
          </a:xfrm>
          <a:prstGeom prst="rect">
            <a:avLst/>
          </a:prstGeom>
          <a:noFill/>
          <a:ln w="3175">
            <a:noFill/>
          </a:ln>
        </p:spPr>
        <p:txBody>
          <a:bodyPr wrap="square" rtlCol="0">
            <a:spAutoFit/>
          </a:bodyPr>
          <a:lstStyle/>
          <a:p>
            <a:r>
              <a:rPr lang="en-US" sz="1200" b="1" dirty="0">
                <a:solidFill>
                  <a:srgbClr val="4C545A"/>
                </a:solidFill>
                <a:latin typeface="+mj-lt"/>
              </a:rPr>
              <a:t>Duration of Post-natal Health Check Time for Mothers and Newborns</a:t>
            </a:r>
          </a:p>
        </p:txBody>
      </p:sp>
      <p:sp>
        <p:nvSpPr>
          <p:cNvPr id="15" name="TextBox 14"/>
          <p:cNvSpPr txBox="1"/>
          <p:nvPr/>
        </p:nvSpPr>
        <p:spPr>
          <a:xfrm>
            <a:off x="380906" y="4193762"/>
            <a:ext cx="3504599" cy="261610"/>
          </a:xfrm>
          <a:prstGeom prst="rect">
            <a:avLst/>
          </a:prstGeom>
          <a:noFill/>
          <a:ln w="3175">
            <a:noFill/>
          </a:ln>
        </p:spPr>
        <p:txBody>
          <a:bodyPr wrap="square" rtlCol="0">
            <a:spAutoFit/>
          </a:bodyPr>
          <a:lstStyle/>
          <a:p>
            <a:pPr algn="ctr"/>
            <a:r>
              <a:rPr lang="en-US" sz="1100" b="1" dirty="0">
                <a:solidFill>
                  <a:srgbClr val="4C545A"/>
                </a:solidFill>
                <a:latin typeface="+mj-lt"/>
              </a:rPr>
              <a:t>Mothers</a:t>
            </a:r>
          </a:p>
        </p:txBody>
      </p:sp>
      <p:sp>
        <p:nvSpPr>
          <p:cNvPr id="16" name="TextBox 15"/>
          <p:cNvSpPr txBox="1"/>
          <p:nvPr/>
        </p:nvSpPr>
        <p:spPr>
          <a:xfrm>
            <a:off x="3885505" y="4194034"/>
            <a:ext cx="3496096" cy="261610"/>
          </a:xfrm>
          <a:prstGeom prst="rect">
            <a:avLst/>
          </a:prstGeom>
          <a:noFill/>
          <a:ln w="3175">
            <a:noFill/>
          </a:ln>
        </p:spPr>
        <p:txBody>
          <a:bodyPr wrap="square" rtlCol="0">
            <a:spAutoFit/>
          </a:bodyPr>
          <a:lstStyle/>
          <a:p>
            <a:pPr algn="ctr"/>
            <a:r>
              <a:rPr lang="en-US" sz="1100" b="1" dirty="0">
                <a:solidFill>
                  <a:srgbClr val="4C545A"/>
                </a:solidFill>
                <a:latin typeface="+mj-lt"/>
              </a:rPr>
              <a:t>Children</a:t>
            </a:r>
          </a:p>
        </p:txBody>
      </p:sp>
      <p:sp>
        <p:nvSpPr>
          <p:cNvPr id="18" name="TextBox 17"/>
          <p:cNvSpPr txBox="1"/>
          <p:nvPr/>
        </p:nvSpPr>
        <p:spPr>
          <a:xfrm>
            <a:off x="302671" y="3518210"/>
            <a:ext cx="7050024" cy="307777"/>
          </a:xfrm>
          <a:prstGeom prst="rect">
            <a:avLst/>
          </a:prstGeom>
          <a:noFill/>
          <a:ln w="3175">
            <a:noFill/>
          </a:ln>
        </p:spPr>
        <p:txBody>
          <a:bodyPr wrap="square" rtlCol="0">
            <a:spAutoFit/>
          </a:bodyPr>
          <a:lstStyle/>
          <a:p>
            <a:r>
              <a:rPr lang="en-US" sz="700" dirty="0">
                <a:solidFill>
                  <a:schemeClr val="tx1">
                    <a:lumMod val="65000"/>
                    <a:lumOff val="35000"/>
                  </a:schemeClr>
                </a:solidFill>
              </a:rPr>
              <a:t>Percentage of women age 15-49 years with a live birth in the last 2 years who or whose most recent live-born children received a health check after discharge from the health facility or delivered at home by various characteristics</a:t>
            </a:r>
          </a:p>
        </p:txBody>
      </p:sp>
      <p:sp>
        <p:nvSpPr>
          <p:cNvPr id="19" name="TextBox 18"/>
          <p:cNvSpPr txBox="1"/>
          <p:nvPr/>
        </p:nvSpPr>
        <p:spPr>
          <a:xfrm>
            <a:off x="305128" y="9291153"/>
            <a:ext cx="6929779" cy="307777"/>
          </a:xfrm>
          <a:prstGeom prst="rect">
            <a:avLst/>
          </a:prstGeom>
          <a:noFill/>
          <a:ln w="3175">
            <a:noFill/>
          </a:ln>
        </p:spPr>
        <p:txBody>
          <a:bodyPr wrap="square" rtlCol="0">
            <a:spAutoFit/>
          </a:bodyPr>
          <a:lstStyle/>
          <a:p>
            <a:r>
              <a:rPr lang="en-US" sz="700" dirty="0">
                <a:solidFill>
                  <a:schemeClr val="tx1">
                    <a:lumMod val="65000"/>
                    <a:lumOff val="35000"/>
                  </a:schemeClr>
                </a:solidFill>
              </a:rPr>
              <a:t>Percent distribution of post-natal health check time for mothers and newborns in women age 15-49 years with a live birth in the last 2 years who or whose most recent live-born children received a health check after discharge from the health facility or delivered at home</a:t>
            </a:r>
          </a:p>
        </p:txBody>
      </p:sp>
      <p:grpSp>
        <p:nvGrpSpPr>
          <p:cNvPr id="10" name="Group 9"/>
          <p:cNvGrpSpPr/>
          <p:nvPr/>
        </p:nvGrpSpPr>
        <p:grpSpPr>
          <a:xfrm>
            <a:off x="304259" y="472298"/>
            <a:ext cx="7050024" cy="3045912"/>
            <a:chOff x="304259" y="472298"/>
            <a:chExt cx="7050024" cy="3045912"/>
          </a:xfrm>
        </p:grpSpPr>
        <p:graphicFrame>
          <p:nvGraphicFramePr>
            <p:cNvPr id="53" name="Chart 52"/>
            <p:cNvGraphicFramePr>
              <a:graphicFrameLocks/>
            </p:cNvGraphicFramePr>
            <p:nvPr>
              <p:extLst>
                <p:ext uri="{D42A27DB-BD31-4B8C-83A1-F6EECF244321}">
                  <p14:modId xmlns:p14="http://schemas.microsoft.com/office/powerpoint/2010/main" val="4188905527"/>
                </p:ext>
              </p:extLst>
            </p:nvPr>
          </p:nvGraphicFramePr>
          <p:xfrm>
            <a:off x="304259" y="472298"/>
            <a:ext cx="7050024" cy="284569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1353159" y="3318155"/>
              <a:ext cx="634391" cy="200055"/>
            </a:xfrm>
            <a:prstGeom prst="rect">
              <a:avLst/>
            </a:prstGeom>
            <a:noFill/>
            <a:ln w="3175">
              <a:noFill/>
            </a:ln>
          </p:spPr>
          <p:txBody>
            <a:bodyPr wrap="square" rtlCol="0">
              <a:spAutoFit/>
            </a:bodyPr>
            <a:lstStyle/>
            <a:p>
              <a:pPr algn="ctr"/>
              <a:r>
                <a:rPr lang="en-US" sz="700" dirty="0">
                  <a:solidFill>
                    <a:schemeClr val="tx1">
                      <a:lumMod val="65000"/>
                      <a:lumOff val="35000"/>
                    </a:schemeClr>
                  </a:solidFill>
                </a:rPr>
                <a:t>Area</a:t>
              </a:r>
            </a:p>
          </p:txBody>
        </p:sp>
        <p:sp>
          <p:nvSpPr>
            <p:cNvPr id="24" name="TextBox 23"/>
            <p:cNvSpPr txBox="1"/>
            <p:nvPr/>
          </p:nvSpPr>
          <p:spPr>
            <a:xfrm>
              <a:off x="2413318" y="3318155"/>
              <a:ext cx="1697349" cy="200055"/>
            </a:xfrm>
            <a:prstGeom prst="rect">
              <a:avLst/>
            </a:prstGeom>
            <a:noFill/>
            <a:ln w="3175">
              <a:noFill/>
            </a:ln>
          </p:spPr>
          <p:txBody>
            <a:bodyPr wrap="square" rtlCol="0">
              <a:spAutoFit/>
            </a:bodyPr>
            <a:lstStyle/>
            <a:p>
              <a:pPr algn="ctr"/>
              <a:r>
                <a:rPr lang="en-US" sz="700" dirty="0">
                  <a:solidFill>
                    <a:schemeClr val="tx1">
                      <a:lumMod val="65000"/>
                      <a:lumOff val="35000"/>
                    </a:schemeClr>
                  </a:solidFill>
                </a:rPr>
                <a:t>Wealth Quintile</a:t>
              </a:r>
            </a:p>
          </p:txBody>
        </p:sp>
        <p:sp>
          <p:nvSpPr>
            <p:cNvPr id="25" name="TextBox 24"/>
            <p:cNvSpPr txBox="1"/>
            <p:nvPr/>
          </p:nvSpPr>
          <p:spPr>
            <a:xfrm>
              <a:off x="4536435" y="3318155"/>
              <a:ext cx="988065" cy="200055"/>
            </a:xfrm>
            <a:prstGeom prst="rect">
              <a:avLst/>
            </a:prstGeom>
            <a:noFill/>
            <a:ln w="3175">
              <a:noFill/>
            </a:ln>
          </p:spPr>
          <p:txBody>
            <a:bodyPr wrap="square" rtlCol="0">
              <a:spAutoFit/>
            </a:bodyPr>
            <a:lstStyle/>
            <a:p>
              <a:pPr algn="ctr"/>
              <a:r>
                <a:rPr lang="en-US" sz="700" dirty="0">
                  <a:solidFill>
                    <a:schemeClr val="tx1">
                      <a:lumMod val="65000"/>
                      <a:lumOff val="35000"/>
                    </a:schemeClr>
                  </a:solidFill>
                </a:rPr>
                <a:t>Maternal Age</a:t>
              </a:r>
            </a:p>
          </p:txBody>
        </p:sp>
        <p:sp>
          <p:nvSpPr>
            <p:cNvPr id="26" name="TextBox 25"/>
            <p:cNvSpPr txBox="1"/>
            <p:nvPr/>
          </p:nvSpPr>
          <p:spPr>
            <a:xfrm>
              <a:off x="5951822" y="3317048"/>
              <a:ext cx="1344327" cy="200055"/>
            </a:xfrm>
            <a:prstGeom prst="rect">
              <a:avLst/>
            </a:prstGeom>
            <a:noFill/>
            <a:ln w="3175">
              <a:noFill/>
            </a:ln>
          </p:spPr>
          <p:txBody>
            <a:bodyPr wrap="square" rtlCol="0">
              <a:spAutoFit/>
            </a:bodyPr>
            <a:lstStyle/>
            <a:p>
              <a:pPr algn="ctr"/>
              <a:r>
                <a:rPr lang="en-US" sz="700" dirty="0">
                  <a:solidFill>
                    <a:schemeClr val="tx1">
                      <a:lumMod val="65000"/>
                      <a:lumOff val="35000"/>
                    </a:schemeClr>
                  </a:solidFill>
                </a:rPr>
                <a:t>Mother’s Education</a:t>
              </a:r>
            </a:p>
          </p:txBody>
        </p:sp>
      </p:grpSp>
      <p:graphicFrame>
        <p:nvGraphicFramePr>
          <p:cNvPr id="28" name="Chart 27"/>
          <p:cNvGraphicFramePr/>
          <p:nvPr>
            <p:extLst>
              <p:ext uri="{D42A27DB-BD31-4B8C-83A1-F6EECF244321}">
                <p14:modId xmlns:p14="http://schemas.microsoft.com/office/powerpoint/2010/main" val="4126336720"/>
              </p:ext>
            </p:extLst>
          </p:nvPr>
        </p:nvGraphicFramePr>
        <p:xfrm>
          <a:off x="305128" y="5026294"/>
          <a:ext cx="1828800" cy="1828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1" name="Chart 30"/>
          <p:cNvGraphicFramePr/>
          <p:nvPr>
            <p:extLst>
              <p:ext uri="{D42A27DB-BD31-4B8C-83A1-F6EECF244321}">
                <p14:modId xmlns:p14="http://schemas.microsoft.com/office/powerpoint/2010/main" val="3075204031"/>
              </p:ext>
            </p:extLst>
          </p:nvPr>
        </p:nvGraphicFramePr>
        <p:xfrm>
          <a:off x="1863452" y="6172765"/>
          <a:ext cx="1828800" cy="18288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2" name="Chart 31"/>
          <p:cNvGraphicFramePr/>
          <p:nvPr>
            <p:extLst>
              <p:ext uri="{D42A27DB-BD31-4B8C-83A1-F6EECF244321}">
                <p14:modId xmlns:p14="http://schemas.microsoft.com/office/powerpoint/2010/main" val="1226662343"/>
              </p:ext>
            </p:extLst>
          </p:nvPr>
        </p:nvGraphicFramePr>
        <p:xfrm>
          <a:off x="306187" y="7235816"/>
          <a:ext cx="1828800" cy="18288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3" name="Chart 32"/>
          <p:cNvGraphicFramePr/>
          <p:nvPr>
            <p:extLst>
              <p:ext uri="{D42A27DB-BD31-4B8C-83A1-F6EECF244321}">
                <p14:modId xmlns:p14="http://schemas.microsoft.com/office/powerpoint/2010/main" val="124011025"/>
              </p:ext>
            </p:extLst>
          </p:nvPr>
        </p:nvGraphicFramePr>
        <p:xfrm>
          <a:off x="3885505" y="7232156"/>
          <a:ext cx="1828800" cy="182880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34" name="Chart 33"/>
          <p:cNvGraphicFramePr/>
          <p:nvPr>
            <p:extLst>
              <p:ext uri="{D42A27DB-BD31-4B8C-83A1-F6EECF244321}">
                <p14:modId xmlns:p14="http://schemas.microsoft.com/office/powerpoint/2010/main" val="1721342670"/>
              </p:ext>
            </p:extLst>
          </p:nvPr>
        </p:nvGraphicFramePr>
        <p:xfrm>
          <a:off x="5441676" y="6171178"/>
          <a:ext cx="1828800" cy="182880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35" name="Chart 34"/>
          <p:cNvGraphicFramePr/>
          <p:nvPr>
            <p:extLst>
              <p:ext uri="{D42A27DB-BD31-4B8C-83A1-F6EECF244321}">
                <p14:modId xmlns:p14="http://schemas.microsoft.com/office/powerpoint/2010/main" val="193427210"/>
              </p:ext>
            </p:extLst>
          </p:nvPr>
        </p:nvGraphicFramePr>
        <p:xfrm>
          <a:off x="3885505" y="5027443"/>
          <a:ext cx="1828800" cy="1828800"/>
        </p:xfrm>
        <a:graphic>
          <a:graphicData uri="http://schemas.openxmlformats.org/drawingml/2006/chart">
            <c:chart xmlns:c="http://schemas.openxmlformats.org/drawingml/2006/chart" xmlns:r="http://schemas.openxmlformats.org/officeDocument/2006/relationships" r:id="rId8"/>
          </a:graphicData>
        </a:graphic>
      </p:graphicFrame>
      <p:cxnSp>
        <p:nvCxnSpPr>
          <p:cNvPr id="30" name="Straight Connector 29"/>
          <p:cNvCxnSpPr/>
          <p:nvPr/>
        </p:nvCxnSpPr>
        <p:spPr>
          <a:xfrm>
            <a:off x="302482" y="4191598"/>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2276884" y="4569910"/>
            <a:ext cx="1457689" cy="1015552"/>
            <a:chOff x="2280754" y="4495417"/>
            <a:chExt cx="1457689" cy="1015552"/>
          </a:xfrm>
        </p:grpSpPr>
        <p:sp>
          <p:nvSpPr>
            <p:cNvPr id="37" name="TextBox 36"/>
            <p:cNvSpPr txBox="1"/>
            <p:nvPr/>
          </p:nvSpPr>
          <p:spPr>
            <a:xfrm>
              <a:off x="2280755" y="4815894"/>
              <a:ext cx="250680" cy="128016"/>
            </a:xfrm>
            <a:prstGeom prst="rect">
              <a:avLst/>
            </a:prstGeom>
            <a:solidFill>
              <a:srgbClr val="F15A40"/>
            </a:solidFill>
          </p:spPr>
          <p:txBody>
            <a:bodyPr wrap="square" rtlCol="0">
              <a:spAutoFit/>
            </a:bodyPr>
            <a:lstStyle/>
            <a:p>
              <a:endParaRPr lang="en-US" sz="800" dirty="0"/>
            </a:p>
          </p:txBody>
        </p:sp>
        <p:sp>
          <p:nvSpPr>
            <p:cNvPr id="38" name="TextBox 37"/>
            <p:cNvSpPr txBox="1"/>
            <p:nvPr/>
          </p:nvSpPr>
          <p:spPr>
            <a:xfrm>
              <a:off x="2531435" y="4748219"/>
              <a:ext cx="1207008" cy="253916"/>
            </a:xfrm>
            <a:prstGeom prst="rect">
              <a:avLst/>
            </a:prstGeom>
            <a:noFill/>
            <a:ln w="3175">
              <a:noFill/>
            </a:ln>
          </p:spPr>
          <p:txBody>
            <a:bodyPr wrap="square" rtlCol="0" anchor="ctr">
              <a:spAutoFit/>
            </a:bodyPr>
            <a:lstStyle/>
            <a:p>
              <a:pPr>
                <a:lnSpc>
                  <a:spcPct val="150000"/>
                </a:lnSpc>
              </a:pPr>
              <a:r>
                <a:rPr lang="en-US" sz="700" dirty="0"/>
                <a:t>During 2-4 weeks</a:t>
              </a:r>
            </a:p>
          </p:txBody>
        </p:sp>
        <p:sp>
          <p:nvSpPr>
            <p:cNvPr id="39" name="TextBox 38"/>
            <p:cNvSpPr txBox="1"/>
            <p:nvPr/>
          </p:nvSpPr>
          <p:spPr>
            <a:xfrm>
              <a:off x="2531435" y="5002135"/>
              <a:ext cx="1207008" cy="253916"/>
            </a:xfrm>
            <a:prstGeom prst="rect">
              <a:avLst/>
            </a:prstGeom>
            <a:noFill/>
            <a:ln w="3175">
              <a:noFill/>
            </a:ln>
          </p:spPr>
          <p:txBody>
            <a:bodyPr wrap="square" rtlCol="0" anchor="ctr">
              <a:spAutoFit/>
            </a:bodyPr>
            <a:lstStyle/>
            <a:p>
              <a:pPr>
                <a:lnSpc>
                  <a:spcPct val="150000"/>
                </a:lnSpc>
              </a:pPr>
              <a:r>
                <a:rPr lang="en-US" sz="700" dirty="0"/>
                <a:t>After 4 weeks</a:t>
              </a:r>
            </a:p>
          </p:txBody>
        </p:sp>
        <p:sp>
          <p:nvSpPr>
            <p:cNvPr id="36" name="TextBox 35"/>
            <p:cNvSpPr txBox="1"/>
            <p:nvPr/>
          </p:nvSpPr>
          <p:spPr>
            <a:xfrm>
              <a:off x="2531435" y="4495417"/>
              <a:ext cx="1206313" cy="253916"/>
            </a:xfrm>
            <a:prstGeom prst="rect">
              <a:avLst/>
            </a:prstGeom>
            <a:noFill/>
            <a:ln w="3175">
              <a:noFill/>
            </a:ln>
          </p:spPr>
          <p:txBody>
            <a:bodyPr wrap="square" rtlCol="0" anchor="ctr">
              <a:spAutoFit/>
            </a:bodyPr>
            <a:lstStyle/>
            <a:p>
              <a:pPr>
                <a:lnSpc>
                  <a:spcPct val="150000"/>
                </a:lnSpc>
              </a:pPr>
              <a:r>
                <a:rPr lang="en-US" sz="700" dirty="0"/>
                <a:t>During the first week </a:t>
              </a:r>
            </a:p>
          </p:txBody>
        </p:sp>
        <p:sp>
          <p:nvSpPr>
            <p:cNvPr id="40" name="TextBox 39"/>
            <p:cNvSpPr txBox="1"/>
            <p:nvPr/>
          </p:nvSpPr>
          <p:spPr>
            <a:xfrm>
              <a:off x="2280754" y="4563041"/>
              <a:ext cx="250681" cy="128861"/>
            </a:xfrm>
            <a:prstGeom prst="rect">
              <a:avLst/>
            </a:prstGeom>
            <a:solidFill>
              <a:srgbClr val="684FA1"/>
            </a:solidFill>
          </p:spPr>
          <p:txBody>
            <a:bodyPr wrap="square" rtlCol="0">
              <a:spAutoFit/>
            </a:bodyPr>
            <a:lstStyle/>
            <a:p>
              <a:endParaRPr lang="en-US" sz="800" dirty="0"/>
            </a:p>
          </p:txBody>
        </p:sp>
        <p:sp>
          <p:nvSpPr>
            <p:cNvPr id="42" name="TextBox 41"/>
            <p:cNvSpPr txBox="1"/>
            <p:nvPr/>
          </p:nvSpPr>
          <p:spPr>
            <a:xfrm>
              <a:off x="2281008" y="5068817"/>
              <a:ext cx="250680" cy="128016"/>
            </a:xfrm>
            <a:prstGeom prst="rect">
              <a:avLst/>
            </a:prstGeom>
            <a:solidFill>
              <a:srgbClr val="9DC3E6"/>
            </a:solidFill>
          </p:spPr>
          <p:txBody>
            <a:bodyPr wrap="square" rtlCol="0">
              <a:spAutoFit/>
            </a:bodyPr>
            <a:lstStyle/>
            <a:p>
              <a:endParaRPr lang="en-US" sz="800" dirty="0"/>
            </a:p>
          </p:txBody>
        </p:sp>
        <p:sp>
          <p:nvSpPr>
            <p:cNvPr id="51" name="TextBox 50"/>
            <p:cNvSpPr txBox="1"/>
            <p:nvPr/>
          </p:nvSpPr>
          <p:spPr>
            <a:xfrm>
              <a:off x="2531435" y="5254937"/>
              <a:ext cx="1207008" cy="256032"/>
            </a:xfrm>
            <a:prstGeom prst="rect">
              <a:avLst/>
            </a:prstGeom>
            <a:noFill/>
            <a:ln w="3175">
              <a:noFill/>
            </a:ln>
          </p:spPr>
          <p:txBody>
            <a:bodyPr wrap="square" rtlCol="0" anchor="ctr">
              <a:spAutoFit/>
            </a:bodyPr>
            <a:lstStyle/>
            <a:p>
              <a:r>
                <a:rPr lang="en-US" sz="700" dirty="0"/>
                <a:t>DK/ don’t remember</a:t>
              </a:r>
            </a:p>
          </p:txBody>
        </p:sp>
        <p:sp>
          <p:nvSpPr>
            <p:cNvPr id="52" name="TextBox 51"/>
            <p:cNvSpPr txBox="1"/>
            <p:nvPr/>
          </p:nvSpPr>
          <p:spPr>
            <a:xfrm>
              <a:off x="2281008" y="5314155"/>
              <a:ext cx="250680" cy="128016"/>
            </a:xfrm>
            <a:prstGeom prst="rect">
              <a:avLst/>
            </a:prstGeom>
            <a:solidFill>
              <a:srgbClr val="FCB040"/>
            </a:solidFill>
          </p:spPr>
          <p:txBody>
            <a:bodyPr wrap="square" rtlCol="0">
              <a:spAutoFit/>
            </a:bodyPr>
            <a:lstStyle/>
            <a:p>
              <a:endParaRPr lang="en-US" sz="800" dirty="0"/>
            </a:p>
          </p:txBody>
        </p:sp>
      </p:grpSp>
      <p:cxnSp>
        <p:nvCxnSpPr>
          <p:cNvPr id="54" name="Straight Connector 53"/>
          <p:cNvCxnSpPr/>
          <p:nvPr/>
        </p:nvCxnSpPr>
        <p:spPr>
          <a:xfrm>
            <a:off x="305128" y="453264"/>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grpSp>
        <p:nvGrpSpPr>
          <p:cNvPr id="55" name="Group 54"/>
          <p:cNvGrpSpPr/>
          <p:nvPr/>
        </p:nvGrpSpPr>
        <p:grpSpPr>
          <a:xfrm>
            <a:off x="5783751" y="4569910"/>
            <a:ext cx="1457689" cy="1015552"/>
            <a:chOff x="2280754" y="4495417"/>
            <a:chExt cx="1457689" cy="1015552"/>
          </a:xfrm>
        </p:grpSpPr>
        <p:sp>
          <p:nvSpPr>
            <p:cNvPr id="56" name="TextBox 55"/>
            <p:cNvSpPr txBox="1"/>
            <p:nvPr/>
          </p:nvSpPr>
          <p:spPr>
            <a:xfrm>
              <a:off x="2280755" y="4815894"/>
              <a:ext cx="250680" cy="128016"/>
            </a:xfrm>
            <a:prstGeom prst="rect">
              <a:avLst/>
            </a:prstGeom>
            <a:solidFill>
              <a:srgbClr val="00B0F0"/>
            </a:solidFill>
          </p:spPr>
          <p:txBody>
            <a:bodyPr wrap="square" rtlCol="0">
              <a:spAutoFit/>
            </a:bodyPr>
            <a:lstStyle/>
            <a:p>
              <a:endParaRPr lang="en-US" sz="800" dirty="0"/>
            </a:p>
          </p:txBody>
        </p:sp>
        <p:sp>
          <p:nvSpPr>
            <p:cNvPr id="57" name="TextBox 56"/>
            <p:cNvSpPr txBox="1"/>
            <p:nvPr/>
          </p:nvSpPr>
          <p:spPr>
            <a:xfrm>
              <a:off x="2531435" y="4748219"/>
              <a:ext cx="1207008" cy="253916"/>
            </a:xfrm>
            <a:prstGeom prst="rect">
              <a:avLst/>
            </a:prstGeom>
            <a:noFill/>
            <a:ln w="3175">
              <a:noFill/>
            </a:ln>
          </p:spPr>
          <p:txBody>
            <a:bodyPr wrap="square" rtlCol="0" anchor="ctr">
              <a:spAutoFit/>
            </a:bodyPr>
            <a:lstStyle/>
            <a:p>
              <a:pPr>
                <a:lnSpc>
                  <a:spcPct val="150000"/>
                </a:lnSpc>
              </a:pPr>
              <a:r>
                <a:rPr lang="en-US" sz="700" dirty="0"/>
                <a:t>During 2-4 weeks</a:t>
              </a:r>
            </a:p>
          </p:txBody>
        </p:sp>
        <p:sp>
          <p:nvSpPr>
            <p:cNvPr id="58" name="TextBox 57"/>
            <p:cNvSpPr txBox="1"/>
            <p:nvPr/>
          </p:nvSpPr>
          <p:spPr>
            <a:xfrm>
              <a:off x="2531435" y="5002135"/>
              <a:ext cx="1207008" cy="253916"/>
            </a:xfrm>
            <a:prstGeom prst="rect">
              <a:avLst/>
            </a:prstGeom>
            <a:noFill/>
            <a:ln w="3175">
              <a:noFill/>
            </a:ln>
          </p:spPr>
          <p:txBody>
            <a:bodyPr wrap="square" rtlCol="0" anchor="ctr">
              <a:spAutoFit/>
            </a:bodyPr>
            <a:lstStyle/>
            <a:p>
              <a:pPr>
                <a:lnSpc>
                  <a:spcPct val="150000"/>
                </a:lnSpc>
              </a:pPr>
              <a:r>
                <a:rPr lang="en-US" sz="700" dirty="0"/>
                <a:t>After 4 weeks</a:t>
              </a:r>
            </a:p>
          </p:txBody>
        </p:sp>
        <p:sp>
          <p:nvSpPr>
            <p:cNvPr id="59" name="TextBox 58"/>
            <p:cNvSpPr txBox="1"/>
            <p:nvPr/>
          </p:nvSpPr>
          <p:spPr>
            <a:xfrm>
              <a:off x="2531435" y="4495417"/>
              <a:ext cx="1206313" cy="253916"/>
            </a:xfrm>
            <a:prstGeom prst="rect">
              <a:avLst/>
            </a:prstGeom>
            <a:noFill/>
            <a:ln w="3175">
              <a:noFill/>
            </a:ln>
          </p:spPr>
          <p:txBody>
            <a:bodyPr wrap="square" rtlCol="0" anchor="ctr">
              <a:spAutoFit/>
            </a:bodyPr>
            <a:lstStyle/>
            <a:p>
              <a:pPr>
                <a:lnSpc>
                  <a:spcPct val="150000"/>
                </a:lnSpc>
              </a:pPr>
              <a:r>
                <a:rPr lang="en-US" sz="700" dirty="0"/>
                <a:t>During the first week </a:t>
              </a:r>
            </a:p>
          </p:txBody>
        </p:sp>
        <p:sp>
          <p:nvSpPr>
            <p:cNvPr id="60" name="TextBox 59"/>
            <p:cNvSpPr txBox="1"/>
            <p:nvPr/>
          </p:nvSpPr>
          <p:spPr>
            <a:xfrm>
              <a:off x="2280754" y="4563041"/>
              <a:ext cx="250681" cy="128861"/>
            </a:xfrm>
            <a:prstGeom prst="rect">
              <a:avLst/>
            </a:prstGeom>
            <a:solidFill>
              <a:srgbClr val="A9D18E"/>
            </a:solidFill>
          </p:spPr>
          <p:txBody>
            <a:bodyPr wrap="square" rtlCol="0">
              <a:spAutoFit/>
            </a:bodyPr>
            <a:lstStyle/>
            <a:p>
              <a:endParaRPr lang="en-US" sz="800" dirty="0"/>
            </a:p>
          </p:txBody>
        </p:sp>
        <p:sp>
          <p:nvSpPr>
            <p:cNvPr id="61" name="TextBox 60"/>
            <p:cNvSpPr txBox="1"/>
            <p:nvPr/>
          </p:nvSpPr>
          <p:spPr>
            <a:xfrm>
              <a:off x="2281008" y="5068817"/>
              <a:ext cx="250680" cy="128016"/>
            </a:xfrm>
            <a:prstGeom prst="rect">
              <a:avLst/>
            </a:prstGeom>
            <a:solidFill>
              <a:srgbClr val="D0CECE"/>
            </a:solidFill>
          </p:spPr>
          <p:txBody>
            <a:bodyPr wrap="square" rtlCol="0">
              <a:spAutoFit/>
            </a:bodyPr>
            <a:lstStyle/>
            <a:p>
              <a:endParaRPr lang="en-US" sz="800" dirty="0"/>
            </a:p>
          </p:txBody>
        </p:sp>
        <p:sp>
          <p:nvSpPr>
            <p:cNvPr id="62" name="TextBox 61"/>
            <p:cNvSpPr txBox="1"/>
            <p:nvPr/>
          </p:nvSpPr>
          <p:spPr>
            <a:xfrm>
              <a:off x="2531435" y="5254937"/>
              <a:ext cx="1207008" cy="256032"/>
            </a:xfrm>
            <a:prstGeom prst="rect">
              <a:avLst/>
            </a:prstGeom>
            <a:noFill/>
            <a:ln w="3175">
              <a:noFill/>
            </a:ln>
          </p:spPr>
          <p:txBody>
            <a:bodyPr wrap="square" rtlCol="0" anchor="ctr">
              <a:spAutoFit/>
            </a:bodyPr>
            <a:lstStyle/>
            <a:p>
              <a:r>
                <a:rPr lang="en-US" sz="700" dirty="0"/>
                <a:t>DK/ don’t remember</a:t>
              </a:r>
            </a:p>
          </p:txBody>
        </p:sp>
        <p:sp>
          <p:nvSpPr>
            <p:cNvPr id="63" name="TextBox 62"/>
            <p:cNvSpPr txBox="1"/>
            <p:nvPr/>
          </p:nvSpPr>
          <p:spPr>
            <a:xfrm>
              <a:off x="2281008" y="5314155"/>
              <a:ext cx="250680" cy="128016"/>
            </a:xfrm>
            <a:prstGeom prst="rect">
              <a:avLst/>
            </a:prstGeom>
            <a:solidFill>
              <a:srgbClr val="FCB040"/>
            </a:solidFill>
          </p:spPr>
          <p:txBody>
            <a:bodyPr wrap="square" rtlCol="0">
              <a:spAutoFit/>
            </a:bodyPr>
            <a:lstStyle/>
            <a:p>
              <a:endParaRPr lang="en-US" sz="800" dirty="0"/>
            </a:p>
          </p:txBody>
        </p:sp>
      </p:grpSp>
    </p:spTree>
    <p:extLst>
      <p:ext uri="{BB962C8B-B14F-4D97-AF65-F5344CB8AC3E}">
        <p14:creationId xmlns:p14="http://schemas.microsoft.com/office/powerpoint/2010/main" val="37422489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r="28854"/>
          <a:stretch/>
        </p:blipFill>
        <p:spPr>
          <a:xfrm>
            <a:off x="303653" y="8207740"/>
            <a:ext cx="7047672" cy="1629680"/>
          </a:xfrm>
          <a:prstGeom prst="rect">
            <a:avLst/>
          </a:prstGeom>
        </p:spPr>
      </p:pic>
      <p:sp>
        <p:nvSpPr>
          <p:cNvPr id="46" name="TextBox 45"/>
          <p:cNvSpPr txBox="1"/>
          <p:nvPr/>
        </p:nvSpPr>
        <p:spPr>
          <a:xfrm>
            <a:off x="232738" y="184190"/>
            <a:ext cx="4209409" cy="276999"/>
          </a:xfrm>
          <a:prstGeom prst="rect">
            <a:avLst/>
          </a:prstGeom>
          <a:noFill/>
          <a:ln w="3175">
            <a:noFill/>
          </a:ln>
        </p:spPr>
        <p:txBody>
          <a:bodyPr wrap="square" rtlCol="0">
            <a:spAutoFit/>
          </a:bodyPr>
          <a:lstStyle/>
          <a:p>
            <a:r>
              <a:rPr lang="en-US" sz="1200" b="1" dirty="0">
                <a:solidFill>
                  <a:srgbClr val="4C545A"/>
                </a:solidFill>
                <a:latin typeface="+mj-lt"/>
              </a:rPr>
              <a:t>Regional</a:t>
            </a:r>
            <a:r>
              <a:rPr lang="en-US" sz="1200" b="1" dirty="0">
                <a:solidFill>
                  <a:srgbClr val="4C545A"/>
                </a:solidFill>
              </a:rPr>
              <a:t> </a:t>
            </a:r>
            <a:r>
              <a:rPr lang="en-US" sz="1200" b="1" dirty="0">
                <a:solidFill>
                  <a:srgbClr val="4C545A"/>
                </a:solidFill>
                <a:latin typeface="+mj-lt"/>
              </a:rPr>
              <a:t>Data on Maternal and Newborn Cascade</a:t>
            </a:r>
          </a:p>
        </p:txBody>
      </p:sp>
      <p:sp>
        <p:nvSpPr>
          <p:cNvPr id="79" name="Text Box 2"/>
          <p:cNvSpPr txBox="1">
            <a:spLocks noChangeArrowheads="1"/>
          </p:cNvSpPr>
          <p:nvPr/>
        </p:nvSpPr>
        <p:spPr bwMode="auto">
          <a:xfrm>
            <a:off x="304800" y="8210550"/>
            <a:ext cx="7050024" cy="1492250"/>
          </a:xfrm>
          <a:prstGeom prst="rect">
            <a:avLst/>
          </a:prstGeom>
          <a:noFill/>
          <a:ln w="9525">
            <a:noFill/>
            <a:miter lim="800000"/>
            <a:headEnd/>
            <a:tailEnd/>
          </a:ln>
        </p:spPr>
        <p:txBody>
          <a:bodyPr rot="0" vert="horz" wrap="square" lIns="91440" tIns="45720" rIns="91440" bIns="45720" numCol="3" anchor="t" anchorCtr="0">
            <a:noAutofit/>
          </a:bodyPr>
          <a:lstStyle/>
          <a:p>
            <a:pPr marL="118872"/>
            <a:r>
              <a:rPr lang="en-GB" sz="900" dirty="0">
                <a:solidFill>
                  <a:schemeClr val="bg1"/>
                </a:solidFill>
              </a:rPr>
              <a:t>The Georgia Multiple Indicator Cluster Survey (MICS) was carried out in 2018 by the National Statistics Office of Georgia as part of the global MICS programme. Technical support was provided by the United Nations Children’s Fund (UNICEF). UNICEF, NCDC, USAID, WB, UNFPA, SIDA, AFD, SCD, ISS, UNDP and WHO provided financial support.</a:t>
            </a:r>
          </a:p>
          <a:p>
            <a:pPr marL="118872"/>
            <a:endParaRPr lang="en-GB" sz="900" dirty="0">
              <a:solidFill>
                <a:schemeClr val="bg1"/>
              </a:solidFill>
            </a:endParaRPr>
          </a:p>
          <a:p>
            <a:pPr marL="118872"/>
            <a:endParaRPr lang="en-GB" sz="900" dirty="0">
              <a:solidFill>
                <a:schemeClr val="bg1"/>
              </a:solidFill>
            </a:endParaRPr>
          </a:p>
          <a:p>
            <a:pPr marL="118872"/>
            <a:r>
              <a:rPr lang="en-GB" sz="900" dirty="0">
                <a:solidFill>
                  <a:schemeClr val="bg1"/>
                </a:solidFill>
              </a:rPr>
              <a:t>The objective of this snapshot is to disseminate selected findings from the Georgia MICS 2018 related to Maternal and </a:t>
            </a:r>
            <a:r>
              <a:rPr lang="en-GB" sz="900" dirty="0" err="1">
                <a:solidFill>
                  <a:schemeClr val="bg1"/>
                </a:solidFill>
              </a:rPr>
              <a:t>Newborn</a:t>
            </a:r>
            <a:r>
              <a:rPr lang="en-GB" sz="900" dirty="0">
                <a:solidFill>
                  <a:schemeClr val="bg1"/>
                </a:solidFill>
              </a:rPr>
              <a:t> Health. Data from this snapshot can be found in table TM.6.1, TM.6.2CS, TM.8.2CS, TM.8.4, TM.14.1CS and TC.7.1. </a:t>
            </a:r>
            <a:endParaRPr lang="en-US" sz="900" dirty="0">
              <a:solidFill>
                <a:schemeClr val="bg1"/>
              </a:solidFill>
            </a:endParaRPr>
          </a:p>
          <a:p>
            <a:pPr marL="118872"/>
            <a:endParaRPr lang="en-GB" sz="900" dirty="0">
              <a:solidFill>
                <a:schemeClr val="bg1"/>
              </a:solidFill>
            </a:endParaRPr>
          </a:p>
          <a:p>
            <a:pPr marL="118872"/>
            <a:endParaRPr lang="en-GB" sz="900" dirty="0">
              <a:solidFill>
                <a:schemeClr val="bg1"/>
              </a:solidFill>
            </a:endParaRPr>
          </a:p>
          <a:p>
            <a:pPr marL="118872"/>
            <a:endParaRPr lang="en-GB" sz="900" dirty="0">
              <a:solidFill>
                <a:schemeClr val="bg1"/>
              </a:solidFill>
            </a:endParaRPr>
          </a:p>
          <a:p>
            <a:pPr marL="118872"/>
            <a:endParaRPr lang="en-GB" sz="900" dirty="0">
              <a:solidFill>
                <a:schemeClr val="bg1"/>
              </a:solidFill>
            </a:endParaRPr>
          </a:p>
          <a:p>
            <a:pPr marL="118872"/>
            <a:r>
              <a:rPr lang="en-GB" sz="900" dirty="0">
                <a:solidFill>
                  <a:schemeClr val="bg1"/>
                </a:solidFill>
              </a:rPr>
              <a:t>Further statistical snapshots and the Survey Findings Report for this and other surveys are available on mics.unicef.org/surveys.</a:t>
            </a:r>
          </a:p>
        </p:txBody>
      </p:sp>
      <p:sp>
        <p:nvSpPr>
          <p:cNvPr id="7" name="TextBox 6"/>
          <p:cNvSpPr txBox="1"/>
          <p:nvPr/>
        </p:nvSpPr>
        <p:spPr>
          <a:xfrm>
            <a:off x="307445" y="4255337"/>
            <a:ext cx="6895334" cy="215444"/>
          </a:xfrm>
          <a:prstGeom prst="rect">
            <a:avLst/>
          </a:prstGeom>
          <a:noFill/>
          <a:ln w="3175">
            <a:noFill/>
          </a:ln>
        </p:spPr>
        <p:txBody>
          <a:bodyPr wrap="square" rtlCol="0">
            <a:spAutoFit/>
          </a:bodyPr>
          <a:lstStyle/>
          <a:p>
            <a:r>
              <a:rPr lang="en-US" sz="800" dirty="0">
                <a:solidFill>
                  <a:schemeClr val="tx1">
                    <a:lumMod val="65000"/>
                    <a:lumOff val="35000"/>
                  </a:schemeClr>
                </a:solidFill>
              </a:rPr>
              <a:t>For indicator definitions, see earlier charts</a:t>
            </a:r>
          </a:p>
        </p:txBody>
      </p:sp>
      <p:graphicFrame>
        <p:nvGraphicFramePr>
          <p:cNvPr id="8" name="Table 7"/>
          <p:cNvGraphicFramePr>
            <a:graphicFrameLocks noGrp="1"/>
          </p:cNvGraphicFramePr>
          <p:nvPr>
            <p:extLst>
              <p:ext uri="{D42A27DB-BD31-4B8C-83A1-F6EECF244321}">
                <p14:modId xmlns:p14="http://schemas.microsoft.com/office/powerpoint/2010/main" val="2502883662"/>
              </p:ext>
            </p:extLst>
          </p:nvPr>
        </p:nvGraphicFramePr>
        <p:xfrm>
          <a:off x="461644" y="710245"/>
          <a:ext cx="6777356" cy="3480251"/>
        </p:xfrm>
        <a:graphic>
          <a:graphicData uri="http://schemas.openxmlformats.org/drawingml/2006/table">
            <a:tbl>
              <a:tblPr firstRow="1" bandRow="1">
                <a:tableStyleId>{5C22544A-7EE6-4342-B048-85BDC9FD1C3A}</a:tableStyleId>
              </a:tblPr>
              <a:tblGrid>
                <a:gridCol w="1562791">
                  <a:extLst>
                    <a:ext uri="{9D8B030D-6E8A-4147-A177-3AD203B41FA5}">
                      <a16:colId xmlns="" xmlns:a16="http://schemas.microsoft.com/office/drawing/2014/main" val="20000"/>
                    </a:ext>
                  </a:extLst>
                </a:gridCol>
                <a:gridCol w="1042913">
                  <a:extLst>
                    <a:ext uri="{9D8B030D-6E8A-4147-A177-3AD203B41FA5}">
                      <a16:colId xmlns="" xmlns:a16="http://schemas.microsoft.com/office/drawing/2014/main" val="618576090"/>
                    </a:ext>
                  </a:extLst>
                </a:gridCol>
                <a:gridCol w="1042913">
                  <a:extLst>
                    <a:ext uri="{9D8B030D-6E8A-4147-A177-3AD203B41FA5}">
                      <a16:colId xmlns="" xmlns:a16="http://schemas.microsoft.com/office/drawing/2014/main" val="1324153235"/>
                    </a:ext>
                  </a:extLst>
                </a:gridCol>
                <a:gridCol w="1042913">
                  <a:extLst>
                    <a:ext uri="{9D8B030D-6E8A-4147-A177-3AD203B41FA5}">
                      <a16:colId xmlns="" xmlns:a16="http://schemas.microsoft.com/office/drawing/2014/main" val="20002"/>
                    </a:ext>
                  </a:extLst>
                </a:gridCol>
                <a:gridCol w="1042913">
                  <a:extLst>
                    <a:ext uri="{9D8B030D-6E8A-4147-A177-3AD203B41FA5}">
                      <a16:colId xmlns="" xmlns:a16="http://schemas.microsoft.com/office/drawing/2014/main" val="1490730675"/>
                    </a:ext>
                  </a:extLst>
                </a:gridCol>
                <a:gridCol w="1042913">
                  <a:extLst>
                    <a:ext uri="{9D8B030D-6E8A-4147-A177-3AD203B41FA5}">
                      <a16:colId xmlns="" xmlns:a16="http://schemas.microsoft.com/office/drawing/2014/main" val="20003"/>
                    </a:ext>
                  </a:extLst>
                </a:gridCol>
              </a:tblGrid>
              <a:tr h="415378">
                <a:tc>
                  <a:txBody>
                    <a:bodyPr/>
                    <a:lstStyle/>
                    <a:p>
                      <a:r>
                        <a:rPr lang="en-US" sz="800" dirty="0">
                          <a:latin typeface="+mj-lt"/>
                        </a:rPr>
                        <a:t>Region </a:t>
                      </a:r>
                    </a:p>
                  </a:txBody>
                  <a:tcPr anchor="ctr">
                    <a:lnL w="6350" cap="flat" cmpd="sng" algn="ctr">
                      <a:noFill/>
                      <a:prstDash val="solid"/>
                      <a:round/>
                      <a:headEnd type="none" w="med" len="med"/>
                      <a:tailEnd type="none" w="med" len="med"/>
                    </a:lnL>
                    <a:lnT w="6350" cap="flat" cmpd="sng" algn="ctr">
                      <a:noFill/>
                      <a:prstDash val="solid"/>
                      <a:round/>
                      <a:headEnd type="none" w="med" len="med"/>
                      <a:tailEnd type="none" w="med" len="med"/>
                    </a:lnT>
                    <a:solidFill>
                      <a:schemeClr val="bg1">
                        <a:lumMod val="75000"/>
                      </a:schemeClr>
                    </a:solidFill>
                  </a:tcPr>
                </a:tc>
                <a:tc>
                  <a:txBody>
                    <a:bodyPr/>
                    <a:lstStyle/>
                    <a:p>
                      <a:pPr marL="0" marR="0" lvl="0" indent="0" algn="ctr" defTabSz="777240" rtl="0" eaLnBrk="1" fontAlgn="auto" latinLnBrk="0" hangingPunct="1">
                        <a:lnSpc>
                          <a:spcPct val="100000"/>
                        </a:lnSpc>
                        <a:spcBef>
                          <a:spcPts val="0"/>
                        </a:spcBef>
                        <a:spcAft>
                          <a:spcPts val="0"/>
                        </a:spcAft>
                        <a:buClrTx/>
                        <a:buSzTx/>
                        <a:buFontTx/>
                        <a:buNone/>
                        <a:tabLst/>
                        <a:defRPr/>
                      </a:pPr>
                      <a:r>
                        <a:rPr lang="en-US" sz="800" b="1" kern="1200" dirty="0">
                          <a:solidFill>
                            <a:schemeClr val="lt1"/>
                          </a:solidFill>
                          <a:latin typeface="+mj-lt"/>
                          <a:ea typeface="+mn-ea"/>
                          <a:cs typeface="+mn-cs"/>
                        </a:rPr>
                        <a:t>C  Section</a:t>
                      </a:r>
                    </a:p>
                  </a:txBody>
                  <a:tcPr anchor="ctr">
                    <a:lnT w="6350" cap="flat" cmpd="sng" algn="ctr">
                      <a:noFill/>
                      <a:prstDash val="solid"/>
                      <a:round/>
                      <a:headEnd type="none" w="med" len="med"/>
                      <a:tailEnd type="none" w="med" len="med"/>
                    </a:lnT>
                    <a:solidFill>
                      <a:srgbClr val="3AB9C6"/>
                    </a:solidFill>
                  </a:tcPr>
                </a:tc>
                <a:tc>
                  <a:txBody>
                    <a:bodyPr/>
                    <a:lstStyle/>
                    <a:p>
                      <a:pPr algn="ctr"/>
                      <a:r>
                        <a:rPr lang="en-US" sz="800" b="1" kern="1200" dirty="0">
                          <a:solidFill>
                            <a:schemeClr val="lt1"/>
                          </a:solidFill>
                          <a:latin typeface="+mn-lt"/>
                          <a:ea typeface="+mn-ea"/>
                          <a:cs typeface="+mn-cs"/>
                        </a:rPr>
                        <a:t>Skin to skin care</a:t>
                      </a:r>
                    </a:p>
                  </a:txBody>
                  <a:tcPr anchor="ctr">
                    <a:lnT w="6350" cap="flat" cmpd="sng" algn="ctr">
                      <a:noFill/>
                      <a:prstDash val="solid"/>
                      <a:round/>
                      <a:headEnd type="none" w="med" len="med"/>
                      <a:tailEnd type="none" w="med" len="med"/>
                    </a:lnT>
                    <a:solidFill>
                      <a:srgbClr val="FCB040"/>
                    </a:solidFill>
                  </a:tcPr>
                </a:tc>
                <a:tc>
                  <a:txBody>
                    <a:bodyPr/>
                    <a:lstStyle/>
                    <a:p>
                      <a:pPr algn="ctr"/>
                      <a:r>
                        <a:rPr lang="en-US" sz="800" b="1" kern="1200" dirty="0">
                          <a:solidFill>
                            <a:schemeClr val="lt1"/>
                          </a:solidFill>
                          <a:latin typeface="+mn-lt"/>
                          <a:ea typeface="+mn-ea"/>
                          <a:cs typeface="+mn-cs"/>
                        </a:rPr>
                        <a:t>Institutional Delivery</a:t>
                      </a:r>
                    </a:p>
                  </a:txBody>
                  <a:tcPr anchor="ctr">
                    <a:lnT w="6350" cap="flat" cmpd="sng" algn="ctr">
                      <a:noFill/>
                      <a:prstDash val="solid"/>
                      <a:round/>
                      <a:headEnd type="none" w="med" len="med"/>
                      <a:tailEnd type="none" w="med" len="med"/>
                    </a:lnT>
                    <a:solidFill>
                      <a:srgbClr val="684FA1"/>
                    </a:solidFill>
                  </a:tcPr>
                </a:tc>
                <a:tc>
                  <a:txBody>
                    <a:bodyPr/>
                    <a:lstStyle/>
                    <a:p>
                      <a:pPr marL="0" marR="0" lvl="0" indent="0" algn="ctr" defTabSz="777240" rtl="0" eaLnBrk="1" fontAlgn="auto" latinLnBrk="0" hangingPunct="1">
                        <a:lnSpc>
                          <a:spcPct val="100000"/>
                        </a:lnSpc>
                        <a:spcBef>
                          <a:spcPts val="0"/>
                        </a:spcBef>
                        <a:spcAft>
                          <a:spcPts val="0"/>
                        </a:spcAft>
                        <a:buClrTx/>
                        <a:buSzTx/>
                        <a:buFontTx/>
                        <a:buNone/>
                        <a:tabLst/>
                        <a:defRPr/>
                      </a:pPr>
                      <a:r>
                        <a:rPr lang="en-US" sz="800" b="1" kern="1200" dirty="0">
                          <a:solidFill>
                            <a:schemeClr val="lt1"/>
                          </a:solidFill>
                          <a:latin typeface="+mn-lt"/>
                          <a:ea typeface="+mn-ea"/>
                          <a:cs typeface="+mn-cs"/>
                        </a:rPr>
                        <a:t>Postnatal Care for Mother</a:t>
                      </a:r>
                    </a:p>
                  </a:txBody>
                  <a:tcPr anchor="ctr">
                    <a:lnT w="6350" cap="flat" cmpd="sng" algn="ctr">
                      <a:noFill/>
                      <a:prstDash val="solid"/>
                      <a:round/>
                      <a:headEnd type="none" w="med" len="med"/>
                      <a:tailEnd type="none" w="med" len="med"/>
                    </a:lnT>
                    <a:solidFill>
                      <a:srgbClr val="F15A40"/>
                    </a:solidFill>
                  </a:tcPr>
                </a:tc>
                <a:tc>
                  <a:txBody>
                    <a:bodyPr/>
                    <a:lstStyle/>
                    <a:p>
                      <a:pPr marL="0" marR="0" lvl="0" indent="0" algn="ctr" defTabSz="777240" rtl="0" eaLnBrk="1" fontAlgn="auto" latinLnBrk="0" hangingPunct="1">
                        <a:lnSpc>
                          <a:spcPct val="100000"/>
                        </a:lnSpc>
                        <a:spcBef>
                          <a:spcPts val="0"/>
                        </a:spcBef>
                        <a:spcAft>
                          <a:spcPts val="0"/>
                        </a:spcAft>
                        <a:buClrTx/>
                        <a:buSzTx/>
                        <a:buFontTx/>
                        <a:buNone/>
                        <a:tabLst/>
                        <a:defRPr/>
                      </a:pPr>
                      <a:r>
                        <a:rPr lang="en-US" sz="800" b="1" kern="1200" dirty="0">
                          <a:solidFill>
                            <a:schemeClr val="lt1"/>
                          </a:solidFill>
                          <a:latin typeface="+mn-lt"/>
                          <a:ea typeface="+mn-ea"/>
                          <a:cs typeface="+mn-cs"/>
                        </a:rPr>
                        <a:t>Postnatal Care for Newborn</a:t>
                      </a:r>
                    </a:p>
                  </a:txBody>
                  <a:tcPr anchor="ctr">
                    <a:lnR w="6350" cap="flat" cmpd="sng" algn="ctr">
                      <a:noFill/>
                      <a:prstDash val="solid"/>
                      <a:round/>
                      <a:headEnd type="none" w="med" len="med"/>
                      <a:tailEnd type="none" w="med" len="med"/>
                    </a:lnR>
                    <a:lnT w="6350" cap="flat" cmpd="sng" algn="ctr">
                      <a:noFill/>
                      <a:prstDash val="solid"/>
                      <a:round/>
                      <a:headEnd type="none" w="med" len="med"/>
                      <a:tailEnd type="none" w="med" len="med"/>
                    </a:lnT>
                    <a:solidFill>
                      <a:srgbClr val="A9D18E"/>
                    </a:solidFill>
                  </a:tcPr>
                </a:tc>
                <a:extLst>
                  <a:ext uri="{0D108BD9-81ED-4DB2-BD59-A6C34878D82A}">
                    <a16:rowId xmlns="" xmlns:a16="http://schemas.microsoft.com/office/drawing/2014/main" val="10000"/>
                  </a:ext>
                </a:extLst>
              </a:tr>
              <a:tr h="217630">
                <a:tc>
                  <a:txBody>
                    <a:bodyPr/>
                    <a:lstStyle/>
                    <a:p>
                      <a:r>
                        <a:rPr lang="en-US" sz="800" b="1" dirty="0"/>
                        <a:t>National</a:t>
                      </a:r>
                    </a:p>
                  </a:txBody>
                  <a:tcPr>
                    <a:lnL w="635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algn="ctr"/>
                      <a:r>
                        <a:rPr lang="en-US" sz="800" b="1" dirty="0">
                          <a:solidFill>
                            <a:schemeClr val="tx1"/>
                          </a:solidFill>
                        </a:rPr>
                        <a:t>47</a:t>
                      </a:r>
                    </a:p>
                  </a:txBody>
                  <a:tcP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algn="ctr"/>
                      <a:r>
                        <a:rPr lang="en-US" sz="800" b="1" dirty="0">
                          <a:solidFill>
                            <a:schemeClr val="tx1"/>
                          </a:solidFill>
                        </a:rPr>
                        <a:t>29</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algn="ctr"/>
                      <a:r>
                        <a:rPr lang="en-US" sz="800" b="1" dirty="0">
                          <a:solidFill>
                            <a:schemeClr val="tx1"/>
                          </a:solidFill>
                        </a:rPr>
                        <a:t>99</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algn="ctr"/>
                      <a:r>
                        <a:rPr lang="en-US" sz="800" b="1" dirty="0">
                          <a:solidFill>
                            <a:schemeClr val="tx1"/>
                          </a:solidFill>
                        </a:rPr>
                        <a:t>47</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marL="0" algn="ctr" defTabSz="777240" rtl="0" eaLnBrk="1" fontAlgn="ctr" latinLnBrk="0" hangingPunct="1"/>
                      <a:r>
                        <a:rPr lang="en-US" sz="800" b="1" kern="1200" dirty="0">
                          <a:solidFill>
                            <a:schemeClr val="tx1"/>
                          </a:solidFill>
                          <a:latin typeface="+mn-lt"/>
                          <a:ea typeface="+mn-ea"/>
                          <a:cs typeface="+mn-cs"/>
                        </a:rPr>
                        <a:t>92</a:t>
                      </a:r>
                    </a:p>
                  </a:txBody>
                  <a:tcPr>
                    <a:lnL w="6350" cap="flat" cmpd="sng" algn="ctr">
                      <a:solidFill>
                        <a:schemeClr val="bg2">
                          <a:lumMod val="75000"/>
                        </a:schemeClr>
                      </a:solidFill>
                      <a:prstDash val="solid"/>
                      <a:round/>
                      <a:headEnd type="none" w="med" len="med"/>
                      <a:tailEnd type="none" w="med" len="med"/>
                    </a:lnL>
                    <a:lnR w="6350" cap="flat" cmpd="sng" algn="ctr">
                      <a:no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extLst>
                  <a:ext uri="{0D108BD9-81ED-4DB2-BD59-A6C34878D82A}">
                    <a16:rowId xmlns="" xmlns:a16="http://schemas.microsoft.com/office/drawing/2014/main" val="10001"/>
                  </a:ext>
                </a:extLst>
              </a:tr>
              <a:tr h="279107">
                <a:tc>
                  <a:txBody>
                    <a:bodyPr/>
                    <a:lstStyle/>
                    <a:p>
                      <a:r>
                        <a:rPr lang="en-US" sz="800" dirty="0"/>
                        <a:t>Tbilisi</a:t>
                      </a:r>
                    </a:p>
                  </a:txBody>
                  <a:tcPr anchor="ctr">
                    <a:lnL w="635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43</a:t>
                      </a:r>
                    </a:p>
                  </a:txBody>
                  <a:tcPr marL="0" marR="0" marT="0" marB="0" anchor="ct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36</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100</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40</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94</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2"/>
                  </a:ext>
                </a:extLst>
              </a:tr>
              <a:tr h="279107">
                <a:tc>
                  <a:txBody>
                    <a:bodyPr/>
                    <a:lstStyle/>
                    <a:p>
                      <a:r>
                        <a:rPr lang="en-US" sz="800" dirty="0" err="1"/>
                        <a:t>Adjara</a:t>
                      </a:r>
                      <a:r>
                        <a:rPr lang="en-US" sz="800" dirty="0"/>
                        <a:t> A.R.</a:t>
                      </a:r>
                    </a:p>
                  </a:txBody>
                  <a:tcPr anchor="ctr">
                    <a:lnL w="635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58</a:t>
                      </a:r>
                    </a:p>
                  </a:txBody>
                  <a:tcPr marL="0" marR="0" marT="0" marB="0" anchor="ct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18</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99</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71</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82</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3"/>
                  </a:ext>
                </a:extLst>
              </a:tr>
              <a:tr h="279107">
                <a:tc>
                  <a:txBody>
                    <a:bodyPr/>
                    <a:lstStyle/>
                    <a:p>
                      <a:r>
                        <a:rPr lang="en-US" sz="800" dirty="0" err="1"/>
                        <a:t>Guria</a:t>
                      </a:r>
                      <a:endParaRPr lang="en-US" sz="800" dirty="0"/>
                    </a:p>
                  </a:txBody>
                  <a:tcPr anchor="ctr">
                    <a:lnL w="635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37</a:t>
                      </a:r>
                    </a:p>
                  </a:txBody>
                  <a:tcPr marL="0" marR="0" marT="0" marB="0" anchor="ct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26</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100</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35</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99</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4"/>
                  </a:ext>
                </a:extLst>
              </a:tr>
              <a:tr h="279107">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it-IT" sz="800" dirty="0"/>
                        <a:t>Imereti, Racha-Lechkhumi and Kvemo Svaneti</a:t>
                      </a:r>
                      <a:endParaRPr lang="en-US" sz="800" dirty="0"/>
                    </a:p>
                  </a:txBody>
                  <a:tcPr anchor="ctr">
                    <a:lnL w="635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52</a:t>
                      </a:r>
                    </a:p>
                  </a:txBody>
                  <a:tcPr marL="0" marR="0" marT="0" marB="0" anchor="ct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26</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100</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69</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96</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5"/>
                  </a:ext>
                </a:extLst>
              </a:tr>
              <a:tr h="279107">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800" dirty="0" smtClean="0"/>
                        <a:t>Kakheti</a:t>
                      </a:r>
                      <a:endParaRPr lang="en-US" sz="800" dirty="0"/>
                    </a:p>
                  </a:txBody>
                  <a:tcPr anchor="ctr">
                    <a:lnL w="635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44</a:t>
                      </a:r>
                    </a:p>
                  </a:txBody>
                  <a:tcPr marL="0" marR="0" marT="0" marB="0" anchor="ct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30</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98</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57</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91</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6"/>
                  </a:ext>
                </a:extLst>
              </a:tr>
              <a:tr h="279107">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800" dirty="0" err="1"/>
                        <a:t>Mtkheta-Mtianeti</a:t>
                      </a:r>
                      <a:endParaRPr lang="en-US" sz="800" dirty="0"/>
                    </a:p>
                  </a:txBody>
                  <a:tcPr anchor="ctr">
                    <a:lnL w="635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34</a:t>
                      </a:r>
                    </a:p>
                  </a:txBody>
                  <a:tcPr marL="0" marR="0" marT="0" marB="0" anchor="ct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35</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97</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35</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90</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7"/>
                  </a:ext>
                </a:extLst>
              </a:tr>
              <a:tr h="279107">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800" dirty="0" err="1"/>
                        <a:t>Samegrelo-Zemo</a:t>
                      </a:r>
                      <a:r>
                        <a:rPr lang="en-US" sz="800" dirty="0"/>
                        <a:t> </a:t>
                      </a:r>
                      <a:r>
                        <a:rPr lang="en-US" sz="800" dirty="0" err="1"/>
                        <a:t>Svaneti</a:t>
                      </a:r>
                      <a:endParaRPr lang="en-US" sz="800" dirty="0"/>
                    </a:p>
                  </a:txBody>
                  <a:tcPr anchor="ctr">
                    <a:lnL w="635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63</a:t>
                      </a:r>
                    </a:p>
                  </a:txBody>
                  <a:tcPr marL="0" marR="0" marT="0" marB="0" anchor="ct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14</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100</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44</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90</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8"/>
                  </a:ext>
                </a:extLst>
              </a:tr>
              <a:tr h="279107">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800" dirty="0" err="1"/>
                        <a:t>Samtskhe-Javakheti</a:t>
                      </a:r>
                      <a:endParaRPr lang="en-US" sz="800" dirty="0"/>
                    </a:p>
                  </a:txBody>
                  <a:tcPr anchor="ctr">
                    <a:lnL w="635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36</a:t>
                      </a:r>
                    </a:p>
                  </a:txBody>
                  <a:tcPr marL="0" marR="0" marT="0" marB="0" anchor="ct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14</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100</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23</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72</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9"/>
                  </a:ext>
                </a:extLst>
              </a:tr>
              <a:tr h="279107">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800" dirty="0" err="1"/>
                        <a:t>Kvemo</a:t>
                      </a:r>
                      <a:r>
                        <a:rPr lang="en-US" sz="800" dirty="0"/>
                        <a:t> </a:t>
                      </a:r>
                      <a:r>
                        <a:rPr lang="en-US" sz="800" dirty="0" err="1"/>
                        <a:t>Kartli</a:t>
                      </a:r>
                      <a:endParaRPr lang="en-US" sz="800" dirty="0"/>
                    </a:p>
                  </a:txBody>
                  <a:tcPr anchor="ctr">
                    <a:lnL w="635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45</a:t>
                      </a:r>
                    </a:p>
                  </a:txBody>
                  <a:tcPr marL="0" marR="0" marT="0" marB="0" anchor="ct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39</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100</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40</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91</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10"/>
                  </a:ext>
                </a:extLst>
              </a:tr>
              <a:tr h="279107">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800" dirty="0" err="1"/>
                        <a:t>Shida</a:t>
                      </a:r>
                      <a:r>
                        <a:rPr lang="en-US" sz="800" dirty="0"/>
                        <a:t> </a:t>
                      </a:r>
                      <a:r>
                        <a:rPr lang="en-US" sz="800" dirty="0" err="1"/>
                        <a:t>Kartli</a:t>
                      </a:r>
                      <a:endParaRPr lang="en-US" sz="800" dirty="0"/>
                    </a:p>
                  </a:txBody>
                  <a:tcPr anchor="ctr">
                    <a:lnL w="6350" cap="flat" cmpd="sng" algn="ctr">
                      <a:no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no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44</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no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24</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no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96</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no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33</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noFill/>
                      <a:prstDash val="solid"/>
                      <a:round/>
                      <a:headEnd type="none" w="med" len="med"/>
                      <a:tailEnd type="none" w="med" len="med"/>
                    </a:lnB>
                    <a:noFill/>
                  </a:tcPr>
                </a:tc>
                <a:tc>
                  <a:txBody>
                    <a:bodyPr/>
                    <a:lstStyle/>
                    <a:p>
                      <a:pPr marL="0" algn="ctr" defTabSz="777240" rtl="0" eaLnBrk="1" fontAlgn="ctr" latinLnBrk="0" hangingPunct="1"/>
                      <a:r>
                        <a:rPr lang="en-US" sz="800" kern="1200" dirty="0">
                          <a:solidFill>
                            <a:schemeClr val="dk1"/>
                          </a:solidFill>
                          <a:latin typeface="+mn-lt"/>
                          <a:ea typeface="+mn-ea"/>
                          <a:cs typeface="+mn-cs"/>
                        </a:rPr>
                        <a:t>98</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noFill/>
                      <a:prstDash val="solid"/>
                      <a:round/>
                      <a:headEnd type="none" w="med" len="med"/>
                      <a:tailEnd type="none" w="med" len="med"/>
                    </a:lnB>
                    <a:noFill/>
                  </a:tcPr>
                </a:tc>
                <a:extLst>
                  <a:ext uri="{0D108BD9-81ED-4DB2-BD59-A6C34878D82A}">
                    <a16:rowId xmlns="" xmlns:a16="http://schemas.microsoft.com/office/drawing/2014/main" val="10011"/>
                  </a:ext>
                </a:extLst>
              </a:tr>
            </a:tbl>
          </a:graphicData>
        </a:graphic>
      </p:graphicFrame>
      <p:cxnSp>
        <p:nvCxnSpPr>
          <p:cNvPr id="9" name="Straight Connector 8"/>
          <p:cNvCxnSpPr/>
          <p:nvPr/>
        </p:nvCxnSpPr>
        <p:spPr>
          <a:xfrm>
            <a:off x="306443" y="457093"/>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306253" y="4735296"/>
            <a:ext cx="7035754" cy="3140966"/>
            <a:chOff x="306253" y="4792446"/>
            <a:chExt cx="7035754" cy="3140966"/>
          </a:xfrm>
        </p:grpSpPr>
        <p:sp>
          <p:nvSpPr>
            <p:cNvPr id="17" name="Rectangle 16"/>
            <p:cNvSpPr/>
            <p:nvPr/>
          </p:nvSpPr>
          <p:spPr>
            <a:xfrm>
              <a:off x="309244" y="4792446"/>
              <a:ext cx="7032763" cy="314096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306253" y="4799523"/>
              <a:ext cx="2321319" cy="369332"/>
            </a:xfrm>
            <a:prstGeom prst="rect">
              <a:avLst/>
            </a:prstGeom>
            <a:noFill/>
          </p:spPr>
          <p:txBody>
            <a:bodyPr wrap="square" rtlCol="0">
              <a:spAutoFit/>
            </a:bodyPr>
            <a:lstStyle/>
            <a:p>
              <a:r>
                <a:rPr lang="en-US" b="1" dirty="0">
                  <a:solidFill>
                    <a:schemeClr val="bg1"/>
                  </a:solidFill>
                  <a:latin typeface="+mj-lt"/>
                </a:rPr>
                <a:t>Key Messages</a:t>
              </a:r>
            </a:p>
          </p:txBody>
        </p:sp>
        <p:sp>
          <p:nvSpPr>
            <p:cNvPr id="19" name="TextBox 18"/>
            <p:cNvSpPr txBox="1"/>
            <p:nvPr/>
          </p:nvSpPr>
          <p:spPr>
            <a:xfrm>
              <a:off x="413712" y="5181274"/>
              <a:ext cx="6920538" cy="2438726"/>
            </a:xfrm>
            <a:prstGeom prst="rect">
              <a:avLst/>
            </a:prstGeom>
            <a:noFill/>
          </p:spPr>
          <p:txBody>
            <a:bodyPr wrap="square" numCol="3" rtlCol="0">
              <a:noAutofit/>
            </a:bodyPr>
            <a:lstStyle/>
            <a:p>
              <a:pPr marL="171450" lvl="0" indent="-171450">
                <a:spcBef>
                  <a:spcPts val="300"/>
                </a:spcBef>
                <a:spcAft>
                  <a:spcPts val="300"/>
                </a:spcAft>
                <a:buFont typeface="Arial" charset="0"/>
                <a:buChar char="•"/>
              </a:pPr>
              <a:r>
                <a:rPr lang="en-US" sz="900" dirty="0">
                  <a:solidFill>
                    <a:schemeClr val="bg1"/>
                  </a:solidFill>
                </a:rPr>
                <a:t>The vast majority of births were delivered in health care facilities (99%) and only 1% of the births were delivered elsewhere.</a:t>
              </a:r>
            </a:p>
            <a:p>
              <a:pPr marL="171450" indent="-171450">
                <a:spcBef>
                  <a:spcPts val="300"/>
                </a:spcBef>
                <a:spcAft>
                  <a:spcPts val="300"/>
                </a:spcAft>
                <a:buFont typeface="Arial" charset="0"/>
                <a:buChar char="•"/>
              </a:pPr>
              <a:r>
                <a:rPr lang="en-US" sz="900" dirty="0">
                  <a:solidFill>
                    <a:schemeClr val="bg1"/>
                  </a:solidFill>
                </a:rPr>
                <a:t>Among the births that took place in a medical facility, 47% were delivered by cesarean section, ranging from a high of 63% in the region of Samegrelo-Zemo </a:t>
              </a:r>
              <a:r>
                <a:rPr lang="en-US" sz="900" dirty="0" err="1">
                  <a:solidFill>
                    <a:schemeClr val="bg1"/>
                  </a:solidFill>
                </a:rPr>
                <a:t>Svaneti</a:t>
              </a:r>
              <a:r>
                <a:rPr lang="en-US" sz="900" dirty="0">
                  <a:solidFill>
                    <a:schemeClr val="bg1"/>
                  </a:solidFill>
                </a:rPr>
                <a:t> to 34-36% in Mtskheta-Mtianeti and Samtskhe-Javakheti.</a:t>
              </a:r>
            </a:p>
            <a:p>
              <a:pPr marL="171450" indent="-171450">
                <a:spcBef>
                  <a:spcPts val="300"/>
                </a:spcBef>
                <a:spcAft>
                  <a:spcPts val="300"/>
                </a:spcAft>
                <a:buFont typeface="Arial" charset="0"/>
                <a:buChar char="•"/>
              </a:pPr>
              <a:r>
                <a:rPr lang="en-US" sz="900" dirty="0">
                  <a:solidFill>
                    <a:schemeClr val="bg1"/>
                  </a:solidFill>
                </a:rPr>
                <a:t>The probability of delivering by caesarean section increases with the maternal age and educational attainment. Georgian women undergo C-sections more frequently than Armenian and Azerbaijani women. There is no evident difference between rural &amp; urban settings.</a:t>
              </a:r>
            </a:p>
            <a:p>
              <a:pPr marL="171450" indent="-171450">
                <a:spcBef>
                  <a:spcPts val="300"/>
                </a:spcBef>
                <a:spcAft>
                  <a:spcPts val="300"/>
                </a:spcAft>
                <a:buFont typeface="Arial" charset="0"/>
                <a:buChar char="•"/>
              </a:pPr>
              <a:r>
                <a:rPr lang="en-US" sz="900" dirty="0">
                  <a:solidFill>
                    <a:schemeClr val="bg1"/>
                  </a:solidFill>
                </a:rPr>
                <a:t>Almost 80% of cases were planned (elective) C-sections - decided before onset of </a:t>
              </a:r>
              <a:r>
                <a:rPr lang="en-US" sz="900" dirty="0" err="1">
                  <a:solidFill>
                    <a:schemeClr val="bg1"/>
                  </a:solidFill>
                </a:rPr>
                <a:t>labour</a:t>
              </a:r>
              <a:r>
                <a:rPr lang="en-US" sz="900" dirty="0">
                  <a:solidFill>
                    <a:schemeClr val="bg1"/>
                  </a:solidFill>
                </a:rPr>
                <a:t> pains.</a:t>
              </a:r>
            </a:p>
            <a:p>
              <a:pPr marL="171450" indent="-171450">
                <a:spcBef>
                  <a:spcPts val="300"/>
                </a:spcBef>
                <a:spcAft>
                  <a:spcPts val="300"/>
                </a:spcAft>
                <a:buFont typeface="Arial" charset="0"/>
                <a:buChar char="•"/>
              </a:pPr>
              <a:r>
                <a:rPr lang="en-US" sz="900" dirty="0">
                  <a:solidFill>
                    <a:schemeClr val="bg1"/>
                  </a:solidFill>
                </a:rPr>
                <a:t>Only 29% of live-born children in the last 2 years were given skin-to-skin contact with mother and out of 29% only 5% of children were given skin-to-skin contact for 2 hours and more (WHO recommendation).</a:t>
              </a:r>
            </a:p>
            <a:p>
              <a:pPr marL="171450" indent="-171450">
                <a:spcBef>
                  <a:spcPts val="300"/>
                </a:spcBef>
                <a:spcAft>
                  <a:spcPts val="300"/>
                </a:spcAft>
                <a:buFont typeface="Arial" charset="0"/>
                <a:buChar char="•"/>
              </a:pPr>
              <a:r>
                <a:rPr lang="en-US" sz="900" dirty="0">
                  <a:solidFill>
                    <a:schemeClr val="bg1"/>
                  </a:solidFill>
                </a:rPr>
                <a:t>Only 43% of children born in the last 2 years with vaginal childbirth was given skin-to-skin contact. However, this indicator is </a:t>
              </a:r>
              <a:r>
                <a:rPr lang="en-US" sz="900" dirty="0">
                  <a:solidFill>
                    <a:schemeClr val="bg1"/>
                  </a:solidFill>
                </a:rPr>
                <a:t>significantly low among the children born with C-section (14%).</a:t>
              </a:r>
            </a:p>
            <a:p>
              <a:pPr marL="171450" indent="-171450">
                <a:spcBef>
                  <a:spcPts val="300"/>
                </a:spcBef>
                <a:spcAft>
                  <a:spcPts val="300"/>
                </a:spcAft>
                <a:buFont typeface="Arial" charset="0"/>
                <a:buChar char="•"/>
              </a:pPr>
              <a:r>
                <a:rPr lang="en-US" sz="900" dirty="0">
                  <a:solidFill>
                    <a:schemeClr val="bg1"/>
                  </a:solidFill>
                </a:rPr>
                <a:t>Among children born in the last 2 years 9</a:t>
              </a:r>
              <a:r>
                <a:rPr lang="ka-GE" sz="900" dirty="0">
                  <a:solidFill>
                    <a:schemeClr val="bg1"/>
                  </a:solidFill>
                </a:rPr>
                <a:t>2</a:t>
              </a:r>
              <a:r>
                <a:rPr lang="en-US" sz="900" dirty="0">
                  <a:solidFill>
                    <a:schemeClr val="bg1"/>
                  </a:solidFill>
                </a:rPr>
                <a:t>% received health check after discharge from the health facility or delivered at home.</a:t>
              </a:r>
            </a:p>
            <a:p>
              <a:pPr marL="171450" indent="-171450">
                <a:spcBef>
                  <a:spcPts val="300"/>
                </a:spcBef>
                <a:spcAft>
                  <a:spcPts val="300"/>
                </a:spcAft>
                <a:buFont typeface="Arial" charset="0"/>
                <a:buChar char="•"/>
              </a:pPr>
              <a:r>
                <a:rPr lang="en-US" sz="900" dirty="0">
                  <a:solidFill>
                    <a:schemeClr val="bg1"/>
                  </a:solidFill>
                </a:rPr>
                <a:t>Utilization of post-natal care services is low, only 47% of women age 15-49 years with a live birth in the last 2 years received health check after discharge from the health facility or delivered at home following delivery of their most recent live birth. However, there is no significant difference between rural and urban dwellers.</a:t>
              </a:r>
              <a:endParaRPr lang="en-US" sz="900" dirty="0">
                <a:solidFill>
                  <a:schemeClr val="bg1"/>
                </a:solidFill>
              </a:endParaRPr>
            </a:p>
          </p:txBody>
        </p:sp>
      </p:grpSp>
    </p:spTree>
    <p:extLst>
      <p:ext uri="{BB962C8B-B14F-4D97-AF65-F5344CB8AC3E}">
        <p14:creationId xmlns:p14="http://schemas.microsoft.com/office/powerpoint/2010/main" val="36546975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ranklin Gothic">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p:properties xmlns:p="http://schemas.microsoft.com/office/2006/metadata/properties" xmlns:xsi="http://www.w3.org/2001/XMLSchema-instance" xmlns:pc="http://schemas.microsoft.com/office/infopath/2007/PartnerControls">
  <documentManagement>
    <ga975397408f43e4b84ec8e5a598e523 xmlns="ca283e0b-db31-4043-a2ef-b80661bf084a">
      <Terms xmlns="http://schemas.microsoft.com/office/infopath/2007/PartnerControls">
        <TermInfo xmlns="http://schemas.microsoft.com/office/infopath/2007/PartnerControls">
          <TermName xmlns="http://schemas.microsoft.com/office/infopath/2007/PartnerControls">Data, Research and Policy-456C</TermName>
          <TermId xmlns="http://schemas.microsoft.com/office/infopath/2007/PartnerControls">5955b2fd-5d7f-4ec6-8d67-6bd2d19d2fcb</TermId>
        </TermInfo>
      </Terms>
    </ga975397408f43e4b84ec8e5a598e523>
    <TaxCatchAll xmlns="ca283e0b-db31-4043-a2ef-b80661bf084a">
      <Value>3</Value>
    </TaxCatchAll>
    <k8c968e8c72a4eda96b7e8fdbe192be2 xmlns="ca283e0b-db31-4043-a2ef-b80661bf084a">
      <Terms xmlns="http://schemas.microsoft.com/office/infopath/2007/PartnerControls"/>
    </k8c968e8c72a4eda96b7e8fdbe192be2>
    <TaxKeywordTaxHTField xmlns="03aba595-bc08-4bc6-a067-44fa0d6fce4c">
      <Terms xmlns="http://schemas.microsoft.com/office/infopath/2007/PartnerControls"/>
    </TaxKeywordTaxHTField>
    <DateTransmittedEmail xmlns="ca283e0b-db31-4043-a2ef-b80661bf084a" xsi:nil="true"/>
    <ContentStatus xmlns="ca283e0b-db31-4043-a2ef-b80661bf084a" xsi:nil="true"/>
    <SenderEmail xmlns="ca283e0b-db31-4043-a2ef-b80661bf084a" xsi:nil="true"/>
    <IconOverlay xmlns="http://schemas.microsoft.com/sharepoint/v4" xsi:nil="true"/>
    <ContentLanguage xmlns="ca283e0b-db31-4043-a2ef-b80661bf084a">English</ContentLanguage>
    <h6a71f3e574e4344bc34f3fc9dd20054 xmlns="ca283e0b-db31-4043-a2ef-b80661bf084a">
      <Terms xmlns="http://schemas.microsoft.com/office/infopath/2007/PartnerControls"/>
    </h6a71f3e574e4344bc34f3fc9dd20054>
    <CategoryDescription xmlns="http://schemas.microsoft.com/sharepoint.v3" xsi:nil="true"/>
    <RecipientsEmail xmlns="ca283e0b-db31-4043-a2ef-b80661bf084a" xsi:nil="true"/>
    <mda26ace941f4791a7314a339fee829c xmlns="ca283e0b-db31-4043-a2ef-b80661bf084a">
      <Terms xmlns="http://schemas.microsoft.com/office/infopath/2007/PartnerControls"/>
    </mda26ace941f4791a7314a339fee829c>
    <WrittenBy xmlns="ca283e0b-db31-4043-a2ef-b80661bf084a">
      <UserInfo>
        <DisplayName/>
        <AccountId xsi:nil="true"/>
        <AccountType/>
      </UserInfo>
    </WrittenBy>
  </documentManagement>
</p:properties>
</file>

<file path=customXml/item2.xml><?xml version="1.0" encoding="utf-8"?>
<?mso-contentType ?>
<SharedContentType xmlns="Microsoft.SharePoint.Taxonomy.ContentTypeSync" SourceId="73f51738-d318-4883-9d64-4f0bd0ccc55e" ContentTypeId="0x0101009BA85F8052A6DA4FA3E31FF9F74C6970" PreviousValue="false"/>
</file>

<file path=customXml/item3.xml><?xml version="1.0" encoding="utf-8"?>
<?mso-contentType ?>
<spe:Receivers xmlns:spe="http://schemas.microsoft.com/sharepoint/events"/>
</file>

<file path=customXml/item4.xml><?xml version="1.0" encoding="utf-8"?>
<?mso-contentType ?>
<customXsn xmlns="http://schemas.microsoft.com/office/2006/metadata/customXsn">
  <xsnLocation/>
  <cached>True</cached>
  <openByDefault>True</openByDefault>
  <xsnScope/>
</customXsn>
</file>

<file path=customXml/item5.xml><?xml version="1.0" encoding="utf-8"?>
<?mso-contentType ?>
<FormTemplates xmlns="http://schemas.microsoft.com/sharepoint/v3/contenttype/forms">
  <Display>DocumentLibraryForm</Display>
  <Edit>DocumentLibraryForm</Edit>
  <New>DocumentLibraryForm</New>
</FormTemplates>
</file>

<file path=customXml/item6.xml><?xml version="1.0" encoding="utf-8"?>
<ct:contentTypeSchema xmlns:ct="http://schemas.microsoft.com/office/2006/metadata/contentType" xmlns:ma="http://schemas.microsoft.com/office/2006/metadata/properties/metaAttributes" ct:_="" ma:_="" ma:contentTypeName="UNICEF Document" ma:contentTypeID="0x0101009BA85F8052A6DA4FA3E31FF9F74C697000EC757063D55EF14399B2E4B65561595A" ma:contentTypeVersion="31" ma:contentTypeDescription="Create a new document." ma:contentTypeScope="" ma:versionID="9b9132b4e2834faba91bbe34c56516e1">
  <xsd:schema xmlns:xsd="http://www.w3.org/2001/XMLSchema" xmlns:xs="http://www.w3.org/2001/XMLSchema" xmlns:p="http://schemas.microsoft.com/office/2006/metadata/properties" xmlns:ns1="http://schemas.microsoft.com/sharepoint/v3" xmlns:ns2="ca283e0b-db31-4043-a2ef-b80661bf084a" xmlns:ns3="http://schemas.microsoft.com/sharepoint.v3" xmlns:ns4="2aac1c47-a7bd-4382-bbe6-d59290c165d5" xmlns:ns5="03aba595-bc08-4bc6-a067-44fa0d6fce4c" xmlns:ns6="http://schemas.microsoft.com/sharepoint/v4" targetNamespace="http://schemas.microsoft.com/office/2006/metadata/properties" ma:root="true" ma:fieldsID="3b7498f8af99e477a9586f2c6b23375d" ns1:_="" ns2:_="" ns3:_="" ns4:_="" ns5:_="" ns6:_="">
    <xsd:import namespace="http://schemas.microsoft.com/sharepoint/v3"/>
    <xsd:import namespace="ca283e0b-db31-4043-a2ef-b80661bf084a"/>
    <xsd:import namespace="http://schemas.microsoft.com/sharepoint.v3"/>
    <xsd:import namespace="2aac1c47-a7bd-4382-bbe6-d59290c165d5"/>
    <xsd:import namespace="03aba595-bc08-4bc6-a067-44fa0d6fce4c"/>
    <xsd:import namespace="http://schemas.microsoft.com/sharepoint/v4"/>
    <xsd:element name="properties">
      <xsd:complexType>
        <xsd:sequence>
          <xsd:element name="documentManagement">
            <xsd:complexType>
              <xsd:all>
                <xsd:element ref="ns2:WrittenBy" minOccurs="0"/>
                <xsd:element ref="ns2:ContentLanguage" minOccurs="0"/>
                <xsd:element ref="ns3:CategoryDescription" minOccurs="0"/>
                <xsd:element ref="ns2:RecipientsEmail" minOccurs="0"/>
                <xsd:element ref="ns2:SenderEmail" minOccurs="0"/>
                <xsd:element ref="ns2:DateTransmittedEmail" minOccurs="0"/>
                <xsd:element ref="ns2:k8c968e8c72a4eda96b7e8fdbe192be2" minOccurs="0"/>
                <xsd:element ref="ns2:ga975397408f43e4b84ec8e5a598e523" minOccurs="0"/>
                <xsd:element ref="ns2:mda26ace941f4791a7314a339fee829c" minOccurs="0"/>
                <xsd:element ref="ns2:TaxCatchAllLabel" minOccurs="0"/>
                <xsd:element ref="ns2:TaxCatchAll" minOccurs="0"/>
                <xsd:element ref="ns2:h6a71f3e574e4344bc34f3fc9dd20054" minOccurs="0"/>
                <xsd:element ref="ns2:ContentStatus" minOccurs="0"/>
                <xsd:element ref="ns4:MediaServiceFastMetadata" minOccurs="0"/>
                <xsd:element ref="ns4:MediaServiceAutoTags" minOccurs="0"/>
                <xsd:element ref="ns4:MediaServiceOCR" minOccurs="0"/>
                <xsd:element ref="ns4:MediaServiceDateTaken" minOccurs="0"/>
                <xsd:element ref="ns4:MediaServiceGenerationTime" minOccurs="0"/>
                <xsd:element ref="ns4:MediaServiceEventHashCode" minOccurs="0"/>
                <xsd:element ref="ns1:_vti_ItemHoldRecordStatus" minOccurs="0"/>
                <xsd:element ref="ns6:IconOverlay" minOccurs="0"/>
                <xsd:element ref="ns4:MediaServiceMetadata" minOccurs="0"/>
                <xsd:element ref="ns1:_vti_ItemDeclaredRecord" minOccurs="0"/>
                <xsd:element ref="ns5:TaxKeywordTaxHTField" minOccurs="0"/>
                <xsd:element ref="ns5:SharedWithDetails" minOccurs="0"/>
                <xsd:element ref="ns5:SharedWithUsers"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vti_ItemHoldRecordStatus" ma:index="33" nillable="true" ma:displayName="Hold and Record Status" ma:decimals="0" ma:description="" ma:hidden="true" ma:indexed="true" ma:internalName="_vti_ItemHoldRecordStatus" ma:readOnly="true">
      <xsd:simpleType>
        <xsd:restriction base="dms:Unknown"/>
      </xsd:simpleType>
    </xsd:element>
    <xsd:element name="_vti_ItemDeclaredRecord" ma:index="36" nillable="true" ma:displayName="Declared Record" ma:hidden="true" ma:internalName="_vti_ItemDeclaredRecord"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WrittenBy" ma:index="3" nillable="true" ma:displayName="Written By" ma:description="‘Written By’ is auto-completed with the name of the uploader, but can be edited if you are uploading on behalf of someone else." ma:list="UserInfo" ma:SharePointGroup="0" ma:internalName="WrittenBy"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ntentLanguage" ma:index="4" nillable="true" ma:displayName="Content Language *" ma:default="English" ma:format="RadioButtons" ma:indexed="true" ma:internalName="ContentLanguage">
      <xsd:simpleType>
        <xsd:restriction base="dms:Choice">
          <xsd:enumeration value="English"/>
          <xsd:enumeration value="French"/>
          <xsd:enumeration value="Spanish"/>
          <xsd:enumeration value="Russian"/>
          <xsd:enumeration value="Chinese"/>
          <xsd:enumeration value="Arabic"/>
          <xsd:enumeration value="other"/>
        </xsd:restriction>
      </xsd:simpleType>
    </xsd:element>
    <xsd:element name="RecipientsEmail" ma:index="9" nillable="true" ma:displayName="Recipients (email)" ma:hidden="true" ma:internalName="RecipientsEmail" ma:readOnly="false">
      <xsd:simpleType>
        <xsd:restriction base="dms:Text">
          <xsd:maxLength value="255"/>
        </xsd:restriction>
      </xsd:simpleType>
    </xsd:element>
    <xsd:element name="SenderEmail" ma:index="10" nillable="true" ma:displayName="Sender (email)" ma:hidden="true" ma:internalName="SenderEmail" ma:readOnly="false">
      <xsd:simpleType>
        <xsd:restriction base="dms:Text">
          <xsd:maxLength value="255"/>
        </xsd:restriction>
      </xsd:simpleType>
    </xsd:element>
    <xsd:element name="DateTransmittedEmail" ma:index="11" nillable="true" ma:displayName="Date transmitted (email)" ma:format="DateTime" ma:hidden="true" ma:internalName="DateTransmittedEmail" ma:readOnly="false">
      <xsd:simpleType>
        <xsd:restriction base="dms:DateTime"/>
      </xsd:simpleType>
    </xsd:element>
    <xsd:element name="k8c968e8c72a4eda96b7e8fdbe192be2" ma:index="12" nillable="true" ma:taxonomy="true" ma:internalName="k8c968e8c72a4eda96b7e8fdbe192be2" ma:taxonomyFieldName="GeographicScope" ma:displayName="Geographic Scope" ma:default="" ma:fieldId="{48c968e8-c72a-4eda-96b7-e8fdbe192be2}" ma:taxonomyMulti="true" ma:sspId="73f51738-d318-4883-9d64-4f0bd0ccc55e" ma:termSetId="0a00fedf-defc-4fe3-a3bf-9929b29a638e" ma:anchorId="00000000-0000-0000-0000-000000000000" ma:open="false" ma:isKeyword="false">
      <xsd:complexType>
        <xsd:sequence>
          <xsd:element ref="pc:Terms" minOccurs="0" maxOccurs="1"/>
        </xsd:sequence>
      </xsd:complexType>
    </xsd:element>
    <xsd:element name="ga975397408f43e4b84ec8e5a598e523" ma:index="16" nillable="true" ma:taxonomy="true" ma:internalName="ga975397408f43e4b84ec8e5a598e523" ma:taxonomyFieldName="OfficeDivision" ma:displayName="Office/Division *" ma:default="178;#Data, Research and Policy-456C|5955b2fd-5d7f-4ec6-8d67-6bd2d19d2fcb" ma:fieldId="{0a975397-408f-43e4-b84e-c8e5a598e523}" ma:sspId="73f51738-d318-4883-9d64-4f0bd0ccc55e" ma:termSetId="1761a25e-44f4-4213-964a-f96c515e12cb" ma:anchorId="00000000-0000-0000-0000-000000000000" ma:open="false" ma:isKeyword="false">
      <xsd:complexType>
        <xsd:sequence>
          <xsd:element ref="pc:Terms" minOccurs="0" maxOccurs="1"/>
        </xsd:sequence>
      </xsd:complexType>
    </xsd:element>
    <xsd:element name="mda26ace941f4791a7314a339fee829c" ma:index="17" nillable="true" ma:taxonomy="true" ma:internalName="mda26ace941f4791a7314a339fee829c" ma:taxonomyFieldName="DocumentType" ma:displayName="Document Type *" ma:indexed="true" ma:default="" ma:fieldId="{6da26ace-941f-4791-a731-4a339fee829c}" ma:sspId="73f51738-d318-4883-9d64-4f0bd0ccc55e" ma:termSetId="f93b6877-8902-4378-8587-5ec85f36ead9" ma:anchorId="00000000-0000-0000-0000-000000000000" ma:open="false" ma:isKeyword="false">
      <xsd:complexType>
        <xsd:sequence>
          <xsd:element ref="pc:Terms" minOccurs="0" maxOccurs="1"/>
        </xsd:sequence>
      </xsd:complexType>
    </xsd:element>
    <xsd:element name="TaxCatchAllLabel" ma:index="18" nillable="true" ma:displayName="Taxonomy Catch All Column1" ma:hidden="true" ma:list="{f18c69bd-8d9b-48fb-bf08-f87e298dbead}" ma:internalName="TaxCatchAllLabel" ma:readOnly="true" ma:showField="CatchAllDataLabel"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TaxCatchAll" ma:index="22" nillable="true" ma:displayName="Taxonomy Catch All Column" ma:hidden="true" ma:list="{f18c69bd-8d9b-48fb-bf08-f87e298dbead}" ma:internalName="TaxCatchAll" ma:showField="CatchAllData"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h6a71f3e574e4344bc34f3fc9dd20054" ma:index="23" nillable="true" ma:taxonomy="true" ma:internalName="h6a71f3e574e4344bc34f3fc9dd20054" ma:taxonomyFieldName="Topic" ma:displayName="Topic *" ma:default="" ma:fieldId="{16a71f3e-574e-4344-bc34-f3fc9dd20054}" ma:taxonomyMulti="true" ma:sspId="73f51738-d318-4883-9d64-4f0bd0ccc55e" ma:termSetId="9561e0e6-71cf-4f3c-87c3-08a6b5d907e8" ma:anchorId="00000000-0000-0000-0000-000000000000" ma:open="false" ma:isKeyword="false">
      <xsd:complexType>
        <xsd:sequence>
          <xsd:element ref="pc:Terms" minOccurs="0" maxOccurs="1"/>
        </xsd:sequence>
      </xsd:complexType>
    </xsd:element>
    <xsd:element name="ContentStatus" ma:index="25" nillable="true" ma:displayName="Content Status" ma:description="Optional column to indicate document status: no status, draft, final or expired.​" ma:format="RadioButtons" ma:internalName="ContentStatus">
      <xsd:simpleType>
        <xsd:restriction base="dms:Choice">
          <xsd:enumeration value="­"/>
          <xsd:enumeration value="Draft"/>
          <xsd:enumeration value="Final"/>
          <xsd:enumeration value="Expired"/>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internalName="Category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ac1c47-a7bd-4382-bbe6-d59290c165d5" elementFormDefault="qualified">
    <xsd:import namespace="http://schemas.microsoft.com/office/2006/documentManagement/types"/>
    <xsd:import namespace="http://schemas.microsoft.com/office/infopath/2007/PartnerControls"/>
    <xsd:element name="MediaServiceFastMetadata" ma:index="26" nillable="true" ma:displayName="MediaServiceFastMetadata" ma:hidden="true" ma:internalName="MediaServiceFastMetadata" ma:readOnly="true">
      <xsd:simpleType>
        <xsd:restriction base="dms:Note"/>
      </xsd:simpleType>
    </xsd:element>
    <xsd:element name="MediaServiceAutoTags" ma:index="27" nillable="true" ma:displayName="Tags" ma:internalName="MediaServiceAutoTags" ma:readOnly="true">
      <xsd:simpleType>
        <xsd:restriction base="dms:Text"/>
      </xsd:simpleType>
    </xsd:element>
    <xsd:element name="MediaServiceOCR" ma:index="28" nillable="true" ma:displayName="Extracted Text" ma:internalName="MediaServiceOCR" ma:readOnly="true">
      <xsd:simpleType>
        <xsd:restriction base="dms:Note">
          <xsd:maxLength value="255"/>
        </xsd:restriction>
      </xsd:simpleType>
    </xsd:element>
    <xsd:element name="MediaServiceDateTaken" ma:index="29" nillable="true" ma:displayName="MediaServiceDateTaken" ma:hidden="true" ma:internalName="MediaServiceDateTaken" ma:readOnly="true">
      <xsd:simpleType>
        <xsd:restriction base="dms:Text"/>
      </xsd:simpleType>
    </xsd:element>
    <xsd:element name="MediaServiceGenerationTime" ma:index="31" nillable="true" ma:displayName="MediaServiceGenerationTime" ma:hidden="true" ma:internalName="MediaServiceGenerationTime" ma:readOnly="true">
      <xsd:simpleType>
        <xsd:restriction base="dms:Text"/>
      </xsd:simpleType>
    </xsd:element>
    <xsd:element name="MediaServiceEventHashCode" ma:index="32" nillable="true" ma:displayName="MediaServiceEventHashCode" ma:hidden="true" ma:internalName="MediaServiceEventHashCode" ma:readOnly="true">
      <xsd:simpleType>
        <xsd:restriction base="dms:Text"/>
      </xsd:simpleType>
    </xsd:element>
    <xsd:element name="MediaServiceMetadata" ma:index="35" nillable="true" ma:displayName="MediaServiceMetadata" ma:hidden="true" ma:internalName="MediaServiceMetadata" ma:readOnly="true">
      <xsd:simpleType>
        <xsd:restriction base="dms:Note"/>
      </xsd:simpleType>
    </xsd:element>
    <xsd:element name="MediaServiceLocation" ma:index="4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3aba595-bc08-4bc6-a067-44fa0d6fce4c" elementFormDefault="qualified">
    <xsd:import namespace="http://schemas.microsoft.com/office/2006/documentManagement/types"/>
    <xsd:import namespace="http://schemas.microsoft.com/office/infopath/2007/PartnerControls"/>
    <xsd:element name="TaxKeywordTaxHTField" ma:index="37" nillable="true" ma:taxonomy="true" ma:internalName="TaxKeywordTaxHTField" ma:taxonomyFieldName="TaxKeyword" ma:displayName="Enterprise Keywords" ma:fieldId="{23f27201-bee3-471e-b2e7-b64fd8b7ca38}" ma:taxonomyMulti="true" ma:sspId="73f51738-d318-4883-9d64-4f0bd0ccc55e" ma:termSetId="00000000-0000-0000-0000-000000000000" ma:anchorId="00000000-0000-0000-0000-000000000000" ma:open="true" ma:isKeyword="true">
      <xsd:complexType>
        <xsd:sequence>
          <xsd:element ref="pc:Terms" minOccurs="0" maxOccurs="1"/>
        </xsd:sequence>
      </xsd:complexType>
    </xsd:element>
    <xsd:element name="SharedWithDetails" ma:index="38" nillable="true" ma:displayName="Shared With Details" ma:internalName="SharedWithDetails" ma:readOnly="true">
      <xsd:simpleType>
        <xsd:restriction base="dms:Note">
          <xsd:maxLength value="255"/>
        </xsd:restriction>
      </xsd:simpleType>
    </xsd:element>
    <xsd:element name="SharedWithUsers" ma:index="3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4"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250A357-8AA5-4B87-9507-E7C5CA911F72}">
  <ds:schemaRefs>
    <ds:schemaRef ds:uri="http://schemas.microsoft.com/office/2006/metadata/properties"/>
    <ds:schemaRef ds:uri="http://schemas.microsoft.com/office/infopath/2007/PartnerControls"/>
    <ds:schemaRef ds:uri="ca283e0b-db31-4043-a2ef-b80661bf084a"/>
    <ds:schemaRef ds:uri="03aba595-bc08-4bc6-a067-44fa0d6fce4c"/>
    <ds:schemaRef ds:uri="http://schemas.microsoft.com/sharepoint/v4"/>
    <ds:schemaRef ds:uri="http://schemas.microsoft.com/sharepoint.v3"/>
  </ds:schemaRefs>
</ds:datastoreItem>
</file>

<file path=customXml/itemProps2.xml><?xml version="1.0" encoding="utf-8"?>
<ds:datastoreItem xmlns:ds="http://schemas.openxmlformats.org/officeDocument/2006/customXml" ds:itemID="{9B0F67A5-7106-48A9-9EB6-D88A63E4722A}">
  <ds:schemaRefs>
    <ds:schemaRef ds:uri="Microsoft.SharePoint.Taxonomy.ContentTypeSync"/>
  </ds:schemaRefs>
</ds:datastoreItem>
</file>

<file path=customXml/itemProps3.xml><?xml version="1.0" encoding="utf-8"?>
<ds:datastoreItem xmlns:ds="http://schemas.openxmlformats.org/officeDocument/2006/customXml" ds:itemID="{C6AF4408-A469-4EAE-8A10-A17DDB54594D}">
  <ds:schemaRefs>
    <ds:schemaRef ds:uri="http://schemas.microsoft.com/sharepoint/events"/>
  </ds:schemaRefs>
</ds:datastoreItem>
</file>

<file path=customXml/itemProps4.xml><?xml version="1.0" encoding="utf-8"?>
<ds:datastoreItem xmlns:ds="http://schemas.openxmlformats.org/officeDocument/2006/customXml" ds:itemID="{04B2D75D-772A-4596-9C67-C52FC2EA8A5C}">
  <ds:schemaRefs>
    <ds:schemaRef ds:uri="http://schemas.microsoft.com/office/2006/metadata/customXsn"/>
  </ds:schemaRefs>
</ds:datastoreItem>
</file>

<file path=customXml/itemProps5.xml><?xml version="1.0" encoding="utf-8"?>
<ds:datastoreItem xmlns:ds="http://schemas.openxmlformats.org/officeDocument/2006/customXml" ds:itemID="{27F2E073-B71B-4DB3-9184-239F03EEDD1C}">
  <ds:schemaRefs>
    <ds:schemaRef ds:uri="http://schemas.microsoft.com/sharepoint/v3/contenttype/forms"/>
  </ds:schemaRefs>
</ds:datastoreItem>
</file>

<file path=customXml/itemProps6.xml><?xml version="1.0" encoding="utf-8"?>
<ds:datastoreItem xmlns:ds="http://schemas.openxmlformats.org/officeDocument/2006/customXml" ds:itemID="{E2A6AAE2-1C04-4B73-9A71-246B100162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283e0b-db31-4043-a2ef-b80661bf084a"/>
    <ds:schemaRef ds:uri="http://schemas.microsoft.com/sharepoint.v3"/>
    <ds:schemaRef ds:uri="2aac1c47-a7bd-4382-bbe6-d59290c165d5"/>
    <ds:schemaRef ds:uri="03aba595-bc08-4bc6-a067-44fa0d6fce4c"/>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6414</TotalTime>
  <Words>962</Words>
  <Application>Microsoft Office PowerPoint</Application>
  <PresentationFormat>Custom</PresentationFormat>
  <Paragraphs>169</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vt:lpstr>
      <vt:lpstr>Calibri</vt:lpstr>
      <vt:lpstr>Franklin Gothic Book</vt:lpstr>
      <vt:lpstr>Franklin Gothic Medium</vt:lpstr>
      <vt:lpstr>Sylfaen</vt: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Tijana Comic</dc:creator>
  <cp:lastModifiedBy>nestan pantsulaia</cp:lastModifiedBy>
  <cp:revision>485</cp:revision>
  <cp:lastPrinted>2018-03-06T21:00:05Z</cp:lastPrinted>
  <dcterms:created xsi:type="dcterms:W3CDTF">2017-11-02T14:57:07Z</dcterms:created>
  <dcterms:modified xsi:type="dcterms:W3CDTF">2019-11-18T07:24:04Z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0x0101009BA85F8052A6DA4FA3E31FF9F74C697000EC757063D55EF14399B2E4B65561595A</vt:lpwstr>
  </property>
  <property fmtid="{D5CDD505-2E9C-101B-9397-08002B2CF9AE}" pid="3" name="TaxKeyword">
    <vt:lpwstr/>
  </property>
  <property fmtid="{D5CDD505-2E9C-101B-9397-08002B2CF9AE}" pid="4" name="OfficeDivision">
    <vt:lpwstr>3;#Data, Research and Policy-456C|5955b2fd-5d7f-4ec6-8d67-6bd2d19d2fcb</vt:lpwstr>
  </property>
  <property fmtid="{D5CDD505-2E9C-101B-9397-08002B2CF9AE}" pid="5" name="Topic">
    <vt:lpwstr/>
  </property>
  <property fmtid="{D5CDD505-2E9C-101B-9397-08002B2CF9AE}" pid="6" name="DocumentType">
    <vt:lpwstr/>
  </property>
  <property fmtid="{D5CDD505-2E9C-101B-9397-08002B2CF9AE}" pid="7" name="GeographicScope">
    <vt:lpwstr/>
  </property>
</Properties>
</file>