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302" r:id="rId4"/>
    <p:sldId id="342" r:id="rId5"/>
    <p:sldId id="311" r:id="rId6"/>
    <p:sldId id="328" r:id="rId7"/>
    <p:sldId id="337" r:id="rId8"/>
    <p:sldId id="310" r:id="rId9"/>
    <p:sldId id="329" r:id="rId10"/>
    <p:sldId id="343" r:id="rId11"/>
    <p:sldId id="289" r:id="rId12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D76"/>
    <a:srgbClr val="51B3C6"/>
    <a:srgbClr val="1C8ABA"/>
    <a:srgbClr val="0F608D"/>
    <a:srgbClr val="44D7FB"/>
    <a:srgbClr val="F7931F"/>
    <a:srgbClr val="EBCB38"/>
    <a:srgbClr val="00B09B"/>
    <a:srgbClr val="364856"/>
    <a:srgbClr val="4CC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5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7F175727-6D0F-499B-AF9C-DC44E4749D08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09444B75-B506-403A-8400-B94C1A9504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35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948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77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818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661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15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009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453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494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816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605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965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5103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273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855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53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142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98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175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15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058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456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02CEE-8728-4BFA-8AAC-E5AF532EC83F}" type="datetimeFigureOut">
              <a:rPr lang="en-US" smtClean="0"/>
              <a:t>12/24/2019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0A1C6-D5B3-44B4-813A-F8893D36F4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553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3" r:id="rId19"/>
    <p:sldLayoutId id="2147483695" r:id="rId20"/>
    <p:sldLayoutId id="2147483696" r:id="rId21"/>
    <p:sldLayoutId id="214748370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2121819"/>
            <a:ext cx="7315200" cy="30469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a-GE" sz="3200" b="1" dirty="0">
                <a:ln w="0"/>
                <a:solidFill>
                  <a:srgbClr val="37495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სსიპ</a:t>
            </a:r>
            <a:r>
              <a:rPr lang="ka-GE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74957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  </a:t>
            </a:r>
            <a:r>
              <a:rPr lang="ka-GE" sz="3200" b="1" dirty="0">
                <a:ln w="0"/>
                <a:solidFill>
                  <a:srgbClr val="37495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სამედიცინო</a:t>
            </a:r>
            <a:r>
              <a:rPr lang="ka-GE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74957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 </a:t>
            </a:r>
            <a:r>
              <a:rPr lang="ka-GE" sz="3200" b="1" dirty="0">
                <a:ln w="0"/>
                <a:solidFill>
                  <a:srgbClr val="37495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და</a:t>
            </a:r>
            <a:r>
              <a:rPr lang="ka-GE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74957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 </a:t>
            </a:r>
            <a:r>
              <a:rPr lang="ka-GE" sz="3200" b="1" dirty="0">
                <a:ln w="0"/>
                <a:solidFill>
                  <a:srgbClr val="37495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ფარმაცევტული საქმიანობის </a:t>
            </a:r>
          </a:p>
          <a:p>
            <a:pPr algn="ctr">
              <a:lnSpc>
                <a:spcPct val="150000"/>
              </a:lnSpc>
            </a:pPr>
            <a:r>
              <a:rPr lang="ka-GE" sz="3200" b="1" dirty="0">
                <a:ln w="0"/>
                <a:solidFill>
                  <a:srgbClr val="37495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რეგულირების </a:t>
            </a:r>
            <a:r>
              <a:rPr lang="ka-GE" sz="3200" b="1" dirty="0" smtClean="0">
                <a:ln w="0"/>
                <a:solidFill>
                  <a:srgbClr val="37495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სააგენტოს დაგეგმილი აქტივობები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065" y="299852"/>
            <a:ext cx="2603167" cy="14647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" y="5333554"/>
            <a:ext cx="7315200" cy="65998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a-GE" sz="2800" b="1" dirty="0" smtClean="0">
                <a:ln w="0"/>
                <a:solidFill>
                  <a:srgbClr val="0094D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2020 – 2021 წწ.</a:t>
            </a:r>
          </a:p>
        </p:txBody>
      </p:sp>
    </p:spTree>
    <p:extLst>
      <p:ext uri="{BB962C8B-B14F-4D97-AF65-F5344CB8AC3E}">
        <p14:creationId xmlns:p14="http://schemas.microsoft.com/office/powerpoint/2010/main" val="320974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54"/>
          <p:cNvSpPr>
            <a:spLocks/>
          </p:cNvSpPr>
          <p:nvPr/>
        </p:nvSpPr>
        <p:spPr bwMode="auto">
          <a:xfrm>
            <a:off x="4573059" y="3277658"/>
            <a:ext cx="7624233" cy="3583517"/>
          </a:xfrm>
          <a:custGeom>
            <a:avLst/>
            <a:gdLst>
              <a:gd name="T0" fmla="*/ 76 w 1142"/>
              <a:gd name="T1" fmla="*/ 153 h 536"/>
              <a:gd name="T2" fmla="*/ 310 w 1142"/>
              <a:gd name="T3" fmla="*/ 536 h 536"/>
              <a:gd name="T4" fmla="*/ 1142 w 1142"/>
              <a:gd name="T5" fmla="*/ 536 h 536"/>
              <a:gd name="T6" fmla="*/ 1142 w 1142"/>
              <a:gd name="T7" fmla="*/ 31 h 536"/>
              <a:gd name="T8" fmla="*/ 114 w 1142"/>
              <a:gd name="T9" fmla="*/ 3 h 536"/>
              <a:gd name="T10" fmla="*/ 76 w 1142"/>
              <a:gd name="T11" fmla="*/ 153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2" h="536">
                <a:moveTo>
                  <a:pt x="76" y="153"/>
                </a:moveTo>
                <a:cubicBezTo>
                  <a:pt x="310" y="536"/>
                  <a:pt x="310" y="536"/>
                  <a:pt x="310" y="536"/>
                </a:cubicBezTo>
                <a:cubicBezTo>
                  <a:pt x="1142" y="536"/>
                  <a:pt x="1142" y="536"/>
                  <a:pt x="1142" y="536"/>
                </a:cubicBezTo>
                <a:cubicBezTo>
                  <a:pt x="1142" y="31"/>
                  <a:pt x="1142" y="31"/>
                  <a:pt x="1142" y="31"/>
                </a:cubicBezTo>
                <a:cubicBezTo>
                  <a:pt x="114" y="3"/>
                  <a:pt x="114" y="3"/>
                  <a:pt x="114" y="3"/>
                </a:cubicBezTo>
                <a:cubicBezTo>
                  <a:pt x="45" y="0"/>
                  <a:pt x="0" y="55"/>
                  <a:pt x="76" y="153"/>
                </a:cubicBezTo>
                <a:close/>
              </a:path>
            </a:pathLst>
          </a:custGeom>
          <a:solidFill>
            <a:srgbClr val="239BD3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56" name="Freeform 55"/>
          <p:cNvSpPr>
            <a:spLocks/>
          </p:cNvSpPr>
          <p:nvPr/>
        </p:nvSpPr>
        <p:spPr bwMode="auto">
          <a:xfrm>
            <a:off x="2985559" y="3840692"/>
            <a:ext cx="2969684" cy="3020484"/>
          </a:xfrm>
          <a:custGeom>
            <a:avLst/>
            <a:gdLst>
              <a:gd name="T0" fmla="*/ 104 w 445"/>
              <a:gd name="T1" fmla="*/ 114 h 452"/>
              <a:gd name="T2" fmla="*/ 0 w 445"/>
              <a:gd name="T3" fmla="*/ 452 h 452"/>
              <a:gd name="T4" fmla="*/ 445 w 445"/>
              <a:gd name="T5" fmla="*/ 452 h 452"/>
              <a:gd name="T6" fmla="*/ 281 w 445"/>
              <a:gd name="T7" fmla="*/ 92 h 452"/>
              <a:gd name="T8" fmla="*/ 104 w 445"/>
              <a:gd name="T9" fmla="*/ 114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452">
                <a:moveTo>
                  <a:pt x="104" y="114"/>
                </a:moveTo>
                <a:cubicBezTo>
                  <a:pt x="0" y="452"/>
                  <a:pt x="0" y="452"/>
                  <a:pt x="0" y="452"/>
                </a:cubicBezTo>
                <a:cubicBezTo>
                  <a:pt x="445" y="452"/>
                  <a:pt x="445" y="452"/>
                  <a:pt x="445" y="452"/>
                </a:cubicBezTo>
                <a:cubicBezTo>
                  <a:pt x="281" y="92"/>
                  <a:pt x="281" y="92"/>
                  <a:pt x="281" y="92"/>
                </a:cubicBezTo>
                <a:cubicBezTo>
                  <a:pt x="238" y="6"/>
                  <a:pt x="141" y="0"/>
                  <a:pt x="104" y="114"/>
                </a:cubicBezTo>
                <a:close/>
              </a:path>
            </a:pathLst>
          </a:custGeom>
          <a:solidFill>
            <a:srgbClr val="157EB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57" name="Freeform 56"/>
          <p:cNvSpPr>
            <a:spLocks/>
          </p:cNvSpPr>
          <p:nvPr/>
        </p:nvSpPr>
        <p:spPr bwMode="auto">
          <a:xfrm>
            <a:off x="-5292" y="3518959"/>
            <a:ext cx="3604684" cy="3342217"/>
          </a:xfrm>
          <a:custGeom>
            <a:avLst/>
            <a:gdLst>
              <a:gd name="T0" fmla="*/ 412 w 540"/>
              <a:gd name="T1" fmla="*/ 25 h 500"/>
              <a:gd name="T2" fmla="*/ 0 w 540"/>
              <a:gd name="T3" fmla="*/ 178 h 500"/>
              <a:gd name="T4" fmla="*/ 0 w 540"/>
              <a:gd name="T5" fmla="*/ 500 h 500"/>
              <a:gd name="T6" fmla="*/ 359 w 540"/>
              <a:gd name="T7" fmla="*/ 500 h 500"/>
              <a:gd name="T8" fmla="*/ 507 w 540"/>
              <a:gd name="T9" fmla="*/ 140 h 500"/>
              <a:gd name="T10" fmla="*/ 412 w 540"/>
              <a:gd name="T11" fmla="*/ 25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0" h="500">
                <a:moveTo>
                  <a:pt x="412" y="25"/>
                </a:moveTo>
                <a:cubicBezTo>
                  <a:pt x="0" y="178"/>
                  <a:pt x="0" y="178"/>
                  <a:pt x="0" y="178"/>
                </a:cubicBezTo>
                <a:cubicBezTo>
                  <a:pt x="0" y="500"/>
                  <a:pt x="0" y="500"/>
                  <a:pt x="0" y="500"/>
                </a:cubicBezTo>
                <a:cubicBezTo>
                  <a:pt x="359" y="500"/>
                  <a:pt x="359" y="500"/>
                  <a:pt x="359" y="500"/>
                </a:cubicBezTo>
                <a:cubicBezTo>
                  <a:pt x="507" y="140"/>
                  <a:pt x="507" y="140"/>
                  <a:pt x="507" y="140"/>
                </a:cubicBezTo>
                <a:cubicBezTo>
                  <a:pt x="540" y="65"/>
                  <a:pt x="508" y="0"/>
                  <a:pt x="412" y="25"/>
                </a:cubicBezTo>
                <a:close/>
              </a:path>
            </a:pathLst>
          </a:custGeom>
          <a:solidFill>
            <a:srgbClr val="0967B9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58" name="Freeform 57"/>
          <p:cNvSpPr>
            <a:spLocks/>
          </p:cNvSpPr>
          <p:nvPr/>
        </p:nvSpPr>
        <p:spPr bwMode="auto">
          <a:xfrm>
            <a:off x="-5293" y="102659"/>
            <a:ext cx="3490384" cy="3903133"/>
          </a:xfrm>
          <a:custGeom>
            <a:avLst/>
            <a:gdLst>
              <a:gd name="T0" fmla="*/ 425 w 523"/>
              <a:gd name="T1" fmla="*/ 468 h 584"/>
              <a:gd name="T2" fmla="*/ 427 w 523"/>
              <a:gd name="T3" fmla="*/ 293 h 584"/>
              <a:gd name="T4" fmla="*/ 0 w 523"/>
              <a:gd name="T5" fmla="*/ 0 h 584"/>
              <a:gd name="T6" fmla="*/ 0 w 523"/>
              <a:gd name="T7" fmla="*/ 584 h 584"/>
              <a:gd name="T8" fmla="*/ 425 w 523"/>
              <a:gd name="T9" fmla="*/ 468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584">
                <a:moveTo>
                  <a:pt x="425" y="468"/>
                </a:moveTo>
                <a:cubicBezTo>
                  <a:pt x="492" y="450"/>
                  <a:pt x="523" y="359"/>
                  <a:pt x="427" y="293"/>
                </a:cubicBezTo>
                <a:cubicBezTo>
                  <a:pt x="0" y="0"/>
                  <a:pt x="0" y="0"/>
                  <a:pt x="0" y="0"/>
                </a:cubicBezTo>
                <a:cubicBezTo>
                  <a:pt x="0" y="584"/>
                  <a:pt x="0" y="584"/>
                  <a:pt x="0" y="584"/>
                </a:cubicBezTo>
                <a:lnTo>
                  <a:pt x="425" y="468"/>
                </a:lnTo>
                <a:close/>
              </a:path>
            </a:pathLst>
          </a:custGeom>
          <a:solidFill>
            <a:srgbClr val="0050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59" name="Freeform 58"/>
          <p:cNvSpPr>
            <a:spLocks/>
          </p:cNvSpPr>
          <p:nvPr/>
        </p:nvSpPr>
        <p:spPr bwMode="auto">
          <a:xfrm>
            <a:off x="526220" y="-819802"/>
            <a:ext cx="3856567" cy="2779184"/>
          </a:xfrm>
          <a:custGeom>
            <a:avLst/>
            <a:gdLst>
              <a:gd name="T0" fmla="*/ 363 w 578"/>
              <a:gd name="T1" fmla="*/ 319 h 416"/>
              <a:gd name="T2" fmla="*/ 0 w 578"/>
              <a:gd name="T3" fmla="*/ 0 h 416"/>
              <a:gd name="T4" fmla="*/ 578 w 578"/>
              <a:gd name="T5" fmla="*/ 0 h 416"/>
              <a:gd name="T6" fmla="*/ 503 w 578"/>
              <a:gd name="T7" fmla="*/ 256 h 416"/>
              <a:gd name="T8" fmla="*/ 363 w 578"/>
              <a:gd name="T9" fmla="*/ 319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416">
                <a:moveTo>
                  <a:pt x="363" y="319"/>
                </a:moveTo>
                <a:cubicBezTo>
                  <a:pt x="0" y="0"/>
                  <a:pt x="0" y="0"/>
                  <a:pt x="0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03" y="256"/>
                  <a:pt x="503" y="256"/>
                  <a:pt x="503" y="256"/>
                </a:cubicBezTo>
                <a:cubicBezTo>
                  <a:pt x="467" y="416"/>
                  <a:pt x="406" y="358"/>
                  <a:pt x="363" y="319"/>
                </a:cubicBezTo>
                <a:close/>
              </a:path>
            </a:pathLst>
          </a:custGeom>
          <a:solidFill>
            <a:srgbClr val="44D7F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9" name="Rectangle 8"/>
          <p:cNvSpPr/>
          <p:nvPr/>
        </p:nvSpPr>
        <p:spPr>
          <a:xfrm>
            <a:off x="5182472" y="3739762"/>
            <a:ext cx="6238874" cy="1012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a-GE" sz="20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ეფექტიანი</a:t>
            </a:r>
            <a:endParaRPr lang="en-US" sz="2000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54503" y="1443255"/>
            <a:ext cx="95323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ka-GE" sz="24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სსიპ სამედიცინო</a:t>
            </a:r>
            <a:r>
              <a:rPr lang="en-US" sz="24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 </a:t>
            </a:r>
            <a:r>
              <a:rPr lang="ka-GE" sz="24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და ფარმაცევტული</a:t>
            </a:r>
            <a:r>
              <a:rPr lang="en-US" sz="24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 </a:t>
            </a:r>
          </a:p>
          <a:p>
            <a:pPr lvl="0" algn="ctr"/>
            <a:r>
              <a:rPr lang="ka-GE" sz="24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საქმიანობის </a:t>
            </a:r>
            <a:r>
              <a:rPr lang="ka-GE" sz="2400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სააგენტოს </a:t>
            </a:r>
            <a:endParaRPr lang="en-US" sz="2400" b="1" dirty="0" smtClean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  <a:p>
            <a:pPr lvl="0" algn="ctr"/>
            <a:r>
              <a:rPr lang="ka-GE" sz="32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ლაბორატორიის </a:t>
            </a:r>
            <a:r>
              <a:rPr lang="ka-GE" sz="3200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შექმნა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71479" y="1224154"/>
            <a:ext cx="259735" cy="985706"/>
            <a:chOff x="10063693" y="2048934"/>
            <a:chExt cx="599017" cy="2273300"/>
          </a:xfrm>
          <a:solidFill>
            <a:srgbClr val="0967B9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0063693" y="2048934"/>
              <a:ext cx="599017" cy="2273300"/>
            </a:xfrm>
            <a:custGeom>
              <a:avLst/>
              <a:gdLst>
                <a:gd name="T0" fmla="*/ 120 w 243"/>
                <a:gd name="T1" fmla="*/ 923 h 923"/>
                <a:gd name="T2" fmla="*/ 21 w 243"/>
                <a:gd name="T3" fmla="*/ 823 h 923"/>
                <a:gd name="T4" fmla="*/ 21 w 243"/>
                <a:gd name="T5" fmla="*/ 151 h 923"/>
                <a:gd name="T6" fmla="*/ 22 w 243"/>
                <a:gd name="T7" fmla="*/ 138 h 923"/>
                <a:gd name="T8" fmla="*/ 22 w 243"/>
                <a:gd name="T9" fmla="*/ 71 h 923"/>
                <a:gd name="T10" fmla="*/ 1 w 243"/>
                <a:gd name="T11" fmla="*/ 17 h 923"/>
                <a:gd name="T12" fmla="*/ 10 w 243"/>
                <a:gd name="T13" fmla="*/ 0 h 923"/>
                <a:gd name="T14" fmla="*/ 12 w 243"/>
                <a:gd name="T15" fmla="*/ 0 h 923"/>
                <a:gd name="T16" fmla="*/ 232 w 243"/>
                <a:gd name="T17" fmla="*/ 0 h 923"/>
                <a:gd name="T18" fmla="*/ 233 w 243"/>
                <a:gd name="T19" fmla="*/ 0 h 923"/>
                <a:gd name="T20" fmla="*/ 243 w 243"/>
                <a:gd name="T21" fmla="*/ 17 h 923"/>
                <a:gd name="T22" fmla="*/ 221 w 243"/>
                <a:gd name="T23" fmla="*/ 71 h 923"/>
                <a:gd name="T24" fmla="*/ 221 w 243"/>
                <a:gd name="T25" fmla="*/ 551 h 923"/>
                <a:gd name="T26" fmla="*/ 222 w 243"/>
                <a:gd name="T27" fmla="*/ 824 h 923"/>
                <a:gd name="T28" fmla="*/ 120 w 243"/>
                <a:gd name="T29" fmla="*/ 923 h 923"/>
                <a:gd name="T30" fmla="*/ 16 w 243"/>
                <a:gd name="T31" fmla="*/ 16 h 923"/>
                <a:gd name="T32" fmla="*/ 16 w 243"/>
                <a:gd name="T33" fmla="*/ 17 h 923"/>
                <a:gd name="T34" fmla="*/ 37 w 243"/>
                <a:gd name="T35" fmla="*/ 65 h 923"/>
                <a:gd name="T36" fmla="*/ 38 w 243"/>
                <a:gd name="T37" fmla="*/ 67 h 923"/>
                <a:gd name="T38" fmla="*/ 38 w 243"/>
                <a:gd name="T39" fmla="*/ 139 h 923"/>
                <a:gd name="T40" fmla="*/ 37 w 243"/>
                <a:gd name="T41" fmla="*/ 151 h 923"/>
                <a:gd name="T42" fmla="*/ 37 w 243"/>
                <a:gd name="T43" fmla="*/ 823 h 923"/>
                <a:gd name="T44" fmla="*/ 120 w 243"/>
                <a:gd name="T45" fmla="*/ 907 h 923"/>
                <a:gd name="T46" fmla="*/ 181 w 243"/>
                <a:gd name="T47" fmla="*/ 884 h 923"/>
                <a:gd name="T48" fmla="*/ 206 w 243"/>
                <a:gd name="T49" fmla="*/ 824 h 923"/>
                <a:gd name="T50" fmla="*/ 206 w 243"/>
                <a:gd name="T51" fmla="*/ 551 h 923"/>
                <a:gd name="T52" fmla="*/ 206 w 243"/>
                <a:gd name="T53" fmla="*/ 67 h 923"/>
                <a:gd name="T54" fmla="*/ 207 w 243"/>
                <a:gd name="T55" fmla="*/ 65 h 923"/>
                <a:gd name="T56" fmla="*/ 226 w 243"/>
                <a:gd name="T57" fmla="*/ 17 h 923"/>
                <a:gd name="T58" fmla="*/ 226 w 243"/>
                <a:gd name="T59" fmla="*/ 16 h 923"/>
                <a:gd name="T60" fmla="*/ 16 w 243"/>
                <a:gd name="T61" fmla="*/ 16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3" h="923">
                  <a:moveTo>
                    <a:pt x="120" y="923"/>
                  </a:moveTo>
                  <a:cubicBezTo>
                    <a:pt x="65" y="923"/>
                    <a:pt x="21" y="879"/>
                    <a:pt x="21" y="823"/>
                  </a:cubicBezTo>
                  <a:cubicBezTo>
                    <a:pt x="21" y="151"/>
                    <a:pt x="21" y="151"/>
                    <a:pt x="21" y="151"/>
                  </a:cubicBezTo>
                  <a:cubicBezTo>
                    <a:pt x="21" y="148"/>
                    <a:pt x="21" y="143"/>
                    <a:pt x="22" y="138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16" y="63"/>
                    <a:pt x="0" y="33"/>
                    <a:pt x="1" y="17"/>
                  </a:cubicBezTo>
                  <a:cubicBezTo>
                    <a:pt x="1" y="7"/>
                    <a:pt x="7" y="2"/>
                    <a:pt x="1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7" y="2"/>
                    <a:pt x="243" y="7"/>
                    <a:pt x="243" y="17"/>
                  </a:cubicBezTo>
                  <a:cubicBezTo>
                    <a:pt x="243" y="33"/>
                    <a:pt x="226" y="63"/>
                    <a:pt x="221" y="71"/>
                  </a:cubicBezTo>
                  <a:cubicBezTo>
                    <a:pt x="221" y="551"/>
                    <a:pt x="221" y="551"/>
                    <a:pt x="221" y="551"/>
                  </a:cubicBezTo>
                  <a:cubicBezTo>
                    <a:pt x="222" y="824"/>
                    <a:pt x="222" y="824"/>
                    <a:pt x="222" y="824"/>
                  </a:cubicBezTo>
                  <a:cubicBezTo>
                    <a:pt x="222" y="879"/>
                    <a:pt x="176" y="923"/>
                    <a:pt x="120" y="923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7"/>
                  </a:cubicBezTo>
                  <a:cubicBezTo>
                    <a:pt x="16" y="27"/>
                    <a:pt x="28" y="52"/>
                    <a:pt x="37" y="65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37" y="144"/>
                    <a:pt x="37" y="148"/>
                    <a:pt x="37" y="151"/>
                  </a:cubicBezTo>
                  <a:cubicBezTo>
                    <a:pt x="37" y="823"/>
                    <a:pt x="37" y="823"/>
                    <a:pt x="37" y="823"/>
                  </a:cubicBezTo>
                  <a:cubicBezTo>
                    <a:pt x="37" y="869"/>
                    <a:pt x="73" y="907"/>
                    <a:pt x="120" y="907"/>
                  </a:cubicBezTo>
                  <a:cubicBezTo>
                    <a:pt x="143" y="907"/>
                    <a:pt x="164" y="899"/>
                    <a:pt x="181" y="884"/>
                  </a:cubicBezTo>
                  <a:cubicBezTo>
                    <a:pt x="197" y="867"/>
                    <a:pt x="206" y="847"/>
                    <a:pt x="206" y="824"/>
                  </a:cubicBezTo>
                  <a:cubicBezTo>
                    <a:pt x="206" y="551"/>
                    <a:pt x="206" y="551"/>
                    <a:pt x="206" y="551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14" y="52"/>
                    <a:pt x="227" y="27"/>
                    <a:pt x="226" y="17"/>
                  </a:cubicBezTo>
                  <a:cubicBezTo>
                    <a:pt x="226" y="16"/>
                    <a:pt x="226" y="16"/>
                    <a:pt x="226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194926" y="4032250"/>
              <a:ext cx="332317" cy="205317"/>
            </a:xfrm>
            <a:custGeom>
              <a:avLst/>
              <a:gdLst>
                <a:gd name="T0" fmla="*/ 66 w 135"/>
                <a:gd name="T1" fmla="*/ 83 h 83"/>
                <a:gd name="T2" fmla="*/ 0 w 135"/>
                <a:gd name="T3" fmla="*/ 16 h 83"/>
                <a:gd name="T4" fmla="*/ 0 w 135"/>
                <a:gd name="T5" fmla="*/ 0 h 83"/>
                <a:gd name="T6" fmla="*/ 135 w 135"/>
                <a:gd name="T7" fmla="*/ 0 h 83"/>
                <a:gd name="T8" fmla="*/ 135 w 135"/>
                <a:gd name="T9" fmla="*/ 17 h 83"/>
                <a:gd name="T10" fmla="*/ 66 w 135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83">
                  <a:moveTo>
                    <a:pt x="66" y="83"/>
                  </a:moveTo>
                  <a:cubicBezTo>
                    <a:pt x="30" y="83"/>
                    <a:pt x="0" y="54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54"/>
                    <a:pt x="104" y="83"/>
                    <a:pt x="66" y="83"/>
                  </a:cubicBez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0194926" y="3831167"/>
              <a:ext cx="332317" cy="201084"/>
            </a:xfrm>
            <a:custGeom>
              <a:avLst/>
              <a:gdLst>
                <a:gd name="T0" fmla="*/ 0 w 135"/>
                <a:gd name="T1" fmla="*/ 82 h 82"/>
                <a:gd name="T2" fmla="*/ 0 w 135"/>
                <a:gd name="T3" fmla="*/ 0 h 82"/>
                <a:gd name="T4" fmla="*/ 135 w 135"/>
                <a:gd name="T5" fmla="*/ 0 h 82"/>
                <a:gd name="T6" fmla="*/ 135 w 135"/>
                <a:gd name="T7" fmla="*/ 82 h 82"/>
                <a:gd name="T8" fmla="*/ 0 w 135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82">
                  <a:moveTo>
                    <a:pt x="0" y="82"/>
                  </a:moveTo>
                  <a:cubicBezTo>
                    <a:pt x="0" y="55"/>
                    <a:pt x="0" y="28"/>
                    <a:pt x="0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10194926" y="3630083"/>
              <a:ext cx="332317" cy="201084"/>
            </a:xfrm>
            <a:custGeom>
              <a:avLst/>
              <a:gdLst>
                <a:gd name="T0" fmla="*/ 0 w 135"/>
                <a:gd name="T1" fmla="*/ 81 h 81"/>
                <a:gd name="T2" fmla="*/ 0 w 135"/>
                <a:gd name="T3" fmla="*/ 0 h 81"/>
                <a:gd name="T4" fmla="*/ 134 w 135"/>
                <a:gd name="T5" fmla="*/ 0 h 81"/>
                <a:gd name="T6" fmla="*/ 135 w 135"/>
                <a:gd name="T7" fmla="*/ 81 h 81"/>
                <a:gd name="T8" fmla="*/ 0 w 135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81">
                  <a:moveTo>
                    <a:pt x="0" y="81"/>
                  </a:moveTo>
                  <a:cubicBezTo>
                    <a:pt x="0" y="54"/>
                    <a:pt x="0" y="27"/>
                    <a:pt x="0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81"/>
                    <a:pt x="135" y="81"/>
                    <a:pt x="135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10197042" y="3429001"/>
              <a:ext cx="328084" cy="201084"/>
            </a:xfrm>
            <a:custGeom>
              <a:avLst/>
              <a:gdLst>
                <a:gd name="T0" fmla="*/ 0 w 133"/>
                <a:gd name="T1" fmla="*/ 82 h 82"/>
                <a:gd name="T2" fmla="*/ 0 w 133"/>
                <a:gd name="T3" fmla="*/ 0 h 82"/>
                <a:gd name="T4" fmla="*/ 133 w 133"/>
                <a:gd name="T5" fmla="*/ 0 h 82"/>
                <a:gd name="T6" fmla="*/ 133 w 133"/>
                <a:gd name="T7" fmla="*/ 79 h 82"/>
                <a:gd name="T8" fmla="*/ 133 w 133"/>
                <a:gd name="T9" fmla="*/ 82 h 82"/>
                <a:gd name="T10" fmla="*/ 0 w 133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82">
                  <a:moveTo>
                    <a:pt x="0" y="82"/>
                  </a:moveTo>
                  <a:cubicBezTo>
                    <a:pt x="0" y="55"/>
                    <a:pt x="0" y="27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3"/>
                    <a:pt x="133" y="79"/>
                  </a:cubicBezTo>
                  <a:cubicBezTo>
                    <a:pt x="133" y="82"/>
                    <a:pt x="133" y="82"/>
                    <a:pt x="133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0197042" y="3230034"/>
              <a:ext cx="328084" cy="198967"/>
            </a:xfrm>
            <a:custGeom>
              <a:avLst/>
              <a:gdLst>
                <a:gd name="T0" fmla="*/ 0 w 133"/>
                <a:gd name="T1" fmla="*/ 81 h 81"/>
                <a:gd name="T2" fmla="*/ 0 w 133"/>
                <a:gd name="T3" fmla="*/ 0 h 81"/>
                <a:gd name="T4" fmla="*/ 133 w 133"/>
                <a:gd name="T5" fmla="*/ 0 h 81"/>
                <a:gd name="T6" fmla="*/ 133 w 133"/>
                <a:gd name="T7" fmla="*/ 81 h 81"/>
                <a:gd name="T8" fmla="*/ 0 w 133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1">
                  <a:moveTo>
                    <a:pt x="0" y="8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4"/>
                    <a:pt x="133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0197042" y="3026834"/>
              <a:ext cx="328084" cy="203200"/>
            </a:xfrm>
            <a:custGeom>
              <a:avLst/>
              <a:gdLst>
                <a:gd name="T0" fmla="*/ 0 w 133"/>
                <a:gd name="T1" fmla="*/ 82 h 82"/>
                <a:gd name="T2" fmla="*/ 0 w 133"/>
                <a:gd name="T3" fmla="*/ 0 h 82"/>
                <a:gd name="T4" fmla="*/ 133 w 133"/>
                <a:gd name="T5" fmla="*/ 0 h 82"/>
                <a:gd name="T6" fmla="*/ 133 w 133"/>
                <a:gd name="T7" fmla="*/ 82 h 82"/>
                <a:gd name="T8" fmla="*/ 0 w 1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2">
                  <a:moveTo>
                    <a:pt x="0" y="8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4"/>
                    <a:pt x="133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10197042" y="2825750"/>
              <a:ext cx="328084" cy="201084"/>
            </a:xfrm>
            <a:custGeom>
              <a:avLst/>
              <a:gdLst>
                <a:gd name="T0" fmla="*/ 0 w 133"/>
                <a:gd name="T1" fmla="*/ 82 h 82"/>
                <a:gd name="T2" fmla="*/ 0 w 133"/>
                <a:gd name="T3" fmla="*/ 0 h 82"/>
                <a:gd name="T4" fmla="*/ 133 w 133"/>
                <a:gd name="T5" fmla="*/ 0 h 82"/>
                <a:gd name="T6" fmla="*/ 133 w 133"/>
                <a:gd name="T7" fmla="*/ 82 h 82"/>
                <a:gd name="T8" fmla="*/ 0 w 1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2">
                  <a:moveTo>
                    <a:pt x="0" y="8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8"/>
                    <a:pt x="133" y="55"/>
                    <a:pt x="133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10197042" y="2626783"/>
              <a:ext cx="328084" cy="198967"/>
            </a:xfrm>
            <a:custGeom>
              <a:avLst/>
              <a:gdLst>
                <a:gd name="T0" fmla="*/ 0 w 133"/>
                <a:gd name="T1" fmla="*/ 81 h 81"/>
                <a:gd name="T2" fmla="*/ 0 w 133"/>
                <a:gd name="T3" fmla="*/ 0 h 81"/>
                <a:gd name="T4" fmla="*/ 133 w 133"/>
                <a:gd name="T5" fmla="*/ 0 h 81"/>
                <a:gd name="T6" fmla="*/ 133 w 133"/>
                <a:gd name="T7" fmla="*/ 81 h 81"/>
                <a:gd name="T8" fmla="*/ 0 w 133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1">
                  <a:moveTo>
                    <a:pt x="0" y="81"/>
                  </a:moveTo>
                  <a:cubicBezTo>
                    <a:pt x="0" y="54"/>
                    <a:pt x="0" y="27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4"/>
                    <a:pt x="133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10197042" y="2423583"/>
              <a:ext cx="328084" cy="203200"/>
            </a:xfrm>
            <a:custGeom>
              <a:avLst/>
              <a:gdLst>
                <a:gd name="T0" fmla="*/ 0 w 133"/>
                <a:gd name="T1" fmla="*/ 82 h 82"/>
                <a:gd name="T2" fmla="*/ 0 w 133"/>
                <a:gd name="T3" fmla="*/ 0 h 82"/>
                <a:gd name="T4" fmla="*/ 133 w 133"/>
                <a:gd name="T5" fmla="*/ 0 h 82"/>
                <a:gd name="T6" fmla="*/ 133 w 133"/>
                <a:gd name="T7" fmla="*/ 82 h 82"/>
                <a:gd name="T8" fmla="*/ 0 w 1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2">
                  <a:moveTo>
                    <a:pt x="0" y="82"/>
                  </a:moveTo>
                  <a:cubicBezTo>
                    <a:pt x="0" y="55"/>
                    <a:pt x="0" y="27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5"/>
                    <a:pt x="133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0197042" y="2224617"/>
              <a:ext cx="328084" cy="198967"/>
            </a:xfrm>
            <a:custGeom>
              <a:avLst/>
              <a:gdLst>
                <a:gd name="T0" fmla="*/ 0 w 133"/>
                <a:gd name="T1" fmla="*/ 81 h 81"/>
                <a:gd name="T2" fmla="*/ 0 w 133"/>
                <a:gd name="T3" fmla="*/ 0 h 81"/>
                <a:gd name="T4" fmla="*/ 132 w 133"/>
                <a:gd name="T5" fmla="*/ 0 h 81"/>
                <a:gd name="T6" fmla="*/ 133 w 133"/>
                <a:gd name="T7" fmla="*/ 81 h 81"/>
                <a:gd name="T8" fmla="*/ 0 w 133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1">
                  <a:moveTo>
                    <a:pt x="0" y="81"/>
                  </a:moveTo>
                  <a:cubicBezTo>
                    <a:pt x="0" y="54"/>
                    <a:pt x="0" y="27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27"/>
                    <a:pt x="133" y="54"/>
                    <a:pt x="133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145844" y="2111286"/>
            <a:ext cx="723218" cy="978364"/>
            <a:chOff x="6786034" y="2065867"/>
            <a:chExt cx="1667933" cy="2256367"/>
          </a:xfrm>
          <a:solidFill>
            <a:srgbClr val="157EB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7052734" y="4028018"/>
              <a:ext cx="1140884" cy="198967"/>
            </a:xfrm>
            <a:custGeom>
              <a:avLst/>
              <a:gdLst>
                <a:gd name="T0" fmla="*/ 347 w 463"/>
                <a:gd name="T1" fmla="*/ 81 h 81"/>
                <a:gd name="T2" fmla="*/ 319 w 463"/>
                <a:gd name="T3" fmla="*/ 81 h 81"/>
                <a:gd name="T4" fmla="*/ 316 w 463"/>
                <a:gd name="T5" fmla="*/ 81 h 81"/>
                <a:gd name="T6" fmla="*/ 306 w 463"/>
                <a:gd name="T7" fmla="*/ 81 h 81"/>
                <a:gd name="T8" fmla="*/ 297 w 463"/>
                <a:gd name="T9" fmla="*/ 81 h 81"/>
                <a:gd name="T10" fmla="*/ 288 w 463"/>
                <a:gd name="T11" fmla="*/ 81 h 81"/>
                <a:gd name="T12" fmla="*/ 279 w 463"/>
                <a:gd name="T13" fmla="*/ 81 h 81"/>
                <a:gd name="T14" fmla="*/ 270 w 463"/>
                <a:gd name="T15" fmla="*/ 81 h 81"/>
                <a:gd name="T16" fmla="*/ 262 w 463"/>
                <a:gd name="T17" fmla="*/ 81 h 81"/>
                <a:gd name="T18" fmla="*/ 254 w 463"/>
                <a:gd name="T19" fmla="*/ 81 h 81"/>
                <a:gd name="T20" fmla="*/ 247 w 463"/>
                <a:gd name="T21" fmla="*/ 81 h 81"/>
                <a:gd name="T22" fmla="*/ 239 w 463"/>
                <a:gd name="T23" fmla="*/ 81 h 81"/>
                <a:gd name="T24" fmla="*/ 232 w 463"/>
                <a:gd name="T25" fmla="*/ 81 h 81"/>
                <a:gd name="T26" fmla="*/ 226 w 463"/>
                <a:gd name="T27" fmla="*/ 81 h 81"/>
                <a:gd name="T28" fmla="*/ 219 w 463"/>
                <a:gd name="T29" fmla="*/ 81 h 81"/>
                <a:gd name="T30" fmla="*/ 213 w 463"/>
                <a:gd name="T31" fmla="*/ 81 h 81"/>
                <a:gd name="T32" fmla="*/ 207 w 463"/>
                <a:gd name="T33" fmla="*/ 81 h 81"/>
                <a:gd name="T34" fmla="*/ 201 w 463"/>
                <a:gd name="T35" fmla="*/ 81 h 81"/>
                <a:gd name="T36" fmla="*/ 196 w 463"/>
                <a:gd name="T37" fmla="*/ 81 h 81"/>
                <a:gd name="T38" fmla="*/ 190 w 463"/>
                <a:gd name="T39" fmla="*/ 81 h 81"/>
                <a:gd name="T40" fmla="*/ 185 w 463"/>
                <a:gd name="T41" fmla="*/ 81 h 81"/>
                <a:gd name="T42" fmla="*/ 181 w 463"/>
                <a:gd name="T43" fmla="*/ 81 h 81"/>
                <a:gd name="T44" fmla="*/ 176 w 463"/>
                <a:gd name="T45" fmla="*/ 81 h 81"/>
                <a:gd name="T46" fmla="*/ 172 w 463"/>
                <a:gd name="T47" fmla="*/ 81 h 81"/>
                <a:gd name="T48" fmla="*/ 167 w 463"/>
                <a:gd name="T49" fmla="*/ 81 h 81"/>
                <a:gd name="T50" fmla="*/ 164 w 463"/>
                <a:gd name="T51" fmla="*/ 81 h 81"/>
                <a:gd name="T52" fmla="*/ 160 w 463"/>
                <a:gd name="T53" fmla="*/ 81 h 81"/>
                <a:gd name="T54" fmla="*/ 156 w 463"/>
                <a:gd name="T55" fmla="*/ 81 h 81"/>
                <a:gd name="T56" fmla="*/ 153 w 463"/>
                <a:gd name="T57" fmla="*/ 81 h 81"/>
                <a:gd name="T58" fmla="*/ 150 w 463"/>
                <a:gd name="T59" fmla="*/ 81 h 81"/>
                <a:gd name="T60" fmla="*/ 147 w 463"/>
                <a:gd name="T61" fmla="*/ 81 h 81"/>
                <a:gd name="T62" fmla="*/ 144 w 463"/>
                <a:gd name="T63" fmla="*/ 81 h 81"/>
                <a:gd name="T64" fmla="*/ 141 w 463"/>
                <a:gd name="T65" fmla="*/ 81 h 81"/>
                <a:gd name="T66" fmla="*/ 139 w 463"/>
                <a:gd name="T67" fmla="*/ 81 h 81"/>
                <a:gd name="T68" fmla="*/ 137 w 463"/>
                <a:gd name="T69" fmla="*/ 81 h 81"/>
                <a:gd name="T70" fmla="*/ 134 w 463"/>
                <a:gd name="T71" fmla="*/ 81 h 81"/>
                <a:gd name="T72" fmla="*/ 134 w 463"/>
                <a:gd name="T73" fmla="*/ 81 h 81"/>
                <a:gd name="T74" fmla="*/ 115 w 463"/>
                <a:gd name="T75" fmla="*/ 81 h 81"/>
                <a:gd name="T76" fmla="*/ 36 w 463"/>
                <a:gd name="T77" fmla="*/ 38 h 81"/>
                <a:gd name="T78" fmla="*/ 36 w 463"/>
                <a:gd name="T79" fmla="*/ 38 h 81"/>
                <a:gd name="T80" fmla="*/ 36 w 463"/>
                <a:gd name="T81" fmla="*/ 38 h 81"/>
                <a:gd name="T82" fmla="*/ 0 w 463"/>
                <a:gd name="T83" fmla="*/ 0 h 81"/>
                <a:gd name="T84" fmla="*/ 463 w 463"/>
                <a:gd name="T85" fmla="*/ 0 h 81"/>
                <a:gd name="T86" fmla="*/ 403 w 463"/>
                <a:gd name="T87" fmla="*/ 56 h 81"/>
                <a:gd name="T88" fmla="*/ 403 w 463"/>
                <a:gd name="T89" fmla="*/ 56 h 81"/>
                <a:gd name="T90" fmla="*/ 403 w 463"/>
                <a:gd name="T91" fmla="*/ 56 h 81"/>
                <a:gd name="T92" fmla="*/ 348 w 463"/>
                <a:gd name="T93" fmla="*/ 81 h 81"/>
                <a:gd name="T94" fmla="*/ 347 w 463"/>
                <a:gd name="T9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3" h="81">
                  <a:moveTo>
                    <a:pt x="347" y="81"/>
                  </a:moveTo>
                  <a:cubicBezTo>
                    <a:pt x="319" y="81"/>
                    <a:pt x="319" y="81"/>
                    <a:pt x="319" y="81"/>
                  </a:cubicBezTo>
                  <a:cubicBezTo>
                    <a:pt x="316" y="81"/>
                    <a:pt x="316" y="81"/>
                    <a:pt x="316" y="81"/>
                  </a:cubicBezTo>
                  <a:cubicBezTo>
                    <a:pt x="306" y="81"/>
                    <a:pt x="306" y="81"/>
                    <a:pt x="306" y="81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62" y="81"/>
                    <a:pt x="262" y="81"/>
                    <a:pt x="262" y="81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19" y="81"/>
                    <a:pt x="219" y="81"/>
                    <a:pt x="219" y="81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07" y="81"/>
                    <a:pt x="207" y="81"/>
                    <a:pt x="207" y="81"/>
                  </a:cubicBezTo>
                  <a:cubicBezTo>
                    <a:pt x="201" y="81"/>
                    <a:pt x="201" y="81"/>
                    <a:pt x="201" y="81"/>
                  </a:cubicBezTo>
                  <a:cubicBezTo>
                    <a:pt x="196" y="81"/>
                    <a:pt x="196" y="81"/>
                    <a:pt x="196" y="81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85" y="81"/>
                    <a:pt x="185" y="81"/>
                    <a:pt x="185" y="81"/>
                  </a:cubicBezTo>
                  <a:cubicBezTo>
                    <a:pt x="181" y="81"/>
                    <a:pt x="181" y="81"/>
                    <a:pt x="181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81"/>
                    <a:pt x="147" y="81"/>
                    <a:pt x="147" y="81"/>
                  </a:cubicBezTo>
                  <a:cubicBezTo>
                    <a:pt x="144" y="81"/>
                    <a:pt x="144" y="81"/>
                    <a:pt x="144" y="81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4" y="81"/>
                    <a:pt x="134" y="81"/>
                    <a:pt x="134" y="81"/>
                  </a:cubicBezTo>
                  <a:cubicBezTo>
                    <a:pt x="134" y="81"/>
                    <a:pt x="134" y="81"/>
                    <a:pt x="134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97" y="77"/>
                    <a:pt x="65" y="63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23" y="27"/>
                    <a:pt x="11" y="15"/>
                    <a:pt x="0" y="0"/>
                  </a:cubicBezTo>
                  <a:cubicBezTo>
                    <a:pt x="463" y="0"/>
                    <a:pt x="463" y="0"/>
                    <a:pt x="463" y="0"/>
                  </a:cubicBezTo>
                  <a:cubicBezTo>
                    <a:pt x="445" y="24"/>
                    <a:pt x="424" y="43"/>
                    <a:pt x="403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382" y="70"/>
                    <a:pt x="361" y="78"/>
                    <a:pt x="348" y="81"/>
                  </a:cubicBezTo>
                  <a:lnTo>
                    <a:pt x="347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961717" y="3831167"/>
              <a:ext cx="1325033" cy="196851"/>
            </a:xfrm>
            <a:custGeom>
              <a:avLst/>
              <a:gdLst>
                <a:gd name="T0" fmla="*/ 37 w 538"/>
                <a:gd name="T1" fmla="*/ 80 h 80"/>
                <a:gd name="T2" fmla="*/ 7 w 538"/>
                <a:gd name="T3" fmla="*/ 25 h 80"/>
                <a:gd name="T4" fmla="*/ 7 w 538"/>
                <a:gd name="T5" fmla="*/ 25 h 80"/>
                <a:gd name="T6" fmla="*/ 7 w 538"/>
                <a:gd name="T7" fmla="*/ 25 h 80"/>
                <a:gd name="T8" fmla="*/ 0 w 538"/>
                <a:gd name="T9" fmla="*/ 0 h 80"/>
                <a:gd name="T10" fmla="*/ 538 w 538"/>
                <a:gd name="T11" fmla="*/ 0 h 80"/>
                <a:gd name="T12" fmla="*/ 513 w 538"/>
                <a:gd name="T13" fmla="*/ 61 h 80"/>
                <a:gd name="T14" fmla="*/ 513 w 538"/>
                <a:gd name="T15" fmla="*/ 62 h 80"/>
                <a:gd name="T16" fmla="*/ 513 w 538"/>
                <a:gd name="T17" fmla="*/ 62 h 80"/>
                <a:gd name="T18" fmla="*/ 500 w 538"/>
                <a:gd name="T19" fmla="*/ 80 h 80"/>
                <a:gd name="T20" fmla="*/ 37 w 538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80">
                  <a:moveTo>
                    <a:pt x="37" y="80"/>
                  </a:moveTo>
                  <a:cubicBezTo>
                    <a:pt x="25" y="64"/>
                    <a:pt x="14" y="46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17"/>
                    <a:pt x="2" y="8"/>
                    <a:pt x="0" y="0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532" y="23"/>
                    <a:pt x="523" y="44"/>
                    <a:pt x="513" y="61"/>
                  </a:cubicBezTo>
                  <a:cubicBezTo>
                    <a:pt x="513" y="62"/>
                    <a:pt x="513" y="62"/>
                    <a:pt x="513" y="62"/>
                  </a:cubicBezTo>
                  <a:cubicBezTo>
                    <a:pt x="513" y="62"/>
                    <a:pt x="513" y="62"/>
                    <a:pt x="513" y="62"/>
                  </a:cubicBezTo>
                  <a:cubicBezTo>
                    <a:pt x="509" y="68"/>
                    <a:pt x="505" y="75"/>
                    <a:pt x="500" y="80"/>
                  </a:cubicBezTo>
                  <a:lnTo>
                    <a:pt x="37" y="80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6940550" y="3632201"/>
              <a:ext cx="1363133" cy="198967"/>
            </a:xfrm>
            <a:custGeom>
              <a:avLst/>
              <a:gdLst>
                <a:gd name="T0" fmla="*/ 7 w 553"/>
                <a:gd name="T1" fmla="*/ 81 h 81"/>
                <a:gd name="T2" fmla="*/ 3 w 553"/>
                <a:gd name="T3" fmla="*/ 0 h 81"/>
                <a:gd name="T4" fmla="*/ 551 w 553"/>
                <a:gd name="T5" fmla="*/ 0 h 81"/>
                <a:gd name="T6" fmla="*/ 549 w 553"/>
                <a:gd name="T7" fmla="*/ 64 h 81"/>
                <a:gd name="T8" fmla="*/ 549 w 553"/>
                <a:gd name="T9" fmla="*/ 64 h 81"/>
                <a:gd name="T10" fmla="*/ 549 w 553"/>
                <a:gd name="T11" fmla="*/ 64 h 81"/>
                <a:gd name="T12" fmla="*/ 545 w 553"/>
                <a:gd name="T13" fmla="*/ 81 h 81"/>
                <a:gd name="T14" fmla="*/ 7 w 553"/>
                <a:gd name="T1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81">
                  <a:moveTo>
                    <a:pt x="7" y="81"/>
                  </a:moveTo>
                  <a:cubicBezTo>
                    <a:pt x="2" y="57"/>
                    <a:pt x="0" y="30"/>
                    <a:pt x="3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53" y="23"/>
                    <a:pt x="552" y="44"/>
                    <a:pt x="549" y="64"/>
                  </a:cubicBezTo>
                  <a:cubicBezTo>
                    <a:pt x="549" y="64"/>
                    <a:pt x="549" y="64"/>
                    <a:pt x="549" y="64"/>
                  </a:cubicBezTo>
                  <a:cubicBezTo>
                    <a:pt x="549" y="64"/>
                    <a:pt x="549" y="64"/>
                    <a:pt x="549" y="64"/>
                  </a:cubicBezTo>
                  <a:cubicBezTo>
                    <a:pt x="548" y="70"/>
                    <a:pt x="547" y="75"/>
                    <a:pt x="545" y="81"/>
                  </a:cubicBezTo>
                  <a:lnTo>
                    <a:pt x="7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6949017" y="3431118"/>
              <a:ext cx="1350433" cy="201084"/>
            </a:xfrm>
            <a:custGeom>
              <a:avLst/>
              <a:gdLst>
                <a:gd name="T0" fmla="*/ 0 w 548"/>
                <a:gd name="T1" fmla="*/ 81 h 81"/>
                <a:gd name="T2" fmla="*/ 0 w 548"/>
                <a:gd name="T3" fmla="*/ 79 h 81"/>
                <a:gd name="T4" fmla="*/ 20 w 548"/>
                <a:gd name="T5" fmla="*/ 0 h 81"/>
                <a:gd name="T6" fmla="*/ 526 w 548"/>
                <a:gd name="T7" fmla="*/ 0 h 81"/>
                <a:gd name="T8" fmla="*/ 527 w 548"/>
                <a:gd name="T9" fmla="*/ 2 h 81"/>
                <a:gd name="T10" fmla="*/ 527 w 548"/>
                <a:gd name="T11" fmla="*/ 2 h 81"/>
                <a:gd name="T12" fmla="*/ 527 w 548"/>
                <a:gd name="T13" fmla="*/ 3 h 81"/>
                <a:gd name="T14" fmla="*/ 547 w 548"/>
                <a:gd name="T15" fmla="*/ 79 h 81"/>
                <a:gd name="T16" fmla="*/ 548 w 548"/>
                <a:gd name="T17" fmla="*/ 81 h 81"/>
                <a:gd name="T18" fmla="*/ 0 w 548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81">
                  <a:moveTo>
                    <a:pt x="0" y="81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49"/>
                    <a:pt x="10" y="23"/>
                    <a:pt x="20" y="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527" y="1"/>
                    <a:pt x="527" y="2"/>
                    <a:pt x="527" y="2"/>
                  </a:cubicBezTo>
                  <a:cubicBezTo>
                    <a:pt x="527" y="2"/>
                    <a:pt x="527" y="2"/>
                    <a:pt x="527" y="2"/>
                  </a:cubicBezTo>
                  <a:cubicBezTo>
                    <a:pt x="527" y="3"/>
                    <a:pt x="527" y="3"/>
                    <a:pt x="527" y="3"/>
                  </a:cubicBezTo>
                  <a:cubicBezTo>
                    <a:pt x="538" y="25"/>
                    <a:pt x="545" y="50"/>
                    <a:pt x="547" y="79"/>
                  </a:cubicBezTo>
                  <a:cubicBezTo>
                    <a:pt x="548" y="81"/>
                    <a:pt x="548" y="81"/>
                    <a:pt x="548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6997701" y="3234267"/>
              <a:ext cx="1248833" cy="196851"/>
            </a:xfrm>
            <a:custGeom>
              <a:avLst/>
              <a:gdLst>
                <a:gd name="T0" fmla="*/ 0 w 507"/>
                <a:gd name="T1" fmla="*/ 80 h 80"/>
                <a:gd name="T2" fmla="*/ 62 w 507"/>
                <a:gd name="T3" fmla="*/ 0 h 80"/>
                <a:gd name="T4" fmla="*/ 445 w 507"/>
                <a:gd name="T5" fmla="*/ 0 h 80"/>
                <a:gd name="T6" fmla="*/ 507 w 507"/>
                <a:gd name="T7" fmla="*/ 80 h 80"/>
                <a:gd name="T8" fmla="*/ 0 w 50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7" h="80">
                  <a:moveTo>
                    <a:pt x="0" y="80"/>
                  </a:moveTo>
                  <a:cubicBezTo>
                    <a:pt x="16" y="46"/>
                    <a:pt x="39" y="20"/>
                    <a:pt x="62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68" y="20"/>
                    <a:pt x="491" y="46"/>
                    <a:pt x="507" y="80"/>
                  </a:cubicBezTo>
                  <a:lnTo>
                    <a:pt x="0" y="80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7150101" y="3035300"/>
              <a:ext cx="944033" cy="198967"/>
            </a:xfrm>
            <a:custGeom>
              <a:avLst/>
              <a:gdLst>
                <a:gd name="T0" fmla="*/ 0 w 383"/>
                <a:gd name="T1" fmla="*/ 81 h 81"/>
                <a:gd name="T2" fmla="*/ 97 w 383"/>
                <a:gd name="T3" fmla="*/ 25 h 81"/>
                <a:gd name="T4" fmla="*/ 117 w 383"/>
                <a:gd name="T5" fmla="*/ 17 h 81"/>
                <a:gd name="T6" fmla="*/ 117 w 383"/>
                <a:gd name="T7" fmla="*/ 0 h 81"/>
                <a:gd name="T8" fmla="*/ 267 w 383"/>
                <a:gd name="T9" fmla="*/ 0 h 81"/>
                <a:gd name="T10" fmla="*/ 267 w 383"/>
                <a:gd name="T11" fmla="*/ 19 h 81"/>
                <a:gd name="T12" fmla="*/ 286 w 383"/>
                <a:gd name="T13" fmla="*/ 25 h 81"/>
                <a:gd name="T14" fmla="*/ 383 w 383"/>
                <a:gd name="T15" fmla="*/ 81 h 81"/>
                <a:gd name="T16" fmla="*/ 0 w 383"/>
                <a:gd name="T1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81">
                  <a:moveTo>
                    <a:pt x="0" y="81"/>
                  </a:moveTo>
                  <a:cubicBezTo>
                    <a:pt x="40" y="46"/>
                    <a:pt x="83" y="30"/>
                    <a:pt x="97" y="25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86" y="25"/>
                    <a:pt x="286" y="25"/>
                    <a:pt x="286" y="25"/>
                  </a:cubicBezTo>
                  <a:cubicBezTo>
                    <a:pt x="300" y="30"/>
                    <a:pt x="343" y="46"/>
                    <a:pt x="383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7437967" y="2836334"/>
              <a:ext cx="368300" cy="198967"/>
            </a:xfrm>
            <a:prstGeom prst="rect">
              <a:avLst/>
            </a:pr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7437967" y="2639484"/>
              <a:ext cx="368300" cy="196851"/>
            </a:xfrm>
            <a:prstGeom prst="rect">
              <a:avLst/>
            </a:pr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7437967" y="2438400"/>
              <a:ext cx="368300" cy="201084"/>
            </a:xfrm>
            <a:prstGeom prst="rect">
              <a:avLst/>
            </a:pr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7437967" y="2239434"/>
              <a:ext cx="368300" cy="198967"/>
            </a:xfrm>
            <a:prstGeom prst="rect">
              <a:avLst/>
            </a:pr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6786034" y="2065867"/>
              <a:ext cx="1667933" cy="2256367"/>
            </a:xfrm>
            <a:custGeom>
              <a:avLst/>
              <a:gdLst>
                <a:gd name="T0" fmla="*/ 474 w 677"/>
                <a:gd name="T1" fmla="*/ 916 h 916"/>
                <a:gd name="T2" fmla="*/ 202 w 677"/>
                <a:gd name="T3" fmla="*/ 916 h 916"/>
                <a:gd name="T4" fmla="*/ 19 w 677"/>
                <a:gd name="T5" fmla="*/ 630 h 916"/>
                <a:gd name="T6" fmla="*/ 228 w 677"/>
                <a:gd name="T7" fmla="*/ 379 h 916"/>
                <a:gd name="T8" fmla="*/ 228 w 677"/>
                <a:gd name="T9" fmla="*/ 53 h 916"/>
                <a:gd name="T10" fmla="*/ 215 w 677"/>
                <a:gd name="T11" fmla="*/ 7 h 916"/>
                <a:gd name="T12" fmla="*/ 227 w 677"/>
                <a:gd name="T13" fmla="*/ 0 h 916"/>
                <a:gd name="T14" fmla="*/ 450 w 677"/>
                <a:gd name="T15" fmla="*/ 0 h 916"/>
                <a:gd name="T16" fmla="*/ 462 w 677"/>
                <a:gd name="T17" fmla="*/ 7 h 916"/>
                <a:gd name="T18" fmla="*/ 449 w 677"/>
                <a:gd name="T19" fmla="*/ 53 h 916"/>
                <a:gd name="T20" fmla="*/ 449 w 677"/>
                <a:gd name="T21" fmla="*/ 379 h 916"/>
                <a:gd name="T22" fmla="*/ 659 w 677"/>
                <a:gd name="T23" fmla="*/ 630 h 916"/>
                <a:gd name="T24" fmla="*/ 475 w 677"/>
                <a:gd name="T25" fmla="*/ 916 h 916"/>
                <a:gd name="T26" fmla="*/ 474 w 677"/>
                <a:gd name="T27" fmla="*/ 916 h 916"/>
                <a:gd name="T28" fmla="*/ 204 w 677"/>
                <a:gd name="T29" fmla="*/ 901 h 916"/>
                <a:gd name="T30" fmla="*/ 472 w 677"/>
                <a:gd name="T31" fmla="*/ 901 h 916"/>
                <a:gd name="T32" fmla="*/ 643 w 677"/>
                <a:gd name="T33" fmla="*/ 631 h 916"/>
                <a:gd name="T34" fmla="*/ 439 w 677"/>
                <a:gd name="T35" fmla="*/ 392 h 916"/>
                <a:gd name="T36" fmla="*/ 433 w 677"/>
                <a:gd name="T37" fmla="*/ 391 h 916"/>
                <a:gd name="T38" fmla="*/ 433 w 677"/>
                <a:gd name="T39" fmla="*/ 49 h 916"/>
                <a:gd name="T40" fmla="*/ 434 w 677"/>
                <a:gd name="T41" fmla="*/ 47 h 916"/>
                <a:gd name="T42" fmla="*/ 449 w 677"/>
                <a:gd name="T43" fmla="*/ 16 h 916"/>
                <a:gd name="T44" fmla="*/ 445 w 677"/>
                <a:gd name="T45" fmla="*/ 16 h 916"/>
                <a:gd name="T46" fmla="*/ 229 w 677"/>
                <a:gd name="T47" fmla="*/ 16 h 916"/>
                <a:gd name="T48" fmla="*/ 243 w 677"/>
                <a:gd name="T49" fmla="*/ 47 h 916"/>
                <a:gd name="T50" fmla="*/ 244 w 677"/>
                <a:gd name="T51" fmla="*/ 49 h 916"/>
                <a:gd name="T52" fmla="*/ 244 w 677"/>
                <a:gd name="T53" fmla="*/ 391 h 916"/>
                <a:gd name="T54" fmla="*/ 238 w 677"/>
                <a:gd name="T55" fmla="*/ 392 h 916"/>
                <a:gd name="T56" fmla="*/ 34 w 677"/>
                <a:gd name="T57" fmla="*/ 631 h 916"/>
                <a:gd name="T58" fmla="*/ 204 w 677"/>
                <a:gd name="T59" fmla="*/ 901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7" h="916">
                  <a:moveTo>
                    <a:pt x="474" y="916"/>
                  </a:moveTo>
                  <a:cubicBezTo>
                    <a:pt x="202" y="916"/>
                    <a:pt x="202" y="916"/>
                    <a:pt x="202" y="916"/>
                  </a:cubicBezTo>
                  <a:cubicBezTo>
                    <a:pt x="148" y="903"/>
                    <a:pt x="0" y="823"/>
                    <a:pt x="19" y="630"/>
                  </a:cubicBezTo>
                  <a:cubicBezTo>
                    <a:pt x="34" y="453"/>
                    <a:pt x="195" y="390"/>
                    <a:pt x="228" y="379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0" y="40"/>
                    <a:pt x="209" y="18"/>
                    <a:pt x="215" y="7"/>
                  </a:cubicBezTo>
                  <a:cubicBezTo>
                    <a:pt x="216" y="5"/>
                    <a:pt x="220" y="0"/>
                    <a:pt x="227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57" y="0"/>
                    <a:pt x="461" y="5"/>
                    <a:pt x="462" y="7"/>
                  </a:cubicBezTo>
                  <a:cubicBezTo>
                    <a:pt x="468" y="18"/>
                    <a:pt x="457" y="40"/>
                    <a:pt x="449" y="53"/>
                  </a:cubicBezTo>
                  <a:cubicBezTo>
                    <a:pt x="449" y="379"/>
                    <a:pt x="449" y="379"/>
                    <a:pt x="449" y="379"/>
                  </a:cubicBezTo>
                  <a:cubicBezTo>
                    <a:pt x="482" y="390"/>
                    <a:pt x="643" y="453"/>
                    <a:pt x="659" y="630"/>
                  </a:cubicBezTo>
                  <a:cubicBezTo>
                    <a:pt x="677" y="823"/>
                    <a:pt x="528" y="903"/>
                    <a:pt x="475" y="916"/>
                  </a:cubicBezTo>
                  <a:lnTo>
                    <a:pt x="474" y="916"/>
                  </a:lnTo>
                  <a:close/>
                  <a:moveTo>
                    <a:pt x="204" y="901"/>
                  </a:moveTo>
                  <a:cubicBezTo>
                    <a:pt x="472" y="901"/>
                    <a:pt x="472" y="901"/>
                    <a:pt x="472" y="901"/>
                  </a:cubicBezTo>
                  <a:cubicBezTo>
                    <a:pt x="522" y="888"/>
                    <a:pt x="661" y="813"/>
                    <a:pt x="643" y="631"/>
                  </a:cubicBezTo>
                  <a:cubicBezTo>
                    <a:pt x="626" y="446"/>
                    <a:pt x="441" y="393"/>
                    <a:pt x="439" y="392"/>
                  </a:cubicBezTo>
                  <a:cubicBezTo>
                    <a:pt x="433" y="391"/>
                    <a:pt x="433" y="391"/>
                    <a:pt x="433" y="391"/>
                  </a:cubicBezTo>
                  <a:cubicBezTo>
                    <a:pt x="433" y="49"/>
                    <a:pt x="433" y="49"/>
                    <a:pt x="433" y="49"/>
                  </a:cubicBezTo>
                  <a:cubicBezTo>
                    <a:pt x="434" y="47"/>
                    <a:pt x="434" y="47"/>
                    <a:pt x="434" y="47"/>
                  </a:cubicBezTo>
                  <a:cubicBezTo>
                    <a:pt x="441" y="35"/>
                    <a:pt x="447" y="22"/>
                    <a:pt x="449" y="16"/>
                  </a:cubicBezTo>
                  <a:cubicBezTo>
                    <a:pt x="445" y="16"/>
                    <a:pt x="445" y="16"/>
                    <a:pt x="445" y="16"/>
                  </a:cubicBezTo>
                  <a:cubicBezTo>
                    <a:pt x="229" y="16"/>
                    <a:pt x="229" y="16"/>
                    <a:pt x="229" y="16"/>
                  </a:cubicBezTo>
                  <a:cubicBezTo>
                    <a:pt x="229" y="22"/>
                    <a:pt x="235" y="35"/>
                    <a:pt x="243" y="47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391"/>
                    <a:pt x="244" y="391"/>
                    <a:pt x="244" y="391"/>
                  </a:cubicBezTo>
                  <a:cubicBezTo>
                    <a:pt x="238" y="392"/>
                    <a:pt x="238" y="392"/>
                    <a:pt x="238" y="392"/>
                  </a:cubicBezTo>
                  <a:cubicBezTo>
                    <a:pt x="235" y="393"/>
                    <a:pt x="51" y="446"/>
                    <a:pt x="34" y="631"/>
                  </a:cubicBezTo>
                  <a:cubicBezTo>
                    <a:pt x="18" y="813"/>
                    <a:pt x="155" y="888"/>
                    <a:pt x="204" y="901"/>
                  </a:cubicBez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82476" y="5392352"/>
            <a:ext cx="821422" cy="950830"/>
            <a:chOff x="1186393" y="2129366"/>
            <a:chExt cx="1894417" cy="2192867"/>
          </a:xfrm>
          <a:solidFill>
            <a:srgbClr val="36B8E3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347260" y="4011082"/>
              <a:ext cx="1579033" cy="198967"/>
            </a:xfrm>
            <a:custGeom>
              <a:avLst/>
              <a:gdLst>
                <a:gd name="T0" fmla="*/ 577 w 641"/>
                <a:gd name="T1" fmla="*/ 81 h 81"/>
                <a:gd name="T2" fmla="*/ 63 w 641"/>
                <a:gd name="T3" fmla="*/ 81 h 81"/>
                <a:gd name="T4" fmla="*/ 0 w 641"/>
                <a:gd name="T5" fmla="*/ 30 h 81"/>
                <a:gd name="T6" fmla="*/ 4 w 641"/>
                <a:gd name="T7" fmla="*/ 0 h 81"/>
                <a:gd name="T8" fmla="*/ 636 w 641"/>
                <a:gd name="T9" fmla="*/ 0 h 81"/>
                <a:gd name="T10" fmla="*/ 641 w 641"/>
                <a:gd name="T11" fmla="*/ 30 h 81"/>
                <a:gd name="T12" fmla="*/ 577 w 641"/>
                <a:gd name="T13" fmla="*/ 81 h 81"/>
                <a:gd name="T14" fmla="*/ 31 w 641"/>
                <a:gd name="T15" fmla="*/ 61 h 81"/>
                <a:gd name="T16" fmla="*/ 18 w 641"/>
                <a:gd name="T17" fmla="*/ 49 h 81"/>
                <a:gd name="T18" fmla="*/ 31 w 641"/>
                <a:gd name="T19" fmla="*/ 6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1" h="81">
                  <a:moveTo>
                    <a:pt x="577" y="81"/>
                  </a:moveTo>
                  <a:cubicBezTo>
                    <a:pt x="63" y="81"/>
                    <a:pt x="63" y="81"/>
                    <a:pt x="63" y="81"/>
                  </a:cubicBezTo>
                  <a:cubicBezTo>
                    <a:pt x="26" y="81"/>
                    <a:pt x="0" y="60"/>
                    <a:pt x="0" y="30"/>
                  </a:cubicBezTo>
                  <a:cubicBezTo>
                    <a:pt x="0" y="18"/>
                    <a:pt x="2" y="8"/>
                    <a:pt x="4" y="0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638" y="8"/>
                    <a:pt x="641" y="18"/>
                    <a:pt x="641" y="30"/>
                  </a:cubicBezTo>
                  <a:cubicBezTo>
                    <a:pt x="641" y="60"/>
                    <a:pt x="614" y="81"/>
                    <a:pt x="577" y="81"/>
                  </a:cubicBezTo>
                  <a:close/>
                  <a:moveTo>
                    <a:pt x="31" y="61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21" y="54"/>
                    <a:pt x="26" y="58"/>
                    <a:pt x="31" y="6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359960" y="3816349"/>
              <a:ext cx="1553633" cy="198967"/>
            </a:xfrm>
            <a:custGeom>
              <a:avLst/>
              <a:gdLst>
                <a:gd name="T0" fmla="*/ 0 w 631"/>
                <a:gd name="T1" fmla="*/ 81 h 81"/>
                <a:gd name="T2" fmla="*/ 8 w 631"/>
                <a:gd name="T3" fmla="*/ 63 h 81"/>
                <a:gd name="T4" fmla="*/ 44 w 631"/>
                <a:gd name="T5" fmla="*/ 0 h 81"/>
                <a:gd name="T6" fmla="*/ 586 w 631"/>
                <a:gd name="T7" fmla="*/ 0 h 81"/>
                <a:gd name="T8" fmla="*/ 623 w 631"/>
                <a:gd name="T9" fmla="*/ 63 h 81"/>
                <a:gd name="T10" fmla="*/ 631 w 631"/>
                <a:gd name="T11" fmla="*/ 81 h 81"/>
                <a:gd name="T12" fmla="*/ 0 w 631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" h="81">
                  <a:moveTo>
                    <a:pt x="0" y="81"/>
                  </a:moveTo>
                  <a:cubicBezTo>
                    <a:pt x="3" y="71"/>
                    <a:pt x="7" y="65"/>
                    <a:pt x="8" y="63"/>
                  </a:cubicBezTo>
                  <a:cubicBezTo>
                    <a:pt x="20" y="42"/>
                    <a:pt x="32" y="21"/>
                    <a:pt x="44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598" y="21"/>
                    <a:pt x="611" y="42"/>
                    <a:pt x="623" y="63"/>
                  </a:cubicBezTo>
                  <a:cubicBezTo>
                    <a:pt x="624" y="65"/>
                    <a:pt x="627" y="71"/>
                    <a:pt x="631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467909" y="3619500"/>
              <a:ext cx="1335617" cy="198967"/>
            </a:xfrm>
            <a:custGeom>
              <a:avLst/>
              <a:gdLst>
                <a:gd name="T0" fmla="*/ 0 w 542"/>
                <a:gd name="T1" fmla="*/ 81 h 81"/>
                <a:gd name="T2" fmla="*/ 47 w 542"/>
                <a:gd name="T3" fmla="*/ 0 h 81"/>
                <a:gd name="T4" fmla="*/ 495 w 542"/>
                <a:gd name="T5" fmla="*/ 0 h 81"/>
                <a:gd name="T6" fmla="*/ 542 w 542"/>
                <a:gd name="T7" fmla="*/ 81 h 81"/>
                <a:gd name="T8" fmla="*/ 0 w 54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81">
                  <a:moveTo>
                    <a:pt x="0" y="81"/>
                  </a:moveTo>
                  <a:cubicBezTo>
                    <a:pt x="16" y="54"/>
                    <a:pt x="31" y="27"/>
                    <a:pt x="47" y="0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542" y="81"/>
                    <a:pt x="542" y="81"/>
                    <a:pt x="542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582209" y="3422649"/>
              <a:ext cx="1104900" cy="196851"/>
            </a:xfrm>
            <a:custGeom>
              <a:avLst/>
              <a:gdLst>
                <a:gd name="T0" fmla="*/ 0 w 448"/>
                <a:gd name="T1" fmla="*/ 80 h 80"/>
                <a:gd name="T2" fmla="*/ 46 w 448"/>
                <a:gd name="T3" fmla="*/ 0 h 80"/>
                <a:gd name="T4" fmla="*/ 401 w 448"/>
                <a:gd name="T5" fmla="*/ 0 h 80"/>
                <a:gd name="T6" fmla="*/ 448 w 448"/>
                <a:gd name="T7" fmla="*/ 80 h 80"/>
                <a:gd name="T8" fmla="*/ 0 w 448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80">
                  <a:moveTo>
                    <a:pt x="0" y="80"/>
                  </a:moveTo>
                  <a:cubicBezTo>
                    <a:pt x="16" y="53"/>
                    <a:pt x="31" y="27"/>
                    <a:pt x="46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48" y="80"/>
                    <a:pt x="448" y="80"/>
                    <a:pt x="448" y="80"/>
                  </a:cubicBezTo>
                  <a:lnTo>
                    <a:pt x="0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698626" y="3223682"/>
              <a:ext cx="872067" cy="198967"/>
            </a:xfrm>
            <a:custGeom>
              <a:avLst/>
              <a:gdLst>
                <a:gd name="T0" fmla="*/ 0 w 354"/>
                <a:gd name="T1" fmla="*/ 81 h 81"/>
                <a:gd name="T2" fmla="*/ 46 w 354"/>
                <a:gd name="T3" fmla="*/ 0 h 81"/>
                <a:gd name="T4" fmla="*/ 307 w 354"/>
                <a:gd name="T5" fmla="*/ 0 h 81"/>
                <a:gd name="T6" fmla="*/ 354 w 354"/>
                <a:gd name="T7" fmla="*/ 81 h 81"/>
                <a:gd name="T8" fmla="*/ 0 w 3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81">
                  <a:moveTo>
                    <a:pt x="0" y="81"/>
                  </a:moveTo>
                  <a:cubicBezTo>
                    <a:pt x="15" y="54"/>
                    <a:pt x="31" y="27"/>
                    <a:pt x="46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54" y="81"/>
                    <a:pt x="354" y="81"/>
                    <a:pt x="354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815042" y="2976033"/>
              <a:ext cx="643467" cy="247651"/>
            </a:xfrm>
            <a:custGeom>
              <a:avLst/>
              <a:gdLst>
                <a:gd name="T0" fmla="*/ 0 w 261"/>
                <a:gd name="T1" fmla="*/ 100 h 100"/>
                <a:gd name="T2" fmla="*/ 58 w 261"/>
                <a:gd name="T3" fmla="*/ 0 h 100"/>
                <a:gd name="T4" fmla="*/ 63 w 261"/>
                <a:gd name="T5" fmla="*/ 0 h 100"/>
                <a:gd name="T6" fmla="*/ 68 w 261"/>
                <a:gd name="T7" fmla="*/ 0 h 100"/>
                <a:gd name="T8" fmla="*/ 68 w 261"/>
                <a:gd name="T9" fmla="*/ 0 h 100"/>
                <a:gd name="T10" fmla="*/ 75 w 261"/>
                <a:gd name="T11" fmla="*/ 0 h 100"/>
                <a:gd name="T12" fmla="*/ 192 w 261"/>
                <a:gd name="T13" fmla="*/ 0 h 100"/>
                <a:gd name="T14" fmla="*/ 192 w 261"/>
                <a:gd name="T15" fmla="*/ 0 h 100"/>
                <a:gd name="T16" fmla="*/ 202 w 261"/>
                <a:gd name="T17" fmla="*/ 0 h 100"/>
                <a:gd name="T18" fmla="*/ 261 w 261"/>
                <a:gd name="T19" fmla="*/ 100 h 100"/>
                <a:gd name="T20" fmla="*/ 0 w 261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1" h="100">
                  <a:moveTo>
                    <a:pt x="0" y="100"/>
                  </a:moveTo>
                  <a:cubicBezTo>
                    <a:pt x="19" y="66"/>
                    <a:pt x="38" y="33"/>
                    <a:pt x="5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33"/>
                    <a:pt x="241" y="67"/>
                    <a:pt x="261" y="100"/>
                  </a:cubicBezTo>
                  <a:lnTo>
                    <a:pt x="0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86393" y="2129366"/>
              <a:ext cx="1894417" cy="2192867"/>
            </a:xfrm>
            <a:custGeom>
              <a:avLst/>
              <a:gdLst>
                <a:gd name="T0" fmla="*/ 693 w 769"/>
                <a:gd name="T1" fmla="*/ 890 h 890"/>
                <a:gd name="T2" fmla="*/ 76 w 769"/>
                <a:gd name="T3" fmla="*/ 890 h 890"/>
                <a:gd name="T4" fmla="*/ 0 w 769"/>
                <a:gd name="T5" fmla="*/ 829 h 890"/>
                <a:gd name="T6" fmla="*/ 15 w 769"/>
                <a:gd name="T7" fmla="*/ 772 h 890"/>
                <a:gd name="T8" fmla="*/ 267 w 769"/>
                <a:gd name="T9" fmla="*/ 341 h 890"/>
                <a:gd name="T10" fmla="*/ 267 w 769"/>
                <a:gd name="T11" fmla="*/ 61 h 890"/>
                <a:gd name="T12" fmla="*/ 240 w 769"/>
                <a:gd name="T13" fmla="*/ 12 h 890"/>
                <a:gd name="T14" fmla="*/ 259 w 769"/>
                <a:gd name="T15" fmla="*/ 1 h 890"/>
                <a:gd name="T16" fmla="*/ 263 w 769"/>
                <a:gd name="T17" fmla="*/ 1 h 890"/>
                <a:gd name="T18" fmla="*/ 274 w 769"/>
                <a:gd name="T19" fmla="*/ 0 h 890"/>
                <a:gd name="T20" fmla="*/ 290 w 769"/>
                <a:gd name="T21" fmla="*/ 1 h 890"/>
                <a:gd name="T22" fmla="*/ 479 w 769"/>
                <a:gd name="T23" fmla="*/ 1 h 890"/>
                <a:gd name="T24" fmla="*/ 494 w 769"/>
                <a:gd name="T25" fmla="*/ 0 h 890"/>
                <a:gd name="T26" fmla="*/ 506 w 769"/>
                <a:gd name="T27" fmla="*/ 1 h 890"/>
                <a:gd name="T28" fmla="*/ 508 w 769"/>
                <a:gd name="T29" fmla="*/ 1 h 890"/>
                <a:gd name="T30" fmla="*/ 529 w 769"/>
                <a:gd name="T31" fmla="*/ 12 h 890"/>
                <a:gd name="T32" fmla="*/ 501 w 769"/>
                <a:gd name="T33" fmla="*/ 61 h 890"/>
                <a:gd name="T34" fmla="*/ 501 w 769"/>
                <a:gd name="T35" fmla="*/ 341 h 890"/>
                <a:gd name="T36" fmla="*/ 754 w 769"/>
                <a:gd name="T37" fmla="*/ 772 h 890"/>
                <a:gd name="T38" fmla="*/ 769 w 769"/>
                <a:gd name="T39" fmla="*/ 829 h 890"/>
                <a:gd name="T40" fmla="*/ 693 w 769"/>
                <a:gd name="T41" fmla="*/ 890 h 890"/>
                <a:gd name="T42" fmla="*/ 255 w 769"/>
                <a:gd name="T43" fmla="*/ 18 h 890"/>
                <a:gd name="T44" fmla="*/ 281 w 769"/>
                <a:gd name="T45" fmla="*/ 52 h 890"/>
                <a:gd name="T46" fmla="*/ 282 w 769"/>
                <a:gd name="T47" fmla="*/ 55 h 890"/>
                <a:gd name="T48" fmla="*/ 282 w 769"/>
                <a:gd name="T49" fmla="*/ 345 h 890"/>
                <a:gd name="T50" fmla="*/ 28 w 769"/>
                <a:gd name="T51" fmla="*/ 781 h 890"/>
                <a:gd name="T52" fmla="*/ 15 w 769"/>
                <a:gd name="T53" fmla="*/ 829 h 890"/>
                <a:gd name="T54" fmla="*/ 76 w 769"/>
                <a:gd name="T55" fmla="*/ 874 h 890"/>
                <a:gd name="T56" fmla="*/ 693 w 769"/>
                <a:gd name="T57" fmla="*/ 874 h 890"/>
                <a:gd name="T58" fmla="*/ 754 w 769"/>
                <a:gd name="T59" fmla="*/ 829 h 890"/>
                <a:gd name="T60" fmla="*/ 741 w 769"/>
                <a:gd name="T61" fmla="*/ 781 h 890"/>
                <a:gd name="T62" fmla="*/ 739 w 769"/>
                <a:gd name="T63" fmla="*/ 780 h 890"/>
                <a:gd name="T64" fmla="*/ 486 w 769"/>
                <a:gd name="T65" fmla="*/ 345 h 890"/>
                <a:gd name="T66" fmla="*/ 486 w 769"/>
                <a:gd name="T67" fmla="*/ 55 h 890"/>
                <a:gd name="T68" fmla="*/ 488 w 769"/>
                <a:gd name="T69" fmla="*/ 52 h 890"/>
                <a:gd name="T70" fmla="*/ 514 w 769"/>
                <a:gd name="T71" fmla="*/ 18 h 890"/>
                <a:gd name="T72" fmla="*/ 508 w 769"/>
                <a:gd name="T73" fmla="*/ 17 h 890"/>
                <a:gd name="T74" fmla="*/ 506 w 769"/>
                <a:gd name="T75" fmla="*/ 17 h 890"/>
                <a:gd name="T76" fmla="*/ 505 w 769"/>
                <a:gd name="T77" fmla="*/ 17 h 890"/>
                <a:gd name="T78" fmla="*/ 504 w 769"/>
                <a:gd name="T79" fmla="*/ 17 h 890"/>
                <a:gd name="T80" fmla="*/ 494 w 769"/>
                <a:gd name="T81" fmla="*/ 15 h 890"/>
                <a:gd name="T82" fmla="*/ 480 w 769"/>
                <a:gd name="T83" fmla="*/ 17 h 890"/>
                <a:gd name="T84" fmla="*/ 479 w 769"/>
                <a:gd name="T85" fmla="*/ 17 h 890"/>
                <a:gd name="T86" fmla="*/ 289 w 769"/>
                <a:gd name="T87" fmla="*/ 17 h 890"/>
                <a:gd name="T88" fmla="*/ 274 w 769"/>
                <a:gd name="T89" fmla="*/ 15 h 890"/>
                <a:gd name="T90" fmla="*/ 265 w 769"/>
                <a:gd name="T91" fmla="*/ 17 h 890"/>
                <a:gd name="T92" fmla="*/ 264 w 769"/>
                <a:gd name="T93" fmla="*/ 17 h 890"/>
                <a:gd name="T94" fmla="*/ 262 w 769"/>
                <a:gd name="T95" fmla="*/ 17 h 890"/>
                <a:gd name="T96" fmla="*/ 259 w 769"/>
                <a:gd name="T97" fmla="*/ 17 h 890"/>
                <a:gd name="T98" fmla="*/ 255 w 769"/>
                <a:gd name="T99" fmla="*/ 18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69" h="890">
                  <a:moveTo>
                    <a:pt x="693" y="890"/>
                  </a:moveTo>
                  <a:cubicBezTo>
                    <a:pt x="76" y="890"/>
                    <a:pt x="76" y="890"/>
                    <a:pt x="76" y="890"/>
                  </a:cubicBezTo>
                  <a:cubicBezTo>
                    <a:pt x="32" y="890"/>
                    <a:pt x="0" y="865"/>
                    <a:pt x="0" y="829"/>
                  </a:cubicBezTo>
                  <a:cubicBezTo>
                    <a:pt x="0" y="797"/>
                    <a:pt x="13" y="775"/>
                    <a:pt x="15" y="772"/>
                  </a:cubicBezTo>
                  <a:cubicBezTo>
                    <a:pt x="267" y="341"/>
                    <a:pt x="267" y="341"/>
                    <a:pt x="267" y="341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44" y="38"/>
                    <a:pt x="236" y="23"/>
                    <a:pt x="240" y="12"/>
                  </a:cubicBezTo>
                  <a:cubicBezTo>
                    <a:pt x="242" y="7"/>
                    <a:pt x="246" y="1"/>
                    <a:pt x="259" y="1"/>
                  </a:cubicBezTo>
                  <a:cubicBezTo>
                    <a:pt x="261" y="1"/>
                    <a:pt x="262" y="1"/>
                    <a:pt x="263" y="1"/>
                  </a:cubicBezTo>
                  <a:cubicBezTo>
                    <a:pt x="265" y="0"/>
                    <a:pt x="270" y="0"/>
                    <a:pt x="274" y="0"/>
                  </a:cubicBezTo>
                  <a:cubicBezTo>
                    <a:pt x="282" y="0"/>
                    <a:pt x="288" y="1"/>
                    <a:pt x="290" y="1"/>
                  </a:cubicBezTo>
                  <a:cubicBezTo>
                    <a:pt x="479" y="1"/>
                    <a:pt x="479" y="1"/>
                    <a:pt x="479" y="1"/>
                  </a:cubicBezTo>
                  <a:cubicBezTo>
                    <a:pt x="480" y="1"/>
                    <a:pt x="487" y="0"/>
                    <a:pt x="494" y="0"/>
                  </a:cubicBezTo>
                  <a:cubicBezTo>
                    <a:pt x="499" y="0"/>
                    <a:pt x="502" y="0"/>
                    <a:pt x="506" y="1"/>
                  </a:cubicBezTo>
                  <a:cubicBezTo>
                    <a:pt x="507" y="1"/>
                    <a:pt x="508" y="1"/>
                    <a:pt x="508" y="1"/>
                  </a:cubicBezTo>
                  <a:cubicBezTo>
                    <a:pt x="523" y="1"/>
                    <a:pt x="526" y="7"/>
                    <a:pt x="529" y="12"/>
                  </a:cubicBezTo>
                  <a:cubicBezTo>
                    <a:pt x="533" y="23"/>
                    <a:pt x="525" y="38"/>
                    <a:pt x="501" y="61"/>
                  </a:cubicBezTo>
                  <a:cubicBezTo>
                    <a:pt x="501" y="341"/>
                    <a:pt x="501" y="341"/>
                    <a:pt x="501" y="341"/>
                  </a:cubicBezTo>
                  <a:cubicBezTo>
                    <a:pt x="754" y="772"/>
                    <a:pt x="754" y="772"/>
                    <a:pt x="754" y="772"/>
                  </a:cubicBezTo>
                  <a:cubicBezTo>
                    <a:pt x="755" y="775"/>
                    <a:pt x="769" y="797"/>
                    <a:pt x="769" y="829"/>
                  </a:cubicBezTo>
                  <a:cubicBezTo>
                    <a:pt x="769" y="865"/>
                    <a:pt x="737" y="890"/>
                    <a:pt x="693" y="890"/>
                  </a:cubicBezTo>
                  <a:close/>
                  <a:moveTo>
                    <a:pt x="255" y="18"/>
                  </a:moveTo>
                  <a:cubicBezTo>
                    <a:pt x="255" y="18"/>
                    <a:pt x="253" y="26"/>
                    <a:pt x="281" y="52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345"/>
                    <a:pt x="282" y="345"/>
                    <a:pt x="282" y="345"/>
                  </a:cubicBezTo>
                  <a:cubicBezTo>
                    <a:pt x="28" y="781"/>
                    <a:pt x="28" y="781"/>
                    <a:pt x="28" y="781"/>
                  </a:cubicBezTo>
                  <a:cubicBezTo>
                    <a:pt x="28" y="781"/>
                    <a:pt x="15" y="800"/>
                    <a:pt x="15" y="829"/>
                  </a:cubicBezTo>
                  <a:cubicBezTo>
                    <a:pt x="15" y="860"/>
                    <a:pt x="46" y="874"/>
                    <a:pt x="76" y="874"/>
                  </a:cubicBezTo>
                  <a:cubicBezTo>
                    <a:pt x="693" y="874"/>
                    <a:pt x="693" y="874"/>
                    <a:pt x="693" y="874"/>
                  </a:cubicBezTo>
                  <a:cubicBezTo>
                    <a:pt x="721" y="874"/>
                    <a:pt x="754" y="860"/>
                    <a:pt x="754" y="829"/>
                  </a:cubicBezTo>
                  <a:cubicBezTo>
                    <a:pt x="754" y="799"/>
                    <a:pt x="741" y="781"/>
                    <a:pt x="741" y="781"/>
                  </a:cubicBezTo>
                  <a:cubicBezTo>
                    <a:pt x="739" y="780"/>
                    <a:pt x="739" y="780"/>
                    <a:pt x="739" y="780"/>
                  </a:cubicBezTo>
                  <a:cubicBezTo>
                    <a:pt x="486" y="345"/>
                    <a:pt x="486" y="345"/>
                    <a:pt x="486" y="345"/>
                  </a:cubicBezTo>
                  <a:cubicBezTo>
                    <a:pt x="486" y="55"/>
                    <a:pt x="486" y="55"/>
                    <a:pt x="486" y="55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515" y="25"/>
                    <a:pt x="514" y="18"/>
                    <a:pt x="514" y="18"/>
                  </a:cubicBezTo>
                  <a:cubicBezTo>
                    <a:pt x="514" y="18"/>
                    <a:pt x="512" y="17"/>
                    <a:pt x="508" y="17"/>
                  </a:cubicBezTo>
                  <a:cubicBezTo>
                    <a:pt x="507" y="17"/>
                    <a:pt x="507" y="17"/>
                    <a:pt x="506" y="17"/>
                  </a:cubicBezTo>
                  <a:cubicBezTo>
                    <a:pt x="505" y="17"/>
                    <a:pt x="505" y="17"/>
                    <a:pt x="505" y="17"/>
                  </a:cubicBezTo>
                  <a:cubicBezTo>
                    <a:pt x="504" y="17"/>
                    <a:pt x="504" y="17"/>
                    <a:pt x="504" y="17"/>
                  </a:cubicBezTo>
                  <a:cubicBezTo>
                    <a:pt x="502" y="17"/>
                    <a:pt x="499" y="15"/>
                    <a:pt x="494" y="15"/>
                  </a:cubicBezTo>
                  <a:cubicBezTo>
                    <a:pt x="487" y="15"/>
                    <a:pt x="480" y="17"/>
                    <a:pt x="480" y="17"/>
                  </a:cubicBezTo>
                  <a:cubicBezTo>
                    <a:pt x="479" y="17"/>
                    <a:pt x="479" y="17"/>
                    <a:pt x="479" y="17"/>
                  </a:cubicBezTo>
                  <a:cubicBezTo>
                    <a:pt x="289" y="17"/>
                    <a:pt x="289" y="17"/>
                    <a:pt x="289" y="17"/>
                  </a:cubicBezTo>
                  <a:cubicBezTo>
                    <a:pt x="289" y="17"/>
                    <a:pt x="282" y="15"/>
                    <a:pt x="274" y="15"/>
                  </a:cubicBezTo>
                  <a:cubicBezTo>
                    <a:pt x="269" y="15"/>
                    <a:pt x="267" y="17"/>
                    <a:pt x="265" y="17"/>
                  </a:cubicBezTo>
                  <a:cubicBezTo>
                    <a:pt x="264" y="17"/>
                    <a:pt x="264" y="17"/>
                    <a:pt x="264" y="17"/>
                  </a:cubicBezTo>
                  <a:cubicBezTo>
                    <a:pt x="262" y="17"/>
                    <a:pt x="262" y="17"/>
                    <a:pt x="262" y="17"/>
                  </a:cubicBezTo>
                  <a:cubicBezTo>
                    <a:pt x="262" y="17"/>
                    <a:pt x="261" y="17"/>
                    <a:pt x="259" y="17"/>
                  </a:cubicBezTo>
                  <a:cubicBezTo>
                    <a:pt x="257" y="17"/>
                    <a:pt x="255" y="18"/>
                    <a:pt x="255" y="18"/>
                  </a:cubicBez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956860" y="2808815"/>
              <a:ext cx="357717" cy="16933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956860" y="2641599"/>
              <a:ext cx="357717" cy="16721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956860" y="2472266"/>
              <a:ext cx="357717" cy="16933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956860" y="2305049"/>
              <a:ext cx="357717" cy="16721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69062" y="4250458"/>
            <a:ext cx="770025" cy="936145"/>
            <a:chOff x="3988859" y="2163233"/>
            <a:chExt cx="1775884" cy="2159000"/>
          </a:xfrm>
          <a:solidFill>
            <a:srgbClr val="239BD3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988859" y="2163233"/>
              <a:ext cx="1775884" cy="2159000"/>
            </a:xfrm>
            <a:custGeom>
              <a:avLst/>
              <a:gdLst>
                <a:gd name="T0" fmla="*/ 611 w 721"/>
                <a:gd name="T1" fmla="*/ 876 h 876"/>
                <a:gd name="T2" fmla="*/ 176 w 721"/>
                <a:gd name="T3" fmla="*/ 876 h 876"/>
                <a:gd name="T4" fmla="*/ 114 w 721"/>
                <a:gd name="T5" fmla="*/ 852 h 876"/>
                <a:gd name="T6" fmla="*/ 114 w 721"/>
                <a:gd name="T7" fmla="*/ 851 h 876"/>
                <a:gd name="T8" fmla="*/ 114 w 721"/>
                <a:gd name="T9" fmla="*/ 238 h 876"/>
                <a:gd name="T10" fmla="*/ 112 w 721"/>
                <a:gd name="T11" fmla="*/ 167 h 876"/>
                <a:gd name="T12" fmla="*/ 8 w 721"/>
                <a:gd name="T13" fmla="*/ 8 h 876"/>
                <a:gd name="T14" fmla="*/ 116 w 721"/>
                <a:gd name="T15" fmla="*/ 0 h 876"/>
                <a:gd name="T16" fmla="*/ 397 w 721"/>
                <a:gd name="T17" fmla="*/ 1 h 876"/>
                <a:gd name="T18" fmla="*/ 701 w 721"/>
                <a:gd name="T19" fmla="*/ 1 h 876"/>
                <a:gd name="T20" fmla="*/ 705 w 721"/>
                <a:gd name="T21" fmla="*/ 1 h 876"/>
                <a:gd name="T22" fmla="*/ 717 w 721"/>
                <a:gd name="T23" fmla="*/ 8 h 876"/>
                <a:gd name="T24" fmla="*/ 706 w 721"/>
                <a:gd name="T25" fmla="*/ 40 h 876"/>
                <a:gd name="T26" fmla="*/ 697 w 721"/>
                <a:gd name="T27" fmla="*/ 55 h 876"/>
                <a:gd name="T28" fmla="*/ 673 w 721"/>
                <a:gd name="T29" fmla="*/ 124 h 876"/>
                <a:gd name="T30" fmla="*/ 673 w 721"/>
                <a:gd name="T31" fmla="*/ 853 h 876"/>
                <a:gd name="T32" fmla="*/ 672 w 721"/>
                <a:gd name="T33" fmla="*/ 854 h 876"/>
                <a:gd name="T34" fmla="*/ 611 w 721"/>
                <a:gd name="T35" fmla="*/ 876 h 876"/>
                <a:gd name="T36" fmla="*/ 130 w 721"/>
                <a:gd name="T37" fmla="*/ 850 h 876"/>
                <a:gd name="T38" fmla="*/ 176 w 721"/>
                <a:gd name="T39" fmla="*/ 860 h 876"/>
                <a:gd name="T40" fmla="*/ 611 w 721"/>
                <a:gd name="T41" fmla="*/ 860 h 876"/>
                <a:gd name="T42" fmla="*/ 657 w 721"/>
                <a:gd name="T43" fmla="*/ 847 h 876"/>
                <a:gd name="T44" fmla="*/ 657 w 721"/>
                <a:gd name="T45" fmla="*/ 124 h 876"/>
                <a:gd name="T46" fmla="*/ 684 w 721"/>
                <a:gd name="T47" fmla="*/ 46 h 876"/>
                <a:gd name="T48" fmla="*/ 694 w 721"/>
                <a:gd name="T49" fmla="*/ 32 h 876"/>
                <a:gd name="T50" fmla="*/ 701 w 721"/>
                <a:gd name="T51" fmla="*/ 17 h 876"/>
                <a:gd name="T52" fmla="*/ 397 w 721"/>
                <a:gd name="T53" fmla="*/ 17 h 876"/>
                <a:gd name="T54" fmla="*/ 116 w 721"/>
                <a:gd name="T55" fmla="*/ 15 h 876"/>
                <a:gd name="T56" fmla="*/ 24 w 721"/>
                <a:gd name="T57" fmla="*/ 16 h 876"/>
                <a:gd name="T58" fmla="*/ 125 w 721"/>
                <a:gd name="T59" fmla="*/ 158 h 876"/>
                <a:gd name="T60" fmla="*/ 127 w 721"/>
                <a:gd name="T61" fmla="*/ 160 h 876"/>
                <a:gd name="T62" fmla="*/ 127 w 721"/>
                <a:gd name="T63" fmla="*/ 164 h 876"/>
                <a:gd name="T64" fmla="*/ 130 w 721"/>
                <a:gd name="T65" fmla="*/ 238 h 876"/>
                <a:gd name="T66" fmla="*/ 130 w 721"/>
                <a:gd name="T67" fmla="*/ 85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1" h="876">
                  <a:moveTo>
                    <a:pt x="611" y="876"/>
                  </a:moveTo>
                  <a:cubicBezTo>
                    <a:pt x="176" y="876"/>
                    <a:pt x="176" y="876"/>
                    <a:pt x="176" y="876"/>
                  </a:cubicBezTo>
                  <a:cubicBezTo>
                    <a:pt x="122" y="876"/>
                    <a:pt x="116" y="856"/>
                    <a:pt x="114" y="852"/>
                  </a:cubicBezTo>
                  <a:cubicBezTo>
                    <a:pt x="114" y="851"/>
                    <a:pt x="114" y="851"/>
                    <a:pt x="114" y="851"/>
                  </a:cubicBezTo>
                  <a:cubicBezTo>
                    <a:pt x="114" y="238"/>
                    <a:pt x="114" y="238"/>
                    <a:pt x="114" y="238"/>
                  </a:cubicBezTo>
                  <a:cubicBezTo>
                    <a:pt x="114" y="198"/>
                    <a:pt x="113" y="176"/>
                    <a:pt x="112" y="167"/>
                  </a:cubicBezTo>
                  <a:cubicBezTo>
                    <a:pt x="93" y="150"/>
                    <a:pt x="0" y="59"/>
                    <a:pt x="8" y="8"/>
                  </a:cubicBezTo>
                  <a:cubicBezTo>
                    <a:pt x="11" y="0"/>
                    <a:pt x="11" y="0"/>
                    <a:pt x="116" y="0"/>
                  </a:cubicBezTo>
                  <a:cubicBezTo>
                    <a:pt x="228" y="0"/>
                    <a:pt x="395" y="1"/>
                    <a:pt x="397" y="1"/>
                  </a:cubicBezTo>
                  <a:cubicBezTo>
                    <a:pt x="701" y="1"/>
                    <a:pt x="701" y="1"/>
                    <a:pt x="701" y="1"/>
                  </a:cubicBezTo>
                  <a:cubicBezTo>
                    <a:pt x="701" y="1"/>
                    <a:pt x="703" y="1"/>
                    <a:pt x="705" y="1"/>
                  </a:cubicBezTo>
                  <a:cubicBezTo>
                    <a:pt x="710" y="1"/>
                    <a:pt x="714" y="3"/>
                    <a:pt x="717" y="8"/>
                  </a:cubicBezTo>
                  <a:cubicBezTo>
                    <a:pt x="721" y="15"/>
                    <a:pt x="717" y="24"/>
                    <a:pt x="706" y="40"/>
                  </a:cubicBezTo>
                  <a:cubicBezTo>
                    <a:pt x="703" y="46"/>
                    <a:pt x="699" y="51"/>
                    <a:pt x="697" y="55"/>
                  </a:cubicBezTo>
                  <a:cubicBezTo>
                    <a:pt x="681" y="76"/>
                    <a:pt x="673" y="86"/>
                    <a:pt x="673" y="124"/>
                  </a:cubicBezTo>
                  <a:cubicBezTo>
                    <a:pt x="673" y="853"/>
                    <a:pt x="673" y="853"/>
                    <a:pt x="673" y="853"/>
                  </a:cubicBezTo>
                  <a:cubicBezTo>
                    <a:pt x="672" y="854"/>
                    <a:pt x="672" y="854"/>
                    <a:pt x="672" y="854"/>
                  </a:cubicBezTo>
                  <a:cubicBezTo>
                    <a:pt x="670" y="857"/>
                    <a:pt x="657" y="876"/>
                    <a:pt x="611" y="876"/>
                  </a:cubicBezTo>
                  <a:close/>
                  <a:moveTo>
                    <a:pt x="130" y="850"/>
                  </a:moveTo>
                  <a:cubicBezTo>
                    <a:pt x="132" y="853"/>
                    <a:pt x="144" y="860"/>
                    <a:pt x="176" y="860"/>
                  </a:cubicBezTo>
                  <a:cubicBezTo>
                    <a:pt x="611" y="860"/>
                    <a:pt x="611" y="860"/>
                    <a:pt x="611" y="860"/>
                  </a:cubicBezTo>
                  <a:cubicBezTo>
                    <a:pt x="641" y="860"/>
                    <a:pt x="654" y="851"/>
                    <a:pt x="657" y="847"/>
                  </a:cubicBezTo>
                  <a:cubicBezTo>
                    <a:pt x="657" y="124"/>
                    <a:pt x="657" y="124"/>
                    <a:pt x="657" y="124"/>
                  </a:cubicBezTo>
                  <a:cubicBezTo>
                    <a:pt x="657" y="82"/>
                    <a:pt x="668" y="67"/>
                    <a:pt x="684" y="46"/>
                  </a:cubicBezTo>
                  <a:cubicBezTo>
                    <a:pt x="687" y="41"/>
                    <a:pt x="691" y="36"/>
                    <a:pt x="694" y="32"/>
                  </a:cubicBezTo>
                  <a:cubicBezTo>
                    <a:pt x="699" y="24"/>
                    <a:pt x="701" y="20"/>
                    <a:pt x="701" y="17"/>
                  </a:cubicBezTo>
                  <a:cubicBezTo>
                    <a:pt x="397" y="17"/>
                    <a:pt x="397" y="17"/>
                    <a:pt x="397" y="17"/>
                  </a:cubicBezTo>
                  <a:cubicBezTo>
                    <a:pt x="395" y="17"/>
                    <a:pt x="226" y="15"/>
                    <a:pt x="116" y="15"/>
                  </a:cubicBezTo>
                  <a:cubicBezTo>
                    <a:pt x="56" y="15"/>
                    <a:pt x="32" y="15"/>
                    <a:pt x="24" y="16"/>
                  </a:cubicBezTo>
                  <a:cubicBezTo>
                    <a:pt x="24" y="55"/>
                    <a:pt x="97" y="132"/>
                    <a:pt x="125" y="158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7" y="164"/>
                    <a:pt x="130" y="189"/>
                    <a:pt x="130" y="238"/>
                  </a:cubicBezTo>
                  <a:lnTo>
                    <a:pt x="130" y="850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160310" y="2349500"/>
              <a:ext cx="1411817" cy="188384"/>
            </a:xfrm>
            <a:custGeom>
              <a:avLst/>
              <a:gdLst>
                <a:gd name="T0" fmla="*/ 74 w 573"/>
                <a:gd name="T1" fmla="*/ 77 h 77"/>
                <a:gd name="T2" fmla="*/ 0 w 573"/>
                <a:gd name="T3" fmla="*/ 0 h 77"/>
                <a:gd name="T4" fmla="*/ 573 w 573"/>
                <a:gd name="T5" fmla="*/ 0 h 77"/>
                <a:gd name="T6" fmla="*/ 573 w 573"/>
                <a:gd name="T7" fmla="*/ 0 h 77"/>
                <a:gd name="T8" fmla="*/ 573 w 573"/>
                <a:gd name="T9" fmla="*/ 48 h 77"/>
                <a:gd name="T10" fmla="*/ 573 w 573"/>
                <a:gd name="T11" fmla="*/ 77 h 77"/>
                <a:gd name="T12" fmla="*/ 568 w 573"/>
                <a:gd name="T13" fmla="*/ 77 h 77"/>
                <a:gd name="T14" fmla="*/ 559 w 573"/>
                <a:gd name="T15" fmla="*/ 77 h 77"/>
                <a:gd name="T16" fmla="*/ 92 w 573"/>
                <a:gd name="T17" fmla="*/ 77 h 77"/>
                <a:gd name="T18" fmla="*/ 81 w 573"/>
                <a:gd name="T19" fmla="*/ 77 h 77"/>
                <a:gd name="T20" fmla="*/ 74 w 573"/>
                <a:gd name="T2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3" h="77">
                  <a:moveTo>
                    <a:pt x="74" y="77"/>
                  </a:moveTo>
                  <a:cubicBezTo>
                    <a:pt x="58" y="64"/>
                    <a:pt x="20" y="31"/>
                    <a:pt x="0" y="0"/>
                  </a:cubicBezTo>
                  <a:cubicBezTo>
                    <a:pt x="191" y="0"/>
                    <a:pt x="383" y="0"/>
                    <a:pt x="573" y="0"/>
                  </a:cubicBezTo>
                  <a:cubicBezTo>
                    <a:pt x="573" y="0"/>
                    <a:pt x="573" y="0"/>
                    <a:pt x="573" y="0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68" y="77"/>
                    <a:pt x="568" y="77"/>
                    <a:pt x="568" y="77"/>
                  </a:cubicBezTo>
                  <a:cubicBezTo>
                    <a:pt x="559" y="77"/>
                    <a:pt x="559" y="77"/>
                    <a:pt x="559" y="77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81" y="77"/>
                    <a:pt x="81" y="77"/>
                    <a:pt x="81" y="77"/>
                  </a:cubicBezTo>
                  <a:lnTo>
                    <a:pt x="74" y="77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344459" y="2537882"/>
              <a:ext cx="1229784" cy="18838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344459" y="2726266"/>
              <a:ext cx="1229784" cy="18838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344459" y="2914649"/>
              <a:ext cx="1229784" cy="1905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344459" y="3105149"/>
              <a:ext cx="1229784" cy="18626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344459" y="3291416"/>
              <a:ext cx="1229784" cy="1905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344459" y="3481916"/>
              <a:ext cx="1229784" cy="1905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344459" y="3672416"/>
              <a:ext cx="1229784" cy="18626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4344459" y="3858682"/>
              <a:ext cx="1229784" cy="1905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344459" y="4049182"/>
              <a:ext cx="1229784" cy="18838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134" y="3563608"/>
            <a:ext cx="1172040" cy="1172040"/>
          </a:xfrm>
          <a:prstGeom prst="rect">
            <a:avLst/>
          </a:prstGeom>
        </p:spPr>
      </p:pic>
      <p:grpSp>
        <p:nvGrpSpPr>
          <p:cNvPr id="62" name="Group 61"/>
          <p:cNvGrpSpPr/>
          <p:nvPr/>
        </p:nvGrpSpPr>
        <p:grpSpPr>
          <a:xfrm>
            <a:off x="4514320" y="5599314"/>
            <a:ext cx="660733" cy="878324"/>
            <a:chOff x="1186393" y="2129366"/>
            <a:chExt cx="1894417" cy="2192867"/>
          </a:xfrm>
          <a:solidFill>
            <a:srgbClr val="4CC1E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347260" y="4011082"/>
              <a:ext cx="1579033" cy="198967"/>
            </a:xfrm>
            <a:custGeom>
              <a:avLst/>
              <a:gdLst>
                <a:gd name="T0" fmla="*/ 577 w 641"/>
                <a:gd name="T1" fmla="*/ 81 h 81"/>
                <a:gd name="T2" fmla="*/ 63 w 641"/>
                <a:gd name="T3" fmla="*/ 81 h 81"/>
                <a:gd name="T4" fmla="*/ 0 w 641"/>
                <a:gd name="T5" fmla="*/ 30 h 81"/>
                <a:gd name="T6" fmla="*/ 4 w 641"/>
                <a:gd name="T7" fmla="*/ 0 h 81"/>
                <a:gd name="T8" fmla="*/ 636 w 641"/>
                <a:gd name="T9" fmla="*/ 0 h 81"/>
                <a:gd name="T10" fmla="*/ 641 w 641"/>
                <a:gd name="T11" fmla="*/ 30 h 81"/>
                <a:gd name="T12" fmla="*/ 577 w 641"/>
                <a:gd name="T13" fmla="*/ 81 h 81"/>
                <a:gd name="T14" fmla="*/ 31 w 641"/>
                <a:gd name="T15" fmla="*/ 61 h 81"/>
                <a:gd name="T16" fmla="*/ 18 w 641"/>
                <a:gd name="T17" fmla="*/ 49 h 81"/>
                <a:gd name="T18" fmla="*/ 31 w 641"/>
                <a:gd name="T19" fmla="*/ 6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1" h="81">
                  <a:moveTo>
                    <a:pt x="577" y="81"/>
                  </a:moveTo>
                  <a:cubicBezTo>
                    <a:pt x="63" y="81"/>
                    <a:pt x="63" y="81"/>
                    <a:pt x="63" y="81"/>
                  </a:cubicBezTo>
                  <a:cubicBezTo>
                    <a:pt x="26" y="81"/>
                    <a:pt x="0" y="60"/>
                    <a:pt x="0" y="30"/>
                  </a:cubicBezTo>
                  <a:cubicBezTo>
                    <a:pt x="0" y="18"/>
                    <a:pt x="2" y="8"/>
                    <a:pt x="4" y="0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638" y="8"/>
                    <a:pt x="641" y="18"/>
                    <a:pt x="641" y="30"/>
                  </a:cubicBezTo>
                  <a:cubicBezTo>
                    <a:pt x="641" y="60"/>
                    <a:pt x="614" y="81"/>
                    <a:pt x="577" y="81"/>
                  </a:cubicBezTo>
                  <a:close/>
                  <a:moveTo>
                    <a:pt x="31" y="61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21" y="54"/>
                    <a:pt x="26" y="58"/>
                    <a:pt x="31" y="6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1359960" y="3816349"/>
              <a:ext cx="1553633" cy="198967"/>
            </a:xfrm>
            <a:custGeom>
              <a:avLst/>
              <a:gdLst>
                <a:gd name="T0" fmla="*/ 0 w 631"/>
                <a:gd name="T1" fmla="*/ 81 h 81"/>
                <a:gd name="T2" fmla="*/ 8 w 631"/>
                <a:gd name="T3" fmla="*/ 63 h 81"/>
                <a:gd name="T4" fmla="*/ 44 w 631"/>
                <a:gd name="T5" fmla="*/ 0 h 81"/>
                <a:gd name="T6" fmla="*/ 586 w 631"/>
                <a:gd name="T7" fmla="*/ 0 h 81"/>
                <a:gd name="T8" fmla="*/ 623 w 631"/>
                <a:gd name="T9" fmla="*/ 63 h 81"/>
                <a:gd name="T10" fmla="*/ 631 w 631"/>
                <a:gd name="T11" fmla="*/ 81 h 81"/>
                <a:gd name="T12" fmla="*/ 0 w 631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" h="81">
                  <a:moveTo>
                    <a:pt x="0" y="81"/>
                  </a:moveTo>
                  <a:cubicBezTo>
                    <a:pt x="3" y="71"/>
                    <a:pt x="7" y="65"/>
                    <a:pt x="8" y="63"/>
                  </a:cubicBezTo>
                  <a:cubicBezTo>
                    <a:pt x="20" y="42"/>
                    <a:pt x="32" y="21"/>
                    <a:pt x="44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598" y="21"/>
                    <a:pt x="611" y="42"/>
                    <a:pt x="623" y="63"/>
                  </a:cubicBezTo>
                  <a:cubicBezTo>
                    <a:pt x="624" y="65"/>
                    <a:pt x="627" y="71"/>
                    <a:pt x="631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1467909" y="3619500"/>
              <a:ext cx="1335617" cy="198967"/>
            </a:xfrm>
            <a:custGeom>
              <a:avLst/>
              <a:gdLst>
                <a:gd name="T0" fmla="*/ 0 w 542"/>
                <a:gd name="T1" fmla="*/ 81 h 81"/>
                <a:gd name="T2" fmla="*/ 47 w 542"/>
                <a:gd name="T3" fmla="*/ 0 h 81"/>
                <a:gd name="T4" fmla="*/ 495 w 542"/>
                <a:gd name="T5" fmla="*/ 0 h 81"/>
                <a:gd name="T6" fmla="*/ 542 w 542"/>
                <a:gd name="T7" fmla="*/ 81 h 81"/>
                <a:gd name="T8" fmla="*/ 0 w 54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81">
                  <a:moveTo>
                    <a:pt x="0" y="81"/>
                  </a:moveTo>
                  <a:cubicBezTo>
                    <a:pt x="16" y="54"/>
                    <a:pt x="31" y="27"/>
                    <a:pt x="47" y="0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542" y="81"/>
                    <a:pt x="542" y="81"/>
                    <a:pt x="542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1582209" y="3422649"/>
              <a:ext cx="1104900" cy="196851"/>
            </a:xfrm>
            <a:custGeom>
              <a:avLst/>
              <a:gdLst>
                <a:gd name="T0" fmla="*/ 0 w 448"/>
                <a:gd name="T1" fmla="*/ 80 h 80"/>
                <a:gd name="T2" fmla="*/ 46 w 448"/>
                <a:gd name="T3" fmla="*/ 0 h 80"/>
                <a:gd name="T4" fmla="*/ 401 w 448"/>
                <a:gd name="T5" fmla="*/ 0 h 80"/>
                <a:gd name="T6" fmla="*/ 448 w 448"/>
                <a:gd name="T7" fmla="*/ 80 h 80"/>
                <a:gd name="T8" fmla="*/ 0 w 448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80">
                  <a:moveTo>
                    <a:pt x="0" y="80"/>
                  </a:moveTo>
                  <a:cubicBezTo>
                    <a:pt x="16" y="53"/>
                    <a:pt x="31" y="27"/>
                    <a:pt x="46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48" y="80"/>
                    <a:pt x="448" y="80"/>
                    <a:pt x="448" y="80"/>
                  </a:cubicBezTo>
                  <a:lnTo>
                    <a:pt x="0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1698626" y="3223682"/>
              <a:ext cx="872067" cy="198967"/>
            </a:xfrm>
            <a:custGeom>
              <a:avLst/>
              <a:gdLst>
                <a:gd name="T0" fmla="*/ 0 w 354"/>
                <a:gd name="T1" fmla="*/ 81 h 81"/>
                <a:gd name="T2" fmla="*/ 46 w 354"/>
                <a:gd name="T3" fmla="*/ 0 h 81"/>
                <a:gd name="T4" fmla="*/ 307 w 354"/>
                <a:gd name="T5" fmla="*/ 0 h 81"/>
                <a:gd name="T6" fmla="*/ 354 w 354"/>
                <a:gd name="T7" fmla="*/ 81 h 81"/>
                <a:gd name="T8" fmla="*/ 0 w 3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81">
                  <a:moveTo>
                    <a:pt x="0" y="81"/>
                  </a:moveTo>
                  <a:cubicBezTo>
                    <a:pt x="15" y="54"/>
                    <a:pt x="31" y="27"/>
                    <a:pt x="46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54" y="81"/>
                    <a:pt x="354" y="81"/>
                    <a:pt x="354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815042" y="2976033"/>
              <a:ext cx="643467" cy="247651"/>
            </a:xfrm>
            <a:custGeom>
              <a:avLst/>
              <a:gdLst>
                <a:gd name="T0" fmla="*/ 0 w 261"/>
                <a:gd name="T1" fmla="*/ 100 h 100"/>
                <a:gd name="T2" fmla="*/ 58 w 261"/>
                <a:gd name="T3" fmla="*/ 0 h 100"/>
                <a:gd name="T4" fmla="*/ 63 w 261"/>
                <a:gd name="T5" fmla="*/ 0 h 100"/>
                <a:gd name="T6" fmla="*/ 68 w 261"/>
                <a:gd name="T7" fmla="*/ 0 h 100"/>
                <a:gd name="T8" fmla="*/ 68 w 261"/>
                <a:gd name="T9" fmla="*/ 0 h 100"/>
                <a:gd name="T10" fmla="*/ 75 w 261"/>
                <a:gd name="T11" fmla="*/ 0 h 100"/>
                <a:gd name="T12" fmla="*/ 192 w 261"/>
                <a:gd name="T13" fmla="*/ 0 h 100"/>
                <a:gd name="T14" fmla="*/ 192 w 261"/>
                <a:gd name="T15" fmla="*/ 0 h 100"/>
                <a:gd name="T16" fmla="*/ 202 w 261"/>
                <a:gd name="T17" fmla="*/ 0 h 100"/>
                <a:gd name="T18" fmla="*/ 261 w 261"/>
                <a:gd name="T19" fmla="*/ 100 h 100"/>
                <a:gd name="T20" fmla="*/ 0 w 261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1" h="100">
                  <a:moveTo>
                    <a:pt x="0" y="100"/>
                  </a:moveTo>
                  <a:cubicBezTo>
                    <a:pt x="19" y="66"/>
                    <a:pt x="38" y="33"/>
                    <a:pt x="5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33"/>
                    <a:pt x="241" y="67"/>
                    <a:pt x="261" y="100"/>
                  </a:cubicBezTo>
                  <a:lnTo>
                    <a:pt x="0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1186393" y="2129366"/>
              <a:ext cx="1894417" cy="2192867"/>
            </a:xfrm>
            <a:custGeom>
              <a:avLst/>
              <a:gdLst>
                <a:gd name="T0" fmla="*/ 693 w 769"/>
                <a:gd name="T1" fmla="*/ 890 h 890"/>
                <a:gd name="T2" fmla="*/ 76 w 769"/>
                <a:gd name="T3" fmla="*/ 890 h 890"/>
                <a:gd name="T4" fmla="*/ 0 w 769"/>
                <a:gd name="T5" fmla="*/ 829 h 890"/>
                <a:gd name="T6" fmla="*/ 15 w 769"/>
                <a:gd name="T7" fmla="*/ 772 h 890"/>
                <a:gd name="T8" fmla="*/ 267 w 769"/>
                <a:gd name="T9" fmla="*/ 341 h 890"/>
                <a:gd name="T10" fmla="*/ 267 w 769"/>
                <a:gd name="T11" fmla="*/ 61 h 890"/>
                <a:gd name="T12" fmla="*/ 240 w 769"/>
                <a:gd name="T13" fmla="*/ 12 h 890"/>
                <a:gd name="T14" fmla="*/ 259 w 769"/>
                <a:gd name="T15" fmla="*/ 1 h 890"/>
                <a:gd name="T16" fmla="*/ 263 w 769"/>
                <a:gd name="T17" fmla="*/ 1 h 890"/>
                <a:gd name="T18" fmla="*/ 274 w 769"/>
                <a:gd name="T19" fmla="*/ 0 h 890"/>
                <a:gd name="T20" fmla="*/ 290 w 769"/>
                <a:gd name="T21" fmla="*/ 1 h 890"/>
                <a:gd name="T22" fmla="*/ 479 w 769"/>
                <a:gd name="T23" fmla="*/ 1 h 890"/>
                <a:gd name="T24" fmla="*/ 494 w 769"/>
                <a:gd name="T25" fmla="*/ 0 h 890"/>
                <a:gd name="T26" fmla="*/ 506 w 769"/>
                <a:gd name="T27" fmla="*/ 1 h 890"/>
                <a:gd name="T28" fmla="*/ 508 w 769"/>
                <a:gd name="T29" fmla="*/ 1 h 890"/>
                <a:gd name="T30" fmla="*/ 529 w 769"/>
                <a:gd name="T31" fmla="*/ 12 h 890"/>
                <a:gd name="T32" fmla="*/ 501 w 769"/>
                <a:gd name="T33" fmla="*/ 61 h 890"/>
                <a:gd name="T34" fmla="*/ 501 w 769"/>
                <a:gd name="T35" fmla="*/ 341 h 890"/>
                <a:gd name="T36" fmla="*/ 754 w 769"/>
                <a:gd name="T37" fmla="*/ 772 h 890"/>
                <a:gd name="T38" fmla="*/ 769 w 769"/>
                <a:gd name="T39" fmla="*/ 829 h 890"/>
                <a:gd name="T40" fmla="*/ 693 w 769"/>
                <a:gd name="T41" fmla="*/ 890 h 890"/>
                <a:gd name="T42" fmla="*/ 255 w 769"/>
                <a:gd name="T43" fmla="*/ 18 h 890"/>
                <a:gd name="T44" fmla="*/ 281 w 769"/>
                <a:gd name="T45" fmla="*/ 52 h 890"/>
                <a:gd name="T46" fmla="*/ 282 w 769"/>
                <a:gd name="T47" fmla="*/ 55 h 890"/>
                <a:gd name="T48" fmla="*/ 282 w 769"/>
                <a:gd name="T49" fmla="*/ 345 h 890"/>
                <a:gd name="T50" fmla="*/ 28 w 769"/>
                <a:gd name="T51" fmla="*/ 781 h 890"/>
                <a:gd name="T52" fmla="*/ 15 w 769"/>
                <a:gd name="T53" fmla="*/ 829 h 890"/>
                <a:gd name="T54" fmla="*/ 76 w 769"/>
                <a:gd name="T55" fmla="*/ 874 h 890"/>
                <a:gd name="T56" fmla="*/ 693 w 769"/>
                <a:gd name="T57" fmla="*/ 874 h 890"/>
                <a:gd name="T58" fmla="*/ 754 w 769"/>
                <a:gd name="T59" fmla="*/ 829 h 890"/>
                <a:gd name="T60" fmla="*/ 741 w 769"/>
                <a:gd name="T61" fmla="*/ 781 h 890"/>
                <a:gd name="T62" fmla="*/ 739 w 769"/>
                <a:gd name="T63" fmla="*/ 780 h 890"/>
                <a:gd name="T64" fmla="*/ 486 w 769"/>
                <a:gd name="T65" fmla="*/ 345 h 890"/>
                <a:gd name="T66" fmla="*/ 486 w 769"/>
                <a:gd name="T67" fmla="*/ 55 h 890"/>
                <a:gd name="T68" fmla="*/ 488 w 769"/>
                <a:gd name="T69" fmla="*/ 52 h 890"/>
                <a:gd name="T70" fmla="*/ 514 w 769"/>
                <a:gd name="T71" fmla="*/ 18 h 890"/>
                <a:gd name="T72" fmla="*/ 508 w 769"/>
                <a:gd name="T73" fmla="*/ 17 h 890"/>
                <a:gd name="T74" fmla="*/ 506 w 769"/>
                <a:gd name="T75" fmla="*/ 17 h 890"/>
                <a:gd name="T76" fmla="*/ 505 w 769"/>
                <a:gd name="T77" fmla="*/ 17 h 890"/>
                <a:gd name="T78" fmla="*/ 504 w 769"/>
                <a:gd name="T79" fmla="*/ 17 h 890"/>
                <a:gd name="T80" fmla="*/ 494 w 769"/>
                <a:gd name="T81" fmla="*/ 15 h 890"/>
                <a:gd name="T82" fmla="*/ 480 w 769"/>
                <a:gd name="T83" fmla="*/ 17 h 890"/>
                <a:gd name="T84" fmla="*/ 479 w 769"/>
                <a:gd name="T85" fmla="*/ 17 h 890"/>
                <a:gd name="T86" fmla="*/ 289 w 769"/>
                <a:gd name="T87" fmla="*/ 17 h 890"/>
                <a:gd name="T88" fmla="*/ 274 w 769"/>
                <a:gd name="T89" fmla="*/ 15 h 890"/>
                <a:gd name="T90" fmla="*/ 265 w 769"/>
                <a:gd name="T91" fmla="*/ 17 h 890"/>
                <a:gd name="T92" fmla="*/ 264 w 769"/>
                <a:gd name="T93" fmla="*/ 17 h 890"/>
                <a:gd name="T94" fmla="*/ 262 w 769"/>
                <a:gd name="T95" fmla="*/ 17 h 890"/>
                <a:gd name="T96" fmla="*/ 259 w 769"/>
                <a:gd name="T97" fmla="*/ 17 h 890"/>
                <a:gd name="T98" fmla="*/ 255 w 769"/>
                <a:gd name="T99" fmla="*/ 18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69" h="890">
                  <a:moveTo>
                    <a:pt x="693" y="890"/>
                  </a:moveTo>
                  <a:cubicBezTo>
                    <a:pt x="76" y="890"/>
                    <a:pt x="76" y="890"/>
                    <a:pt x="76" y="890"/>
                  </a:cubicBezTo>
                  <a:cubicBezTo>
                    <a:pt x="32" y="890"/>
                    <a:pt x="0" y="865"/>
                    <a:pt x="0" y="829"/>
                  </a:cubicBezTo>
                  <a:cubicBezTo>
                    <a:pt x="0" y="797"/>
                    <a:pt x="13" y="775"/>
                    <a:pt x="15" y="772"/>
                  </a:cubicBezTo>
                  <a:cubicBezTo>
                    <a:pt x="267" y="341"/>
                    <a:pt x="267" y="341"/>
                    <a:pt x="267" y="341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44" y="38"/>
                    <a:pt x="236" y="23"/>
                    <a:pt x="240" y="12"/>
                  </a:cubicBezTo>
                  <a:cubicBezTo>
                    <a:pt x="242" y="7"/>
                    <a:pt x="246" y="1"/>
                    <a:pt x="259" y="1"/>
                  </a:cubicBezTo>
                  <a:cubicBezTo>
                    <a:pt x="261" y="1"/>
                    <a:pt x="262" y="1"/>
                    <a:pt x="263" y="1"/>
                  </a:cubicBezTo>
                  <a:cubicBezTo>
                    <a:pt x="265" y="0"/>
                    <a:pt x="270" y="0"/>
                    <a:pt x="274" y="0"/>
                  </a:cubicBezTo>
                  <a:cubicBezTo>
                    <a:pt x="282" y="0"/>
                    <a:pt x="288" y="1"/>
                    <a:pt x="290" y="1"/>
                  </a:cubicBezTo>
                  <a:cubicBezTo>
                    <a:pt x="479" y="1"/>
                    <a:pt x="479" y="1"/>
                    <a:pt x="479" y="1"/>
                  </a:cubicBezTo>
                  <a:cubicBezTo>
                    <a:pt x="480" y="1"/>
                    <a:pt x="487" y="0"/>
                    <a:pt x="494" y="0"/>
                  </a:cubicBezTo>
                  <a:cubicBezTo>
                    <a:pt x="499" y="0"/>
                    <a:pt x="502" y="0"/>
                    <a:pt x="506" y="1"/>
                  </a:cubicBezTo>
                  <a:cubicBezTo>
                    <a:pt x="507" y="1"/>
                    <a:pt x="508" y="1"/>
                    <a:pt x="508" y="1"/>
                  </a:cubicBezTo>
                  <a:cubicBezTo>
                    <a:pt x="523" y="1"/>
                    <a:pt x="526" y="7"/>
                    <a:pt x="529" y="12"/>
                  </a:cubicBezTo>
                  <a:cubicBezTo>
                    <a:pt x="533" y="23"/>
                    <a:pt x="525" y="38"/>
                    <a:pt x="501" y="61"/>
                  </a:cubicBezTo>
                  <a:cubicBezTo>
                    <a:pt x="501" y="341"/>
                    <a:pt x="501" y="341"/>
                    <a:pt x="501" y="341"/>
                  </a:cubicBezTo>
                  <a:cubicBezTo>
                    <a:pt x="754" y="772"/>
                    <a:pt x="754" y="772"/>
                    <a:pt x="754" y="772"/>
                  </a:cubicBezTo>
                  <a:cubicBezTo>
                    <a:pt x="755" y="775"/>
                    <a:pt x="769" y="797"/>
                    <a:pt x="769" y="829"/>
                  </a:cubicBezTo>
                  <a:cubicBezTo>
                    <a:pt x="769" y="865"/>
                    <a:pt x="737" y="890"/>
                    <a:pt x="693" y="890"/>
                  </a:cubicBezTo>
                  <a:close/>
                  <a:moveTo>
                    <a:pt x="255" y="18"/>
                  </a:moveTo>
                  <a:cubicBezTo>
                    <a:pt x="255" y="18"/>
                    <a:pt x="253" y="26"/>
                    <a:pt x="281" y="52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345"/>
                    <a:pt x="282" y="345"/>
                    <a:pt x="282" y="345"/>
                  </a:cubicBezTo>
                  <a:cubicBezTo>
                    <a:pt x="28" y="781"/>
                    <a:pt x="28" y="781"/>
                    <a:pt x="28" y="781"/>
                  </a:cubicBezTo>
                  <a:cubicBezTo>
                    <a:pt x="28" y="781"/>
                    <a:pt x="15" y="800"/>
                    <a:pt x="15" y="829"/>
                  </a:cubicBezTo>
                  <a:cubicBezTo>
                    <a:pt x="15" y="860"/>
                    <a:pt x="46" y="874"/>
                    <a:pt x="76" y="874"/>
                  </a:cubicBezTo>
                  <a:cubicBezTo>
                    <a:pt x="693" y="874"/>
                    <a:pt x="693" y="874"/>
                    <a:pt x="693" y="874"/>
                  </a:cubicBezTo>
                  <a:cubicBezTo>
                    <a:pt x="721" y="874"/>
                    <a:pt x="754" y="860"/>
                    <a:pt x="754" y="829"/>
                  </a:cubicBezTo>
                  <a:cubicBezTo>
                    <a:pt x="754" y="799"/>
                    <a:pt x="741" y="781"/>
                    <a:pt x="741" y="781"/>
                  </a:cubicBezTo>
                  <a:cubicBezTo>
                    <a:pt x="739" y="780"/>
                    <a:pt x="739" y="780"/>
                    <a:pt x="739" y="780"/>
                  </a:cubicBezTo>
                  <a:cubicBezTo>
                    <a:pt x="486" y="345"/>
                    <a:pt x="486" y="345"/>
                    <a:pt x="486" y="345"/>
                  </a:cubicBezTo>
                  <a:cubicBezTo>
                    <a:pt x="486" y="55"/>
                    <a:pt x="486" y="55"/>
                    <a:pt x="486" y="55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515" y="25"/>
                    <a:pt x="514" y="18"/>
                    <a:pt x="514" y="18"/>
                  </a:cubicBezTo>
                  <a:cubicBezTo>
                    <a:pt x="514" y="18"/>
                    <a:pt x="512" y="17"/>
                    <a:pt x="508" y="17"/>
                  </a:cubicBezTo>
                  <a:cubicBezTo>
                    <a:pt x="507" y="17"/>
                    <a:pt x="507" y="17"/>
                    <a:pt x="506" y="17"/>
                  </a:cubicBezTo>
                  <a:cubicBezTo>
                    <a:pt x="505" y="17"/>
                    <a:pt x="505" y="17"/>
                    <a:pt x="505" y="17"/>
                  </a:cubicBezTo>
                  <a:cubicBezTo>
                    <a:pt x="504" y="17"/>
                    <a:pt x="504" y="17"/>
                    <a:pt x="504" y="17"/>
                  </a:cubicBezTo>
                  <a:cubicBezTo>
                    <a:pt x="502" y="17"/>
                    <a:pt x="499" y="15"/>
                    <a:pt x="494" y="15"/>
                  </a:cubicBezTo>
                  <a:cubicBezTo>
                    <a:pt x="487" y="15"/>
                    <a:pt x="480" y="17"/>
                    <a:pt x="480" y="17"/>
                  </a:cubicBezTo>
                  <a:cubicBezTo>
                    <a:pt x="479" y="17"/>
                    <a:pt x="479" y="17"/>
                    <a:pt x="479" y="17"/>
                  </a:cubicBezTo>
                  <a:cubicBezTo>
                    <a:pt x="289" y="17"/>
                    <a:pt x="289" y="17"/>
                    <a:pt x="289" y="17"/>
                  </a:cubicBezTo>
                  <a:cubicBezTo>
                    <a:pt x="289" y="17"/>
                    <a:pt x="282" y="15"/>
                    <a:pt x="274" y="15"/>
                  </a:cubicBezTo>
                  <a:cubicBezTo>
                    <a:pt x="269" y="15"/>
                    <a:pt x="267" y="17"/>
                    <a:pt x="265" y="17"/>
                  </a:cubicBezTo>
                  <a:cubicBezTo>
                    <a:pt x="264" y="17"/>
                    <a:pt x="264" y="17"/>
                    <a:pt x="264" y="17"/>
                  </a:cubicBezTo>
                  <a:cubicBezTo>
                    <a:pt x="262" y="17"/>
                    <a:pt x="262" y="17"/>
                    <a:pt x="262" y="17"/>
                  </a:cubicBezTo>
                  <a:cubicBezTo>
                    <a:pt x="262" y="17"/>
                    <a:pt x="261" y="17"/>
                    <a:pt x="259" y="17"/>
                  </a:cubicBezTo>
                  <a:cubicBezTo>
                    <a:pt x="257" y="17"/>
                    <a:pt x="255" y="18"/>
                    <a:pt x="255" y="18"/>
                  </a:cubicBez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1956860" y="2808815"/>
              <a:ext cx="357717" cy="16933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1956860" y="2641599"/>
              <a:ext cx="357717" cy="16721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1956860" y="2472266"/>
              <a:ext cx="357717" cy="16933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1956860" y="2305049"/>
              <a:ext cx="357717" cy="16721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060355" y="4822241"/>
            <a:ext cx="259735" cy="985706"/>
            <a:chOff x="10063693" y="2048934"/>
            <a:chExt cx="599017" cy="2273300"/>
          </a:xfrm>
          <a:solidFill>
            <a:srgbClr val="44D7FB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10063693" y="2048934"/>
              <a:ext cx="599017" cy="2273300"/>
            </a:xfrm>
            <a:custGeom>
              <a:avLst/>
              <a:gdLst>
                <a:gd name="T0" fmla="*/ 120 w 243"/>
                <a:gd name="T1" fmla="*/ 923 h 923"/>
                <a:gd name="T2" fmla="*/ 21 w 243"/>
                <a:gd name="T3" fmla="*/ 823 h 923"/>
                <a:gd name="T4" fmla="*/ 21 w 243"/>
                <a:gd name="T5" fmla="*/ 151 h 923"/>
                <a:gd name="T6" fmla="*/ 22 w 243"/>
                <a:gd name="T7" fmla="*/ 138 h 923"/>
                <a:gd name="T8" fmla="*/ 22 w 243"/>
                <a:gd name="T9" fmla="*/ 71 h 923"/>
                <a:gd name="T10" fmla="*/ 1 w 243"/>
                <a:gd name="T11" fmla="*/ 17 h 923"/>
                <a:gd name="T12" fmla="*/ 10 w 243"/>
                <a:gd name="T13" fmla="*/ 0 h 923"/>
                <a:gd name="T14" fmla="*/ 12 w 243"/>
                <a:gd name="T15" fmla="*/ 0 h 923"/>
                <a:gd name="T16" fmla="*/ 232 w 243"/>
                <a:gd name="T17" fmla="*/ 0 h 923"/>
                <a:gd name="T18" fmla="*/ 233 w 243"/>
                <a:gd name="T19" fmla="*/ 0 h 923"/>
                <a:gd name="T20" fmla="*/ 243 w 243"/>
                <a:gd name="T21" fmla="*/ 17 h 923"/>
                <a:gd name="T22" fmla="*/ 221 w 243"/>
                <a:gd name="T23" fmla="*/ 71 h 923"/>
                <a:gd name="T24" fmla="*/ 221 w 243"/>
                <a:gd name="T25" fmla="*/ 551 h 923"/>
                <a:gd name="T26" fmla="*/ 222 w 243"/>
                <a:gd name="T27" fmla="*/ 824 h 923"/>
                <a:gd name="T28" fmla="*/ 120 w 243"/>
                <a:gd name="T29" fmla="*/ 923 h 923"/>
                <a:gd name="T30" fmla="*/ 16 w 243"/>
                <a:gd name="T31" fmla="*/ 16 h 923"/>
                <a:gd name="T32" fmla="*/ 16 w 243"/>
                <a:gd name="T33" fmla="*/ 17 h 923"/>
                <a:gd name="T34" fmla="*/ 37 w 243"/>
                <a:gd name="T35" fmla="*/ 65 h 923"/>
                <a:gd name="T36" fmla="*/ 38 w 243"/>
                <a:gd name="T37" fmla="*/ 67 h 923"/>
                <a:gd name="T38" fmla="*/ 38 w 243"/>
                <a:gd name="T39" fmla="*/ 139 h 923"/>
                <a:gd name="T40" fmla="*/ 37 w 243"/>
                <a:gd name="T41" fmla="*/ 151 h 923"/>
                <a:gd name="T42" fmla="*/ 37 w 243"/>
                <a:gd name="T43" fmla="*/ 823 h 923"/>
                <a:gd name="T44" fmla="*/ 120 w 243"/>
                <a:gd name="T45" fmla="*/ 907 h 923"/>
                <a:gd name="T46" fmla="*/ 181 w 243"/>
                <a:gd name="T47" fmla="*/ 884 h 923"/>
                <a:gd name="T48" fmla="*/ 206 w 243"/>
                <a:gd name="T49" fmla="*/ 824 h 923"/>
                <a:gd name="T50" fmla="*/ 206 w 243"/>
                <a:gd name="T51" fmla="*/ 551 h 923"/>
                <a:gd name="T52" fmla="*/ 206 w 243"/>
                <a:gd name="T53" fmla="*/ 67 h 923"/>
                <a:gd name="T54" fmla="*/ 207 w 243"/>
                <a:gd name="T55" fmla="*/ 65 h 923"/>
                <a:gd name="T56" fmla="*/ 226 w 243"/>
                <a:gd name="T57" fmla="*/ 17 h 923"/>
                <a:gd name="T58" fmla="*/ 226 w 243"/>
                <a:gd name="T59" fmla="*/ 16 h 923"/>
                <a:gd name="T60" fmla="*/ 16 w 243"/>
                <a:gd name="T61" fmla="*/ 16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3" h="923">
                  <a:moveTo>
                    <a:pt x="120" y="923"/>
                  </a:moveTo>
                  <a:cubicBezTo>
                    <a:pt x="65" y="923"/>
                    <a:pt x="21" y="879"/>
                    <a:pt x="21" y="823"/>
                  </a:cubicBezTo>
                  <a:cubicBezTo>
                    <a:pt x="21" y="151"/>
                    <a:pt x="21" y="151"/>
                    <a:pt x="21" y="151"/>
                  </a:cubicBezTo>
                  <a:cubicBezTo>
                    <a:pt x="21" y="148"/>
                    <a:pt x="21" y="143"/>
                    <a:pt x="22" y="138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16" y="63"/>
                    <a:pt x="0" y="33"/>
                    <a:pt x="1" y="17"/>
                  </a:cubicBezTo>
                  <a:cubicBezTo>
                    <a:pt x="1" y="7"/>
                    <a:pt x="7" y="2"/>
                    <a:pt x="1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7" y="2"/>
                    <a:pt x="243" y="7"/>
                    <a:pt x="243" y="17"/>
                  </a:cubicBezTo>
                  <a:cubicBezTo>
                    <a:pt x="243" y="33"/>
                    <a:pt x="226" y="63"/>
                    <a:pt x="221" y="71"/>
                  </a:cubicBezTo>
                  <a:cubicBezTo>
                    <a:pt x="221" y="551"/>
                    <a:pt x="221" y="551"/>
                    <a:pt x="221" y="551"/>
                  </a:cubicBezTo>
                  <a:cubicBezTo>
                    <a:pt x="222" y="824"/>
                    <a:pt x="222" y="824"/>
                    <a:pt x="222" y="824"/>
                  </a:cubicBezTo>
                  <a:cubicBezTo>
                    <a:pt x="222" y="879"/>
                    <a:pt x="176" y="923"/>
                    <a:pt x="120" y="923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7"/>
                  </a:cubicBezTo>
                  <a:cubicBezTo>
                    <a:pt x="16" y="27"/>
                    <a:pt x="28" y="52"/>
                    <a:pt x="37" y="65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37" y="144"/>
                    <a:pt x="37" y="148"/>
                    <a:pt x="37" y="151"/>
                  </a:cubicBezTo>
                  <a:cubicBezTo>
                    <a:pt x="37" y="823"/>
                    <a:pt x="37" y="823"/>
                    <a:pt x="37" y="823"/>
                  </a:cubicBezTo>
                  <a:cubicBezTo>
                    <a:pt x="37" y="869"/>
                    <a:pt x="73" y="907"/>
                    <a:pt x="120" y="907"/>
                  </a:cubicBezTo>
                  <a:cubicBezTo>
                    <a:pt x="143" y="907"/>
                    <a:pt x="164" y="899"/>
                    <a:pt x="181" y="884"/>
                  </a:cubicBezTo>
                  <a:cubicBezTo>
                    <a:pt x="197" y="867"/>
                    <a:pt x="206" y="847"/>
                    <a:pt x="206" y="824"/>
                  </a:cubicBezTo>
                  <a:cubicBezTo>
                    <a:pt x="206" y="551"/>
                    <a:pt x="206" y="551"/>
                    <a:pt x="206" y="551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14" y="52"/>
                    <a:pt x="227" y="27"/>
                    <a:pt x="226" y="17"/>
                  </a:cubicBezTo>
                  <a:cubicBezTo>
                    <a:pt x="226" y="16"/>
                    <a:pt x="226" y="16"/>
                    <a:pt x="226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10194926" y="4032250"/>
              <a:ext cx="332317" cy="205317"/>
            </a:xfrm>
            <a:custGeom>
              <a:avLst/>
              <a:gdLst>
                <a:gd name="T0" fmla="*/ 66 w 135"/>
                <a:gd name="T1" fmla="*/ 83 h 83"/>
                <a:gd name="T2" fmla="*/ 0 w 135"/>
                <a:gd name="T3" fmla="*/ 16 h 83"/>
                <a:gd name="T4" fmla="*/ 0 w 135"/>
                <a:gd name="T5" fmla="*/ 0 h 83"/>
                <a:gd name="T6" fmla="*/ 135 w 135"/>
                <a:gd name="T7" fmla="*/ 0 h 83"/>
                <a:gd name="T8" fmla="*/ 135 w 135"/>
                <a:gd name="T9" fmla="*/ 17 h 83"/>
                <a:gd name="T10" fmla="*/ 66 w 135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83">
                  <a:moveTo>
                    <a:pt x="66" y="83"/>
                  </a:moveTo>
                  <a:cubicBezTo>
                    <a:pt x="30" y="83"/>
                    <a:pt x="0" y="54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54"/>
                    <a:pt x="104" y="83"/>
                    <a:pt x="66" y="83"/>
                  </a:cubicBez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10194926" y="3831167"/>
              <a:ext cx="332317" cy="201084"/>
            </a:xfrm>
            <a:custGeom>
              <a:avLst/>
              <a:gdLst>
                <a:gd name="T0" fmla="*/ 0 w 135"/>
                <a:gd name="T1" fmla="*/ 82 h 82"/>
                <a:gd name="T2" fmla="*/ 0 w 135"/>
                <a:gd name="T3" fmla="*/ 0 h 82"/>
                <a:gd name="T4" fmla="*/ 135 w 135"/>
                <a:gd name="T5" fmla="*/ 0 h 82"/>
                <a:gd name="T6" fmla="*/ 135 w 135"/>
                <a:gd name="T7" fmla="*/ 82 h 82"/>
                <a:gd name="T8" fmla="*/ 0 w 135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82">
                  <a:moveTo>
                    <a:pt x="0" y="82"/>
                  </a:moveTo>
                  <a:cubicBezTo>
                    <a:pt x="0" y="55"/>
                    <a:pt x="0" y="28"/>
                    <a:pt x="0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10194926" y="3630083"/>
              <a:ext cx="332317" cy="201084"/>
            </a:xfrm>
            <a:custGeom>
              <a:avLst/>
              <a:gdLst>
                <a:gd name="T0" fmla="*/ 0 w 135"/>
                <a:gd name="T1" fmla="*/ 81 h 81"/>
                <a:gd name="T2" fmla="*/ 0 w 135"/>
                <a:gd name="T3" fmla="*/ 0 h 81"/>
                <a:gd name="T4" fmla="*/ 134 w 135"/>
                <a:gd name="T5" fmla="*/ 0 h 81"/>
                <a:gd name="T6" fmla="*/ 135 w 135"/>
                <a:gd name="T7" fmla="*/ 81 h 81"/>
                <a:gd name="T8" fmla="*/ 0 w 135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81">
                  <a:moveTo>
                    <a:pt x="0" y="81"/>
                  </a:moveTo>
                  <a:cubicBezTo>
                    <a:pt x="0" y="54"/>
                    <a:pt x="0" y="27"/>
                    <a:pt x="0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81"/>
                    <a:pt x="135" y="81"/>
                    <a:pt x="135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10197042" y="3429001"/>
              <a:ext cx="328084" cy="201084"/>
            </a:xfrm>
            <a:custGeom>
              <a:avLst/>
              <a:gdLst>
                <a:gd name="T0" fmla="*/ 0 w 133"/>
                <a:gd name="T1" fmla="*/ 82 h 82"/>
                <a:gd name="T2" fmla="*/ 0 w 133"/>
                <a:gd name="T3" fmla="*/ 0 h 82"/>
                <a:gd name="T4" fmla="*/ 133 w 133"/>
                <a:gd name="T5" fmla="*/ 0 h 82"/>
                <a:gd name="T6" fmla="*/ 133 w 133"/>
                <a:gd name="T7" fmla="*/ 79 h 82"/>
                <a:gd name="T8" fmla="*/ 133 w 133"/>
                <a:gd name="T9" fmla="*/ 82 h 82"/>
                <a:gd name="T10" fmla="*/ 0 w 133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82">
                  <a:moveTo>
                    <a:pt x="0" y="82"/>
                  </a:moveTo>
                  <a:cubicBezTo>
                    <a:pt x="0" y="55"/>
                    <a:pt x="0" y="27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3"/>
                    <a:pt x="133" y="79"/>
                  </a:cubicBezTo>
                  <a:cubicBezTo>
                    <a:pt x="133" y="82"/>
                    <a:pt x="133" y="82"/>
                    <a:pt x="133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10197042" y="3230034"/>
              <a:ext cx="328084" cy="198967"/>
            </a:xfrm>
            <a:custGeom>
              <a:avLst/>
              <a:gdLst>
                <a:gd name="T0" fmla="*/ 0 w 133"/>
                <a:gd name="T1" fmla="*/ 81 h 81"/>
                <a:gd name="T2" fmla="*/ 0 w 133"/>
                <a:gd name="T3" fmla="*/ 0 h 81"/>
                <a:gd name="T4" fmla="*/ 133 w 133"/>
                <a:gd name="T5" fmla="*/ 0 h 81"/>
                <a:gd name="T6" fmla="*/ 133 w 133"/>
                <a:gd name="T7" fmla="*/ 81 h 81"/>
                <a:gd name="T8" fmla="*/ 0 w 133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1">
                  <a:moveTo>
                    <a:pt x="0" y="8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4"/>
                    <a:pt x="133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10197042" y="3026834"/>
              <a:ext cx="328084" cy="203200"/>
            </a:xfrm>
            <a:custGeom>
              <a:avLst/>
              <a:gdLst>
                <a:gd name="T0" fmla="*/ 0 w 133"/>
                <a:gd name="T1" fmla="*/ 82 h 82"/>
                <a:gd name="T2" fmla="*/ 0 w 133"/>
                <a:gd name="T3" fmla="*/ 0 h 82"/>
                <a:gd name="T4" fmla="*/ 133 w 133"/>
                <a:gd name="T5" fmla="*/ 0 h 82"/>
                <a:gd name="T6" fmla="*/ 133 w 133"/>
                <a:gd name="T7" fmla="*/ 82 h 82"/>
                <a:gd name="T8" fmla="*/ 0 w 1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2">
                  <a:moveTo>
                    <a:pt x="0" y="8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4"/>
                    <a:pt x="133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10197042" y="2825750"/>
              <a:ext cx="328084" cy="201084"/>
            </a:xfrm>
            <a:custGeom>
              <a:avLst/>
              <a:gdLst>
                <a:gd name="T0" fmla="*/ 0 w 133"/>
                <a:gd name="T1" fmla="*/ 82 h 82"/>
                <a:gd name="T2" fmla="*/ 0 w 133"/>
                <a:gd name="T3" fmla="*/ 0 h 82"/>
                <a:gd name="T4" fmla="*/ 133 w 133"/>
                <a:gd name="T5" fmla="*/ 0 h 82"/>
                <a:gd name="T6" fmla="*/ 133 w 133"/>
                <a:gd name="T7" fmla="*/ 82 h 82"/>
                <a:gd name="T8" fmla="*/ 0 w 1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2">
                  <a:moveTo>
                    <a:pt x="0" y="8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8"/>
                    <a:pt x="133" y="55"/>
                    <a:pt x="133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10197042" y="2626783"/>
              <a:ext cx="328084" cy="198967"/>
            </a:xfrm>
            <a:custGeom>
              <a:avLst/>
              <a:gdLst>
                <a:gd name="T0" fmla="*/ 0 w 133"/>
                <a:gd name="T1" fmla="*/ 81 h 81"/>
                <a:gd name="T2" fmla="*/ 0 w 133"/>
                <a:gd name="T3" fmla="*/ 0 h 81"/>
                <a:gd name="T4" fmla="*/ 133 w 133"/>
                <a:gd name="T5" fmla="*/ 0 h 81"/>
                <a:gd name="T6" fmla="*/ 133 w 133"/>
                <a:gd name="T7" fmla="*/ 81 h 81"/>
                <a:gd name="T8" fmla="*/ 0 w 133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1">
                  <a:moveTo>
                    <a:pt x="0" y="81"/>
                  </a:moveTo>
                  <a:cubicBezTo>
                    <a:pt x="0" y="54"/>
                    <a:pt x="0" y="27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4"/>
                    <a:pt x="133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0197042" y="2423583"/>
              <a:ext cx="328084" cy="203200"/>
            </a:xfrm>
            <a:custGeom>
              <a:avLst/>
              <a:gdLst>
                <a:gd name="T0" fmla="*/ 0 w 133"/>
                <a:gd name="T1" fmla="*/ 82 h 82"/>
                <a:gd name="T2" fmla="*/ 0 w 133"/>
                <a:gd name="T3" fmla="*/ 0 h 82"/>
                <a:gd name="T4" fmla="*/ 133 w 133"/>
                <a:gd name="T5" fmla="*/ 0 h 82"/>
                <a:gd name="T6" fmla="*/ 133 w 133"/>
                <a:gd name="T7" fmla="*/ 82 h 82"/>
                <a:gd name="T8" fmla="*/ 0 w 1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2">
                  <a:moveTo>
                    <a:pt x="0" y="82"/>
                  </a:moveTo>
                  <a:cubicBezTo>
                    <a:pt x="0" y="55"/>
                    <a:pt x="0" y="27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7"/>
                    <a:pt x="133" y="55"/>
                    <a:pt x="133" y="82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0197042" y="2224617"/>
              <a:ext cx="328084" cy="198967"/>
            </a:xfrm>
            <a:custGeom>
              <a:avLst/>
              <a:gdLst>
                <a:gd name="T0" fmla="*/ 0 w 133"/>
                <a:gd name="T1" fmla="*/ 81 h 81"/>
                <a:gd name="T2" fmla="*/ 0 w 133"/>
                <a:gd name="T3" fmla="*/ 0 h 81"/>
                <a:gd name="T4" fmla="*/ 132 w 133"/>
                <a:gd name="T5" fmla="*/ 0 h 81"/>
                <a:gd name="T6" fmla="*/ 133 w 133"/>
                <a:gd name="T7" fmla="*/ 81 h 81"/>
                <a:gd name="T8" fmla="*/ 0 w 133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1">
                  <a:moveTo>
                    <a:pt x="0" y="81"/>
                  </a:moveTo>
                  <a:cubicBezTo>
                    <a:pt x="0" y="54"/>
                    <a:pt x="0" y="27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27"/>
                    <a:pt x="133" y="54"/>
                    <a:pt x="133" y="81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4781053" y="4389463"/>
            <a:ext cx="6238874" cy="1012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a-GE" sz="20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უსაფრთხო</a:t>
            </a:r>
            <a:endParaRPr lang="en-US" sz="2000" dirty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199184" y="4896123"/>
            <a:ext cx="6238874" cy="1012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a-GE" sz="20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ხარისხიანი</a:t>
            </a:r>
            <a:endParaRPr lang="en-US" sz="2000" dirty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-3993"/>
            <a:ext cx="12195486" cy="686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70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58481"/>
            <a:ext cx="7381102" cy="74103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a-GE" sz="3200" b="1" dirty="0" smtClean="0">
                <a:ln w="0"/>
                <a:solidFill>
                  <a:srgbClr val="37495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PG Banner ExtraSquare Caps" panose="02060504020202060204" pitchFamily="18" charset="0"/>
              </a:rPr>
              <a:t>მადლობა ყურადღებისთვის</a:t>
            </a:r>
            <a:endParaRPr lang="en-US" sz="4800" b="1" dirty="0">
              <a:ln w="0"/>
              <a:solidFill>
                <a:srgbClr val="37495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PG Banner ExtraSquare Caps" panose="0206050402020206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065" y="299852"/>
            <a:ext cx="2603167" cy="146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Oval 109"/>
          <p:cNvSpPr/>
          <p:nvPr/>
        </p:nvSpPr>
        <p:spPr>
          <a:xfrm>
            <a:off x="-1527042" y="5627169"/>
            <a:ext cx="3054084" cy="899483"/>
          </a:xfrm>
          <a:prstGeom prst="ellipse">
            <a:avLst/>
          </a:prstGeom>
          <a:solidFill>
            <a:srgbClr val="0050AA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668" t="105887" r="147620" b="-50000"/>
          <a:stretch/>
        </p:blipFill>
        <p:spPr>
          <a:xfrm>
            <a:off x="-186144" y="1557695"/>
            <a:ext cx="914400" cy="998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99223"/>
            <a:ext cx="95323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200" b="1" dirty="0" smtClean="0">
                <a:solidFill>
                  <a:srgbClr val="374957"/>
                </a:solidFill>
                <a:latin typeface="BPG Banner ExtraSquare Caps" panose="02060504020202060204" pitchFamily="18" charset="0"/>
              </a:rPr>
              <a:t>სააგენტოს საქმიანობის სფერო</a:t>
            </a:r>
            <a:endParaRPr lang="en-US" sz="2200" b="1" dirty="0">
              <a:solidFill>
                <a:srgbClr val="374957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0114" y="944426"/>
            <a:ext cx="9434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დაწესებულებებისთვის  ლიცენზიების და ნებართვების გაცემა</a:t>
            </a:r>
            <a:endParaRPr lang="en-US" sz="1400" dirty="0">
              <a:solidFill>
                <a:srgbClr val="0F8CC2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640114" y="1458425"/>
            <a:ext cx="9434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დიპლომის შემდგომ   მზადებაზე  სამედიცინო </a:t>
            </a:r>
            <a:r>
              <a:rPr lang="ka-GE" sz="1400" dirty="0" smtClean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დაწესებულებების /სასწავლებლების,  დიპლომისშემდგომი მზადების და  უპგ  პროგრამების აკრედიტაციის პროცესის უზრუნველყოფა</a:t>
            </a:r>
            <a:endParaRPr lang="ka-GE" sz="1400" dirty="0">
              <a:solidFill>
                <a:srgbClr val="0F8CC2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640114" y="2177179"/>
            <a:ext cx="9434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a-GE" sz="1400" dirty="0" smtClean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სამედიცინო  </a:t>
            </a: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პერსონალის სერტიფიცირების  პროცესის უზრუნველყოფა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640114" y="2681886"/>
            <a:ext cx="9434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პაციენტთათვის გაწეული სამედიცინო დახმარების ხარისხის კონტროლი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640114" y="3194639"/>
            <a:ext cx="9434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ჯანმრთელობის  დაცვის  სახელმწიფო  პროგრამების  </a:t>
            </a:r>
            <a:r>
              <a:rPr lang="ka-GE" sz="1400" dirty="0" smtClean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რევიზია</a:t>
            </a:r>
            <a:r>
              <a:rPr lang="en-US" sz="1400" dirty="0" smtClean="0">
                <a:solidFill>
                  <a:srgbClr val="0F8CC2"/>
                </a:solidFill>
                <a:latin typeface="BPG Banner ExtraSquare Caps" panose="02060504020202060204" pitchFamily="18" charset="0"/>
              </a:rPr>
              <a:t>/</a:t>
            </a:r>
            <a:r>
              <a:rPr lang="ka-GE" sz="1400" dirty="0" smtClean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კონტროლი</a:t>
            </a:r>
            <a:endParaRPr lang="ka-GE" sz="1400" dirty="0">
              <a:solidFill>
                <a:srgbClr val="0F8CC2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640114" y="3722588"/>
            <a:ext cx="9434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სალიცენზიო/სანებართვო</a:t>
            </a:r>
            <a:r>
              <a:rPr lang="en-US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/</a:t>
            </a: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ტექნიკური რეგლამენტის პირობების დაცვის კონტროლი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640114" y="4264170"/>
            <a:ext cx="9434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სამედიცინო-სოციალური ექსპერტიზის  </a:t>
            </a:r>
            <a:r>
              <a:rPr lang="ka-GE" sz="1400" dirty="0" smtClean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კონტროლი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640114" y="4852212"/>
            <a:ext cx="9434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უკანონო სამედიცინო, საექიმო, ფარმაცევტული საქმიანობის  ფაქტების გამოვლენა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640114" y="5410049"/>
            <a:ext cx="9434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პროფესიული  განვითარების  საბჭოს  სამდივნოს  ფუნქციების  შესრულება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1640114" y="5950760"/>
            <a:ext cx="9434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a-GE" sz="1400" dirty="0">
                <a:solidFill>
                  <a:srgbClr val="0F8CC2"/>
                </a:solidFill>
                <a:latin typeface="BPG Banner ExtraSquare Caps" panose="02060504020202060204" pitchFamily="18" charset="0"/>
              </a:rPr>
              <a:t>ფარმაცევტული  სფეროს     მარეგულირებელი   დოკუმენტებით/აქტებით    განსაზღვრული  საქმიანობა</a:t>
            </a:r>
          </a:p>
        </p:txBody>
      </p:sp>
      <p:sp>
        <p:nvSpPr>
          <p:cNvPr id="102" name="Oval 101"/>
          <p:cNvSpPr/>
          <p:nvPr/>
        </p:nvSpPr>
        <p:spPr>
          <a:xfrm>
            <a:off x="-1527042" y="5111530"/>
            <a:ext cx="3054084" cy="899483"/>
          </a:xfrm>
          <a:prstGeom prst="ellipse">
            <a:avLst/>
          </a:prstGeom>
          <a:solidFill>
            <a:srgbClr val="0050AA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chemeClr val="bg1"/>
              </a:solidFill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-1527039" y="4540809"/>
            <a:ext cx="3054084" cy="899483"/>
          </a:xfrm>
          <a:prstGeom prst="ellipse">
            <a:avLst/>
          </a:prstGeom>
          <a:solidFill>
            <a:srgbClr val="0967B9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chemeClr val="bg1"/>
              </a:solidFill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-1527042" y="3952729"/>
            <a:ext cx="3054084" cy="899483"/>
          </a:xfrm>
          <a:prstGeom prst="ellipse">
            <a:avLst/>
          </a:prstGeom>
          <a:solidFill>
            <a:srgbClr val="157EBF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chemeClr val="bg1"/>
              </a:solidFill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-1527039" y="3426736"/>
            <a:ext cx="3054084" cy="899483"/>
          </a:xfrm>
          <a:prstGeom prst="ellipse">
            <a:avLst/>
          </a:prstGeom>
          <a:solidFill>
            <a:srgbClr val="239BD3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chemeClr val="bg1"/>
              </a:solidFill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-1527042" y="2869700"/>
            <a:ext cx="3054084" cy="899483"/>
          </a:xfrm>
          <a:prstGeom prst="ellipse">
            <a:avLst/>
          </a:prstGeom>
          <a:solidFill>
            <a:srgbClr val="36B8E3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rgbClr val="FF0000"/>
              </a:solidFill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-1527042" y="2399330"/>
            <a:ext cx="3054084" cy="899483"/>
          </a:xfrm>
          <a:prstGeom prst="ellipse">
            <a:avLst/>
          </a:prstGeom>
          <a:solidFill>
            <a:srgbClr val="44D7FB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chemeClr val="bg1"/>
              </a:solidFill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-1527042" y="1821665"/>
            <a:ext cx="3054084" cy="899483"/>
          </a:xfrm>
          <a:prstGeom prst="ellipse">
            <a:avLst/>
          </a:prstGeom>
          <a:solidFill>
            <a:srgbClr val="74E2FC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chemeClr val="bg1"/>
              </a:solidFill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-1527042" y="1253750"/>
            <a:ext cx="3054084" cy="899483"/>
          </a:xfrm>
          <a:prstGeom prst="ellipse">
            <a:avLst/>
          </a:prstGeom>
          <a:solidFill>
            <a:srgbClr val="A5ECFD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chemeClr val="bg1"/>
              </a:solidFill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-1527042" y="680960"/>
            <a:ext cx="3054084" cy="899483"/>
          </a:xfrm>
          <a:prstGeom prst="ellipse">
            <a:avLst/>
          </a:prstGeom>
          <a:solidFill>
            <a:srgbClr val="BBF0FD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97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75" decel="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75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75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75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75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75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75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75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75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7655413" y="3100797"/>
            <a:ext cx="2610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ერთიანი მონაცემთა ბაზის შექმნა სხვადასხვა სახელმწიფო სტრუქტურებისთვის</a:t>
            </a:r>
            <a:endParaRPr lang="en-US" dirty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538461" y="789365"/>
            <a:ext cx="118146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ka-GE" sz="2000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სალიცენზიო და სანებართვო </a:t>
            </a:r>
            <a:r>
              <a:rPr lang="ka-GE" sz="20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პირობების დაცვის შესახებ</a:t>
            </a:r>
            <a:r>
              <a:rPr lang="en-US" sz="20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 </a:t>
            </a:r>
            <a:endParaRPr lang="ka-GE" sz="2000" b="1" dirty="0" smtClean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  <a:p>
            <a:pPr lvl="0" algn="ctr"/>
            <a:r>
              <a:rPr lang="ka-GE" sz="20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ყოველწლიური </a:t>
            </a:r>
            <a:r>
              <a:rPr lang="ka-GE" sz="2000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სავალდებულო ანგარიშგების</a:t>
            </a:r>
            <a:r>
              <a:rPr lang="ka-GE" sz="2000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 </a:t>
            </a:r>
            <a:endParaRPr lang="ka-GE" sz="2000" dirty="0" smtClean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  <a:p>
            <a:pPr lvl="0" algn="ctr"/>
            <a:r>
              <a:rPr lang="ka-GE" sz="20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ელექტრონულ სისტემაზე </a:t>
            </a:r>
            <a:r>
              <a:rPr lang="ka-GE" sz="2000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გადასვლა</a:t>
            </a:r>
            <a:r>
              <a:rPr lang="ka-GE" sz="2000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   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D4DA8DC-9098-41A6-B054-E00030D80D73}"/>
              </a:ext>
            </a:extLst>
          </p:cNvPr>
          <p:cNvGrpSpPr/>
          <p:nvPr/>
        </p:nvGrpSpPr>
        <p:grpSpPr>
          <a:xfrm rot="10800000">
            <a:off x="3100435" y="1955566"/>
            <a:ext cx="4554978" cy="3399153"/>
            <a:chOff x="2881634" y="2755233"/>
            <a:chExt cx="3374282" cy="2831451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1C90C38-73E9-4BA2-AFE5-4EFEF998CC90}"/>
                </a:ext>
              </a:extLst>
            </p:cNvPr>
            <p:cNvGrpSpPr/>
            <p:nvPr/>
          </p:nvGrpSpPr>
          <p:grpSpPr>
            <a:xfrm>
              <a:off x="2881634" y="2755233"/>
              <a:ext cx="3374282" cy="2831450"/>
              <a:chOff x="3845352" y="2499371"/>
              <a:chExt cx="4499043" cy="3775267"/>
            </a:xfrm>
          </p:grpSpPr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1FBEA23D-6659-4C83-B798-73D9F47CB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5352" y="3747128"/>
                <a:ext cx="1621019" cy="2527509"/>
              </a:xfrm>
              <a:custGeom>
                <a:avLst/>
                <a:gdLst>
                  <a:gd name="T0" fmla="*/ 120 w 174"/>
                  <a:gd name="T1" fmla="*/ 23 h 271"/>
                  <a:gd name="T2" fmla="*/ 79 w 174"/>
                  <a:gd name="T3" fmla="*/ 23 h 271"/>
                  <a:gd name="T4" fmla="*/ 79 w 174"/>
                  <a:gd name="T5" fmla="*/ 0 h 271"/>
                  <a:gd name="T6" fmla="*/ 0 w 174"/>
                  <a:gd name="T7" fmla="*/ 46 h 271"/>
                  <a:gd name="T8" fmla="*/ 79 w 174"/>
                  <a:gd name="T9" fmla="*/ 92 h 271"/>
                  <a:gd name="T10" fmla="*/ 79 w 174"/>
                  <a:gd name="T11" fmla="*/ 69 h 271"/>
                  <a:gd name="T12" fmla="*/ 120 w 174"/>
                  <a:gd name="T13" fmla="*/ 69 h 271"/>
                  <a:gd name="T14" fmla="*/ 129 w 174"/>
                  <a:gd name="T15" fmla="*/ 78 h 271"/>
                  <a:gd name="T16" fmla="*/ 129 w 174"/>
                  <a:gd name="T17" fmla="*/ 271 h 271"/>
                  <a:gd name="T18" fmla="*/ 151 w 174"/>
                  <a:gd name="T19" fmla="*/ 271 h 271"/>
                  <a:gd name="T20" fmla="*/ 174 w 174"/>
                  <a:gd name="T21" fmla="*/ 271 h 271"/>
                  <a:gd name="T22" fmla="*/ 174 w 174"/>
                  <a:gd name="T23" fmla="*/ 78 h 271"/>
                  <a:gd name="T24" fmla="*/ 120 w 174"/>
                  <a:gd name="T25" fmla="*/ 2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4" h="271">
                    <a:moveTo>
                      <a:pt x="120" y="23"/>
                    </a:move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9" y="69"/>
                      <a:pt x="79" y="69"/>
                      <a:pt x="79" y="6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5" y="69"/>
                      <a:pt x="129" y="73"/>
                      <a:pt x="129" y="78"/>
                    </a:cubicBezTo>
                    <a:cubicBezTo>
                      <a:pt x="129" y="271"/>
                      <a:pt x="129" y="271"/>
                      <a:pt x="129" y="271"/>
                    </a:cubicBezTo>
                    <a:cubicBezTo>
                      <a:pt x="151" y="271"/>
                      <a:pt x="151" y="271"/>
                      <a:pt x="151" y="271"/>
                    </a:cubicBezTo>
                    <a:cubicBezTo>
                      <a:pt x="174" y="271"/>
                      <a:pt x="174" y="271"/>
                      <a:pt x="174" y="271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48"/>
                      <a:pt x="150" y="23"/>
                      <a:pt x="120" y="23"/>
                    </a:cubicBezTo>
                    <a:close/>
                  </a:path>
                </a:pathLst>
              </a:custGeom>
              <a:solidFill>
                <a:srgbClr val="00A891"/>
              </a:solidFill>
              <a:ln>
                <a:noFill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id="{1D53540F-CAA4-46BD-9042-97AF03901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4245" y="2499371"/>
                <a:ext cx="1295750" cy="3775267"/>
              </a:xfrm>
              <a:custGeom>
                <a:avLst/>
                <a:gdLst>
                  <a:gd name="T0" fmla="*/ 139 w 139"/>
                  <a:gd name="T1" fmla="*/ 0 h 405"/>
                  <a:gd name="T2" fmla="*/ 139 w 139"/>
                  <a:gd name="T3" fmla="*/ 0 h 405"/>
                  <a:gd name="T4" fmla="*/ 52 w 139"/>
                  <a:gd name="T5" fmla="*/ 27 h 405"/>
                  <a:gd name="T6" fmla="*/ 68 w 139"/>
                  <a:gd name="T7" fmla="*/ 42 h 405"/>
                  <a:gd name="T8" fmla="*/ 35 w 139"/>
                  <a:gd name="T9" fmla="*/ 79 h 405"/>
                  <a:gd name="T10" fmla="*/ 0 w 139"/>
                  <a:gd name="T11" fmla="*/ 169 h 405"/>
                  <a:gd name="T12" fmla="*/ 0 w 139"/>
                  <a:gd name="T13" fmla="*/ 405 h 405"/>
                  <a:gd name="T14" fmla="*/ 23 w 139"/>
                  <a:gd name="T15" fmla="*/ 405 h 405"/>
                  <a:gd name="T16" fmla="*/ 46 w 139"/>
                  <a:gd name="T17" fmla="*/ 405 h 405"/>
                  <a:gd name="T18" fmla="*/ 46 w 139"/>
                  <a:gd name="T19" fmla="*/ 169 h 405"/>
                  <a:gd name="T20" fmla="*/ 68 w 139"/>
                  <a:gd name="T21" fmla="*/ 110 h 405"/>
                  <a:gd name="T22" fmla="*/ 102 w 139"/>
                  <a:gd name="T23" fmla="*/ 73 h 405"/>
                  <a:gd name="T24" fmla="*/ 119 w 139"/>
                  <a:gd name="T25" fmla="*/ 89 h 405"/>
                  <a:gd name="T26" fmla="*/ 139 w 139"/>
                  <a:gd name="T2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9" h="405">
                    <a:moveTo>
                      <a:pt x="139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12" y="103"/>
                      <a:pt x="0" y="135"/>
                      <a:pt x="0" y="169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23" y="405"/>
                      <a:pt x="23" y="405"/>
                      <a:pt x="23" y="405"/>
                    </a:cubicBezTo>
                    <a:cubicBezTo>
                      <a:pt x="46" y="405"/>
                      <a:pt x="46" y="405"/>
                      <a:pt x="46" y="40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46" y="147"/>
                      <a:pt x="54" y="125"/>
                      <a:pt x="68" y="110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39" y="0"/>
                      <a:pt x="139" y="0"/>
                      <a:pt x="139" y="0"/>
                    </a:cubicBezTo>
                    <a:close/>
                  </a:path>
                </a:pathLst>
              </a:custGeom>
              <a:solidFill>
                <a:srgbClr val="B1DB15"/>
              </a:solidFill>
              <a:ln>
                <a:noFill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5B8FAC85-E88E-4D71-BF50-28561BA50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3376" y="3747128"/>
                <a:ext cx="1621019" cy="2527509"/>
              </a:xfrm>
              <a:custGeom>
                <a:avLst/>
                <a:gdLst>
                  <a:gd name="T0" fmla="*/ 174 w 174"/>
                  <a:gd name="T1" fmla="*/ 46 h 271"/>
                  <a:gd name="T2" fmla="*/ 95 w 174"/>
                  <a:gd name="T3" fmla="*/ 0 h 271"/>
                  <a:gd name="T4" fmla="*/ 95 w 174"/>
                  <a:gd name="T5" fmla="*/ 23 h 271"/>
                  <a:gd name="T6" fmla="*/ 54 w 174"/>
                  <a:gd name="T7" fmla="*/ 23 h 271"/>
                  <a:gd name="T8" fmla="*/ 49 w 174"/>
                  <a:gd name="T9" fmla="*/ 23 h 271"/>
                  <a:gd name="T10" fmla="*/ 0 w 174"/>
                  <a:gd name="T11" fmla="*/ 78 h 271"/>
                  <a:gd name="T12" fmla="*/ 0 w 174"/>
                  <a:gd name="T13" fmla="*/ 271 h 271"/>
                  <a:gd name="T14" fmla="*/ 0 w 174"/>
                  <a:gd name="T15" fmla="*/ 271 h 271"/>
                  <a:gd name="T16" fmla="*/ 23 w 174"/>
                  <a:gd name="T17" fmla="*/ 271 h 271"/>
                  <a:gd name="T18" fmla="*/ 46 w 174"/>
                  <a:gd name="T19" fmla="*/ 271 h 271"/>
                  <a:gd name="T20" fmla="*/ 46 w 174"/>
                  <a:gd name="T21" fmla="*/ 78 h 271"/>
                  <a:gd name="T22" fmla="*/ 54 w 174"/>
                  <a:gd name="T23" fmla="*/ 69 h 271"/>
                  <a:gd name="T24" fmla="*/ 95 w 174"/>
                  <a:gd name="T25" fmla="*/ 69 h 271"/>
                  <a:gd name="T26" fmla="*/ 95 w 174"/>
                  <a:gd name="T27" fmla="*/ 92 h 271"/>
                  <a:gd name="T28" fmla="*/ 174 w 174"/>
                  <a:gd name="T29" fmla="*/ 46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271">
                    <a:moveTo>
                      <a:pt x="174" y="46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2" y="23"/>
                      <a:pt x="51" y="23"/>
                      <a:pt x="49" y="23"/>
                    </a:cubicBezTo>
                    <a:cubicBezTo>
                      <a:pt x="21" y="26"/>
                      <a:pt x="0" y="50"/>
                      <a:pt x="0" y="78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23" y="271"/>
                      <a:pt x="23" y="271"/>
                      <a:pt x="23" y="271"/>
                    </a:cubicBezTo>
                    <a:cubicBezTo>
                      <a:pt x="46" y="271"/>
                      <a:pt x="46" y="271"/>
                      <a:pt x="46" y="271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6" y="73"/>
                      <a:pt x="49" y="69"/>
                      <a:pt x="54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92"/>
                      <a:pt x="95" y="92"/>
                      <a:pt x="95" y="92"/>
                    </a:cubicBezTo>
                    <a:lnTo>
                      <a:pt x="174" y="46"/>
                    </a:lnTo>
                    <a:close/>
                  </a:path>
                </a:pathLst>
              </a:custGeom>
              <a:solidFill>
                <a:srgbClr val="854D82"/>
              </a:solidFill>
              <a:ln>
                <a:noFill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id="{D05CB079-4ECA-4A33-A122-6D99744CF85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678431" y="2499371"/>
                <a:ext cx="1298448" cy="3775267"/>
              </a:xfrm>
              <a:custGeom>
                <a:avLst/>
                <a:gdLst>
                  <a:gd name="T0" fmla="*/ 139 w 139"/>
                  <a:gd name="T1" fmla="*/ 0 h 405"/>
                  <a:gd name="T2" fmla="*/ 139 w 139"/>
                  <a:gd name="T3" fmla="*/ 0 h 405"/>
                  <a:gd name="T4" fmla="*/ 52 w 139"/>
                  <a:gd name="T5" fmla="*/ 27 h 405"/>
                  <a:gd name="T6" fmla="*/ 68 w 139"/>
                  <a:gd name="T7" fmla="*/ 42 h 405"/>
                  <a:gd name="T8" fmla="*/ 35 w 139"/>
                  <a:gd name="T9" fmla="*/ 79 h 405"/>
                  <a:gd name="T10" fmla="*/ 0 w 139"/>
                  <a:gd name="T11" fmla="*/ 169 h 405"/>
                  <a:gd name="T12" fmla="*/ 0 w 139"/>
                  <a:gd name="T13" fmla="*/ 405 h 405"/>
                  <a:gd name="T14" fmla="*/ 23 w 139"/>
                  <a:gd name="T15" fmla="*/ 405 h 405"/>
                  <a:gd name="T16" fmla="*/ 46 w 139"/>
                  <a:gd name="T17" fmla="*/ 405 h 405"/>
                  <a:gd name="T18" fmla="*/ 46 w 139"/>
                  <a:gd name="T19" fmla="*/ 169 h 405"/>
                  <a:gd name="T20" fmla="*/ 68 w 139"/>
                  <a:gd name="T21" fmla="*/ 110 h 405"/>
                  <a:gd name="T22" fmla="*/ 102 w 139"/>
                  <a:gd name="T23" fmla="*/ 73 h 405"/>
                  <a:gd name="T24" fmla="*/ 119 w 139"/>
                  <a:gd name="T25" fmla="*/ 89 h 405"/>
                  <a:gd name="T26" fmla="*/ 139 w 139"/>
                  <a:gd name="T2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9" h="405">
                    <a:moveTo>
                      <a:pt x="139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12" y="103"/>
                      <a:pt x="0" y="135"/>
                      <a:pt x="0" y="169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23" y="405"/>
                      <a:pt x="23" y="405"/>
                      <a:pt x="23" y="405"/>
                    </a:cubicBezTo>
                    <a:cubicBezTo>
                      <a:pt x="46" y="405"/>
                      <a:pt x="46" y="405"/>
                      <a:pt x="46" y="40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46" y="147"/>
                      <a:pt x="54" y="125"/>
                      <a:pt x="68" y="110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39" y="0"/>
                      <a:pt x="139" y="0"/>
                      <a:pt x="139" y="0"/>
                    </a:cubicBezTo>
                    <a:close/>
                  </a:path>
                </a:pathLst>
              </a:custGeom>
              <a:solidFill>
                <a:srgbClr val="FE7600"/>
              </a:solidFill>
              <a:ln>
                <a:noFill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id="{C0A6461D-6EB1-4956-9275-E016ABCC1ABC}"/>
                </a:ext>
              </a:extLst>
            </p:cNvPr>
            <p:cNvSpPr/>
            <p:nvPr/>
          </p:nvSpPr>
          <p:spPr>
            <a:xfrm>
              <a:off x="3782976" y="4757737"/>
              <a:ext cx="1585036" cy="828947"/>
            </a:xfrm>
            <a:custGeom>
              <a:avLst/>
              <a:gdLst>
                <a:gd name="connsiteX0" fmla="*/ 1684837 w 2113381"/>
                <a:gd name="connsiteY0" fmla="*/ 0 h 318965"/>
                <a:gd name="connsiteX1" fmla="*/ 1690961 w 2113381"/>
                <a:gd name="connsiteY1" fmla="*/ 0 h 318965"/>
                <a:gd name="connsiteX2" fmla="*/ 1690962 w 2113381"/>
                <a:gd name="connsiteY2" fmla="*/ 0 h 318965"/>
                <a:gd name="connsiteX3" fmla="*/ 2113381 w 2113381"/>
                <a:gd name="connsiteY3" fmla="*/ 0 h 318965"/>
                <a:gd name="connsiteX4" fmla="*/ 2113381 w 2113381"/>
                <a:gd name="connsiteY4" fmla="*/ 110654 h 318965"/>
                <a:gd name="connsiteX5" fmla="*/ 2113381 w 2113381"/>
                <a:gd name="connsiteY5" fmla="*/ 254083 h 318965"/>
                <a:gd name="connsiteX6" fmla="*/ 2113381 w 2113381"/>
                <a:gd name="connsiteY6" fmla="*/ 318965 h 318965"/>
                <a:gd name="connsiteX7" fmla="*/ 1690962 w 2113381"/>
                <a:gd name="connsiteY7" fmla="*/ 318965 h 318965"/>
                <a:gd name="connsiteX8" fmla="*/ 1690961 w 2113381"/>
                <a:gd name="connsiteY8" fmla="*/ 318965 h 318965"/>
                <a:gd name="connsiteX9" fmla="*/ 1684837 w 2113381"/>
                <a:gd name="connsiteY9" fmla="*/ 318965 h 318965"/>
                <a:gd name="connsiteX10" fmla="*/ 1684837 w 2113381"/>
                <a:gd name="connsiteY10" fmla="*/ 250568 h 318965"/>
                <a:gd name="connsiteX11" fmla="*/ 1684837 w 2113381"/>
                <a:gd name="connsiteY11" fmla="*/ 131474 h 318965"/>
                <a:gd name="connsiteX12" fmla="*/ 835568 w 2113381"/>
                <a:gd name="connsiteY12" fmla="*/ 0 h 318965"/>
                <a:gd name="connsiteX13" fmla="*/ 841916 w 2113381"/>
                <a:gd name="connsiteY13" fmla="*/ 0 h 318965"/>
                <a:gd name="connsiteX14" fmla="*/ 841917 w 2113381"/>
                <a:gd name="connsiteY14" fmla="*/ 0 h 318965"/>
                <a:gd name="connsiteX15" fmla="*/ 1262151 w 2113381"/>
                <a:gd name="connsiteY15" fmla="*/ 0 h 318965"/>
                <a:gd name="connsiteX16" fmla="*/ 1684836 w 2113381"/>
                <a:gd name="connsiteY16" fmla="*/ 0 h 318965"/>
                <a:gd name="connsiteX17" fmla="*/ 1684836 w 2113381"/>
                <a:gd name="connsiteY17" fmla="*/ 131474 h 318965"/>
                <a:gd name="connsiteX18" fmla="*/ 1684836 w 2113381"/>
                <a:gd name="connsiteY18" fmla="*/ 250568 h 318965"/>
                <a:gd name="connsiteX19" fmla="*/ 1684836 w 2113381"/>
                <a:gd name="connsiteY19" fmla="*/ 318965 h 318965"/>
                <a:gd name="connsiteX20" fmla="*/ 1262151 w 2113381"/>
                <a:gd name="connsiteY20" fmla="*/ 318965 h 318965"/>
                <a:gd name="connsiteX21" fmla="*/ 841917 w 2113381"/>
                <a:gd name="connsiteY21" fmla="*/ 318965 h 318965"/>
                <a:gd name="connsiteX22" fmla="*/ 841916 w 2113381"/>
                <a:gd name="connsiteY22" fmla="*/ 318965 h 318965"/>
                <a:gd name="connsiteX23" fmla="*/ 835568 w 2113381"/>
                <a:gd name="connsiteY23" fmla="*/ 318965 h 318965"/>
                <a:gd name="connsiteX24" fmla="*/ 412215 w 2113381"/>
                <a:gd name="connsiteY24" fmla="*/ 0 h 318965"/>
                <a:gd name="connsiteX25" fmla="*/ 419229 w 2113381"/>
                <a:gd name="connsiteY25" fmla="*/ 0 h 318965"/>
                <a:gd name="connsiteX26" fmla="*/ 419230 w 2113381"/>
                <a:gd name="connsiteY26" fmla="*/ 0 h 318965"/>
                <a:gd name="connsiteX27" fmla="*/ 835567 w 2113381"/>
                <a:gd name="connsiteY27" fmla="*/ 0 h 318965"/>
                <a:gd name="connsiteX28" fmla="*/ 835567 w 2113381"/>
                <a:gd name="connsiteY28" fmla="*/ 318965 h 318965"/>
                <a:gd name="connsiteX29" fmla="*/ 419230 w 2113381"/>
                <a:gd name="connsiteY29" fmla="*/ 318965 h 318965"/>
                <a:gd name="connsiteX30" fmla="*/ 419229 w 2113381"/>
                <a:gd name="connsiteY30" fmla="*/ 318965 h 318965"/>
                <a:gd name="connsiteX31" fmla="*/ 412215 w 2113381"/>
                <a:gd name="connsiteY31" fmla="*/ 318965 h 318965"/>
                <a:gd name="connsiteX32" fmla="*/ 412215 w 2113381"/>
                <a:gd name="connsiteY32" fmla="*/ 183696 h 318965"/>
                <a:gd name="connsiteX33" fmla="*/ 412215 w 2113381"/>
                <a:gd name="connsiteY33" fmla="*/ 8405 h 318965"/>
                <a:gd name="connsiteX34" fmla="*/ 0 w 2113381"/>
                <a:gd name="connsiteY34" fmla="*/ 0 h 318965"/>
                <a:gd name="connsiteX35" fmla="*/ 412214 w 2113381"/>
                <a:gd name="connsiteY35" fmla="*/ 0 h 318965"/>
                <a:gd name="connsiteX36" fmla="*/ 412214 w 2113381"/>
                <a:gd name="connsiteY36" fmla="*/ 8405 h 318965"/>
                <a:gd name="connsiteX37" fmla="*/ 412214 w 2113381"/>
                <a:gd name="connsiteY37" fmla="*/ 183696 h 318965"/>
                <a:gd name="connsiteX38" fmla="*/ 412214 w 2113381"/>
                <a:gd name="connsiteY38" fmla="*/ 318965 h 318965"/>
                <a:gd name="connsiteX39" fmla="*/ 0 w 2113381"/>
                <a:gd name="connsiteY39" fmla="*/ 318965 h 318965"/>
                <a:gd name="connsiteX40" fmla="*/ 0 w 2113381"/>
                <a:gd name="connsiteY40" fmla="*/ 250568 h 318965"/>
                <a:gd name="connsiteX41" fmla="*/ 0 w 2113381"/>
                <a:gd name="connsiteY41" fmla="*/ 131474 h 31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3381" h="318965">
                  <a:moveTo>
                    <a:pt x="1684837" y="0"/>
                  </a:moveTo>
                  <a:lnTo>
                    <a:pt x="1690961" y="0"/>
                  </a:lnTo>
                  <a:lnTo>
                    <a:pt x="1690962" y="0"/>
                  </a:lnTo>
                  <a:lnTo>
                    <a:pt x="2113381" y="0"/>
                  </a:lnTo>
                  <a:lnTo>
                    <a:pt x="2113381" y="110654"/>
                  </a:lnTo>
                  <a:cubicBezTo>
                    <a:pt x="2113381" y="156853"/>
                    <a:pt x="2113381" y="204644"/>
                    <a:pt x="2113381" y="254083"/>
                  </a:cubicBezTo>
                  <a:lnTo>
                    <a:pt x="2113381" y="318965"/>
                  </a:lnTo>
                  <a:lnTo>
                    <a:pt x="1690962" y="318965"/>
                  </a:lnTo>
                  <a:lnTo>
                    <a:pt x="1690961" y="318965"/>
                  </a:lnTo>
                  <a:lnTo>
                    <a:pt x="1684837" y="318965"/>
                  </a:lnTo>
                  <a:lnTo>
                    <a:pt x="1684837" y="250568"/>
                  </a:lnTo>
                  <a:cubicBezTo>
                    <a:pt x="1684837" y="214971"/>
                    <a:pt x="1684837" y="175420"/>
                    <a:pt x="1684837" y="131474"/>
                  </a:cubicBezTo>
                  <a:close/>
                  <a:moveTo>
                    <a:pt x="835568" y="0"/>
                  </a:moveTo>
                  <a:lnTo>
                    <a:pt x="841916" y="0"/>
                  </a:lnTo>
                  <a:lnTo>
                    <a:pt x="841917" y="0"/>
                  </a:lnTo>
                  <a:lnTo>
                    <a:pt x="1262151" y="0"/>
                  </a:lnTo>
                  <a:lnTo>
                    <a:pt x="1684836" y="0"/>
                  </a:lnTo>
                  <a:lnTo>
                    <a:pt x="1684836" y="131474"/>
                  </a:lnTo>
                  <a:cubicBezTo>
                    <a:pt x="1684836" y="175420"/>
                    <a:pt x="1684836" y="214971"/>
                    <a:pt x="1684836" y="250568"/>
                  </a:cubicBezTo>
                  <a:lnTo>
                    <a:pt x="1684836" y="318965"/>
                  </a:lnTo>
                  <a:lnTo>
                    <a:pt x="1262151" y="318965"/>
                  </a:lnTo>
                  <a:lnTo>
                    <a:pt x="841917" y="318965"/>
                  </a:lnTo>
                  <a:lnTo>
                    <a:pt x="841916" y="318965"/>
                  </a:lnTo>
                  <a:lnTo>
                    <a:pt x="835568" y="318965"/>
                  </a:lnTo>
                  <a:close/>
                  <a:moveTo>
                    <a:pt x="412215" y="0"/>
                  </a:moveTo>
                  <a:lnTo>
                    <a:pt x="419229" y="0"/>
                  </a:lnTo>
                  <a:lnTo>
                    <a:pt x="419230" y="0"/>
                  </a:lnTo>
                  <a:lnTo>
                    <a:pt x="835567" y="0"/>
                  </a:lnTo>
                  <a:lnTo>
                    <a:pt x="835567" y="318965"/>
                  </a:lnTo>
                  <a:lnTo>
                    <a:pt x="419230" y="318965"/>
                  </a:lnTo>
                  <a:lnTo>
                    <a:pt x="419229" y="318965"/>
                  </a:lnTo>
                  <a:lnTo>
                    <a:pt x="412215" y="318965"/>
                  </a:lnTo>
                  <a:lnTo>
                    <a:pt x="412215" y="183696"/>
                  </a:lnTo>
                  <a:cubicBezTo>
                    <a:pt x="412215" y="123274"/>
                    <a:pt x="412215" y="64866"/>
                    <a:pt x="412215" y="8405"/>
                  </a:cubicBezTo>
                  <a:close/>
                  <a:moveTo>
                    <a:pt x="0" y="0"/>
                  </a:moveTo>
                  <a:lnTo>
                    <a:pt x="412214" y="0"/>
                  </a:lnTo>
                  <a:lnTo>
                    <a:pt x="412214" y="8405"/>
                  </a:lnTo>
                  <a:cubicBezTo>
                    <a:pt x="412214" y="64866"/>
                    <a:pt x="412214" y="123274"/>
                    <a:pt x="412214" y="183696"/>
                  </a:cubicBezTo>
                  <a:lnTo>
                    <a:pt x="412214" y="318965"/>
                  </a:lnTo>
                  <a:lnTo>
                    <a:pt x="0" y="318965"/>
                  </a:lnTo>
                  <a:lnTo>
                    <a:pt x="0" y="250568"/>
                  </a:lnTo>
                  <a:cubicBezTo>
                    <a:pt x="0" y="214971"/>
                    <a:pt x="0" y="175420"/>
                    <a:pt x="0" y="131474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ysClr val="windowText" lastClr="000000">
                    <a:alpha val="30000"/>
                  </a:sysClr>
                </a:gs>
                <a:gs pos="100000">
                  <a:sysClr val="windowText" lastClr="000000">
                    <a:alpha val="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90472" y="3516296"/>
            <a:ext cx="2301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პროცედურების ოპტიმიზაცია</a:t>
            </a:r>
            <a:endParaRPr lang="en-US" dirty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03100" y="5324597"/>
            <a:ext cx="2462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გამარტივებულ ადმინისტრირება</a:t>
            </a:r>
            <a:endParaRPr lang="en-US" dirty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28475" y="5186098"/>
            <a:ext cx="24629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ელექტრონული არქივის შექმნის შესაძლებლობას</a:t>
            </a:r>
            <a:endParaRPr lang="en-US" dirty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78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">
            <a:extLst>
              <a:ext uri="{FF2B5EF4-FFF2-40B4-BE49-F238E27FC236}">
                <a16:creationId xmlns:a16="http://schemas.microsoft.com/office/drawing/2014/main" id="{2F8735C0-AA8E-41E9-9EEA-516F88F8DF4A}"/>
              </a:ext>
            </a:extLst>
          </p:cNvPr>
          <p:cNvSpPr/>
          <p:nvPr/>
        </p:nvSpPr>
        <p:spPr>
          <a:xfrm>
            <a:off x="1244470" y="2573947"/>
            <a:ext cx="3560417" cy="27176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88" y="3154"/>
                </a:moveTo>
                <a:lnTo>
                  <a:pt x="634" y="7653"/>
                </a:lnTo>
                <a:cubicBezTo>
                  <a:pt x="-211" y="9603"/>
                  <a:pt x="-211" y="12003"/>
                  <a:pt x="634" y="13953"/>
                </a:cubicBezTo>
                <a:lnTo>
                  <a:pt x="3954" y="21600"/>
                </a:lnTo>
                <a:lnTo>
                  <a:pt x="5179" y="21600"/>
                </a:lnTo>
                <a:lnTo>
                  <a:pt x="3084" y="16772"/>
                </a:lnTo>
                <a:cubicBezTo>
                  <a:pt x="2239" y="14823"/>
                  <a:pt x="2239" y="12422"/>
                  <a:pt x="3084" y="10473"/>
                </a:cubicBezTo>
                <a:lnTo>
                  <a:pt x="3813" y="8795"/>
                </a:lnTo>
                <a:cubicBezTo>
                  <a:pt x="4658" y="6846"/>
                  <a:pt x="6222" y="5644"/>
                  <a:pt x="7915" y="5644"/>
                </a:cubicBezTo>
                <a:lnTo>
                  <a:pt x="17021" y="5644"/>
                </a:lnTo>
                <a:cubicBezTo>
                  <a:pt x="18966" y="5644"/>
                  <a:pt x="20676" y="3934"/>
                  <a:pt x="21216" y="1447"/>
                </a:cubicBezTo>
                <a:lnTo>
                  <a:pt x="21247" y="1300"/>
                </a:lnTo>
                <a:cubicBezTo>
                  <a:pt x="21389" y="649"/>
                  <a:pt x="21020" y="0"/>
                  <a:pt x="20512" y="0"/>
                </a:cubicBezTo>
                <a:lnTo>
                  <a:pt x="6690" y="0"/>
                </a:lnTo>
                <a:cubicBezTo>
                  <a:pt x="4997" y="3"/>
                  <a:pt x="3433" y="1205"/>
                  <a:pt x="2588" y="3154"/>
                </a:cubicBezTo>
                <a:close/>
              </a:path>
            </a:pathLst>
          </a:custGeom>
          <a:solidFill>
            <a:srgbClr val="F7931F"/>
          </a:soli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8575" tIns="0" rIns="274320" bIns="28575" anchor="t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</a:defRPr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02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51" name="Shape">
            <a:extLst>
              <a:ext uri="{FF2B5EF4-FFF2-40B4-BE49-F238E27FC236}">
                <a16:creationId xmlns:a16="http://schemas.microsoft.com/office/drawing/2014/main" id="{6E6D8058-D984-43BD-8DAF-59BD0C48F36E}"/>
              </a:ext>
            </a:extLst>
          </p:cNvPr>
          <p:cNvSpPr/>
          <p:nvPr/>
        </p:nvSpPr>
        <p:spPr>
          <a:xfrm>
            <a:off x="668053" y="1759977"/>
            <a:ext cx="4605529" cy="3531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4" h="21600" extrusionOk="0">
                <a:moveTo>
                  <a:pt x="3034" y="2517"/>
                </a:moveTo>
                <a:lnTo>
                  <a:pt x="510" y="8289"/>
                </a:lnTo>
                <a:cubicBezTo>
                  <a:pt x="-170" y="9844"/>
                  <a:pt x="-170" y="11760"/>
                  <a:pt x="510" y="13316"/>
                </a:cubicBezTo>
                <a:lnTo>
                  <a:pt x="4134" y="21600"/>
                </a:lnTo>
                <a:lnTo>
                  <a:pt x="5070" y="21600"/>
                </a:lnTo>
                <a:lnTo>
                  <a:pt x="2380" y="15453"/>
                </a:lnTo>
                <a:cubicBezTo>
                  <a:pt x="1700" y="13898"/>
                  <a:pt x="1700" y="11981"/>
                  <a:pt x="2380" y="10426"/>
                </a:cubicBezTo>
                <a:lnTo>
                  <a:pt x="3970" y="6794"/>
                </a:lnTo>
                <a:cubicBezTo>
                  <a:pt x="4650" y="5238"/>
                  <a:pt x="5909" y="4279"/>
                  <a:pt x="7270" y="4279"/>
                </a:cubicBezTo>
                <a:lnTo>
                  <a:pt x="18057" y="4279"/>
                </a:lnTo>
                <a:cubicBezTo>
                  <a:pt x="19565" y="4279"/>
                  <a:pt x="20891" y="2963"/>
                  <a:pt x="21310" y="1049"/>
                </a:cubicBezTo>
                <a:lnTo>
                  <a:pt x="21320" y="1001"/>
                </a:lnTo>
                <a:cubicBezTo>
                  <a:pt x="21430" y="499"/>
                  <a:pt x="21144" y="0"/>
                  <a:pt x="20750" y="0"/>
                </a:cubicBezTo>
                <a:lnTo>
                  <a:pt x="6334" y="0"/>
                </a:lnTo>
                <a:cubicBezTo>
                  <a:pt x="4972" y="2"/>
                  <a:pt x="3716" y="962"/>
                  <a:pt x="3034" y="2517"/>
                </a:cubicBezTo>
                <a:close/>
              </a:path>
            </a:pathLst>
          </a:custGeom>
          <a:solidFill>
            <a:srgbClr val="C13018"/>
          </a:soli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8575" tIns="0" rIns="274320" bIns="28575" anchor="t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</a:defRPr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03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52" name="Shape">
            <a:extLst>
              <a:ext uri="{FF2B5EF4-FFF2-40B4-BE49-F238E27FC236}">
                <a16:creationId xmlns:a16="http://schemas.microsoft.com/office/drawing/2014/main" id="{5FBA0E7F-B487-4DD3-B391-4074F1054D57}"/>
              </a:ext>
            </a:extLst>
          </p:cNvPr>
          <p:cNvSpPr/>
          <p:nvPr/>
        </p:nvSpPr>
        <p:spPr>
          <a:xfrm>
            <a:off x="71454" y="914405"/>
            <a:ext cx="5731133" cy="4377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1" h="21600" extrusionOk="0">
                <a:moveTo>
                  <a:pt x="3223" y="2226"/>
                </a:moveTo>
                <a:lnTo>
                  <a:pt x="451" y="8579"/>
                </a:lnTo>
                <a:cubicBezTo>
                  <a:pt x="-150" y="9955"/>
                  <a:pt x="-150" y="11649"/>
                  <a:pt x="451" y="13025"/>
                </a:cubicBezTo>
                <a:lnTo>
                  <a:pt x="4194" y="21600"/>
                </a:lnTo>
                <a:lnTo>
                  <a:pt x="4949" y="21600"/>
                </a:lnTo>
                <a:lnTo>
                  <a:pt x="1960" y="14753"/>
                </a:lnTo>
                <a:cubicBezTo>
                  <a:pt x="1360" y="13377"/>
                  <a:pt x="1360" y="11683"/>
                  <a:pt x="1960" y="10307"/>
                </a:cubicBezTo>
                <a:lnTo>
                  <a:pt x="3980" y="5682"/>
                </a:lnTo>
                <a:cubicBezTo>
                  <a:pt x="4580" y="4306"/>
                  <a:pt x="5689" y="3458"/>
                  <a:pt x="6890" y="3458"/>
                </a:cubicBezTo>
                <a:lnTo>
                  <a:pt x="18733" y="3458"/>
                </a:lnTo>
                <a:cubicBezTo>
                  <a:pt x="19947" y="3458"/>
                  <a:pt x="21015" y="2396"/>
                  <a:pt x="21352" y="852"/>
                </a:cubicBezTo>
                <a:lnTo>
                  <a:pt x="21362" y="807"/>
                </a:lnTo>
                <a:cubicBezTo>
                  <a:pt x="21450" y="403"/>
                  <a:pt x="21220" y="0"/>
                  <a:pt x="20903" y="0"/>
                </a:cubicBezTo>
                <a:lnTo>
                  <a:pt x="6134" y="0"/>
                </a:lnTo>
                <a:cubicBezTo>
                  <a:pt x="4933" y="4"/>
                  <a:pt x="3824" y="850"/>
                  <a:pt x="3223" y="2226"/>
                </a:cubicBezTo>
                <a:close/>
              </a:path>
            </a:pathLst>
          </a:custGeom>
          <a:solidFill>
            <a:srgbClr val="063951"/>
          </a:soli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8575" tIns="0" rIns="274320" bIns="28575" anchor="t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</a:defRPr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04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54" name="Shape">
            <a:extLst>
              <a:ext uri="{FF2B5EF4-FFF2-40B4-BE49-F238E27FC236}">
                <a16:creationId xmlns:a16="http://schemas.microsoft.com/office/drawing/2014/main" id="{AC0F8C9D-4E7D-4884-A33C-9AB9C16D1803}"/>
              </a:ext>
            </a:extLst>
          </p:cNvPr>
          <p:cNvSpPr/>
          <p:nvPr/>
        </p:nvSpPr>
        <p:spPr>
          <a:xfrm>
            <a:off x="1807693" y="3399207"/>
            <a:ext cx="2538343" cy="1892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1" h="21600" extrusionOk="0">
                <a:moveTo>
                  <a:pt x="2342" y="3430"/>
                </a:moveTo>
                <a:lnTo>
                  <a:pt x="672" y="7376"/>
                </a:lnTo>
                <a:cubicBezTo>
                  <a:pt x="-224" y="9497"/>
                  <a:pt x="-224" y="12107"/>
                  <a:pt x="672" y="14228"/>
                </a:cubicBezTo>
                <a:lnTo>
                  <a:pt x="3792" y="21600"/>
                </a:lnTo>
                <a:lnTo>
                  <a:pt x="5461" y="21600"/>
                </a:lnTo>
                <a:lnTo>
                  <a:pt x="4012" y="18174"/>
                </a:lnTo>
                <a:cubicBezTo>
                  <a:pt x="3116" y="16053"/>
                  <a:pt x="3116" y="13443"/>
                  <a:pt x="4012" y="11322"/>
                </a:cubicBezTo>
                <a:lnTo>
                  <a:pt x="4012" y="11322"/>
                </a:lnTo>
                <a:cubicBezTo>
                  <a:pt x="4908" y="9201"/>
                  <a:pt x="6565" y="7896"/>
                  <a:pt x="8358" y="7896"/>
                </a:cubicBezTo>
                <a:lnTo>
                  <a:pt x="15310" y="7896"/>
                </a:lnTo>
                <a:cubicBezTo>
                  <a:pt x="18030" y="7896"/>
                  <a:pt x="20423" y="5440"/>
                  <a:pt x="21178" y="1868"/>
                </a:cubicBezTo>
                <a:lnTo>
                  <a:pt x="21178" y="1868"/>
                </a:lnTo>
                <a:cubicBezTo>
                  <a:pt x="21376" y="932"/>
                  <a:pt x="20860" y="0"/>
                  <a:pt x="20150" y="0"/>
                </a:cubicBezTo>
                <a:lnTo>
                  <a:pt x="6688" y="0"/>
                </a:lnTo>
                <a:cubicBezTo>
                  <a:pt x="4895" y="4"/>
                  <a:pt x="3238" y="1314"/>
                  <a:pt x="2342" y="3430"/>
                </a:cubicBezTo>
                <a:close/>
              </a:path>
            </a:pathLst>
          </a:custGeom>
          <a:solidFill>
            <a:srgbClr val="A2B969"/>
          </a:soli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8575" tIns="0" rIns="274320" bIns="28575" anchor="t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</a:defRPr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01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02587" y="1165594"/>
            <a:ext cx="399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rgbClr val="063951"/>
                </a:solidFill>
                <a:latin typeface="BPG Banner ExtraSquare Caps" panose="02060504020202060204" pitchFamily="18" charset="0"/>
              </a:rPr>
              <a:t>პროცედურების ოპტიმიზაცია</a:t>
            </a:r>
            <a:endParaRPr lang="en-US" dirty="0">
              <a:solidFill>
                <a:srgbClr val="063951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273582" y="1985413"/>
            <a:ext cx="6350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a-GE" dirty="0">
                <a:solidFill>
                  <a:srgbClr val="C13018"/>
                </a:solidFill>
                <a:latin typeface="BPG Banner ExtraSquare Caps" panose="02060504020202060204" pitchFamily="18" charset="0"/>
              </a:rPr>
              <a:t>ელექტრონული არქივის შექმნის შესაძლებლობა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851979" y="2687368"/>
            <a:ext cx="5898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a-GE" dirty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ერთიანი მონაცემთა ბაზის შექმნა სხვადასხვა სახელმწიფო სტრუქტურებისთვის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367291" y="3480271"/>
            <a:ext cx="5432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a-GE" b="1" dirty="0">
                <a:solidFill>
                  <a:srgbClr val="A2B969"/>
                </a:solidFill>
                <a:latin typeface="BPG Banner ExtraSquare Caps" panose="02060504020202060204" pitchFamily="18" charset="0"/>
              </a:rPr>
              <a:t>ელექტრონული ჯანდაცვის ერთიან სისტემაში ინტეგრირება</a:t>
            </a:r>
          </a:p>
        </p:txBody>
      </p:sp>
      <p:sp>
        <p:nvSpPr>
          <p:cNvPr id="49" name="Shape">
            <a:extLst>
              <a:ext uri="{FF2B5EF4-FFF2-40B4-BE49-F238E27FC236}">
                <a16:creationId xmlns:a16="http://schemas.microsoft.com/office/drawing/2014/main" id="{BDEA8EB3-34D7-4386-A5BF-C0D10BE34AA1}"/>
              </a:ext>
            </a:extLst>
          </p:cNvPr>
          <p:cNvSpPr/>
          <p:nvPr/>
        </p:nvSpPr>
        <p:spPr>
          <a:xfrm>
            <a:off x="1179132" y="4504719"/>
            <a:ext cx="8188900" cy="1573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9" h="21600" extrusionOk="0">
                <a:moveTo>
                  <a:pt x="13399" y="0"/>
                </a:moveTo>
                <a:lnTo>
                  <a:pt x="7761" y="0"/>
                </a:lnTo>
                <a:cubicBezTo>
                  <a:pt x="5999" y="0"/>
                  <a:pt x="4365" y="1031"/>
                  <a:pt x="3484" y="2716"/>
                </a:cubicBezTo>
                <a:lnTo>
                  <a:pt x="661" y="8084"/>
                </a:lnTo>
                <a:cubicBezTo>
                  <a:pt x="-220" y="9761"/>
                  <a:pt x="-220" y="11831"/>
                  <a:pt x="661" y="13516"/>
                </a:cubicBezTo>
                <a:lnTo>
                  <a:pt x="3484" y="18884"/>
                </a:lnTo>
                <a:cubicBezTo>
                  <a:pt x="4365" y="20561"/>
                  <a:pt x="5999" y="21600"/>
                  <a:pt x="7761" y="21600"/>
                </a:cubicBezTo>
                <a:lnTo>
                  <a:pt x="13399" y="21600"/>
                </a:lnTo>
                <a:cubicBezTo>
                  <a:pt x="15161" y="21600"/>
                  <a:pt x="16795" y="20569"/>
                  <a:pt x="17676" y="18884"/>
                </a:cubicBezTo>
                <a:lnTo>
                  <a:pt x="20499" y="13516"/>
                </a:lnTo>
                <a:cubicBezTo>
                  <a:pt x="21380" y="11839"/>
                  <a:pt x="21380" y="9769"/>
                  <a:pt x="20499" y="8084"/>
                </a:cubicBezTo>
                <a:lnTo>
                  <a:pt x="17676" y="2716"/>
                </a:lnTo>
                <a:cubicBezTo>
                  <a:pt x="16795" y="1031"/>
                  <a:pt x="15161" y="0"/>
                  <a:pt x="13399" y="0"/>
                </a:cubicBezTo>
                <a:close/>
              </a:path>
            </a:pathLst>
          </a:custGeom>
          <a:solidFill>
            <a:srgbClr val="FFCC4C"/>
          </a:soli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8575" tIns="28575" rIns="274320" bIns="28575" anchor="t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</a:defRPr>
            </a:pPr>
            <a:endParaRPr kumimoji="0" sz="3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428" y="4770449"/>
            <a:ext cx="95323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ka-GE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სამედიცინო - </a:t>
            </a:r>
            <a:endParaRPr lang="ka-GE" b="1" dirty="0" smtClean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  <a:p>
            <a:pPr lvl="0" algn="ctr"/>
            <a:r>
              <a:rPr lang="ka-GE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სოციალური </a:t>
            </a:r>
            <a:r>
              <a:rPr lang="ka-GE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ექსპერტიზის</a:t>
            </a:r>
            <a:r>
              <a:rPr lang="en-US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  </a:t>
            </a:r>
            <a:r>
              <a:rPr lang="ka-GE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დოკუმენტბრუნვის  </a:t>
            </a:r>
            <a:endParaRPr lang="ka-GE" b="1" dirty="0" smtClean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  <a:p>
            <a:pPr lvl="0" algn="ctr"/>
            <a:r>
              <a:rPr lang="ka-GE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ელექტრონული </a:t>
            </a:r>
            <a:r>
              <a:rPr lang="ka-GE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ჩანაწერების სისტემაზე გადასვლა</a:t>
            </a:r>
          </a:p>
        </p:txBody>
      </p:sp>
    </p:spTree>
    <p:extLst>
      <p:ext uri="{BB962C8B-B14F-4D97-AF65-F5344CB8AC3E}">
        <p14:creationId xmlns:p14="http://schemas.microsoft.com/office/powerpoint/2010/main" val="45956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9509" y="6214097"/>
            <a:ext cx="9144000" cy="5499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endParaRPr lang="ka-GE" sz="1600" b="1" u="sng" dirty="0">
              <a:solidFill>
                <a:schemeClr val="accent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ka-GE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ka-GE" dirty="0">
                <a:solidFill>
                  <a:schemeClr val="tx1"/>
                </a:solidFill>
              </a:rPr>
              <a:t>უსგ პროგრამების მონიტორინგი</a:t>
            </a:r>
            <a:r>
              <a:rPr lang="en-US" dirty="0">
                <a:solidFill>
                  <a:schemeClr val="tx1"/>
                </a:solidFill>
              </a:rPr>
              <a:t>  GPS  </a:t>
            </a:r>
            <a:r>
              <a:rPr lang="ka-GE" dirty="0">
                <a:solidFill>
                  <a:schemeClr val="tx1"/>
                </a:solidFill>
              </a:rPr>
              <a:t>სისტემით;</a:t>
            </a:r>
          </a:p>
          <a:p>
            <a:pPr lvl="0" algn="just"/>
            <a:r>
              <a:rPr lang="ka-GE" dirty="0">
                <a:solidFill>
                  <a:schemeClr val="tx1"/>
                </a:solidFill>
              </a:rPr>
              <a:t> 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ka-GE" dirty="0">
                <a:solidFill>
                  <a:schemeClr val="tx1"/>
                </a:solidFill>
              </a:rPr>
              <a:t>რეზიდენტურის მონიტორინგი;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ka-GE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ka-GE" dirty="0">
                <a:solidFill>
                  <a:schemeClr val="tx1"/>
                </a:solidFill>
              </a:rPr>
              <a:t>2021 წლიდან იგეგმება ორსფეხურიანი სასერტიფიკაციო  გამოცდების ეტაპობრივი  დანერგვა (ტესტირებას დაემატება, დარგის სპეციფიკის  შესაბამისი  პრაქტიკული უნარ-ჩვევების შეფასების გამოცდა);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ka-GE" dirty="0">
              <a:solidFill>
                <a:schemeClr val="tx1"/>
              </a:solidFill>
            </a:endParaRPr>
          </a:p>
          <a:p>
            <a:pPr lvl="0" algn="just"/>
            <a:r>
              <a:rPr lang="ka-GE" dirty="0">
                <a:solidFill>
                  <a:schemeClr val="tx1"/>
                </a:solidFill>
              </a:rPr>
              <a:t>  </a:t>
            </a:r>
            <a:endParaRPr lang="en-US" dirty="0">
              <a:solidFill>
                <a:schemeClr val="tx1"/>
              </a:solidFill>
            </a:endParaRPr>
          </a:p>
          <a:p>
            <a:pPr lvl="0" algn="just"/>
            <a:endParaRPr lang="ka-GE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ka-GE" dirty="0">
              <a:solidFill>
                <a:schemeClr val="accent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ka-GE" b="1" dirty="0">
              <a:solidFill>
                <a:schemeClr val="accent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ka-GE" sz="1600" b="1" dirty="0">
              <a:solidFill>
                <a:schemeClr val="accent1"/>
              </a:solidFill>
            </a:endParaRPr>
          </a:p>
          <a:p>
            <a:pPr lvl="0" algn="just"/>
            <a:endParaRPr lang="ka-GE" sz="1400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1003" y="5736391"/>
            <a:ext cx="9532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800" b="1" dirty="0" smtClean="0">
                <a:solidFill>
                  <a:srgbClr val="374957"/>
                </a:solidFill>
                <a:latin typeface="BPG Banner ExtraSquare Caps" panose="02060504020202060204" pitchFamily="18" charset="0"/>
              </a:rPr>
              <a:t>პროფესიული რეგულირება</a:t>
            </a:r>
            <a:endParaRPr lang="en-US" sz="2800" b="1" dirty="0">
              <a:solidFill>
                <a:srgbClr val="374957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42" name="Shape 2315"/>
          <p:cNvSpPr/>
          <p:nvPr/>
        </p:nvSpPr>
        <p:spPr>
          <a:xfrm rot="5400000">
            <a:off x="3646344" y="3452700"/>
            <a:ext cx="4233961" cy="327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10" extrusionOk="0">
                <a:moveTo>
                  <a:pt x="0" y="21410"/>
                </a:moveTo>
                <a:cubicBezTo>
                  <a:pt x="0" y="4172"/>
                  <a:pt x="0" y="4172"/>
                  <a:pt x="0" y="4172"/>
                </a:cubicBezTo>
                <a:cubicBezTo>
                  <a:pt x="16" y="1472"/>
                  <a:pt x="143" y="-190"/>
                  <a:pt x="414" y="18"/>
                </a:cubicBezTo>
                <a:cubicBezTo>
                  <a:pt x="21600" y="18"/>
                  <a:pt x="21600" y="18"/>
                  <a:pt x="21600" y="18"/>
                </a:cubicBezTo>
              </a:path>
            </a:pathLst>
          </a:custGeom>
          <a:noFill/>
          <a:ln w="85725" cap="flat">
            <a:solidFill>
              <a:srgbClr val="EBCB38"/>
            </a:solidFill>
            <a:prstDash val="solid"/>
            <a:miter lim="400000"/>
          </a:ln>
          <a:effectLst/>
        </p:spPr>
        <p:txBody>
          <a:bodyPr wrap="square" lIns="34289" tIns="34289" rIns="34289" bIns="34289" numCol="1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Shape 2316"/>
          <p:cNvSpPr/>
          <p:nvPr/>
        </p:nvSpPr>
        <p:spPr>
          <a:xfrm rot="5400000">
            <a:off x="4797129" y="1092882"/>
            <a:ext cx="810095" cy="806346"/>
          </a:xfrm>
          <a:prstGeom prst="ellipse">
            <a:avLst/>
          </a:prstGeom>
          <a:solidFill>
            <a:srgbClr val="EBCB38"/>
          </a:solidFill>
          <a:ln w="12700" cap="flat">
            <a:noFill/>
            <a:miter lim="400000"/>
          </a:ln>
          <a:effectLst/>
        </p:spPr>
        <p:txBody>
          <a:bodyPr wrap="square" lIns="34289" tIns="34289" rIns="34289" bIns="34289" numCol="1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6" name="Shape 2327"/>
          <p:cNvSpPr/>
          <p:nvPr/>
        </p:nvSpPr>
        <p:spPr>
          <a:xfrm rot="5400000">
            <a:off x="4275242" y="4202352"/>
            <a:ext cx="2823737" cy="238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40" extrusionOk="0">
                <a:moveTo>
                  <a:pt x="0" y="21340"/>
                </a:moveTo>
                <a:cubicBezTo>
                  <a:pt x="0" y="5708"/>
                  <a:pt x="0" y="5708"/>
                  <a:pt x="0" y="5708"/>
                </a:cubicBezTo>
                <a:cubicBezTo>
                  <a:pt x="0" y="2014"/>
                  <a:pt x="135" y="-260"/>
                  <a:pt x="405" y="24"/>
                </a:cubicBezTo>
                <a:cubicBezTo>
                  <a:pt x="21600" y="24"/>
                  <a:pt x="21600" y="24"/>
                  <a:pt x="21600" y="24"/>
                </a:cubicBezTo>
              </a:path>
            </a:pathLst>
          </a:custGeom>
          <a:noFill/>
          <a:ln w="85725" cap="flat">
            <a:solidFill>
              <a:srgbClr val="00B09B"/>
            </a:solidFill>
            <a:prstDash val="solid"/>
            <a:miter lim="400000"/>
          </a:ln>
          <a:effectLst/>
        </p:spPr>
        <p:txBody>
          <a:bodyPr wrap="square" lIns="34289" tIns="34289" rIns="34289" bIns="34289" numCol="1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7" name="Shape 2328"/>
          <p:cNvSpPr/>
          <p:nvPr/>
        </p:nvSpPr>
        <p:spPr>
          <a:xfrm rot="5400000">
            <a:off x="4765452" y="2506599"/>
            <a:ext cx="810095" cy="806345"/>
          </a:xfrm>
          <a:prstGeom prst="ellipse">
            <a:avLst/>
          </a:prstGeom>
          <a:solidFill>
            <a:srgbClr val="00B09B"/>
          </a:solidFill>
          <a:ln w="12700" cap="flat">
            <a:noFill/>
            <a:miter lim="400000"/>
          </a:ln>
          <a:effectLst/>
        </p:spPr>
        <p:txBody>
          <a:bodyPr wrap="square" lIns="34289" tIns="34289" rIns="34289" bIns="34289" numCol="1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8" name="Shape 2332"/>
          <p:cNvSpPr/>
          <p:nvPr/>
        </p:nvSpPr>
        <p:spPr>
          <a:xfrm rot="5400000">
            <a:off x="4471632" y="3835202"/>
            <a:ext cx="3490729" cy="2985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0" y="15632"/>
                  <a:pt x="0" y="15632"/>
                  <a:pt x="0" y="15632"/>
                </a:cubicBezTo>
                <a:cubicBezTo>
                  <a:pt x="0" y="19611"/>
                  <a:pt x="135" y="21600"/>
                  <a:pt x="405" y="21600"/>
                </a:cubicBezTo>
                <a:cubicBezTo>
                  <a:pt x="21600" y="21600"/>
                  <a:pt x="21600" y="21600"/>
                  <a:pt x="21600" y="21600"/>
                </a:cubicBezTo>
              </a:path>
            </a:pathLst>
          </a:custGeom>
          <a:noFill/>
          <a:ln w="85725" cap="flat">
            <a:solidFill>
              <a:srgbClr val="F7931F"/>
            </a:solidFill>
            <a:prstDash val="solid"/>
            <a:miter lim="400000"/>
          </a:ln>
          <a:effectLst/>
        </p:spPr>
        <p:txBody>
          <a:bodyPr wrap="square" lIns="34289" tIns="34289" rIns="34289" bIns="34289" numCol="1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9" name="Shape 2333"/>
          <p:cNvSpPr/>
          <p:nvPr/>
        </p:nvSpPr>
        <p:spPr>
          <a:xfrm rot="5400000">
            <a:off x="6305163" y="1822913"/>
            <a:ext cx="810094" cy="813846"/>
          </a:xfrm>
          <a:prstGeom prst="ellipse">
            <a:avLst/>
          </a:prstGeom>
          <a:solidFill>
            <a:srgbClr val="F7931F"/>
          </a:solidFill>
          <a:ln w="12700" cap="flat">
            <a:noFill/>
            <a:miter lim="400000"/>
          </a:ln>
          <a:effectLst/>
        </p:spPr>
        <p:txBody>
          <a:bodyPr wrap="square" lIns="34289" tIns="34289" rIns="34289" bIns="34289" numCol="1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-12876" y="1150015"/>
            <a:ext cx="4923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000" b="1" dirty="0">
                <a:solidFill>
                  <a:srgbClr val="EBCB38"/>
                </a:solidFill>
                <a:latin typeface="BPG Banner ExtraSquare Caps" panose="02060504020202060204" pitchFamily="18" charset="0"/>
              </a:rPr>
              <a:t>უსგ პროგრამების </a:t>
            </a:r>
            <a:r>
              <a:rPr lang="ka-GE" sz="2000" b="1" dirty="0" smtClean="0">
                <a:solidFill>
                  <a:srgbClr val="EBCB38"/>
                </a:solidFill>
                <a:latin typeface="BPG Banner ExtraSquare Caps" panose="02060504020202060204" pitchFamily="18" charset="0"/>
              </a:rPr>
              <a:t>მონიტორინგი</a:t>
            </a:r>
            <a:r>
              <a:rPr lang="en-US" sz="2000" b="1" dirty="0" smtClean="0">
                <a:solidFill>
                  <a:srgbClr val="EBCB38"/>
                </a:solidFill>
                <a:latin typeface="BPG Banner ExtraSquare Caps" panose="02060504020202060204" pitchFamily="18" charset="0"/>
              </a:rPr>
              <a:t>  </a:t>
            </a:r>
            <a:endParaRPr lang="ka-GE" sz="2000" b="1" dirty="0" smtClean="0">
              <a:solidFill>
                <a:srgbClr val="EBCB38"/>
              </a:solidFill>
              <a:latin typeface="BPG Banner ExtraSquare Caps" panose="02060504020202060204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EBCB38"/>
                </a:solidFill>
                <a:latin typeface="BPG Banner ExtraSquare Caps" panose="02060504020202060204" pitchFamily="18" charset="0"/>
              </a:rPr>
              <a:t>GPS  </a:t>
            </a:r>
            <a:r>
              <a:rPr lang="ka-GE" sz="2000" b="1" dirty="0">
                <a:solidFill>
                  <a:srgbClr val="EBCB38"/>
                </a:solidFill>
                <a:latin typeface="BPG Banner ExtraSquare Caps" panose="02060504020202060204" pitchFamily="18" charset="0"/>
              </a:rPr>
              <a:t>სისტემით</a:t>
            </a:r>
            <a:endParaRPr lang="en-US" sz="2000" b="1" dirty="0">
              <a:solidFill>
                <a:srgbClr val="EBCB38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6755" y="2750260"/>
            <a:ext cx="4384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000" dirty="0" smtClean="0">
                <a:solidFill>
                  <a:srgbClr val="00B09B"/>
                </a:solidFill>
                <a:latin typeface="BPG Banner ExtraSquare Caps" panose="02060504020202060204" pitchFamily="18" charset="0"/>
              </a:rPr>
              <a:t>რეზიდენტურის </a:t>
            </a:r>
            <a:r>
              <a:rPr lang="ka-GE" sz="2000" dirty="0">
                <a:solidFill>
                  <a:srgbClr val="00B09B"/>
                </a:solidFill>
                <a:latin typeface="BPG Banner ExtraSquare Caps" panose="02060504020202060204" pitchFamily="18" charset="0"/>
              </a:rPr>
              <a:t>მონიტორინგი</a:t>
            </a:r>
            <a:endParaRPr lang="en-US" sz="2000" b="1" dirty="0">
              <a:solidFill>
                <a:srgbClr val="00B09B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173753" y="1511182"/>
            <a:ext cx="384004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000" dirty="0" smtClean="0">
                <a:solidFill>
                  <a:srgbClr val="F7931F"/>
                </a:solidFill>
                <a:latin typeface="BPG Banner ExtraSquare Caps" panose="02060504020202060204" pitchFamily="18" charset="0"/>
              </a:rPr>
              <a:t>2021 წლიდან </a:t>
            </a:r>
            <a:r>
              <a:rPr lang="ka-GE" sz="2000" dirty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იგეგმება </a:t>
            </a:r>
            <a:r>
              <a:rPr lang="ka-GE" sz="2000" dirty="0" smtClean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ორსაფეხურიანი </a:t>
            </a:r>
            <a:r>
              <a:rPr lang="ka-GE" sz="2000" dirty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სასერტიფიკაციო  გამოცდების ეტაპობრივი  </a:t>
            </a:r>
            <a:r>
              <a:rPr lang="ka-GE" sz="2000" dirty="0" smtClean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დანერგვა</a:t>
            </a:r>
            <a:endParaRPr lang="ka-GE" sz="2000" dirty="0">
              <a:solidFill>
                <a:srgbClr val="F7931F"/>
              </a:solidFill>
              <a:latin typeface="BPG Banner ExtraSquare Caps" panose="0206050402020206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205" y="1052224"/>
            <a:ext cx="787381" cy="8503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327" y="2517588"/>
            <a:ext cx="781652" cy="955353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966" y="1857901"/>
            <a:ext cx="711750" cy="71175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722" y="3142398"/>
            <a:ext cx="1479315" cy="196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55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1" y="3296009"/>
            <a:ext cx="95323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dirty="0">
                <a:solidFill>
                  <a:srgbClr val="175D76"/>
                </a:solidFill>
                <a:latin typeface="BPG Banner ExtraSquare Caps" panose="02060504020202060204" pitchFamily="18" charset="0"/>
              </a:rPr>
              <a:t>ძალაში შედის „კარდიოქირურგიის“ საქმიანობის სანებართვო </a:t>
            </a:r>
            <a:r>
              <a:rPr lang="ka-GE" sz="1400" dirty="0" smtClean="0">
                <a:solidFill>
                  <a:srgbClr val="175D76"/>
                </a:solidFill>
                <a:latin typeface="BPG Banner ExtraSquare Caps" panose="02060504020202060204" pitchFamily="18" charset="0"/>
              </a:rPr>
              <a:t>მოთხოვნები </a:t>
            </a:r>
            <a:endParaRPr lang="ka-GE" sz="1400" dirty="0">
              <a:solidFill>
                <a:srgbClr val="175D76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16200000">
            <a:off x="3634596" y="-1199012"/>
            <a:ext cx="5705440" cy="9041314"/>
          </a:xfrm>
          <a:custGeom>
            <a:avLst/>
            <a:gdLst>
              <a:gd name="T0" fmla="*/ 1443 w 1611"/>
              <a:gd name="T1" fmla="*/ 0 h 2140"/>
              <a:gd name="T2" fmla="*/ 1443 w 1611"/>
              <a:gd name="T3" fmla="*/ 1333 h 2140"/>
              <a:gd name="T4" fmla="*/ 805 w 1611"/>
              <a:gd name="T5" fmla="*/ 1973 h 2140"/>
              <a:gd name="T6" fmla="*/ 166 w 1611"/>
              <a:gd name="T7" fmla="*/ 1336 h 2140"/>
              <a:gd name="T8" fmla="*/ 0 w 1611"/>
              <a:gd name="T9" fmla="*/ 1336 h 2140"/>
              <a:gd name="T10" fmla="*/ 805 w 1611"/>
              <a:gd name="T11" fmla="*/ 2140 h 2140"/>
              <a:gd name="T12" fmla="*/ 1611 w 1611"/>
              <a:gd name="T13" fmla="*/ 1333 h 2140"/>
              <a:gd name="T14" fmla="*/ 1611 w 1611"/>
              <a:gd name="T15" fmla="*/ 0 h 2140"/>
              <a:gd name="T16" fmla="*/ 1443 w 1611"/>
              <a:gd name="T17" fmla="*/ 0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11" h="2140">
                <a:moveTo>
                  <a:pt x="1443" y="0"/>
                </a:moveTo>
                <a:cubicBezTo>
                  <a:pt x="1443" y="1333"/>
                  <a:pt x="1443" y="1333"/>
                  <a:pt x="1443" y="1333"/>
                </a:cubicBezTo>
                <a:cubicBezTo>
                  <a:pt x="1443" y="1686"/>
                  <a:pt x="1157" y="1973"/>
                  <a:pt x="805" y="1973"/>
                </a:cubicBezTo>
                <a:cubicBezTo>
                  <a:pt x="452" y="1973"/>
                  <a:pt x="166" y="1688"/>
                  <a:pt x="166" y="1336"/>
                </a:cubicBezTo>
                <a:cubicBezTo>
                  <a:pt x="0" y="1336"/>
                  <a:pt x="0" y="1336"/>
                  <a:pt x="0" y="1336"/>
                </a:cubicBezTo>
                <a:cubicBezTo>
                  <a:pt x="0" y="1780"/>
                  <a:pt x="361" y="2140"/>
                  <a:pt x="805" y="2140"/>
                </a:cubicBezTo>
                <a:cubicBezTo>
                  <a:pt x="1250" y="2140"/>
                  <a:pt x="1611" y="1778"/>
                  <a:pt x="1611" y="1333"/>
                </a:cubicBezTo>
                <a:cubicBezTo>
                  <a:pt x="1611" y="0"/>
                  <a:pt x="1611" y="0"/>
                  <a:pt x="1611" y="0"/>
                </a:cubicBezTo>
                <a:lnTo>
                  <a:pt x="1443" y="0"/>
                </a:lnTo>
                <a:close/>
              </a:path>
            </a:pathLst>
          </a:custGeom>
          <a:gradFill>
            <a:gsLst>
              <a:gs pos="45000">
                <a:srgbClr val="0F608D"/>
              </a:gs>
              <a:gs pos="0">
                <a:srgbClr val="0F608D"/>
              </a:gs>
              <a:gs pos="100000">
                <a:srgbClr val="0F608D">
                  <a:lumMod val="75000"/>
                </a:srgbClr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rot="16200000">
            <a:off x="4552799" y="-307122"/>
            <a:ext cx="4522788" cy="6840109"/>
          </a:xfrm>
          <a:custGeom>
            <a:avLst/>
            <a:gdLst>
              <a:gd name="T0" fmla="*/ 1110 w 1277"/>
              <a:gd name="T1" fmla="*/ 1010 h 1649"/>
              <a:gd name="T2" fmla="*/ 639 w 1277"/>
              <a:gd name="T3" fmla="*/ 1483 h 1649"/>
              <a:gd name="T4" fmla="*/ 167 w 1277"/>
              <a:gd name="T5" fmla="*/ 1012 h 1649"/>
              <a:gd name="T6" fmla="*/ 0 w 1277"/>
              <a:gd name="T7" fmla="*/ 1012 h 1649"/>
              <a:gd name="T8" fmla="*/ 639 w 1277"/>
              <a:gd name="T9" fmla="*/ 1649 h 1649"/>
              <a:gd name="T10" fmla="*/ 1277 w 1277"/>
              <a:gd name="T11" fmla="*/ 1009 h 1649"/>
              <a:gd name="T12" fmla="*/ 1277 w 1277"/>
              <a:gd name="T13" fmla="*/ 0 h 1649"/>
              <a:gd name="T14" fmla="*/ 1109 w 1277"/>
              <a:gd name="T15" fmla="*/ 0 h 1649"/>
              <a:gd name="T16" fmla="*/ 1109 w 1277"/>
              <a:gd name="T17" fmla="*/ 1012 h 1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7" h="1649">
                <a:moveTo>
                  <a:pt x="1110" y="1010"/>
                </a:moveTo>
                <a:cubicBezTo>
                  <a:pt x="1110" y="1271"/>
                  <a:pt x="899" y="1483"/>
                  <a:pt x="639" y="1483"/>
                </a:cubicBezTo>
                <a:cubicBezTo>
                  <a:pt x="378" y="1483"/>
                  <a:pt x="167" y="1272"/>
                  <a:pt x="167" y="1012"/>
                </a:cubicBezTo>
                <a:cubicBezTo>
                  <a:pt x="0" y="1012"/>
                  <a:pt x="0" y="1012"/>
                  <a:pt x="0" y="1012"/>
                </a:cubicBezTo>
                <a:cubicBezTo>
                  <a:pt x="0" y="1364"/>
                  <a:pt x="286" y="1649"/>
                  <a:pt x="639" y="1649"/>
                </a:cubicBezTo>
                <a:cubicBezTo>
                  <a:pt x="991" y="1649"/>
                  <a:pt x="1277" y="1362"/>
                  <a:pt x="1277" y="1009"/>
                </a:cubicBezTo>
                <a:cubicBezTo>
                  <a:pt x="1277" y="0"/>
                  <a:pt x="1277" y="0"/>
                  <a:pt x="1277" y="0"/>
                </a:cubicBezTo>
                <a:cubicBezTo>
                  <a:pt x="1109" y="0"/>
                  <a:pt x="1109" y="0"/>
                  <a:pt x="1109" y="0"/>
                </a:cubicBezTo>
                <a:cubicBezTo>
                  <a:pt x="1109" y="1012"/>
                  <a:pt x="1109" y="1012"/>
                  <a:pt x="1109" y="1012"/>
                </a:cubicBezTo>
              </a:path>
            </a:pathLst>
          </a:custGeom>
          <a:gradFill>
            <a:gsLst>
              <a:gs pos="45000">
                <a:srgbClr val="1C8ABA"/>
              </a:gs>
              <a:gs pos="0">
                <a:srgbClr val="1C8ABA"/>
              </a:gs>
              <a:gs pos="100000">
                <a:srgbClr val="1C8ABA">
                  <a:lumMod val="75000"/>
                </a:srgbClr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rot="16200000">
            <a:off x="5510496" y="633777"/>
            <a:ext cx="3340132" cy="4536487"/>
          </a:xfrm>
          <a:custGeom>
            <a:avLst/>
            <a:gdLst>
              <a:gd name="T0" fmla="*/ 763 w 943"/>
              <a:gd name="T1" fmla="*/ 0 h 1138"/>
              <a:gd name="T2" fmla="*/ 763 w 943"/>
              <a:gd name="T3" fmla="*/ 666 h 1138"/>
              <a:gd name="T4" fmla="*/ 472 w 943"/>
              <a:gd name="T5" fmla="*/ 958 h 1138"/>
              <a:gd name="T6" fmla="*/ 181 w 943"/>
              <a:gd name="T7" fmla="*/ 667 h 1138"/>
              <a:gd name="T8" fmla="*/ 0 w 943"/>
              <a:gd name="T9" fmla="*/ 667 h 1138"/>
              <a:gd name="T10" fmla="*/ 472 w 943"/>
              <a:gd name="T11" fmla="*/ 1138 h 1138"/>
              <a:gd name="T12" fmla="*/ 943 w 943"/>
              <a:gd name="T13" fmla="*/ 666 h 1138"/>
              <a:gd name="T14" fmla="*/ 943 w 943"/>
              <a:gd name="T15" fmla="*/ 0 h 1138"/>
              <a:gd name="T16" fmla="*/ 763 w 943"/>
              <a:gd name="T1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3" h="1138">
                <a:moveTo>
                  <a:pt x="763" y="0"/>
                </a:moveTo>
                <a:cubicBezTo>
                  <a:pt x="763" y="666"/>
                  <a:pt x="763" y="666"/>
                  <a:pt x="763" y="666"/>
                </a:cubicBezTo>
                <a:cubicBezTo>
                  <a:pt x="763" y="827"/>
                  <a:pt x="632" y="958"/>
                  <a:pt x="472" y="958"/>
                </a:cubicBezTo>
                <a:cubicBezTo>
                  <a:pt x="311" y="958"/>
                  <a:pt x="181" y="827"/>
                  <a:pt x="181" y="667"/>
                </a:cubicBezTo>
                <a:cubicBezTo>
                  <a:pt x="0" y="667"/>
                  <a:pt x="0" y="667"/>
                  <a:pt x="0" y="667"/>
                </a:cubicBezTo>
                <a:cubicBezTo>
                  <a:pt x="0" y="927"/>
                  <a:pt x="211" y="1138"/>
                  <a:pt x="472" y="1138"/>
                </a:cubicBezTo>
                <a:cubicBezTo>
                  <a:pt x="732" y="1138"/>
                  <a:pt x="943" y="927"/>
                  <a:pt x="943" y="666"/>
                </a:cubicBezTo>
                <a:cubicBezTo>
                  <a:pt x="943" y="0"/>
                  <a:pt x="943" y="0"/>
                  <a:pt x="943" y="0"/>
                </a:cubicBezTo>
                <a:lnTo>
                  <a:pt x="763" y="0"/>
                </a:lnTo>
                <a:close/>
              </a:path>
            </a:pathLst>
          </a:custGeom>
          <a:gradFill>
            <a:gsLst>
              <a:gs pos="45000">
                <a:srgbClr val="51B3C6"/>
              </a:gs>
              <a:gs pos="0">
                <a:srgbClr val="51B3C6"/>
              </a:gs>
              <a:gs pos="100000">
                <a:srgbClr val="51B3C6">
                  <a:lumMod val="75000"/>
                </a:srgbClr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 rot="16200000">
            <a:off x="6396875" y="1539591"/>
            <a:ext cx="2089197" cy="2305981"/>
          </a:xfrm>
          <a:custGeom>
            <a:avLst/>
            <a:gdLst>
              <a:gd name="T0" fmla="*/ 417 w 581"/>
              <a:gd name="T1" fmla="*/ 0 h 650"/>
              <a:gd name="T2" fmla="*/ 417 w 581"/>
              <a:gd name="T3" fmla="*/ 357 h 650"/>
              <a:gd name="T4" fmla="*/ 290 w 581"/>
              <a:gd name="T5" fmla="*/ 486 h 650"/>
              <a:gd name="T6" fmla="*/ 163 w 581"/>
              <a:gd name="T7" fmla="*/ 360 h 650"/>
              <a:gd name="T8" fmla="*/ 0 w 581"/>
              <a:gd name="T9" fmla="*/ 360 h 650"/>
              <a:gd name="T10" fmla="*/ 291 w 581"/>
              <a:gd name="T11" fmla="*/ 650 h 650"/>
              <a:gd name="T12" fmla="*/ 581 w 581"/>
              <a:gd name="T13" fmla="*/ 356 h 650"/>
              <a:gd name="T14" fmla="*/ 581 w 581"/>
              <a:gd name="T15" fmla="*/ 0 h 650"/>
              <a:gd name="T16" fmla="*/ 417 w 581"/>
              <a:gd name="T1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" h="650">
                <a:moveTo>
                  <a:pt x="417" y="0"/>
                </a:moveTo>
                <a:cubicBezTo>
                  <a:pt x="417" y="357"/>
                  <a:pt x="417" y="357"/>
                  <a:pt x="417" y="357"/>
                </a:cubicBezTo>
                <a:cubicBezTo>
                  <a:pt x="417" y="428"/>
                  <a:pt x="360" y="486"/>
                  <a:pt x="290" y="486"/>
                </a:cubicBezTo>
                <a:cubicBezTo>
                  <a:pt x="219" y="486"/>
                  <a:pt x="163" y="432"/>
                  <a:pt x="163" y="360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520"/>
                  <a:pt x="130" y="650"/>
                  <a:pt x="291" y="650"/>
                </a:cubicBezTo>
                <a:cubicBezTo>
                  <a:pt x="451" y="650"/>
                  <a:pt x="581" y="517"/>
                  <a:pt x="581" y="356"/>
                </a:cubicBezTo>
                <a:cubicBezTo>
                  <a:pt x="581" y="0"/>
                  <a:pt x="581" y="0"/>
                  <a:pt x="581" y="0"/>
                </a:cubicBezTo>
                <a:lnTo>
                  <a:pt x="417" y="0"/>
                </a:lnTo>
                <a:close/>
              </a:path>
            </a:pathLst>
          </a:custGeom>
          <a:gradFill>
            <a:gsLst>
              <a:gs pos="45000">
                <a:srgbClr val="175D76"/>
              </a:gs>
              <a:gs pos="0">
                <a:srgbClr val="175D76"/>
              </a:gs>
              <a:gs pos="100000">
                <a:srgbClr val="175D76">
                  <a:lumMod val="75000"/>
                </a:srgbClr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766371" y="333679"/>
            <a:ext cx="898275" cy="898275"/>
          </a:xfrm>
          <a:prstGeom prst="ellipse">
            <a:avLst/>
          </a:prstGeom>
          <a:gradFill>
            <a:gsLst>
              <a:gs pos="81000">
                <a:srgbClr val="0F608D"/>
              </a:gs>
              <a:gs pos="0">
                <a:srgbClr val="0F608D">
                  <a:lumMod val="60000"/>
                  <a:lumOff val="40000"/>
                </a:srgbClr>
              </a:gs>
              <a:gs pos="100000">
                <a:srgbClr val="0F608D">
                  <a:lumMod val="50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137567" y="695026"/>
            <a:ext cx="898275" cy="898275"/>
          </a:xfrm>
          <a:prstGeom prst="ellipse">
            <a:avLst/>
          </a:prstGeom>
          <a:gradFill>
            <a:gsLst>
              <a:gs pos="81000">
                <a:srgbClr val="0F608D"/>
              </a:gs>
              <a:gs pos="0">
                <a:srgbClr val="0F608D">
                  <a:lumMod val="60000"/>
                  <a:lumOff val="40000"/>
                </a:srgbClr>
              </a:gs>
              <a:gs pos="100000">
                <a:srgbClr val="0F608D">
                  <a:lumMod val="50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496531" y="1058489"/>
            <a:ext cx="898275" cy="898275"/>
          </a:xfrm>
          <a:prstGeom prst="ellipse">
            <a:avLst/>
          </a:prstGeom>
          <a:gradFill>
            <a:gsLst>
              <a:gs pos="81000">
                <a:srgbClr val="0F608D"/>
              </a:gs>
              <a:gs pos="0">
                <a:srgbClr val="0F608D">
                  <a:lumMod val="60000"/>
                  <a:lumOff val="40000"/>
                </a:srgbClr>
              </a:gs>
              <a:gs pos="100000">
                <a:srgbClr val="0F608D">
                  <a:lumMod val="50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915918" y="1445937"/>
            <a:ext cx="898275" cy="898275"/>
          </a:xfrm>
          <a:prstGeom prst="ellipse">
            <a:avLst/>
          </a:prstGeom>
          <a:gradFill>
            <a:gsLst>
              <a:gs pos="81000">
                <a:srgbClr val="0F608D"/>
              </a:gs>
              <a:gs pos="0">
                <a:srgbClr val="0F608D">
                  <a:lumMod val="60000"/>
                  <a:lumOff val="40000"/>
                </a:srgbClr>
              </a:gs>
              <a:gs pos="100000">
                <a:srgbClr val="0F608D">
                  <a:lumMod val="50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3234" y="3897451"/>
            <a:ext cx="73413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a-GE" sz="1400" dirty="0">
                <a:solidFill>
                  <a:srgbClr val="51B3C6"/>
                </a:solidFill>
                <a:latin typeface="BPG Banner ExtraSquare Caps" panose="02060504020202060204" pitchFamily="18" charset="0"/>
              </a:rPr>
              <a:t>„გადაუდებელი სამედიცინო დახმარების“ ნებართვის დანართის მქონე დაწესებულებებმა 2020 წლისთვის  უნდა მოიპოვონ ნებართვის დანართი „გადაუდებელი სამედიცინო დახმარება</a:t>
            </a:r>
            <a:r>
              <a:rPr lang="ka-GE" sz="1400" dirty="0" smtClean="0">
                <a:solidFill>
                  <a:srgbClr val="51B3C6"/>
                </a:solidFill>
                <a:latin typeface="BPG Banner ExtraSquare Caps" panose="02060504020202060204" pitchFamily="18" charset="0"/>
              </a:rPr>
              <a:t>“</a:t>
            </a:r>
            <a:endParaRPr lang="ka-GE" sz="1400" dirty="0">
              <a:solidFill>
                <a:srgbClr val="51B3C6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1" y="4743527"/>
            <a:ext cx="72197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a-GE" sz="1400" dirty="0" smtClean="0">
                <a:solidFill>
                  <a:srgbClr val="1C8ABA"/>
                </a:solidFill>
                <a:latin typeface="BPG Banner ExtraSquare Caps" panose="02060504020202060204" pitchFamily="18" charset="0"/>
              </a:rPr>
              <a:t>„</a:t>
            </a:r>
            <a:r>
              <a:rPr lang="ka-GE" sz="1400" dirty="0">
                <a:solidFill>
                  <a:srgbClr val="1C8ABA"/>
                </a:solidFill>
                <a:latin typeface="BPG Banner ExtraSquare Caps" panose="02060504020202060204" pitchFamily="18" charset="0"/>
              </a:rPr>
              <a:t>სასწრაფო სამედიცინო დახმარების“ საქმიანობის ლიცენზიის მქონე დაწესებულებები (</a:t>
            </a:r>
            <a:r>
              <a:rPr lang="ka-GE" sz="1400" dirty="0" smtClean="0">
                <a:solidFill>
                  <a:srgbClr val="1C8ABA"/>
                </a:solidFill>
                <a:latin typeface="BPG Banner ExtraSquare Caps" panose="02060504020202060204" pitchFamily="18" charset="0"/>
              </a:rPr>
              <a:t>55 </a:t>
            </a:r>
            <a:r>
              <a:rPr lang="ka-GE" sz="1400" dirty="0">
                <a:solidFill>
                  <a:srgbClr val="1C8ABA"/>
                </a:solidFill>
                <a:latin typeface="BPG Banner ExtraSquare Caps" panose="02060504020202060204" pitchFamily="18" charset="0"/>
              </a:rPr>
              <a:t>დაწესებულება) დაექვემდებარა ლიცენზიის განმეორებით მიღებას, ახალი </a:t>
            </a:r>
            <a:r>
              <a:rPr lang="ka-GE" sz="1400" dirty="0" smtClean="0">
                <a:solidFill>
                  <a:srgbClr val="1C8ABA"/>
                </a:solidFill>
                <a:latin typeface="BPG Banner ExtraSquare Caps" panose="02060504020202060204" pitchFamily="18" charset="0"/>
              </a:rPr>
              <a:t>სალიცენზიო პირობების გათვალიწინებით</a:t>
            </a:r>
            <a:endParaRPr lang="ka-GE" sz="1400" dirty="0">
              <a:solidFill>
                <a:srgbClr val="1C8ABA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3744" y="5610156"/>
            <a:ext cx="7124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a-GE" sz="1400" dirty="0" smtClean="0">
                <a:solidFill>
                  <a:srgbClr val="0F608D"/>
                </a:solidFill>
                <a:latin typeface="BPG Banner ExtraSquare Caps" panose="02060504020202060204" pitchFamily="18" charset="0"/>
              </a:rPr>
              <a:t>ინფექციების </a:t>
            </a:r>
            <a:r>
              <a:rPr lang="ka-GE" sz="1400" dirty="0">
                <a:solidFill>
                  <a:srgbClr val="0F608D"/>
                </a:solidFill>
                <a:latin typeface="BPG Banner ExtraSquare Caps" panose="02060504020202060204" pitchFamily="18" charset="0"/>
              </a:rPr>
              <a:t>გავრცელების  მაღალი რისკის </a:t>
            </a:r>
            <a:r>
              <a:rPr lang="ka-GE" sz="1400" dirty="0" smtClean="0">
                <a:solidFill>
                  <a:srgbClr val="0F608D"/>
                </a:solidFill>
                <a:latin typeface="BPG Banner ExtraSquare Caps" panose="02060504020202060204" pitchFamily="18" charset="0"/>
              </a:rPr>
              <a:t>გამო, განხილულ </a:t>
            </a:r>
            <a:r>
              <a:rPr lang="ka-GE" sz="1400" dirty="0">
                <a:solidFill>
                  <a:srgbClr val="0F608D"/>
                </a:solidFill>
                <a:latin typeface="BPG Banner ExtraSquare Caps" panose="02060504020202060204" pitchFamily="18" charset="0"/>
              </a:rPr>
              <a:t>უნდა  იქნას სტომატოლოგიური  </a:t>
            </a:r>
            <a:r>
              <a:rPr lang="ka-GE" sz="1400" dirty="0" smtClean="0">
                <a:solidFill>
                  <a:srgbClr val="0F608D"/>
                </a:solidFill>
                <a:latin typeface="BPG Banner ExtraSquare Caps" panose="02060504020202060204" pitchFamily="18" charset="0"/>
              </a:rPr>
              <a:t>საქმიანობის რეგულირებადი</a:t>
            </a:r>
            <a:r>
              <a:rPr lang="ka-GE" sz="1400" dirty="0">
                <a:solidFill>
                  <a:srgbClr val="0F608D"/>
                </a:solidFill>
                <a:latin typeface="BPG Banner ExtraSquare Caps" panose="02060504020202060204" pitchFamily="18" charset="0"/>
              </a:rPr>
              <a:t>  საქმიანობის  საკითხი </a:t>
            </a:r>
          </a:p>
        </p:txBody>
      </p:sp>
    </p:spTree>
    <p:extLst>
      <p:ext uri="{BB962C8B-B14F-4D97-AF65-F5344CB8AC3E}">
        <p14:creationId xmlns:p14="http://schemas.microsoft.com/office/powerpoint/2010/main" val="139190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75277" y="913831"/>
            <a:ext cx="5617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000" b="1" dirty="0" smtClean="0">
                <a:solidFill>
                  <a:srgbClr val="0094DA"/>
                </a:solidFill>
                <a:latin typeface="BPG Banner ExtraSquare Caps" panose="02060504020202060204" pitchFamily="18" charset="0"/>
              </a:rPr>
              <a:t>სამედიცინო საქმიანობის კონტროლი</a:t>
            </a:r>
            <a:endParaRPr lang="en-US" sz="2000" b="1" dirty="0">
              <a:solidFill>
                <a:srgbClr val="0094DA"/>
              </a:solidFill>
              <a:latin typeface="BPG Banner ExtraSquare Caps" panose="020605040202020602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C2EA65C-CA1F-40C5-83BE-64F3E9AB33AA}"/>
              </a:ext>
            </a:extLst>
          </p:cNvPr>
          <p:cNvGrpSpPr/>
          <p:nvPr/>
        </p:nvGrpSpPr>
        <p:grpSpPr>
          <a:xfrm>
            <a:off x="2351447" y="1976447"/>
            <a:ext cx="6510175" cy="2468447"/>
            <a:chOff x="2249359" y="2305589"/>
            <a:chExt cx="7728733" cy="283464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25DB897-F32F-412D-A261-6EC186631061}"/>
                </a:ext>
              </a:extLst>
            </p:cNvPr>
            <p:cNvGrpSpPr/>
            <p:nvPr/>
          </p:nvGrpSpPr>
          <p:grpSpPr>
            <a:xfrm>
              <a:off x="2249359" y="2305589"/>
              <a:ext cx="7728733" cy="2834645"/>
              <a:chOff x="1475820" y="2305589"/>
              <a:chExt cx="7728733" cy="2834645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94E57699-59F1-4F0D-827E-E23691CF6BD8}"/>
                  </a:ext>
                </a:extLst>
              </p:cNvPr>
              <p:cNvCxnSpPr>
                <a:cxnSpLocks/>
                <a:stCxn id="15" idx="0"/>
              </p:cNvCxnSpPr>
              <p:nvPr/>
            </p:nvCxnSpPr>
            <p:spPr>
              <a:xfrm>
                <a:off x="3718153" y="5140230"/>
                <a:ext cx="5486400" cy="0"/>
              </a:xfrm>
              <a:prstGeom prst="line">
                <a:avLst/>
              </a:prstGeom>
              <a:ln w="63500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Arc 13">
                <a:extLst>
                  <a:ext uri="{FF2B5EF4-FFF2-40B4-BE49-F238E27FC236}">
                    <a16:creationId xmlns:a16="http://schemas.microsoft.com/office/drawing/2014/main" id="{BA91558A-868E-4BAB-A985-3853974396E1}"/>
                  </a:ext>
                </a:extLst>
              </p:cNvPr>
              <p:cNvSpPr/>
              <p:nvPr/>
            </p:nvSpPr>
            <p:spPr>
              <a:xfrm>
                <a:off x="6186325" y="2305594"/>
                <a:ext cx="1417320" cy="1417320"/>
              </a:xfrm>
              <a:prstGeom prst="arc">
                <a:avLst>
                  <a:gd name="adj1" fmla="val 16211550"/>
                  <a:gd name="adj2" fmla="val 5391112"/>
                </a:avLst>
              </a:prstGeom>
              <a:ln w="63500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350"/>
              </a:p>
            </p:txBody>
          </p:sp>
          <p:sp>
            <p:nvSpPr>
              <p:cNvPr id="15" name="Arc 14">
                <a:extLst>
                  <a:ext uri="{FF2B5EF4-FFF2-40B4-BE49-F238E27FC236}">
                    <a16:creationId xmlns:a16="http://schemas.microsoft.com/office/drawing/2014/main" id="{4E7EC504-D364-49F4-9BCD-39BD9340E988}"/>
                  </a:ext>
                </a:extLst>
              </p:cNvPr>
              <p:cNvSpPr/>
              <p:nvPr/>
            </p:nvSpPr>
            <p:spPr>
              <a:xfrm rot="10800000">
                <a:off x="3011873" y="3722914"/>
                <a:ext cx="1417320" cy="1417320"/>
              </a:xfrm>
              <a:prstGeom prst="arc">
                <a:avLst>
                  <a:gd name="adj1" fmla="val 16211550"/>
                  <a:gd name="adj2" fmla="val 5391112"/>
                </a:avLst>
              </a:prstGeom>
              <a:ln w="63500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350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ECB72E78-9188-4053-B2B2-F2FB7A7193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85084" y="3722912"/>
                <a:ext cx="3245350" cy="4"/>
              </a:xfrm>
              <a:prstGeom prst="line">
                <a:avLst/>
              </a:prstGeom>
              <a:ln w="63500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70A1428-84CC-41EE-A06C-C0EFD78BCB89}"/>
                  </a:ext>
                </a:extLst>
              </p:cNvPr>
              <p:cNvCxnSpPr/>
              <p:nvPr/>
            </p:nvCxnSpPr>
            <p:spPr>
              <a:xfrm>
                <a:off x="1475820" y="2305589"/>
                <a:ext cx="5486400" cy="4"/>
              </a:xfrm>
              <a:prstGeom prst="line">
                <a:avLst/>
              </a:prstGeom>
              <a:ln w="63500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F295EA6-9373-4E6A-971B-1D1A52E16064}"/>
                </a:ext>
              </a:extLst>
            </p:cNvPr>
            <p:cNvGrpSpPr/>
            <p:nvPr/>
          </p:nvGrpSpPr>
          <p:grpSpPr>
            <a:xfrm>
              <a:off x="2249359" y="2305589"/>
              <a:ext cx="7646957" cy="2834645"/>
              <a:chOff x="1475820" y="2305589"/>
              <a:chExt cx="7646957" cy="2834645"/>
            </a:xfrm>
          </p:grpSpPr>
          <p:sp>
            <p:nvSpPr>
              <p:cNvPr id="7" name="Arc 6">
                <a:extLst>
                  <a:ext uri="{FF2B5EF4-FFF2-40B4-BE49-F238E27FC236}">
                    <a16:creationId xmlns:a16="http://schemas.microsoft.com/office/drawing/2014/main" id="{F2E49456-4956-4891-9EE2-EE4551A71AFA}"/>
                  </a:ext>
                </a:extLst>
              </p:cNvPr>
              <p:cNvSpPr/>
              <p:nvPr/>
            </p:nvSpPr>
            <p:spPr>
              <a:xfrm>
                <a:off x="6186325" y="2305594"/>
                <a:ext cx="1417320" cy="1417320"/>
              </a:xfrm>
              <a:prstGeom prst="arc">
                <a:avLst>
                  <a:gd name="adj1" fmla="val 16211550"/>
                  <a:gd name="adj2" fmla="val 5391112"/>
                </a:avLst>
              </a:prstGeom>
              <a:ln w="4762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350"/>
              </a:p>
            </p:txBody>
          </p:sp>
          <p:sp>
            <p:nvSpPr>
              <p:cNvPr id="8" name="Arc 7">
                <a:extLst>
                  <a:ext uri="{FF2B5EF4-FFF2-40B4-BE49-F238E27FC236}">
                    <a16:creationId xmlns:a16="http://schemas.microsoft.com/office/drawing/2014/main" id="{CCD3104B-4EC0-4732-976B-E61B97F1EEDD}"/>
                  </a:ext>
                </a:extLst>
              </p:cNvPr>
              <p:cNvSpPr/>
              <p:nvPr/>
            </p:nvSpPr>
            <p:spPr>
              <a:xfrm rot="10800000">
                <a:off x="2930098" y="3722914"/>
                <a:ext cx="1417320" cy="1417320"/>
              </a:xfrm>
              <a:prstGeom prst="arc">
                <a:avLst>
                  <a:gd name="adj1" fmla="val 16211550"/>
                  <a:gd name="adj2" fmla="val 5391112"/>
                </a:avLst>
              </a:prstGeom>
              <a:ln w="4762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350"/>
              </a:p>
            </p:txBody>
          </p: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C2655F35-FEEA-48D3-8653-958B1F07682E}"/>
                  </a:ext>
                </a:extLst>
              </p:cNvPr>
              <p:cNvCxnSpPr>
                <a:cxnSpLocks/>
                <a:endCxn id="7" idx="2"/>
              </p:cNvCxnSpPr>
              <p:nvPr/>
            </p:nvCxnSpPr>
            <p:spPr>
              <a:xfrm flipV="1">
                <a:off x="3685084" y="3722912"/>
                <a:ext cx="3211733" cy="7"/>
              </a:xfrm>
              <a:prstGeom prst="line">
                <a:avLst/>
              </a:prstGeom>
              <a:ln w="4762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D66702A1-B247-4A57-80A9-A8B943239AC6}"/>
                  </a:ext>
                </a:extLst>
              </p:cNvPr>
              <p:cNvCxnSpPr>
                <a:cxnSpLocks/>
                <a:stCxn id="15" idx="0"/>
              </p:cNvCxnSpPr>
              <p:nvPr/>
            </p:nvCxnSpPr>
            <p:spPr>
              <a:xfrm>
                <a:off x="3718153" y="5140230"/>
                <a:ext cx="5404624" cy="0"/>
              </a:xfrm>
              <a:prstGeom prst="line">
                <a:avLst/>
              </a:prstGeom>
              <a:ln w="4762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E513FD9F-1DD5-41DA-8405-8E73E998EF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5820" y="2305589"/>
                <a:ext cx="5306914" cy="0"/>
              </a:xfrm>
              <a:prstGeom prst="line">
                <a:avLst/>
              </a:prstGeom>
              <a:ln w="4762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9410F4CE-3E97-4570-A807-A514472A5A4E}"/>
              </a:ext>
            </a:extLst>
          </p:cNvPr>
          <p:cNvSpPr/>
          <p:nvPr/>
        </p:nvSpPr>
        <p:spPr>
          <a:xfrm>
            <a:off x="8057656" y="4449433"/>
            <a:ext cx="1874569" cy="1874569"/>
          </a:xfrm>
          <a:prstGeom prst="ellipse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effectLst>
            <a:outerShdw blurRad="10160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9" name="TextBox 18"/>
          <p:cNvSpPr txBox="1"/>
          <p:nvPr/>
        </p:nvSpPr>
        <p:spPr>
          <a:xfrm>
            <a:off x="6186433" y="5094331"/>
            <a:ext cx="5617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3200" b="1" dirty="0" smtClean="0">
                <a:solidFill>
                  <a:srgbClr val="ED1B24"/>
                </a:solidFill>
                <a:latin typeface="BPG Banner ExtraSquare Caps" panose="02060504020202060204" pitchFamily="18" charset="0"/>
              </a:rPr>
              <a:t>ხარისხი</a:t>
            </a:r>
            <a:endParaRPr lang="en-US" sz="3200" b="1" dirty="0">
              <a:solidFill>
                <a:srgbClr val="ED1B24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410F4CE-3E97-4570-A807-A514472A5A4E}"/>
              </a:ext>
            </a:extLst>
          </p:cNvPr>
          <p:cNvSpPr/>
          <p:nvPr/>
        </p:nvSpPr>
        <p:spPr>
          <a:xfrm>
            <a:off x="2351447" y="1313942"/>
            <a:ext cx="763571" cy="763571"/>
          </a:xfrm>
          <a:prstGeom prst="ellipse">
            <a:avLst/>
          </a:prstGeom>
          <a:solidFill>
            <a:srgbClr val="0094DA"/>
          </a:solidFill>
          <a:effectLst>
            <a:outerShdw blurRad="10160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410F4CE-3E97-4570-A807-A514472A5A4E}"/>
              </a:ext>
            </a:extLst>
          </p:cNvPr>
          <p:cNvSpPr/>
          <p:nvPr/>
        </p:nvSpPr>
        <p:spPr>
          <a:xfrm>
            <a:off x="8286809" y="4199078"/>
            <a:ext cx="763571" cy="763571"/>
          </a:xfrm>
          <a:prstGeom prst="ellipse">
            <a:avLst/>
          </a:prstGeom>
          <a:solidFill>
            <a:srgbClr val="ED1B24"/>
          </a:solidFill>
          <a:effectLst>
            <a:outerShdw blurRad="10160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4E010217-4374-4F88-89CA-F8F336E6FB11}"/>
              </a:ext>
            </a:extLst>
          </p:cNvPr>
          <p:cNvSpPr/>
          <p:nvPr/>
        </p:nvSpPr>
        <p:spPr>
          <a:xfrm rot="7604015">
            <a:off x="2366217" y="1199827"/>
            <a:ext cx="445367" cy="460425"/>
          </a:xfrm>
          <a:prstGeom prst="arc">
            <a:avLst>
              <a:gd name="adj1" fmla="val 16211550"/>
              <a:gd name="adj2" fmla="val 5391112"/>
            </a:avLst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4E010217-4374-4F88-89CA-F8F336E6FB11}"/>
              </a:ext>
            </a:extLst>
          </p:cNvPr>
          <p:cNvSpPr/>
          <p:nvPr/>
        </p:nvSpPr>
        <p:spPr>
          <a:xfrm rot="18881077">
            <a:off x="8570056" y="4658038"/>
            <a:ext cx="445367" cy="460425"/>
          </a:xfrm>
          <a:prstGeom prst="arc">
            <a:avLst>
              <a:gd name="adj1" fmla="val 16211550"/>
              <a:gd name="adj2" fmla="val 5391112"/>
            </a:avLst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4" name="TextBox 23"/>
          <p:cNvSpPr txBox="1"/>
          <p:nvPr/>
        </p:nvSpPr>
        <p:spPr>
          <a:xfrm>
            <a:off x="6053113" y="1411427"/>
            <a:ext cx="56170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000" b="1" dirty="0" smtClean="0">
                <a:solidFill>
                  <a:srgbClr val="A2B969"/>
                </a:solidFill>
                <a:latin typeface="BPG Banner ExtraSquare Caps" panose="02060504020202060204" pitchFamily="18" charset="0"/>
              </a:rPr>
              <a:t>საკანონმდებლო </a:t>
            </a:r>
          </a:p>
          <a:p>
            <a:pPr algn="ctr"/>
            <a:r>
              <a:rPr lang="ka-GE" sz="2000" b="1" dirty="0" smtClean="0">
                <a:solidFill>
                  <a:srgbClr val="A2B969"/>
                </a:solidFill>
                <a:latin typeface="BPG Banner ExtraSquare Caps" panose="02060504020202060204" pitchFamily="18" charset="0"/>
              </a:rPr>
              <a:t>ცვლილებები</a:t>
            </a:r>
            <a:endParaRPr lang="en-US" sz="2000" b="1" dirty="0">
              <a:solidFill>
                <a:srgbClr val="A2B969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410F4CE-3E97-4570-A807-A514472A5A4E}"/>
              </a:ext>
            </a:extLst>
          </p:cNvPr>
          <p:cNvSpPr/>
          <p:nvPr/>
        </p:nvSpPr>
        <p:spPr>
          <a:xfrm>
            <a:off x="6886998" y="1917635"/>
            <a:ext cx="623833" cy="623833"/>
          </a:xfrm>
          <a:prstGeom prst="ellipse">
            <a:avLst/>
          </a:prstGeom>
          <a:solidFill>
            <a:srgbClr val="A2B969"/>
          </a:solidFill>
          <a:effectLst>
            <a:outerShdw blurRad="10160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4E010217-4374-4F88-89CA-F8F336E6FB11}"/>
              </a:ext>
            </a:extLst>
          </p:cNvPr>
          <p:cNvSpPr/>
          <p:nvPr/>
        </p:nvSpPr>
        <p:spPr>
          <a:xfrm rot="13595825">
            <a:off x="7226631" y="1746235"/>
            <a:ext cx="445367" cy="460425"/>
          </a:xfrm>
          <a:prstGeom prst="arc">
            <a:avLst>
              <a:gd name="adj1" fmla="val 16211550"/>
              <a:gd name="adj2" fmla="val 5391112"/>
            </a:avLst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410F4CE-3E97-4570-A807-A514472A5A4E}"/>
              </a:ext>
            </a:extLst>
          </p:cNvPr>
          <p:cNvSpPr/>
          <p:nvPr/>
        </p:nvSpPr>
        <p:spPr>
          <a:xfrm>
            <a:off x="3843819" y="3807167"/>
            <a:ext cx="637723" cy="637723"/>
          </a:xfrm>
          <a:prstGeom prst="ellipse">
            <a:avLst/>
          </a:prstGeom>
          <a:solidFill>
            <a:srgbClr val="F7931F"/>
          </a:solidFill>
          <a:effectLst>
            <a:outerShdw blurRad="10160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4E010217-4374-4F88-89CA-F8F336E6FB11}"/>
              </a:ext>
            </a:extLst>
          </p:cNvPr>
          <p:cNvSpPr/>
          <p:nvPr/>
        </p:nvSpPr>
        <p:spPr>
          <a:xfrm rot="2874636" flipH="1">
            <a:off x="3586464" y="4154627"/>
            <a:ext cx="560740" cy="460425"/>
          </a:xfrm>
          <a:prstGeom prst="arc">
            <a:avLst>
              <a:gd name="adj1" fmla="val 16211550"/>
              <a:gd name="adj2" fmla="val 5391112"/>
            </a:avLst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9" name="TextBox 28"/>
          <p:cNvSpPr txBox="1"/>
          <p:nvPr/>
        </p:nvSpPr>
        <p:spPr>
          <a:xfrm>
            <a:off x="47525" y="4669049"/>
            <a:ext cx="56170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000" b="1" dirty="0" smtClean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საერთაშორისო </a:t>
            </a:r>
          </a:p>
          <a:p>
            <a:pPr algn="ctr"/>
            <a:r>
              <a:rPr lang="ka-GE" sz="2000" b="1" dirty="0" smtClean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სტანდარტების დანერგვა</a:t>
            </a:r>
            <a:endParaRPr lang="en-US" sz="2000" b="1" dirty="0">
              <a:solidFill>
                <a:srgbClr val="F7931F"/>
              </a:solidFill>
              <a:latin typeface="BPG Banner ExtraSquare Caps" panose="0206050402020206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9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5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Arrow: Chevron 7">
            <a:extLst>
              <a:ext uri="{FF2B5EF4-FFF2-40B4-BE49-F238E27FC236}">
                <a16:creationId xmlns:a16="http://schemas.microsoft.com/office/drawing/2014/main" id="{009902A3-91A0-48EE-B8F3-5753ED9060CB}"/>
              </a:ext>
            </a:extLst>
          </p:cNvPr>
          <p:cNvSpPr/>
          <p:nvPr/>
        </p:nvSpPr>
        <p:spPr>
          <a:xfrm>
            <a:off x="4242810" y="878791"/>
            <a:ext cx="1643296" cy="2736480"/>
          </a:xfrm>
          <a:prstGeom prst="chevron">
            <a:avLst>
              <a:gd name="adj" fmla="val 33421"/>
            </a:avLst>
          </a:prstGeom>
          <a:solidFill>
            <a:srgbClr val="3A5C84"/>
          </a:solidFill>
          <a:ln w="12700" cap="flat" cmpd="sng" algn="ctr">
            <a:noFill/>
            <a:prstDash val="solid"/>
            <a:miter lim="800000"/>
          </a:ln>
          <a:effectLst>
            <a:innerShdw dist="88900" dir="10800000">
              <a:prstClr val="black">
                <a:alpha val="30000"/>
              </a:prstClr>
            </a:inn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7" name="Arrow: Chevron 89">
            <a:extLst>
              <a:ext uri="{FF2B5EF4-FFF2-40B4-BE49-F238E27FC236}">
                <a16:creationId xmlns:a16="http://schemas.microsoft.com/office/drawing/2014/main" id="{EB0294ED-45C9-4EC9-9C19-714142C0D5A2}"/>
              </a:ext>
            </a:extLst>
          </p:cNvPr>
          <p:cNvSpPr/>
          <p:nvPr/>
        </p:nvSpPr>
        <p:spPr>
          <a:xfrm>
            <a:off x="4236277" y="3718139"/>
            <a:ext cx="1643296" cy="2736480"/>
          </a:xfrm>
          <a:prstGeom prst="chevron">
            <a:avLst>
              <a:gd name="adj" fmla="val 33421"/>
            </a:avLst>
          </a:prstGeom>
          <a:solidFill>
            <a:srgbClr val="4CC1EF"/>
          </a:solidFill>
          <a:ln w="12700" cap="flat" cmpd="sng" algn="ctr">
            <a:noFill/>
            <a:prstDash val="solid"/>
            <a:miter lim="800000"/>
          </a:ln>
          <a:effectLst>
            <a:innerShdw dist="88900" dir="10800000">
              <a:prstClr val="black">
                <a:alpha val="30000"/>
              </a:prstClr>
            </a:inn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8" name="Arrow: Chevron 90">
            <a:extLst>
              <a:ext uri="{FF2B5EF4-FFF2-40B4-BE49-F238E27FC236}">
                <a16:creationId xmlns:a16="http://schemas.microsoft.com/office/drawing/2014/main" id="{1574822F-89C8-46B2-8B75-6D672FC73C85}"/>
              </a:ext>
            </a:extLst>
          </p:cNvPr>
          <p:cNvSpPr/>
          <p:nvPr/>
        </p:nvSpPr>
        <p:spPr>
          <a:xfrm rot="10800000">
            <a:off x="5428902" y="2283127"/>
            <a:ext cx="1643296" cy="2736480"/>
          </a:xfrm>
          <a:prstGeom prst="chevron">
            <a:avLst>
              <a:gd name="adj" fmla="val 33421"/>
            </a:avLst>
          </a:prstGeom>
          <a:solidFill>
            <a:srgbClr val="F7931F"/>
          </a:solidFill>
          <a:ln w="12700" cap="flat" cmpd="sng" algn="ctr">
            <a:noFill/>
            <a:prstDash val="solid"/>
            <a:miter lim="800000"/>
          </a:ln>
          <a:effectLst>
            <a:innerShdw dist="88900" dir="10800000">
              <a:prstClr val="black">
                <a:alpha val="30000"/>
              </a:prstClr>
            </a:inn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852" y="203729"/>
            <a:ext cx="9532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ka-GE" sz="2400" b="1" dirty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ფარმაკოზედამხედველობის </a:t>
            </a:r>
            <a:r>
              <a:rPr lang="ka-GE" sz="2400" b="1" dirty="0" smtClean="0">
                <a:solidFill>
                  <a:srgbClr val="364856"/>
                </a:solidFill>
                <a:latin typeface="BPG Banner ExtraSquare Caps" panose="02060504020202060204" pitchFamily="18" charset="0"/>
              </a:rPr>
              <a:t>მიმართულების განვითარება</a:t>
            </a:r>
            <a:endParaRPr lang="ka-GE" sz="2400" b="1" dirty="0">
              <a:solidFill>
                <a:srgbClr val="364856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6741" y="1732897"/>
            <a:ext cx="2661899" cy="10282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a-GE" sz="2200" b="1" dirty="0">
                <a:solidFill>
                  <a:srgbClr val="3A5C84"/>
                </a:solidFill>
                <a:latin typeface="BPG Banner ExtraSquare Caps" panose="02060504020202060204" pitchFamily="18" charset="0"/>
              </a:rPr>
              <a:t>სამედიცინო დაწესებულება</a:t>
            </a:r>
            <a:endParaRPr lang="en-US" sz="2200" b="1" dirty="0">
              <a:solidFill>
                <a:srgbClr val="3A5C84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2979" y="4693124"/>
            <a:ext cx="4259309" cy="7865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a-GE" sz="2200" b="1" dirty="0">
                <a:solidFill>
                  <a:srgbClr val="4CC1EF"/>
                </a:solidFill>
                <a:latin typeface="BPG Banner ExtraSquare Caps" panose="02060504020202060204" pitchFamily="18" charset="0"/>
              </a:rPr>
              <a:t>ჯანდაცვის მსოფლიო ორგანიზაციის წამალთა მონიტორინგის საერთაშორისო ცენტრი</a:t>
            </a:r>
            <a:endParaRPr lang="en-US" sz="2200" b="1" dirty="0">
              <a:solidFill>
                <a:srgbClr val="4CC1EF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04955" y="3276725"/>
            <a:ext cx="3999403" cy="7492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a-GE" sz="2200" b="1" dirty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წამლის </a:t>
            </a:r>
            <a:r>
              <a:rPr lang="ka-GE" sz="2200" b="1" dirty="0" smtClean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გვერდითი  მოვლენის შეტყობინების </a:t>
            </a:r>
            <a:r>
              <a:rPr lang="ka-GE" sz="2200" b="1" dirty="0">
                <a:solidFill>
                  <a:srgbClr val="F7931F"/>
                </a:solidFill>
                <a:latin typeface="BPG Banner ExtraSquare Caps" panose="02060504020202060204" pitchFamily="18" charset="0"/>
              </a:rPr>
              <a:t>სისტემა</a:t>
            </a:r>
            <a:endParaRPr lang="en-US" sz="2200" b="1" dirty="0">
              <a:solidFill>
                <a:srgbClr val="F7931F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60" name="Freeform: Shape 32">
            <a:extLst>
              <a:ext uri="{FF2B5EF4-FFF2-40B4-BE49-F238E27FC236}">
                <a16:creationId xmlns:a16="http://schemas.microsoft.com/office/drawing/2014/main" id="{55D9FEE8-0DB0-4181-9455-5F7B58CA892D}"/>
              </a:ext>
            </a:extLst>
          </p:cNvPr>
          <p:cNvSpPr/>
          <p:nvPr/>
        </p:nvSpPr>
        <p:spPr>
          <a:xfrm rot="10800000">
            <a:off x="5533075" y="1098590"/>
            <a:ext cx="1532589" cy="1131318"/>
          </a:xfrm>
          <a:custGeom>
            <a:avLst/>
            <a:gdLst>
              <a:gd name="connsiteX0" fmla="*/ 1043662 w 1043662"/>
              <a:gd name="connsiteY0" fmla="*/ 770405 h 770405"/>
              <a:gd name="connsiteX1" fmla="*/ 309237 w 1043662"/>
              <a:gd name="connsiteY1" fmla="*/ 770405 h 770405"/>
              <a:gd name="connsiteX2" fmla="*/ 0 w 1043662"/>
              <a:gd name="connsiteY2" fmla="*/ 0 h 770405"/>
              <a:gd name="connsiteX3" fmla="*/ 734425 w 1043662"/>
              <a:gd name="connsiteY3" fmla="*/ 0 h 77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3662" h="770405">
                <a:moveTo>
                  <a:pt x="1043662" y="770405"/>
                </a:moveTo>
                <a:lnTo>
                  <a:pt x="309237" y="770405"/>
                </a:lnTo>
                <a:lnTo>
                  <a:pt x="0" y="0"/>
                </a:lnTo>
                <a:lnTo>
                  <a:pt x="73442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dist="88900" dir="108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 dirty="0"/>
          </a:p>
        </p:txBody>
      </p:sp>
      <p:sp>
        <p:nvSpPr>
          <p:cNvPr id="61" name="Freeform: Shape 32">
            <a:extLst>
              <a:ext uri="{FF2B5EF4-FFF2-40B4-BE49-F238E27FC236}">
                <a16:creationId xmlns:a16="http://schemas.microsoft.com/office/drawing/2014/main" id="{55D9FEE8-0DB0-4181-9455-5F7B58CA892D}"/>
              </a:ext>
            </a:extLst>
          </p:cNvPr>
          <p:cNvSpPr/>
          <p:nvPr/>
        </p:nvSpPr>
        <p:spPr>
          <a:xfrm flipH="1">
            <a:off x="5533074" y="5095284"/>
            <a:ext cx="1539123" cy="1131318"/>
          </a:xfrm>
          <a:custGeom>
            <a:avLst/>
            <a:gdLst>
              <a:gd name="connsiteX0" fmla="*/ 1043662 w 1043662"/>
              <a:gd name="connsiteY0" fmla="*/ 770405 h 770405"/>
              <a:gd name="connsiteX1" fmla="*/ 309237 w 1043662"/>
              <a:gd name="connsiteY1" fmla="*/ 770405 h 770405"/>
              <a:gd name="connsiteX2" fmla="*/ 0 w 1043662"/>
              <a:gd name="connsiteY2" fmla="*/ 0 h 770405"/>
              <a:gd name="connsiteX3" fmla="*/ 734425 w 1043662"/>
              <a:gd name="connsiteY3" fmla="*/ 0 h 77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3662" h="770405">
                <a:moveTo>
                  <a:pt x="1043662" y="770405"/>
                </a:moveTo>
                <a:lnTo>
                  <a:pt x="309237" y="770405"/>
                </a:lnTo>
                <a:lnTo>
                  <a:pt x="0" y="0"/>
                </a:lnTo>
                <a:lnTo>
                  <a:pt x="73442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dist="88900" dir="108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55630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52367" y="1141261"/>
            <a:ext cx="9532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800" b="1" dirty="0" smtClean="0">
                <a:solidFill>
                  <a:srgbClr val="374957"/>
                </a:solidFill>
                <a:latin typeface="BPG Banner ExtraSquare Caps" panose="02060504020202060204" pitchFamily="18" charset="0"/>
              </a:rPr>
              <a:t>წამლის ინსპექტირება</a:t>
            </a:r>
            <a:endParaRPr lang="en-US" sz="2800" b="1" dirty="0">
              <a:solidFill>
                <a:srgbClr val="374957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4" name="Arrow: Pentagon 5">
            <a:extLst>
              <a:ext uri="{FF2B5EF4-FFF2-40B4-BE49-F238E27FC236}">
                <a16:creationId xmlns:a16="http://schemas.microsoft.com/office/drawing/2014/main" id="{B633D953-C89D-439B-965A-F7506B256F41}"/>
              </a:ext>
            </a:extLst>
          </p:cNvPr>
          <p:cNvSpPr/>
          <p:nvPr/>
        </p:nvSpPr>
        <p:spPr>
          <a:xfrm>
            <a:off x="0" y="1838375"/>
            <a:ext cx="10256095" cy="443345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DBEEF1F8-2513-4431-8A67-94CE3A84B423}"/>
              </a:ext>
            </a:extLst>
          </p:cNvPr>
          <p:cNvSpPr/>
          <p:nvPr/>
        </p:nvSpPr>
        <p:spPr>
          <a:xfrm>
            <a:off x="2214190" y="1838375"/>
            <a:ext cx="1390402" cy="443345"/>
          </a:xfrm>
          <a:prstGeom prst="parallelogram">
            <a:avLst>
              <a:gd name="adj" fmla="val 46875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b="1" dirty="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1E7E8CBA-730F-4AF4-B80D-5358B7E27AC8}"/>
              </a:ext>
            </a:extLst>
          </p:cNvPr>
          <p:cNvSpPr/>
          <p:nvPr/>
        </p:nvSpPr>
        <p:spPr>
          <a:xfrm>
            <a:off x="3792651" y="1838375"/>
            <a:ext cx="1390402" cy="443345"/>
          </a:xfrm>
          <a:prstGeom prst="parallelogram">
            <a:avLst>
              <a:gd name="adj" fmla="val 468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CBD48928-E7C6-4879-ABC8-D0B59D59BAEB}"/>
              </a:ext>
            </a:extLst>
          </p:cNvPr>
          <p:cNvSpPr/>
          <p:nvPr/>
        </p:nvSpPr>
        <p:spPr>
          <a:xfrm>
            <a:off x="5415363" y="1838375"/>
            <a:ext cx="1390402" cy="443345"/>
          </a:xfrm>
          <a:prstGeom prst="parallelogram">
            <a:avLst>
              <a:gd name="adj" fmla="val 4687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b="1" dirty="0"/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53FF4B8B-52C9-4045-B243-1086363E6FDD}"/>
              </a:ext>
            </a:extLst>
          </p:cNvPr>
          <p:cNvSpPr/>
          <p:nvPr/>
        </p:nvSpPr>
        <p:spPr>
          <a:xfrm>
            <a:off x="7023320" y="1838375"/>
            <a:ext cx="1390402" cy="443345"/>
          </a:xfrm>
          <a:prstGeom prst="parallelogram">
            <a:avLst>
              <a:gd name="adj" fmla="val 4687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b="1" dirty="0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2345D949-9A2C-49FE-AEAF-613FCFE5C73A}"/>
              </a:ext>
            </a:extLst>
          </p:cNvPr>
          <p:cNvSpPr/>
          <p:nvPr/>
        </p:nvSpPr>
        <p:spPr>
          <a:xfrm>
            <a:off x="8623908" y="1838375"/>
            <a:ext cx="1390402" cy="443345"/>
          </a:xfrm>
          <a:prstGeom prst="parallelogram">
            <a:avLst>
              <a:gd name="adj" fmla="val 4687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Parallelogram 11">
            <a:extLst>
              <a:ext uri="{FF2B5EF4-FFF2-40B4-BE49-F238E27FC236}">
                <a16:creationId xmlns:a16="http://schemas.microsoft.com/office/drawing/2014/main" id="{9E7BA814-5A23-4973-8898-BD039AD84FE0}"/>
              </a:ext>
            </a:extLst>
          </p:cNvPr>
          <p:cNvSpPr/>
          <p:nvPr/>
        </p:nvSpPr>
        <p:spPr>
          <a:xfrm>
            <a:off x="455407" y="2350992"/>
            <a:ext cx="2853552" cy="2906275"/>
          </a:xfrm>
          <a:prstGeom prst="parallelogram">
            <a:avLst>
              <a:gd name="adj" fmla="val 46875"/>
            </a:avLst>
          </a:prstGeom>
          <a:solidFill>
            <a:schemeClr val="tx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 dirty="0"/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BC71A9A9-5579-4D4F-8162-32B913C6CB09}"/>
              </a:ext>
            </a:extLst>
          </p:cNvPr>
          <p:cNvSpPr/>
          <p:nvPr/>
        </p:nvSpPr>
        <p:spPr>
          <a:xfrm>
            <a:off x="2084258" y="2350992"/>
            <a:ext cx="2853552" cy="2906275"/>
          </a:xfrm>
          <a:prstGeom prst="parallelogram">
            <a:avLst>
              <a:gd name="adj" fmla="val 46875"/>
            </a:avLst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26FFE18D-9F17-4D12-A0AB-48F7589BF285}"/>
              </a:ext>
            </a:extLst>
          </p:cNvPr>
          <p:cNvSpPr/>
          <p:nvPr/>
        </p:nvSpPr>
        <p:spPr>
          <a:xfrm>
            <a:off x="3707944" y="2350992"/>
            <a:ext cx="2853552" cy="2906275"/>
          </a:xfrm>
          <a:prstGeom prst="parallelogram">
            <a:avLst>
              <a:gd name="adj" fmla="val 46875"/>
            </a:avLst>
          </a:prstGeom>
          <a:solidFill>
            <a:schemeClr val="accent3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15" name="Parallelogram 14">
            <a:extLst>
              <a:ext uri="{FF2B5EF4-FFF2-40B4-BE49-F238E27FC236}">
                <a16:creationId xmlns:a16="http://schemas.microsoft.com/office/drawing/2014/main" id="{1ECD98EB-D99B-47CA-8547-394B0C90F089}"/>
              </a:ext>
            </a:extLst>
          </p:cNvPr>
          <p:cNvSpPr/>
          <p:nvPr/>
        </p:nvSpPr>
        <p:spPr>
          <a:xfrm>
            <a:off x="5316876" y="2350992"/>
            <a:ext cx="2853552" cy="2906275"/>
          </a:xfrm>
          <a:prstGeom prst="parallelogram">
            <a:avLst>
              <a:gd name="adj" fmla="val 46875"/>
            </a:avLst>
          </a:prstGeom>
          <a:solidFill>
            <a:schemeClr val="accent5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3F438DB4-E8CB-4AF8-AA3C-A093E9E3D3E0}"/>
              </a:ext>
            </a:extLst>
          </p:cNvPr>
          <p:cNvSpPr/>
          <p:nvPr/>
        </p:nvSpPr>
        <p:spPr>
          <a:xfrm>
            <a:off x="6918437" y="2350992"/>
            <a:ext cx="2853552" cy="2906275"/>
          </a:xfrm>
          <a:prstGeom prst="parallelogram">
            <a:avLst>
              <a:gd name="adj" fmla="val 46875"/>
            </a:avLst>
          </a:prstGeom>
          <a:solidFill>
            <a:schemeClr val="accent6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07A8746-1C46-4782-8FDF-F1C17F66D0DB}"/>
              </a:ext>
            </a:extLst>
          </p:cNvPr>
          <p:cNvSpPr/>
          <p:nvPr/>
        </p:nvSpPr>
        <p:spPr>
          <a:xfrm rot="17629659">
            <a:off x="6783374" y="3419407"/>
            <a:ext cx="3068468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a-GE" sz="1100" b="1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სამკურნალო საშუალებების ფასებთან </a:t>
            </a:r>
            <a:endParaRPr lang="ka-GE" sz="1100" b="1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  <a:p>
            <a:pPr algn="ctr"/>
            <a:r>
              <a:rPr lang="ka-GE" sz="1100" b="1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დაკავშირებული </a:t>
            </a:r>
            <a:r>
              <a:rPr lang="ka-GE" sz="1100" b="1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ხარჯების </a:t>
            </a:r>
            <a:r>
              <a:rPr lang="ka-GE" sz="1100" b="1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შეკავების </a:t>
            </a:r>
          </a:p>
          <a:p>
            <a:pPr algn="ctr"/>
            <a:r>
              <a:rPr lang="ka-GE" sz="1100" b="1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მიზნით ეფექტური </a:t>
            </a:r>
            <a:r>
              <a:rPr lang="ka-GE" sz="1100" b="1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მექანიზმების </a:t>
            </a:r>
            <a:endParaRPr lang="ka-GE" sz="1100" b="1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  <a:p>
            <a:pPr algn="ctr"/>
            <a:r>
              <a:rPr lang="ka-GE" sz="1100" b="1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შემუშავება</a:t>
            </a:r>
            <a:endParaRPr lang="en-US" sz="1100" b="1" cap="all" dirty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C3E1B3C-CB3A-4E74-A931-12FA1FFB9250}"/>
              </a:ext>
            </a:extLst>
          </p:cNvPr>
          <p:cNvGrpSpPr/>
          <p:nvPr/>
        </p:nvGrpSpPr>
        <p:grpSpPr>
          <a:xfrm>
            <a:off x="1828476" y="1838373"/>
            <a:ext cx="1776123" cy="3418893"/>
            <a:chOff x="3754274" y="2179781"/>
            <a:chExt cx="1834510" cy="3531291"/>
          </a:xfrm>
          <a:solidFill>
            <a:schemeClr val="tx1">
              <a:alpha val="25000"/>
            </a:schemeClr>
          </a:solidFill>
        </p:grpSpPr>
        <p:sp>
          <p:nvSpPr>
            <p:cNvPr id="40" name="Freeform: Shape 89">
              <a:extLst>
                <a:ext uri="{FF2B5EF4-FFF2-40B4-BE49-F238E27FC236}">
                  <a16:creationId xmlns:a16="http://schemas.microsoft.com/office/drawing/2014/main" id="{B8183244-A5D5-42CC-8BDA-ADC0F2401920}"/>
                </a:ext>
              </a:extLst>
            </p:cNvPr>
            <p:cNvSpPr/>
            <p:nvPr/>
          </p:nvSpPr>
          <p:spPr>
            <a:xfrm>
              <a:off x="5257694" y="2179781"/>
              <a:ext cx="331090" cy="457922"/>
            </a:xfrm>
            <a:custGeom>
              <a:avLst/>
              <a:gdLst>
                <a:gd name="connsiteX0" fmla="*/ 277091 w 437270"/>
                <a:gd name="connsiteY0" fmla="*/ 0 h 591127"/>
                <a:gd name="connsiteX1" fmla="*/ 437270 w 437270"/>
                <a:gd name="connsiteY1" fmla="*/ 0 h 591127"/>
                <a:gd name="connsiteX2" fmla="*/ 160179 w 437270"/>
                <a:gd name="connsiteY2" fmla="*/ 591127 h 591127"/>
                <a:gd name="connsiteX3" fmla="*/ 0 w 437270"/>
                <a:gd name="connsiteY3" fmla="*/ 591127 h 59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270" h="591127">
                  <a:moveTo>
                    <a:pt x="277091" y="0"/>
                  </a:moveTo>
                  <a:lnTo>
                    <a:pt x="437270" y="0"/>
                  </a:lnTo>
                  <a:lnTo>
                    <a:pt x="160179" y="591127"/>
                  </a:lnTo>
                  <a:lnTo>
                    <a:pt x="0" y="5911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/>
            </a:p>
          </p:txBody>
        </p:sp>
        <p:sp>
          <p:nvSpPr>
            <p:cNvPr id="41" name="Freeform: Shape 90">
              <a:extLst>
                <a:ext uri="{FF2B5EF4-FFF2-40B4-BE49-F238E27FC236}">
                  <a16:creationId xmlns:a16="http://schemas.microsoft.com/office/drawing/2014/main" id="{8BC0C733-089F-4447-8419-3291A59ED918}"/>
                </a:ext>
              </a:extLst>
            </p:cNvPr>
            <p:cNvSpPr/>
            <p:nvPr/>
          </p:nvSpPr>
          <p:spPr>
            <a:xfrm>
              <a:off x="3754274" y="2709253"/>
              <a:ext cx="1541755" cy="3001819"/>
            </a:xfrm>
            <a:custGeom>
              <a:avLst/>
              <a:gdLst>
                <a:gd name="connsiteX0" fmla="*/ 1381576 w 1541755"/>
                <a:gd name="connsiteY0" fmla="*/ 0 h 3001819"/>
                <a:gd name="connsiteX1" fmla="*/ 1541755 w 1541755"/>
                <a:gd name="connsiteY1" fmla="*/ 0 h 3001819"/>
                <a:gd name="connsiteX2" fmla="*/ 160179 w 1541755"/>
                <a:gd name="connsiteY2" fmla="*/ 3001819 h 3001819"/>
                <a:gd name="connsiteX3" fmla="*/ 0 w 1541755"/>
                <a:gd name="connsiteY3" fmla="*/ 3001819 h 300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1755" h="3001819">
                  <a:moveTo>
                    <a:pt x="1381576" y="0"/>
                  </a:moveTo>
                  <a:lnTo>
                    <a:pt x="1541755" y="0"/>
                  </a:lnTo>
                  <a:lnTo>
                    <a:pt x="160179" y="3001819"/>
                  </a:lnTo>
                  <a:lnTo>
                    <a:pt x="0" y="3001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74B004D-A5FF-4CCE-B2BC-D41DE7D3796B}"/>
              </a:ext>
            </a:extLst>
          </p:cNvPr>
          <p:cNvGrpSpPr/>
          <p:nvPr/>
        </p:nvGrpSpPr>
        <p:grpSpPr>
          <a:xfrm>
            <a:off x="3437242" y="1838373"/>
            <a:ext cx="1745817" cy="3418893"/>
            <a:chOff x="3785576" y="2179781"/>
            <a:chExt cx="1803208" cy="3531291"/>
          </a:xfrm>
          <a:solidFill>
            <a:schemeClr val="tx1">
              <a:alpha val="25000"/>
            </a:schemeClr>
          </a:solidFill>
        </p:grpSpPr>
        <p:sp>
          <p:nvSpPr>
            <p:cNvPr id="38" name="Freeform: Shape 92">
              <a:extLst>
                <a:ext uri="{FF2B5EF4-FFF2-40B4-BE49-F238E27FC236}">
                  <a16:creationId xmlns:a16="http://schemas.microsoft.com/office/drawing/2014/main" id="{ABBF298A-612B-45FF-8F1E-A7715A31699D}"/>
                </a:ext>
              </a:extLst>
            </p:cNvPr>
            <p:cNvSpPr/>
            <p:nvPr/>
          </p:nvSpPr>
          <p:spPr>
            <a:xfrm>
              <a:off x="5257686" y="2179781"/>
              <a:ext cx="331098" cy="457922"/>
            </a:xfrm>
            <a:custGeom>
              <a:avLst/>
              <a:gdLst>
                <a:gd name="connsiteX0" fmla="*/ 277091 w 437270"/>
                <a:gd name="connsiteY0" fmla="*/ 0 h 591127"/>
                <a:gd name="connsiteX1" fmla="*/ 437270 w 437270"/>
                <a:gd name="connsiteY1" fmla="*/ 0 h 591127"/>
                <a:gd name="connsiteX2" fmla="*/ 160179 w 437270"/>
                <a:gd name="connsiteY2" fmla="*/ 591127 h 591127"/>
                <a:gd name="connsiteX3" fmla="*/ 0 w 437270"/>
                <a:gd name="connsiteY3" fmla="*/ 591127 h 59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270" h="591127">
                  <a:moveTo>
                    <a:pt x="277091" y="0"/>
                  </a:moveTo>
                  <a:lnTo>
                    <a:pt x="437270" y="0"/>
                  </a:lnTo>
                  <a:lnTo>
                    <a:pt x="160179" y="591127"/>
                  </a:lnTo>
                  <a:lnTo>
                    <a:pt x="0" y="5911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/>
            </a:p>
          </p:txBody>
        </p:sp>
        <p:sp>
          <p:nvSpPr>
            <p:cNvPr id="39" name="Freeform: Shape 93">
              <a:extLst>
                <a:ext uri="{FF2B5EF4-FFF2-40B4-BE49-F238E27FC236}">
                  <a16:creationId xmlns:a16="http://schemas.microsoft.com/office/drawing/2014/main" id="{C43526B9-797B-4078-8874-AD891C51082B}"/>
                </a:ext>
              </a:extLst>
            </p:cNvPr>
            <p:cNvSpPr/>
            <p:nvPr/>
          </p:nvSpPr>
          <p:spPr>
            <a:xfrm>
              <a:off x="3785576" y="2709253"/>
              <a:ext cx="1541755" cy="3001819"/>
            </a:xfrm>
            <a:custGeom>
              <a:avLst/>
              <a:gdLst>
                <a:gd name="connsiteX0" fmla="*/ 1381576 w 1541755"/>
                <a:gd name="connsiteY0" fmla="*/ 0 h 3001819"/>
                <a:gd name="connsiteX1" fmla="*/ 1541755 w 1541755"/>
                <a:gd name="connsiteY1" fmla="*/ 0 h 3001819"/>
                <a:gd name="connsiteX2" fmla="*/ 160179 w 1541755"/>
                <a:gd name="connsiteY2" fmla="*/ 3001819 h 3001819"/>
                <a:gd name="connsiteX3" fmla="*/ 0 w 1541755"/>
                <a:gd name="connsiteY3" fmla="*/ 3001819 h 300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1755" h="3001819">
                  <a:moveTo>
                    <a:pt x="1381576" y="0"/>
                  </a:moveTo>
                  <a:lnTo>
                    <a:pt x="1541755" y="0"/>
                  </a:lnTo>
                  <a:lnTo>
                    <a:pt x="160179" y="3001819"/>
                  </a:lnTo>
                  <a:lnTo>
                    <a:pt x="0" y="3001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0737D99-D60C-4CAF-A96C-2B339FC64CDD}"/>
              </a:ext>
            </a:extLst>
          </p:cNvPr>
          <p:cNvGrpSpPr/>
          <p:nvPr/>
        </p:nvGrpSpPr>
        <p:grpSpPr>
          <a:xfrm>
            <a:off x="5060414" y="1838373"/>
            <a:ext cx="1745357" cy="3418893"/>
            <a:chOff x="3786051" y="2179781"/>
            <a:chExt cx="1802733" cy="3531291"/>
          </a:xfrm>
          <a:solidFill>
            <a:schemeClr val="tx1">
              <a:alpha val="25000"/>
            </a:schemeClr>
          </a:solidFill>
        </p:grpSpPr>
        <p:sp>
          <p:nvSpPr>
            <p:cNvPr id="36" name="Freeform: Shape 95">
              <a:extLst>
                <a:ext uri="{FF2B5EF4-FFF2-40B4-BE49-F238E27FC236}">
                  <a16:creationId xmlns:a16="http://schemas.microsoft.com/office/drawing/2014/main" id="{716FDD84-5A5B-4AC5-804F-C4F2AD7766A0}"/>
                </a:ext>
              </a:extLst>
            </p:cNvPr>
            <p:cNvSpPr/>
            <p:nvPr/>
          </p:nvSpPr>
          <p:spPr>
            <a:xfrm>
              <a:off x="5257686" y="2179781"/>
              <a:ext cx="331098" cy="457922"/>
            </a:xfrm>
            <a:custGeom>
              <a:avLst/>
              <a:gdLst>
                <a:gd name="connsiteX0" fmla="*/ 277091 w 437270"/>
                <a:gd name="connsiteY0" fmla="*/ 0 h 591127"/>
                <a:gd name="connsiteX1" fmla="*/ 437270 w 437270"/>
                <a:gd name="connsiteY1" fmla="*/ 0 h 591127"/>
                <a:gd name="connsiteX2" fmla="*/ 160179 w 437270"/>
                <a:gd name="connsiteY2" fmla="*/ 591127 h 591127"/>
                <a:gd name="connsiteX3" fmla="*/ 0 w 437270"/>
                <a:gd name="connsiteY3" fmla="*/ 591127 h 59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270" h="591127">
                  <a:moveTo>
                    <a:pt x="277091" y="0"/>
                  </a:moveTo>
                  <a:lnTo>
                    <a:pt x="437270" y="0"/>
                  </a:lnTo>
                  <a:lnTo>
                    <a:pt x="160179" y="591127"/>
                  </a:lnTo>
                  <a:lnTo>
                    <a:pt x="0" y="5911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/>
            </a:p>
          </p:txBody>
        </p:sp>
        <p:sp>
          <p:nvSpPr>
            <p:cNvPr id="37" name="Freeform: Shape 96">
              <a:extLst>
                <a:ext uri="{FF2B5EF4-FFF2-40B4-BE49-F238E27FC236}">
                  <a16:creationId xmlns:a16="http://schemas.microsoft.com/office/drawing/2014/main" id="{D06C970A-60FE-4CED-9A70-0B6401DFDC2E}"/>
                </a:ext>
              </a:extLst>
            </p:cNvPr>
            <p:cNvSpPr/>
            <p:nvPr/>
          </p:nvSpPr>
          <p:spPr>
            <a:xfrm>
              <a:off x="3786051" y="2709253"/>
              <a:ext cx="1541755" cy="3001819"/>
            </a:xfrm>
            <a:custGeom>
              <a:avLst/>
              <a:gdLst>
                <a:gd name="connsiteX0" fmla="*/ 1381576 w 1541755"/>
                <a:gd name="connsiteY0" fmla="*/ 0 h 3001819"/>
                <a:gd name="connsiteX1" fmla="*/ 1541755 w 1541755"/>
                <a:gd name="connsiteY1" fmla="*/ 0 h 3001819"/>
                <a:gd name="connsiteX2" fmla="*/ 160179 w 1541755"/>
                <a:gd name="connsiteY2" fmla="*/ 3001819 h 3001819"/>
                <a:gd name="connsiteX3" fmla="*/ 0 w 1541755"/>
                <a:gd name="connsiteY3" fmla="*/ 3001819 h 300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1755" h="3001819">
                  <a:moveTo>
                    <a:pt x="1381576" y="0"/>
                  </a:moveTo>
                  <a:lnTo>
                    <a:pt x="1541755" y="0"/>
                  </a:lnTo>
                  <a:lnTo>
                    <a:pt x="160179" y="3001819"/>
                  </a:lnTo>
                  <a:lnTo>
                    <a:pt x="0" y="3001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419E6F0-F20C-426C-9341-EA783E2631B7}"/>
              </a:ext>
            </a:extLst>
          </p:cNvPr>
          <p:cNvGrpSpPr/>
          <p:nvPr/>
        </p:nvGrpSpPr>
        <p:grpSpPr>
          <a:xfrm>
            <a:off x="6677742" y="1838373"/>
            <a:ext cx="1721238" cy="3418893"/>
            <a:chOff x="3810963" y="2179781"/>
            <a:chExt cx="1777821" cy="3531291"/>
          </a:xfrm>
          <a:solidFill>
            <a:schemeClr val="tx1">
              <a:alpha val="25000"/>
            </a:schemeClr>
          </a:solidFill>
        </p:grpSpPr>
        <p:sp>
          <p:nvSpPr>
            <p:cNvPr id="34" name="Freeform: Shape 98">
              <a:extLst>
                <a:ext uri="{FF2B5EF4-FFF2-40B4-BE49-F238E27FC236}">
                  <a16:creationId xmlns:a16="http://schemas.microsoft.com/office/drawing/2014/main" id="{5F434DB6-F728-4A8F-8D5D-BDFC2BB2013E}"/>
                </a:ext>
              </a:extLst>
            </p:cNvPr>
            <p:cNvSpPr/>
            <p:nvPr/>
          </p:nvSpPr>
          <p:spPr>
            <a:xfrm>
              <a:off x="5257694" y="2179781"/>
              <a:ext cx="331090" cy="457922"/>
            </a:xfrm>
            <a:custGeom>
              <a:avLst/>
              <a:gdLst>
                <a:gd name="connsiteX0" fmla="*/ 277091 w 437270"/>
                <a:gd name="connsiteY0" fmla="*/ 0 h 591127"/>
                <a:gd name="connsiteX1" fmla="*/ 437270 w 437270"/>
                <a:gd name="connsiteY1" fmla="*/ 0 h 591127"/>
                <a:gd name="connsiteX2" fmla="*/ 160179 w 437270"/>
                <a:gd name="connsiteY2" fmla="*/ 591127 h 591127"/>
                <a:gd name="connsiteX3" fmla="*/ 0 w 437270"/>
                <a:gd name="connsiteY3" fmla="*/ 591127 h 59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270" h="591127">
                  <a:moveTo>
                    <a:pt x="277091" y="0"/>
                  </a:moveTo>
                  <a:lnTo>
                    <a:pt x="437270" y="0"/>
                  </a:lnTo>
                  <a:lnTo>
                    <a:pt x="160179" y="591127"/>
                  </a:lnTo>
                  <a:lnTo>
                    <a:pt x="0" y="5911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/>
            </a:p>
          </p:txBody>
        </p:sp>
        <p:sp>
          <p:nvSpPr>
            <p:cNvPr id="35" name="Freeform: Shape 99">
              <a:extLst>
                <a:ext uri="{FF2B5EF4-FFF2-40B4-BE49-F238E27FC236}">
                  <a16:creationId xmlns:a16="http://schemas.microsoft.com/office/drawing/2014/main" id="{943954EF-519E-4D35-9AC6-803536EE4355}"/>
                </a:ext>
              </a:extLst>
            </p:cNvPr>
            <p:cNvSpPr/>
            <p:nvPr/>
          </p:nvSpPr>
          <p:spPr>
            <a:xfrm>
              <a:off x="3810963" y="2709253"/>
              <a:ext cx="1541755" cy="3001819"/>
            </a:xfrm>
            <a:custGeom>
              <a:avLst/>
              <a:gdLst>
                <a:gd name="connsiteX0" fmla="*/ 1381576 w 1541755"/>
                <a:gd name="connsiteY0" fmla="*/ 0 h 3001819"/>
                <a:gd name="connsiteX1" fmla="*/ 1541755 w 1541755"/>
                <a:gd name="connsiteY1" fmla="*/ 0 h 3001819"/>
                <a:gd name="connsiteX2" fmla="*/ 160179 w 1541755"/>
                <a:gd name="connsiteY2" fmla="*/ 3001819 h 3001819"/>
                <a:gd name="connsiteX3" fmla="*/ 0 w 1541755"/>
                <a:gd name="connsiteY3" fmla="*/ 3001819 h 300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1755" h="3001819">
                  <a:moveTo>
                    <a:pt x="1381576" y="0"/>
                  </a:moveTo>
                  <a:lnTo>
                    <a:pt x="1541755" y="0"/>
                  </a:lnTo>
                  <a:lnTo>
                    <a:pt x="160179" y="3001819"/>
                  </a:lnTo>
                  <a:lnTo>
                    <a:pt x="0" y="3001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012F9AE-7C35-4E86-826B-EC7CD05F3D03}"/>
              </a:ext>
            </a:extLst>
          </p:cNvPr>
          <p:cNvGrpSpPr/>
          <p:nvPr/>
        </p:nvGrpSpPr>
        <p:grpSpPr>
          <a:xfrm>
            <a:off x="8279303" y="1838373"/>
            <a:ext cx="1735013" cy="3418893"/>
            <a:chOff x="3796735" y="2179781"/>
            <a:chExt cx="1792049" cy="3531291"/>
          </a:xfrm>
          <a:solidFill>
            <a:schemeClr val="tx1">
              <a:alpha val="25000"/>
            </a:schemeClr>
          </a:solidFill>
        </p:grpSpPr>
        <p:sp>
          <p:nvSpPr>
            <p:cNvPr id="32" name="Freeform: Shape 101">
              <a:extLst>
                <a:ext uri="{FF2B5EF4-FFF2-40B4-BE49-F238E27FC236}">
                  <a16:creationId xmlns:a16="http://schemas.microsoft.com/office/drawing/2014/main" id="{175A9DAC-A178-43C5-908B-5EBDDE080D9D}"/>
                </a:ext>
              </a:extLst>
            </p:cNvPr>
            <p:cNvSpPr/>
            <p:nvPr/>
          </p:nvSpPr>
          <p:spPr>
            <a:xfrm>
              <a:off x="5260495" y="2179781"/>
              <a:ext cx="328289" cy="457922"/>
            </a:xfrm>
            <a:custGeom>
              <a:avLst/>
              <a:gdLst>
                <a:gd name="connsiteX0" fmla="*/ 277091 w 437270"/>
                <a:gd name="connsiteY0" fmla="*/ 0 h 591127"/>
                <a:gd name="connsiteX1" fmla="*/ 437270 w 437270"/>
                <a:gd name="connsiteY1" fmla="*/ 0 h 591127"/>
                <a:gd name="connsiteX2" fmla="*/ 160179 w 437270"/>
                <a:gd name="connsiteY2" fmla="*/ 591127 h 591127"/>
                <a:gd name="connsiteX3" fmla="*/ 0 w 437270"/>
                <a:gd name="connsiteY3" fmla="*/ 591127 h 59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270" h="591127">
                  <a:moveTo>
                    <a:pt x="277091" y="0"/>
                  </a:moveTo>
                  <a:lnTo>
                    <a:pt x="437270" y="0"/>
                  </a:lnTo>
                  <a:lnTo>
                    <a:pt x="160179" y="591127"/>
                  </a:lnTo>
                  <a:lnTo>
                    <a:pt x="0" y="5911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/>
            </a:p>
          </p:txBody>
        </p:sp>
        <p:sp>
          <p:nvSpPr>
            <p:cNvPr id="33" name="Freeform: Shape 102">
              <a:extLst>
                <a:ext uri="{FF2B5EF4-FFF2-40B4-BE49-F238E27FC236}">
                  <a16:creationId xmlns:a16="http://schemas.microsoft.com/office/drawing/2014/main" id="{C625878D-C545-453D-ACF7-B366E73A6FBD}"/>
                </a:ext>
              </a:extLst>
            </p:cNvPr>
            <p:cNvSpPr/>
            <p:nvPr/>
          </p:nvSpPr>
          <p:spPr>
            <a:xfrm>
              <a:off x="3796735" y="2709253"/>
              <a:ext cx="1541755" cy="3001819"/>
            </a:xfrm>
            <a:custGeom>
              <a:avLst/>
              <a:gdLst>
                <a:gd name="connsiteX0" fmla="*/ 1381576 w 1541755"/>
                <a:gd name="connsiteY0" fmla="*/ 0 h 3001819"/>
                <a:gd name="connsiteX1" fmla="*/ 1541755 w 1541755"/>
                <a:gd name="connsiteY1" fmla="*/ 0 h 3001819"/>
                <a:gd name="connsiteX2" fmla="*/ 160179 w 1541755"/>
                <a:gd name="connsiteY2" fmla="*/ 3001819 h 3001819"/>
                <a:gd name="connsiteX3" fmla="*/ 0 w 1541755"/>
                <a:gd name="connsiteY3" fmla="*/ 3001819 h 300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1755" h="3001819">
                  <a:moveTo>
                    <a:pt x="1381576" y="0"/>
                  </a:moveTo>
                  <a:lnTo>
                    <a:pt x="1541755" y="0"/>
                  </a:lnTo>
                  <a:lnTo>
                    <a:pt x="160179" y="3001819"/>
                  </a:lnTo>
                  <a:lnTo>
                    <a:pt x="0" y="3001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107A8746-1C46-4782-8FDF-F1C17F66D0DB}"/>
              </a:ext>
            </a:extLst>
          </p:cNvPr>
          <p:cNvSpPr/>
          <p:nvPr/>
        </p:nvSpPr>
        <p:spPr>
          <a:xfrm rot="17629659">
            <a:off x="5228770" y="3556548"/>
            <a:ext cx="2940227" cy="60016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საერთაშორისო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ორგანიზაციებთან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endParaRPr lang="ka-GE" sz="1100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თანამშრომლობა</a:t>
            </a:r>
            <a:r>
              <a:rPr lang="en-US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 GMP/GDP-</a:t>
            </a:r>
            <a:r>
              <a:rPr lang="en-US" sz="1100" dirty="0" err="1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სისტემის</a:t>
            </a:r>
            <a:r>
              <a:rPr lang="en-US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endParaRPr lang="ka-GE" sz="1100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  <a:p>
            <a:pPr algn="ctr"/>
            <a:r>
              <a:rPr lang="ka-GE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სრული </a:t>
            </a:r>
            <a:r>
              <a:rPr lang="en-US" sz="1100" dirty="0" err="1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ამოქმედების</a:t>
            </a:r>
            <a:r>
              <a:rPr lang="en-US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მიზნით</a:t>
            </a:r>
            <a:endParaRPr lang="en-US" sz="1100" b="1" cap="all" dirty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07A8746-1C46-4782-8FDF-F1C17F66D0DB}"/>
              </a:ext>
            </a:extLst>
          </p:cNvPr>
          <p:cNvSpPr/>
          <p:nvPr/>
        </p:nvSpPr>
        <p:spPr>
          <a:xfrm rot="17629659">
            <a:off x="3448472" y="3516202"/>
            <a:ext cx="3265638" cy="60016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საერთაშორისო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სტანდარტების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აღიარება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endParaRPr lang="ka-GE" sz="1100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  <a:p>
            <a:pPr algn="ctr"/>
            <a:r>
              <a:rPr lang="en-US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(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მაგ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., ICH)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და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მათი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აღსრულება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endParaRPr lang="ka-GE" sz="1100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ეროვნულ</a:t>
            </a:r>
            <a:r>
              <a:rPr lang="en-US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დონეზე</a:t>
            </a:r>
            <a:endParaRPr lang="en-US" sz="1100" b="1" cap="all" dirty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07A8746-1C46-4782-8FDF-F1C17F66D0DB}"/>
              </a:ext>
            </a:extLst>
          </p:cNvPr>
          <p:cNvSpPr/>
          <p:nvPr/>
        </p:nvSpPr>
        <p:spPr>
          <a:xfrm rot="17629659">
            <a:off x="1888440" y="3550616"/>
            <a:ext cx="3147015" cy="60016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საერთაშორისო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ორგანიზაციებში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endParaRPr lang="ka-GE" sz="1100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  <a:p>
            <a:pPr algn="ctr"/>
            <a:r>
              <a:rPr lang="en-US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(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pharmacopoeia, </a:t>
            </a:r>
            <a:r>
              <a:rPr lang="en-US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EDQM 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OMCL, PIC/S, ICH) </a:t>
            </a:r>
            <a:endParaRPr lang="ka-GE" sz="1100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გაწევრიანების</a:t>
            </a:r>
            <a:r>
              <a:rPr lang="en-US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პროცესის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BPG Banner ExtraSquare Caps" panose="02060504020202060204" pitchFamily="18" charset="0"/>
              </a:rPr>
              <a:t>ინიცირება</a:t>
            </a:r>
            <a:endParaRPr lang="en-US" sz="1100" b="1" cap="all" dirty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07A8746-1C46-4782-8FDF-F1C17F66D0DB}"/>
              </a:ext>
            </a:extLst>
          </p:cNvPr>
          <p:cNvSpPr/>
          <p:nvPr/>
        </p:nvSpPr>
        <p:spPr>
          <a:xfrm rot="17629659">
            <a:off x="351353" y="3543370"/>
            <a:ext cx="3057247" cy="60016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ka-GE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USP </a:t>
            </a:r>
            <a:r>
              <a:rPr lang="ka-GE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(ამერიკის შეერთებული შტატები) </a:t>
            </a:r>
            <a:endParaRPr lang="ka-GE" sz="1100" dirty="0" smtClean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  <a:p>
            <a:pPr lvl="0" algn="ctr"/>
            <a:r>
              <a:rPr lang="ka-GE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ფარმაკოპეის </a:t>
            </a:r>
            <a:r>
              <a:rPr lang="ka-GE" sz="1100" dirty="0">
                <a:solidFill>
                  <a:schemeClr val="bg1"/>
                </a:solidFill>
                <a:latin typeface="BPG Banner ExtraSquare Caps" panose="02060504020202060204" pitchFamily="18" charset="0"/>
              </a:rPr>
              <a:t>განახლებული </a:t>
            </a:r>
            <a:r>
              <a:rPr lang="ka-GE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სტატიის </a:t>
            </a:r>
          </a:p>
          <a:p>
            <a:pPr lvl="0" algn="ctr"/>
            <a:r>
              <a:rPr lang="ka-GE" sz="1100" dirty="0" smtClean="0">
                <a:solidFill>
                  <a:schemeClr val="bg1"/>
                </a:solidFill>
                <a:latin typeface="BPG Banner ExtraSquare Caps" panose="02060504020202060204" pitchFamily="18" charset="0"/>
              </a:rPr>
              <a:t>შესყიდვა</a:t>
            </a:r>
            <a:endParaRPr lang="en-US" sz="1100" b="1" cap="all" dirty="0">
              <a:solidFill>
                <a:schemeClr val="bg1"/>
              </a:solidFill>
              <a:latin typeface="BPG Banner ExtraSquare Caps" panose="0206050402020206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39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42" grpId="0"/>
      <p:bldP spid="49" grpId="0"/>
      <p:bldP spid="50" grpId="0"/>
      <p:bldP spid="5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4835</TotalTime>
  <Words>342</Words>
  <Application>Microsoft Office PowerPoint</Application>
  <PresentationFormat>Widescreen</PresentationFormat>
  <Paragraphs>87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BPG Banner ExtraSquare Caps</vt:lpstr>
      <vt:lpstr>Calibri</vt:lpstr>
      <vt:lpstr>Calibri Light</vt:lpstr>
      <vt:lpstr>Sylfaen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Zaza Berishvili</dc:creator>
  <cp:lastModifiedBy>Zaal Kapanadze</cp:lastModifiedBy>
  <cp:revision>543</cp:revision>
  <cp:lastPrinted>2019-12-24T09:57:18Z</cp:lastPrinted>
  <dcterms:created xsi:type="dcterms:W3CDTF">2018-02-19T16:51:11Z</dcterms:created>
  <dcterms:modified xsi:type="dcterms:W3CDTF">2019-12-24T18:05:30Z</dcterms:modified>
</cp:coreProperties>
</file>