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88.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s/slide209.xml" ContentType="application/vnd.openxmlformats-officedocument.presentationml.slide+xml"/>
  <Override PartName="/ppt/slides/slide2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s/slide216.xml" ContentType="application/vnd.openxmlformats-officedocument.presentationml.slide+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23.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Default Extension="jpeg" ContentType="image/jpeg"/>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Default Extension="docx" ContentType="application/vnd.openxmlformats-officedocument.wordprocessingml.document"/>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theme/themeOverride2.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1"/>
  </p:notesMasterIdLst>
  <p:sldIdLst>
    <p:sldId id="394" r:id="rId2"/>
    <p:sldId id="256" r:id="rId3"/>
    <p:sldId id="307" r:id="rId4"/>
    <p:sldId id="309" r:id="rId5"/>
    <p:sldId id="305" r:id="rId6"/>
    <p:sldId id="485" r:id="rId7"/>
    <p:sldId id="490" r:id="rId8"/>
    <p:sldId id="488" r:id="rId9"/>
    <p:sldId id="487" r:id="rId10"/>
    <p:sldId id="489" r:id="rId11"/>
    <p:sldId id="486" r:id="rId12"/>
    <p:sldId id="310" r:id="rId13"/>
    <p:sldId id="312" r:id="rId14"/>
    <p:sldId id="313" r:id="rId15"/>
    <p:sldId id="314" r:id="rId16"/>
    <p:sldId id="315" r:id="rId17"/>
    <p:sldId id="316" r:id="rId18"/>
    <p:sldId id="317" r:id="rId19"/>
    <p:sldId id="318" r:id="rId20"/>
    <p:sldId id="319" r:id="rId21"/>
    <p:sldId id="320" r:id="rId22"/>
    <p:sldId id="321" r:id="rId23"/>
    <p:sldId id="456" r:id="rId24"/>
    <p:sldId id="324" r:id="rId25"/>
    <p:sldId id="325" r:id="rId26"/>
    <p:sldId id="326" r:id="rId27"/>
    <p:sldId id="327" r:id="rId28"/>
    <p:sldId id="473" r:id="rId29"/>
    <p:sldId id="463" r:id="rId30"/>
    <p:sldId id="328" r:id="rId31"/>
    <p:sldId id="329" r:id="rId32"/>
    <p:sldId id="330" r:id="rId33"/>
    <p:sldId id="507" r:id="rId34"/>
    <p:sldId id="331" r:id="rId35"/>
    <p:sldId id="333" r:id="rId36"/>
    <p:sldId id="457" r:id="rId37"/>
    <p:sldId id="345" r:id="rId38"/>
    <p:sldId id="346" r:id="rId39"/>
    <p:sldId id="347" r:id="rId40"/>
    <p:sldId id="348" r:id="rId41"/>
    <p:sldId id="349" r:id="rId42"/>
    <p:sldId id="350" r:id="rId43"/>
    <p:sldId id="351" r:id="rId44"/>
    <p:sldId id="352" r:id="rId45"/>
    <p:sldId id="353" r:id="rId46"/>
    <p:sldId id="354" r:id="rId47"/>
    <p:sldId id="355" r:id="rId48"/>
    <p:sldId id="356" r:id="rId49"/>
    <p:sldId id="357" r:id="rId50"/>
    <p:sldId id="358" r:id="rId51"/>
    <p:sldId id="359" r:id="rId52"/>
    <p:sldId id="360" r:id="rId53"/>
    <p:sldId id="361" r:id="rId54"/>
    <p:sldId id="362" r:id="rId55"/>
    <p:sldId id="363" r:id="rId56"/>
    <p:sldId id="364" r:id="rId57"/>
    <p:sldId id="365" r:id="rId58"/>
    <p:sldId id="426" r:id="rId59"/>
    <p:sldId id="335" r:id="rId60"/>
    <p:sldId id="337" r:id="rId61"/>
    <p:sldId id="366" r:id="rId62"/>
    <p:sldId id="367" r:id="rId63"/>
    <p:sldId id="368" r:id="rId64"/>
    <p:sldId id="369" r:id="rId65"/>
    <p:sldId id="370" r:id="rId66"/>
    <p:sldId id="371" r:id="rId67"/>
    <p:sldId id="372" r:id="rId68"/>
    <p:sldId id="373" r:id="rId69"/>
    <p:sldId id="374" r:id="rId70"/>
    <p:sldId id="375" r:id="rId71"/>
    <p:sldId id="376" r:id="rId72"/>
    <p:sldId id="377" r:id="rId73"/>
    <p:sldId id="378" r:id="rId74"/>
    <p:sldId id="379" r:id="rId75"/>
    <p:sldId id="380" r:id="rId76"/>
    <p:sldId id="381" r:id="rId77"/>
    <p:sldId id="382" r:id="rId78"/>
    <p:sldId id="383" r:id="rId79"/>
    <p:sldId id="427" r:id="rId80"/>
    <p:sldId id="385" r:id="rId81"/>
    <p:sldId id="428" r:id="rId82"/>
    <p:sldId id="429" r:id="rId83"/>
    <p:sldId id="430" r:id="rId84"/>
    <p:sldId id="334" r:id="rId85"/>
    <p:sldId id="431" r:id="rId86"/>
    <p:sldId id="458" r:id="rId87"/>
    <p:sldId id="459" r:id="rId88"/>
    <p:sldId id="460" r:id="rId89"/>
    <p:sldId id="432" r:id="rId90"/>
    <p:sldId id="257" r:id="rId91"/>
    <p:sldId id="259" r:id="rId92"/>
    <p:sldId id="260" r:id="rId93"/>
    <p:sldId id="433" r:id="rId94"/>
    <p:sldId id="434" r:id="rId95"/>
    <p:sldId id="435" r:id="rId96"/>
    <p:sldId id="436" r:id="rId97"/>
    <p:sldId id="437" r:id="rId98"/>
    <p:sldId id="452" r:id="rId99"/>
    <p:sldId id="451" r:id="rId100"/>
    <p:sldId id="438" r:id="rId101"/>
    <p:sldId id="439" r:id="rId102"/>
    <p:sldId id="262" r:id="rId103"/>
    <p:sldId id="264" r:id="rId104"/>
    <p:sldId id="263" r:id="rId105"/>
    <p:sldId id="265" r:id="rId106"/>
    <p:sldId id="266" r:id="rId107"/>
    <p:sldId id="395" r:id="rId108"/>
    <p:sldId id="396" r:id="rId109"/>
    <p:sldId id="397" r:id="rId110"/>
    <p:sldId id="398" r:id="rId111"/>
    <p:sldId id="399" r:id="rId112"/>
    <p:sldId id="400" r:id="rId113"/>
    <p:sldId id="401" r:id="rId114"/>
    <p:sldId id="402" r:id="rId115"/>
    <p:sldId id="403" r:id="rId116"/>
    <p:sldId id="404" r:id="rId117"/>
    <p:sldId id="405" r:id="rId118"/>
    <p:sldId id="406" r:id="rId119"/>
    <p:sldId id="407" r:id="rId120"/>
    <p:sldId id="408" r:id="rId121"/>
    <p:sldId id="409" r:id="rId122"/>
    <p:sldId id="410" r:id="rId123"/>
    <p:sldId id="411" r:id="rId124"/>
    <p:sldId id="412" r:id="rId125"/>
    <p:sldId id="413" r:id="rId126"/>
    <p:sldId id="414" r:id="rId127"/>
    <p:sldId id="415" r:id="rId128"/>
    <p:sldId id="416" r:id="rId129"/>
    <p:sldId id="417" r:id="rId130"/>
    <p:sldId id="418" r:id="rId131"/>
    <p:sldId id="419" r:id="rId132"/>
    <p:sldId id="420" r:id="rId133"/>
    <p:sldId id="421" r:id="rId134"/>
    <p:sldId id="422" r:id="rId135"/>
    <p:sldId id="423" r:id="rId136"/>
    <p:sldId id="424" r:id="rId137"/>
    <p:sldId id="425" r:id="rId138"/>
    <p:sldId id="453" r:id="rId139"/>
    <p:sldId id="267" r:id="rId140"/>
    <p:sldId id="462" r:id="rId141"/>
    <p:sldId id="268" r:id="rId142"/>
    <p:sldId id="269" r:id="rId143"/>
    <p:sldId id="270" r:id="rId144"/>
    <p:sldId id="271" r:id="rId145"/>
    <p:sldId id="272" r:id="rId146"/>
    <p:sldId id="273" r:id="rId147"/>
    <p:sldId id="274" r:id="rId148"/>
    <p:sldId id="275" r:id="rId149"/>
    <p:sldId id="276" r:id="rId150"/>
    <p:sldId id="277" r:id="rId151"/>
    <p:sldId id="278" r:id="rId152"/>
    <p:sldId id="279" r:id="rId153"/>
    <p:sldId id="280" r:id="rId154"/>
    <p:sldId id="281" r:id="rId155"/>
    <p:sldId id="282" r:id="rId156"/>
    <p:sldId id="283" r:id="rId157"/>
    <p:sldId id="284" r:id="rId158"/>
    <p:sldId id="285" r:id="rId159"/>
    <p:sldId id="286" r:id="rId160"/>
    <p:sldId id="287" r:id="rId161"/>
    <p:sldId id="440" r:id="rId162"/>
    <p:sldId id="441" r:id="rId163"/>
    <p:sldId id="442" r:id="rId164"/>
    <p:sldId id="444" r:id="rId165"/>
    <p:sldId id="443" r:id="rId166"/>
    <p:sldId id="445" r:id="rId167"/>
    <p:sldId id="446" r:id="rId168"/>
    <p:sldId id="447" r:id="rId169"/>
    <p:sldId id="448" r:id="rId170"/>
    <p:sldId id="450" r:id="rId171"/>
    <p:sldId id="288" r:id="rId172"/>
    <p:sldId id="289" r:id="rId173"/>
    <p:sldId id="290" r:id="rId174"/>
    <p:sldId id="291" r:id="rId175"/>
    <p:sldId id="292" r:id="rId176"/>
    <p:sldId id="293" r:id="rId177"/>
    <p:sldId id="294" r:id="rId178"/>
    <p:sldId id="295" r:id="rId179"/>
    <p:sldId id="464" r:id="rId180"/>
    <p:sldId id="465" r:id="rId181"/>
    <p:sldId id="466" r:id="rId182"/>
    <p:sldId id="493" r:id="rId183"/>
    <p:sldId id="501" r:id="rId184"/>
    <p:sldId id="502" r:id="rId185"/>
    <p:sldId id="296" r:id="rId186"/>
    <p:sldId id="467" r:id="rId187"/>
    <p:sldId id="297" r:id="rId188"/>
    <p:sldId id="454" r:id="rId189"/>
    <p:sldId id="298" r:id="rId190"/>
    <p:sldId id="299" r:id="rId191"/>
    <p:sldId id="300" r:id="rId192"/>
    <p:sldId id="301" r:id="rId193"/>
    <p:sldId id="386" r:id="rId194"/>
    <p:sldId id="494" r:id="rId195"/>
    <p:sldId id="495" r:id="rId196"/>
    <p:sldId id="496" r:id="rId197"/>
    <p:sldId id="497" r:id="rId198"/>
    <p:sldId id="498" r:id="rId199"/>
    <p:sldId id="499" r:id="rId200"/>
    <p:sldId id="387" r:id="rId201"/>
    <p:sldId id="388" r:id="rId202"/>
    <p:sldId id="389" r:id="rId203"/>
    <p:sldId id="455" r:id="rId204"/>
    <p:sldId id="390" r:id="rId205"/>
    <p:sldId id="391" r:id="rId206"/>
    <p:sldId id="392" r:id="rId207"/>
    <p:sldId id="393" r:id="rId208"/>
    <p:sldId id="302" r:id="rId209"/>
    <p:sldId id="475" r:id="rId210"/>
    <p:sldId id="476" r:id="rId211"/>
    <p:sldId id="477" r:id="rId212"/>
    <p:sldId id="479" r:id="rId213"/>
    <p:sldId id="478" r:id="rId214"/>
    <p:sldId id="481" r:id="rId215"/>
    <p:sldId id="482" r:id="rId216"/>
    <p:sldId id="483" r:id="rId217"/>
    <p:sldId id="484" r:id="rId218"/>
    <p:sldId id="480" r:id="rId219"/>
    <p:sldId id="503" r:id="rId220"/>
    <p:sldId id="470" r:id="rId221"/>
    <p:sldId id="492" r:id="rId222"/>
    <p:sldId id="500" r:id="rId223"/>
    <p:sldId id="472" r:id="rId224"/>
    <p:sldId id="504" r:id="rId225"/>
    <p:sldId id="468" r:id="rId226"/>
    <p:sldId id="474" r:id="rId227"/>
    <p:sldId id="471" r:id="rId228"/>
    <p:sldId id="505" r:id="rId229"/>
    <p:sldId id="506" r:id="rId230"/>
  </p:sldIdLst>
  <p:sldSz cx="9144000" cy="6858000" type="screen4x3"/>
  <p:notesSz cx="7132638" cy="9418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8" autoAdjust="0"/>
  </p:normalViewPr>
  <p:slideViewPr>
    <p:cSldViewPr>
      <p:cViewPr>
        <p:scale>
          <a:sx n="100" d="100"/>
          <a:sy n="100" d="100"/>
        </p:scale>
        <p:origin x="-516" y="210"/>
      </p:cViewPr>
      <p:guideLst>
        <p:guide orient="horz" pos="2160"/>
        <p:guide pos="2880"/>
      </p:guideLst>
    </p:cSldViewPr>
  </p:slideViewPr>
  <p:outlineViewPr>
    <p:cViewPr>
      <p:scale>
        <a:sx n="33" d="100"/>
        <a:sy n="33" d="100"/>
      </p:scale>
      <p:origin x="0" y="21075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viewProps" Target="viewProp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tableStyles" Target="tableStyle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231" Type="http://schemas.openxmlformats.org/officeDocument/2006/relationships/notesMaster" Target="notesMasters/notesMaster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90863" cy="471488"/>
          </a:xfrm>
          <a:prstGeom prst="rect">
            <a:avLst/>
          </a:prstGeom>
        </p:spPr>
        <p:txBody>
          <a:bodyPr vert="horz" lIns="94567" tIns="47284" rIns="94567" bIns="47284" rtlCol="0"/>
          <a:lstStyle>
            <a:lvl1pPr algn="l">
              <a:defRPr sz="1200"/>
            </a:lvl1pPr>
          </a:lstStyle>
          <a:p>
            <a:pPr>
              <a:defRPr/>
            </a:pPr>
            <a:endParaRPr lang="en-US"/>
          </a:p>
        </p:txBody>
      </p:sp>
      <p:sp>
        <p:nvSpPr>
          <p:cNvPr id="3" name="Date Placeholder 2"/>
          <p:cNvSpPr>
            <a:spLocks noGrp="1"/>
          </p:cNvSpPr>
          <p:nvPr>
            <p:ph type="dt" idx="1"/>
          </p:nvPr>
        </p:nvSpPr>
        <p:spPr>
          <a:xfrm>
            <a:off x="4040188" y="0"/>
            <a:ext cx="3090862" cy="471488"/>
          </a:xfrm>
          <a:prstGeom prst="rect">
            <a:avLst/>
          </a:prstGeom>
        </p:spPr>
        <p:txBody>
          <a:bodyPr vert="horz" lIns="94567" tIns="47284" rIns="94567" bIns="47284" rtlCol="0"/>
          <a:lstStyle>
            <a:lvl1pPr algn="r">
              <a:defRPr sz="1200"/>
            </a:lvl1pPr>
          </a:lstStyle>
          <a:p>
            <a:pPr>
              <a:defRPr/>
            </a:pPr>
            <a:fld id="{8AB34561-D60E-4979-AAF5-D14A45B0DD5D}" type="datetimeFigureOut">
              <a:rPr lang="en-US"/>
              <a:pPr>
                <a:defRPr/>
              </a:pPr>
              <a:t>2/13/2013</a:t>
            </a:fld>
            <a:endParaRPr lang="en-US"/>
          </a:p>
        </p:txBody>
      </p:sp>
      <p:sp>
        <p:nvSpPr>
          <p:cNvPr id="4" name="Slide Image Placeholder 3"/>
          <p:cNvSpPr>
            <a:spLocks noGrp="1" noRot="1" noChangeAspect="1"/>
          </p:cNvSpPr>
          <p:nvPr>
            <p:ph type="sldImg" idx="2"/>
          </p:nvPr>
        </p:nvSpPr>
        <p:spPr>
          <a:xfrm>
            <a:off x="1211263" y="706438"/>
            <a:ext cx="4710112" cy="3532187"/>
          </a:xfrm>
          <a:prstGeom prst="rect">
            <a:avLst/>
          </a:prstGeom>
          <a:noFill/>
          <a:ln w="12700">
            <a:solidFill>
              <a:prstClr val="black"/>
            </a:solidFill>
          </a:ln>
        </p:spPr>
        <p:txBody>
          <a:bodyPr vert="horz" lIns="94567" tIns="47284" rIns="94567" bIns="47284" rtlCol="0" anchor="ctr"/>
          <a:lstStyle/>
          <a:p>
            <a:pPr lvl="0"/>
            <a:endParaRPr lang="en-US" noProof="0" smtClean="0"/>
          </a:p>
        </p:txBody>
      </p:sp>
      <p:sp>
        <p:nvSpPr>
          <p:cNvPr id="5" name="Notes Placeholder 4"/>
          <p:cNvSpPr>
            <a:spLocks noGrp="1"/>
          </p:cNvSpPr>
          <p:nvPr>
            <p:ph type="body" sz="quarter" idx="3"/>
          </p:nvPr>
        </p:nvSpPr>
        <p:spPr>
          <a:xfrm>
            <a:off x="712788" y="4473575"/>
            <a:ext cx="5707062" cy="4238625"/>
          </a:xfrm>
          <a:prstGeom prst="rect">
            <a:avLst/>
          </a:prstGeom>
        </p:spPr>
        <p:txBody>
          <a:bodyPr vert="horz" lIns="94567" tIns="47284" rIns="94567" bIns="4728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945563"/>
            <a:ext cx="3090863" cy="471487"/>
          </a:xfrm>
          <a:prstGeom prst="rect">
            <a:avLst/>
          </a:prstGeom>
        </p:spPr>
        <p:txBody>
          <a:bodyPr vert="horz" lIns="94567" tIns="47284" rIns="94567" bIns="47284"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4040188" y="8945563"/>
            <a:ext cx="3090862" cy="471487"/>
          </a:xfrm>
          <a:prstGeom prst="rect">
            <a:avLst/>
          </a:prstGeom>
        </p:spPr>
        <p:txBody>
          <a:bodyPr vert="horz" lIns="94567" tIns="47284" rIns="94567" bIns="47284" rtlCol="0" anchor="b"/>
          <a:lstStyle>
            <a:lvl1pPr algn="r">
              <a:defRPr sz="1200"/>
            </a:lvl1pPr>
          </a:lstStyle>
          <a:p>
            <a:pPr>
              <a:defRPr/>
            </a:pPr>
            <a:fld id="{CB940ADD-DA5D-406E-8C8C-D3B5388D791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bwMode="auto">
          <a:noFill/>
          <a:ln>
            <a:solidFill>
              <a:srgbClr val="000000"/>
            </a:solidFill>
            <a:miter lim="800000"/>
            <a:headEnd/>
            <a:tailEnd/>
          </a:ln>
        </p:spPr>
      </p:sp>
      <p:sp>
        <p:nvSpPr>
          <p:cNvPr id="245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 binder: Agenda, Org Chart, Contact List, Dept Responsibilities</a:t>
            </a:r>
          </a:p>
        </p:txBody>
      </p:sp>
      <p:sp>
        <p:nvSpPr>
          <p:cNvPr id="245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121866F-7BE2-4330-83D7-0E07A9E375CD}" type="slidenum">
              <a:rPr lang="en-US" smtClean="0"/>
              <a:pPr/>
              <a:t>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35B44356-322B-4B36-BC1F-2C573ED2DFFD}" type="datetime1">
              <a:rPr lang="en-US"/>
              <a:pPr>
                <a:defRPr/>
              </a:pPr>
              <a:t>2/13/2013</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90D49FDF-E948-444D-B6B5-F16A121FFA9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284EFCD-AD09-4A93-8BA4-C140A4AAA9ED}" type="datetime1">
              <a:rPr lang="en-US"/>
              <a:pPr>
                <a:defRPr/>
              </a:pPr>
              <a:t>2/13/2013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E9B1B59-9CC5-4556-AA5F-142FE2A8B1C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53F5219-8125-4CFB-9AD0-56293B5766EC}" type="datetime1">
              <a:rPr lang="en-US"/>
              <a:pPr>
                <a:defRPr/>
              </a:pPr>
              <a:t>2/13/2013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A40FBB9-4743-4418-95CC-0A35C8FEAD2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319B8CD8-5C49-421A-B3DB-47F5493A9DE5}" type="datetime1">
              <a:rPr lang="en-US"/>
              <a:pPr>
                <a:defRPr/>
              </a:pPr>
              <a:t>2/13/2013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0DD1002-17A8-43C4-80C1-73B1ACE6246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A3D62737-F386-48FD-A59E-4A21FEA0DE02}" type="datetime1">
              <a:rPr lang="en-US"/>
              <a:pPr>
                <a:defRPr/>
              </a:pPr>
              <a:t>2/13/2013</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205D9499-8064-4BEA-90E8-59CCDAC7116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75669952-C6FD-438A-B1D9-5C4A3FA414B5}" type="datetime1">
              <a:rPr lang="en-US"/>
              <a:pPr>
                <a:defRPr/>
              </a:pPr>
              <a:t>2/13/2013</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0558311B-A0A8-4404-A87C-F8C2DB4F39A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3C3A1054-C7ED-4915-B46D-D3B62DE7FB2C}" type="datetime1">
              <a:rPr lang="en-US"/>
              <a:pPr>
                <a:defRPr/>
              </a:pPr>
              <a:t>2/13/2013</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C7732B88-6A42-4A76-9AB1-31AC5D02B7CE}"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526B2983-9C6E-45F0-AC42-CB0AF17CC455}" type="datetime1">
              <a:rPr lang="en-US"/>
              <a:pPr>
                <a:defRPr/>
              </a:pPr>
              <a:t>2/13/2013</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76437990-1496-481F-A7BC-69E705801BC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9EB8E41F-5280-472C-A687-C1E54A4C5880}" type="datetime1">
              <a:rPr lang="en-US"/>
              <a:pPr>
                <a:defRPr/>
              </a:pPr>
              <a:t>2/13/2013</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73A55800-500C-4B31-9FCC-BAD7D21E06F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4BAC1B71-11F5-44E1-8D6B-881608978868}" type="datetime1">
              <a:rPr lang="en-US"/>
              <a:pPr>
                <a:defRPr/>
              </a:pPr>
              <a:t>2/13/2013</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41D6852E-F624-48AF-A71A-B751A95914F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BEA02FC1-F44B-40F9-B124-D3C4218E2CEA}" type="datetime1">
              <a:rPr lang="en-US"/>
              <a:pPr>
                <a:defRPr/>
              </a:pPr>
              <a:t>2/13/2013</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8F56D04E-0353-4147-ACBA-9F110BF7F6A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4105"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fld id="{CFD98B25-44D9-4276-B78F-5C2ED2514F9C}" type="datetime1">
              <a:rPr lang="en-US"/>
              <a:pPr>
                <a:defRPr/>
              </a:pPr>
              <a:t>2/13/2013</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89BB1DFF-0C0F-4039-B239-CA090CB4521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17" r:id="rId1"/>
    <p:sldLayoutId id="2147483913" r:id="rId2"/>
    <p:sldLayoutId id="2147483918" r:id="rId3"/>
    <p:sldLayoutId id="2147483919" r:id="rId4"/>
    <p:sldLayoutId id="2147483920" r:id="rId5"/>
    <p:sldLayoutId id="2147483921" r:id="rId6"/>
    <p:sldLayoutId id="2147483914" r:id="rId7"/>
    <p:sldLayoutId id="2147483922" r:id="rId8"/>
    <p:sldLayoutId id="2147483923" r:id="rId9"/>
    <p:sldLayoutId id="2147483915" r:id="rId10"/>
    <p:sldLayoutId id="2147483916" r:id="rId11"/>
  </p:sldLayoutIdLst>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hyperlink" Target="mailto:Salomone@dccc.org" TargetMode="Externa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hyperlink" Target="mailto:Salomone@dccc.org" TargetMode="Externa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hyperlink" Target="mailto:Salomone@dccc.org" TargetMode="Externa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hyperlink" Target="mailto:Salomone@dccc.org" TargetMode="Externa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hyperlink" Target="mailto:Salomone@dccc.org" TargetMode="Externa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hyperlink" Target="mailto:Salomone@dccc.org" TargetMode="Externa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hyperlink" Target="mailto:Salomone@dccc.org" TargetMode="Externa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hyperlink" Target="mailto:Salomone@dccc.org" TargetMode="Externa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hyperlink" Target="mailto:Salomone@dccc.org" TargetMode="Externa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hyperlink" Target="mailto:Salomone@dccc.org" TargetMode="Externa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hyperlink" Target="http://disclosures.house.gov/ld/ldsearch.aspx" TargetMode="External"/><Relationship Id="rId2" Type="http://schemas.openxmlformats.org/officeDocument/2006/relationships/hyperlink" Target="http://soprweb.senate.gov/index.cfm?event=selectfields" TargetMode="Externa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hyperlink" Target="http://disclosures.house.gov/ld/ldsearch.aspx" TargetMode="External"/><Relationship Id="rId2" Type="http://schemas.openxmlformats.org/officeDocument/2006/relationships/hyperlink" Target="http://soprweb.senate.gov/index.cfm?event=selectfields" TargetMode="Externa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01.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05.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9.xml"/></Relationships>
</file>

<file path=ppt/slides/_rels/slide207.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emf"/><Relationship Id="rId1" Type="http://schemas.openxmlformats.org/officeDocument/2006/relationships/slideLayout" Target="../slideLayouts/slideLayout2.xml"/><Relationship Id="rId4" Type="http://schemas.openxmlformats.org/officeDocument/2006/relationships/image" Target="../media/image82.emf"/></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dunn@dccc.org" TargetMode="External"/><Relationship Id="rId2" Type="http://schemas.openxmlformats.org/officeDocument/2006/relationships/hyperlink" Target="mailto:durr@dccc.or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mailto:appel@dccc.or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hyperlink" Target="mailto:lrose@dccc.org"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smtClean="0"/>
              <a:t>2013 DCCC Finance Training</a:t>
            </a:r>
            <a:endParaRPr lang="en-US" dirty="0"/>
          </a:p>
        </p:txBody>
      </p:sp>
      <p:sp>
        <p:nvSpPr>
          <p:cNvPr id="12291" name="Subtitle 2"/>
          <p:cNvSpPr>
            <a:spLocks noGrp="1"/>
          </p:cNvSpPr>
          <p:nvPr>
            <p:ph type="subTitle" idx="1"/>
          </p:nvPr>
        </p:nvSpPr>
        <p:spPr>
          <a:xfrm>
            <a:off x="685800" y="3611563"/>
            <a:ext cx="7772400" cy="1200150"/>
          </a:xfrm>
        </p:spPr>
        <p:txBody>
          <a:bodyPr/>
          <a:lstStyle/>
          <a:p>
            <a:pPr marR="0" eaLnBrk="1" hangingPunct="1"/>
            <a:r>
              <a:rPr lang="en-US" smtClean="0"/>
              <a:t>Welcome</a:t>
            </a:r>
          </a:p>
        </p:txBody>
      </p:sp>
      <p:sp>
        <p:nvSpPr>
          <p:cNvPr id="1229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7F04F4D-F5EB-49B3-9C97-DA8D00F6343D}" type="slidenum">
              <a:rPr lang="en-US" smtClean="0"/>
              <a:pPr/>
              <a:t>1</a:t>
            </a:fld>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p:txBody>
          <a:bodyPr/>
          <a:lstStyle/>
          <a:p>
            <a:pPr eaLnBrk="1" hangingPunct="1">
              <a:buFont typeface="Wingdings 3" pitchFamily="18" charset="2"/>
              <a:buNone/>
            </a:pPr>
            <a:r>
              <a:rPr lang="en-US" sz="1800" b="1" dirty="0" smtClean="0"/>
              <a:t>Johana Borjas– National Finance Assistant</a:t>
            </a:r>
            <a:endParaRPr lang="en-US" sz="1800" dirty="0" smtClean="0"/>
          </a:p>
          <a:p>
            <a:pPr eaLnBrk="1" hangingPunct="1"/>
            <a:r>
              <a:rPr lang="en-US" sz="1800" dirty="0" smtClean="0"/>
              <a:t>Responsible for </a:t>
            </a:r>
            <a:r>
              <a:rPr lang="en-US" sz="1800" dirty="0" smtClean="0"/>
              <a:t>Missy and Stella’s schedules </a:t>
            </a:r>
            <a:endParaRPr lang="en-US" sz="1800" dirty="0" smtClean="0"/>
          </a:p>
          <a:p>
            <a:pPr eaLnBrk="1" hangingPunct="1"/>
            <a:r>
              <a:rPr lang="en-US" sz="1800" dirty="0" smtClean="0"/>
              <a:t>Collect and return all items needing approval from </a:t>
            </a:r>
            <a:r>
              <a:rPr lang="en-US" sz="1800" dirty="0" smtClean="0"/>
              <a:t>Stella &amp; </a:t>
            </a:r>
            <a:r>
              <a:rPr lang="en-US" sz="1800" dirty="0" smtClean="0"/>
              <a:t>Missy </a:t>
            </a:r>
          </a:p>
          <a:p>
            <a:pPr lvl="1" eaLnBrk="1" hangingPunct="1"/>
            <a:r>
              <a:rPr lang="en-US" sz="1800" dirty="0" smtClean="0"/>
              <a:t>This includes: leave requests, check requests, travel expenses, call sheets, briefings, cards, talking points, etc. </a:t>
            </a:r>
          </a:p>
          <a:p>
            <a:pPr eaLnBrk="1" hangingPunct="1"/>
            <a:r>
              <a:rPr lang="en-US" sz="1800" dirty="0" smtClean="0"/>
              <a:t>Compile travel binder for </a:t>
            </a:r>
            <a:r>
              <a:rPr lang="en-US" sz="1800" dirty="0" smtClean="0"/>
              <a:t>Missy and Stella when </a:t>
            </a:r>
            <a:r>
              <a:rPr lang="en-US" sz="1800" dirty="0" smtClean="0"/>
              <a:t>staffing NP or SJI </a:t>
            </a:r>
          </a:p>
          <a:p>
            <a:pPr eaLnBrk="1" hangingPunct="1"/>
            <a:r>
              <a:rPr lang="en-US" sz="1800" dirty="0" smtClean="0"/>
              <a:t>Compile weekly reports for SJI</a:t>
            </a:r>
          </a:p>
          <a:p>
            <a:pPr eaLnBrk="1" hangingPunct="1"/>
            <a:r>
              <a:rPr lang="en-US" sz="1800" dirty="0" smtClean="0"/>
              <a:t>Assist </a:t>
            </a:r>
            <a:r>
              <a:rPr lang="en-US" sz="1800" dirty="0" err="1" smtClean="0"/>
              <a:t>regionals</a:t>
            </a:r>
            <a:r>
              <a:rPr lang="en-US" sz="1800" dirty="0" smtClean="0"/>
              <a:t> with fundraising events, outreach and other </a:t>
            </a:r>
            <a:r>
              <a:rPr lang="en-US" sz="1800" dirty="0" smtClean="0"/>
              <a:t>tasks as needed </a:t>
            </a:r>
            <a:endParaRPr lang="en-US" sz="1800" dirty="0" smtClean="0"/>
          </a:p>
          <a:p>
            <a:pPr eaLnBrk="1" hangingPunct="1"/>
            <a:r>
              <a:rPr lang="en-US" sz="1800" dirty="0" smtClean="0"/>
              <a:t>Assist with National events (Napa, Conference Calls, NY Issues Conference)</a:t>
            </a:r>
          </a:p>
          <a:p>
            <a:pPr eaLnBrk="1" hangingPunct="1"/>
            <a:endParaRPr lang="en-US" dirty="0" smtClean="0"/>
          </a:p>
        </p:txBody>
      </p:sp>
      <p:sp>
        <p:nvSpPr>
          <p:cNvPr id="3" name="Title 2"/>
          <p:cNvSpPr>
            <a:spLocks noGrp="1"/>
          </p:cNvSpPr>
          <p:nvPr>
            <p:ph type="title"/>
          </p:nvPr>
        </p:nvSpPr>
        <p:spPr/>
        <p:txBody>
          <a:bodyPr>
            <a:normAutofit fontScale="90000"/>
          </a:bodyPr>
          <a:lstStyle/>
          <a:p>
            <a:pPr eaLnBrk="1" hangingPunct="1">
              <a:defRPr/>
            </a:pPr>
            <a:r>
              <a:rPr lang="en-US" dirty="0" smtClean="0"/>
              <a:t>Finance Department Responsibilities</a:t>
            </a:r>
            <a:endParaRPr lang="en-US" dirty="0"/>
          </a:p>
        </p:txBody>
      </p:sp>
      <p:sp>
        <p:nvSpPr>
          <p:cNvPr id="21508"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D1B37BF-7643-4293-80AA-CBDADC9A6DF1}" type="slidenum">
              <a:rPr lang="en-US" smtClean="0"/>
              <a:pPr/>
              <a:t>10</a:t>
            </a:fld>
            <a:endParaRPr lang="en-US"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621792" lvl="1" eaLnBrk="1" fontAlgn="auto" hangingPunct="1">
              <a:spcBef>
                <a:spcPts val="324"/>
              </a:spcBef>
              <a:spcAft>
                <a:spcPts val="0"/>
              </a:spcAft>
              <a:buFont typeface="Verdana"/>
              <a:buChar char="◦"/>
              <a:defRPr/>
            </a:pPr>
            <a:r>
              <a:rPr lang="en-US" sz="2400" dirty="0" smtClean="0"/>
              <a:t>Problem Checks DO NOT count as Money In, and if a check comes in that is a problem that was also in hard commits, it must be removed from hard commits, and put into a third section called, “Problem Checks.” These are tracked completely separately, and are not counted in the snap. And if a credit card contribution comes back declined, you should move it over to problem checks if you are not able to get it resolved within the day.</a:t>
            </a:r>
          </a:p>
          <a:p>
            <a:pPr marL="365760" indent="-256032" eaLnBrk="1" fontAlgn="auto" hangingPunct="1">
              <a:spcAft>
                <a:spcPts val="0"/>
              </a:spcAft>
              <a:buFont typeface="Wingdings 3"/>
              <a:buChar char=""/>
              <a:defRPr/>
            </a:pPr>
            <a:endParaRPr lang="en-US" sz="2800" dirty="0" smtClean="0"/>
          </a:p>
          <a:p>
            <a:pPr marL="621792" lvl="1" eaLnBrk="1" fontAlgn="auto" hangingPunct="1">
              <a:spcBef>
                <a:spcPts val="324"/>
              </a:spcBef>
              <a:spcAft>
                <a:spcPts val="0"/>
              </a:spcAft>
              <a:buFont typeface="Verdana"/>
              <a:buChar char="◦"/>
              <a:defRPr/>
            </a:pPr>
            <a:r>
              <a:rPr lang="en-US" sz="2400" dirty="0" smtClean="0"/>
              <a:t>Note: Missy and Lindsey will literally email me every single day and ask for a list of Hard Commits and Problem Checks, and they will then go to each one of you and ask you where they stand, so I suggest you keep a record of all of your progress with problem checks, and that you know when your hard commits were put in the mail.</a:t>
            </a:r>
          </a:p>
          <a:p>
            <a:pPr marL="365760" indent="-256032" eaLnBrk="1" fontAlgn="auto" hangingPunct="1">
              <a:spcAft>
                <a:spcPts val="0"/>
              </a:spcAft>
              <a:buFont typeface="Wingdings 3"/>
              <a:buChar char=""/>
              <a:defRPr/>
            </a:pPr>
            <a:endParaRPr lang="en-US" sz="2800" dirty="0" smtClean="0"/>
          </a:p>
          <a:p>
            <a:pPr marL="365760" indent="-256032" eaLnBrk="1" fontAlgn="auto" hangingPunct="1">
              <a:spcAft>
                <a:spcPts val="0"/>
              </a:spcAft>
              <a:buFont typeface="Wingdings 3"/>
              <a:buChar char=""/>
              <a:defRPr/>
            </a:pPr>
            <a:endParaRPr lang="en-US" sz="2800" dirty="0" smtClean="0"/>
          </a:p>
          <a:p>
            <a:pPr marL="621792" lvl="1" eaLnBrk="1" fontAlgn="auto" hangingPunct="1">
              <a:spcBef>
                <a:spcPts val="324"/>
              </a:spcBef>
              <a:spcAft>
                <a:spcPts val="0"/>
              </a:spcAft>
              <a:buFont typeface="Verdana"/>
              <a:buChar char="◦"/>
              <a:defRPr/>
            </a:pPr>
            <a:r>
              <a:rPr lang="en-US" sz="2400" dirty="0" smtClean="0"/>
              <a:t>Once you get a problem check resolved, not only will you feel like you just saved the world, you should also note it in your money in email. This can just be a note in the bottom of the email, but you just need to make it clear that you have resolved it.</a:t>
            </a:r>
          </a:p>
          <a:p>
            <a:pPr marL="365760" indent="-256032" eaLnBrk="1" fontAlgn="auto" hangingPunct="1">
              <a:spcAft>
                <a:spcPts val="0"/>
              </a:spcAft>
              <a:buFont typeface="Wingdings 3"/>
              <a:buChar char=""/>
              <a:defRPr/>
            </a:pPr>
            <a:endParaRPr lang="en-US" dirty="0"/>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sz="4400" dirty="0" smtClean="0"/>
              <a:t/>
            </a:r>
            <a:br>
              <a:rPr lang="en-US" sz="4400" dirty="0" smtClean="0"/>
            </a:br>
            <a:r>
              <a:rPr lang="en-US" sz="4400" dirty="0" smtClean="0"/>
              <a:t>Problem Checks and where they fall into all of this</a:t>
            </a:r>
            <a:br>
              <a:rPr lang="en-US" sz="4400" dirty="0" smtClean="0"/>
            </a:br>
            <a:endParaRPr lang="en-US" dirty="0"/>
          </a:p>
        </p:txBody>
      </p:sp>
      <p:sp>
        <p:nvSpPr>
          <p:cNvPr id="11469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2CBD7E1-12CA-471F-A87D-D72237EE75A8}" type="slidenum">
              <a:rPr lang="en-US" smtClean="0"/>
              <a:pPr/>
              <a:t>100</a:t>
            </a:fld>
            <a:endParaRPr lang="en-US"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621792" lvl="1" eaLnBrk="1" fontAlgn="auto" hangingPunct="1">
              <a:spcBef>
                <a:spcPts val="324"/>
              </a:spcBef>
              <a:spcAft>
                <a:spcPts val="0"/>
              </a:spcAft>
              <a:buFont typeface="Verdana"/>
              <a:buChar char="◦"/>
              <a:defRPr/>
            </a:pPr>
            <a:r>
              <a:rPr lang="en-US" sz="2400" dirty="0" smtClean="0"/>
              <a:t>In a perfect world, money would always be processed the day it was received. However, there are a few caveats to that. For example, legally a check has been “received” the day it was received by an “agent” of the committee (aka a consultant, etc). Therefore, the date received can be tricky. Katherine will generally stamp your contribution with the received date, and that is the date you should process it for</a:t>
            </a:r>
          </a:p>
          <a:p>
            <a:pPr marL="859536" lvl="2" eaLnBrk="1" fontAlgn="auto" hangingPunct="1">
              <a:spcAft>
                <a:spcPts val="0"/>
              </a:spcAft>
              <a:buFont typeface="Wingdings 2"/>
              <a:buChar char=""/>
              <a:defRPr/>
            </a:pPr>
            <a:r>
              <a:rPr lang="en-US" sz="2400" dirty="0" smtClean="0"/>
              <a:t>Vets</a:t>
            </a:r>
          </a:p>
          <a:p>
            <a:pPr lvl="3" eaLnBrk="1" fontAlgn="auto" hangingPunct="1">
              <a:spcAft>
                <a:spcPts val="0"/>
              </a:spcAft>
              <a:buFont typeface="Wingdings 2"/>
              <a:buChar char=""/>
              <a:defRPr/>
            </a:pPr>
            <a:r>
              <a:rPr lang="en-US" sz="2000" dirty="0" smtClean="0"/>
              <a:t>You should process vetted contributions for the day the vet comes back</a:t>
            </a:r>
          </a:p>
          <a:p>
            <a:pPr marL="859536" lvl="2" eaLnBrk="1" fontAlgn="auto" hangingPunct="1">
              <a:spcAft>
                <a:spcPts val="0"/>
              </a:spcAft>
              <a:buFont typeface="Wingdings 2"/>
              <a:buChar char=""/>
              <a:defRPr/>
            </a:pPr>
            <a:r>
              <a:rPr lang="en-US" sz="2400" dirty="0" smtClean="0"/>
              <a:t>Problem Checks</a:t>
            </a:r>
          </a:p>
          <a:p>
            <a:pPr lvl="3" eaLnBrk="1" fontAlgn="auto" hangingPunct="1">
              <a:spcAft>
                <a:spcPts val="0"/>
              </a:spcAft>
              <a:buFont typeface="Wingdings 2"/>
              <a:buChar char=""/>
              <a:defRPr/>
            </a:pPr>
            <a:r>
              <a:rPr lang="en-US" sz="2000" dirty="0" smtClean="0"/>
              <a:t>You should process problem checks for the day the check was resolved UNLESS otherwise noted.</a:t>
            </a:r>
          </a:p>
          <a:p>
            <a:pPr marL="365760" indent="-256032" eaLnBrk="1" fontAlgn="auto" hangingPunct="1">
              <a:spcAft>
                <a:spcPts val="0"/>
              </a:spcAft>
              <a:buFont typeface="Wingdings 3"/>
              <a:buChar char=""/>
              <a:defRPr/>
            </a:pPr>
            <a:endParaRPr lang="en-US" dirty="0"/>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sz="4400" dirty="0" smtClean="0"/>
              <a:t>What Date to Process Money For</a:t>
            </a:r>
            <a:br>
              <a:rPr lang="en-US" sz="4400" dirty="0" smtClean="0"/>
            </a:br>
            <a:endParaRPr lang="en-US" dirty="0"/>
          </a:p>
        </p:txBody>
      </p:sp>
      <p:sp>
        <p:nvSpPr>
          <p:cNvPr id="115716"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E859B3D-3163-4D01-9E10-B3B490115221}" type="slidenum">
              <a:rPr lang="en-US" smtClean="0"/>
              <a:pPr/>
              <a:t>101</a:t>
            </a:fld>
            <a:endParaRPr lang="en-US" smtClean="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Content Placeholder 2"/>
          <p:cNvSpPr>
            <a:spLocks noGrp="1"/>
          </p:cNvSpPr>
          <p:nvPr>
            <p:ph idx="1"/>
          </p:nvPr>
        </p:nvSpPr>
        <p:spPr/>
        <p:txBody>
          <a:bodyPr/>
          <a:lstStyle/>
          <a:p>
            <a:pPr eaLnBrk="1" hangingPunct="1"/>
            <a:r>
              <a:rPr lang="en-US" sz="2800" b="1" smtClean="0"/>
              <a:t>Which contributions need to be vetted?</a:t>
            </a:r>
          </a:p>
          <a:p>
            <a:pPr lvl="1" eaLnBrk="1" hangingPunct="1"/>
            <a:r>
              <a:rPr lang="en-US" sz="2400" smtClean="0"/>
              <a:t>Contributors giving $5,000 and up</a:t>
            </a:r>
          </a:p>
          <a:p>
            <a:pPr lvl="1" eaLnBrk="1" hangingPunct="1"/>
            <a:r>
              <a:rPr lang="en-US" sz="2400" smtClean="0"/>
              <a:t>Contributors whose donation aggregates their giving to $5,000</a:t>
            </a:r>
          </a:p>
          <a:p>
            <a:pPr lvl="1" eaLnBrk="1" hangingPunct="1"/>
            <a:r>
              <a:rPr lang="en-US" sz="2400" smtClean="0"/>
              <a:t>Contribution vets are valid for exactly one year</a:t>
            </a:r>
          </a:p>
          <a:p>
            <a:pPr lvl="1" eaLnBrk="1" hangingPunct="1"/>
            <a:r>
              <a:rPr lang="en-US" sz="2400" smtClean="0"/>
              <a:t>Note: An Individual’s vetting status is recorded in NGP. Always check the Status before sending up a vet. If it says “Passed,” they are good and you do not need to send a vet. If it says “Expired” or “Not Vetted,” you must send a vet</a:t>
            </a:r>
          </a:p>
        </p:txBody>
      </p:sp>
      <p:sp>
        <p:nvSpPr>
          <p:cNvPr id="8194" name="Title 1"/>
          <p:cNvSpPr>
            <a:spLocks noGrp="1"/>
          </p:cNvSpPr>
          <p:nvPr>
            <p:ph type="title"/>
          </p:nvPr>
        </p:nvSpPr>
        <p:spPr/>
        <p:txBody>
          <a:bodyPr/>
          <a:lstStyle/>
          <a:p>
            <a:pPr eaLnBrk="1" fontAlgn="auto" hangingPunct="1">
              <a:spcAft>
                <a:spcPts val="0"/>
              </a:spcAft>
              <a:defRPr/>
            </a:pPr>
            <a:r>
              <a:rPr lang="en-US" smtClean="0"/>
              <a:t>Contribution Vets</a:t>
            </a:r>
          </a:p>
        </p:txBody>
      </p:sp>
      <p:sp>
        <p:nvSpPr>
          <p:cNvPr id="116740"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5A59F84-C029-4610-8AC7-C2177937A517}" type="slidenum">
              <a:rPr lang="en-US" smtClean="0"/>
              <a:pPr/>
              <a:t>102</a:t>
            </a:fld>
            <a:endParaRPr lang="en-US" smtClean="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92500" lnSpcReduction="10000"/>
          </a:bodyPr>
          <a:lstStyle/>
          <a:p>
            <a:pPr marL="365760" indent="-256032" eaLnBrk="1" fontAlgn="auto" hangingPunct="1">
              <a:spcAft>
                <a:spcPts val="0"/>
              </a:spcAft>
              <a:buFont typeface="Arial" pitchFamily="34" charset="0"/>
              <a:buChar char="•"/>
              <a:defRPr/>
            </a:pPr>
            <a:r>
              <a:rPr lang="en-US" sz="2400" b="1" dirty="0" smtClean="0"/>
              <a:t>Subject: Contribution Vet: Katherine O'Koniewski</a:t>
            </a:r>
          </a:p>
          <a:p>
            <a:pPr marL="621792" lvl="1" eaLnBrk="1" fontAlgn="auto" hangingPunct="1">
              <a:spcBef>
                <a:spcPts val="324"/>
              </a:spcBef>
              <a:spcAft>
                <a:spcPts val="0"/>
              </a:spcAft>
              <a:buFont typeface="Arial" pitchFamily="34" charset="0"/>
              <a:buChar char="–"/>
              <a:defRPr/>
            </a:pPr>
            <a:r>
              <a:rPr lang="en-US" sz="2000" b="1" i="1" dirty="0" smtClean="0">
                <a:solidFill>
                  <a:srgbClr val="FF0000"/>
                </a:solidFill>
              </a:rPr>
              <a:t>Note: Jackie and Katherine both have “vet” folders. You MUST include the word “vet” in the subject or it will get lost in space</a:t>
            </a:r>
          </a:p>
          <a:p>
            <a:pPr marL="365760" indent="-256032" eaLnBrk="1" fontAlgn="auto" hangingPunct="1">
              <a:spcAft>
                <a:spcPts val="0"/>
              </a:spcAft>
              <a:buFont typeface="Arial" pitchFamily="34" charset="0"/>
              <a:buChar char="•"/>
              <a:defRPr/>
            </a:pPr>
            <a:r>
              <a:rPr lang="en-US" sz="2400" dirty="0" smtClean="0"/>
              <a:t>Body:</a:t>
            </a:r>
          </a:p>
          <a:p>
            <a:pPr marL="621792" lvl="1" eaLnBrk="1" fontAlgn="auto" hangingPunct="1">
              <a:spcBef>
                <a:spcPts val="324"/>
              </a:spcBef>
              <a:spcAft>
                <a:spcPts val="0"/>
              </a:spcAft>
              <a:buFont typeface="Arial" pitchFamily="34" charset="0"/>
              <a:buChar char="–"/>
              <a:defRPr/>
            </a:pPr>
            <a:r>
              <a:rPr lang="en-US" sz="2400" dirty="0" smtClean="0"/>
              <a:t>Name</a:t>
            </a:r>
          </a:p>
          <a:p>
            <a:pPr marL="621792" lvl="1" eaLnBrk="1" fontAlgn="auto" hangingPunct="1">
              <a:spcBef>
                <a:spcPts val="324"/>
              </a:spcBef>
              <a:spcAft>
                <a:spcPts val="0"/>
              </a:spcAft>
              <a:buFont typeface="Arial" pitchFamily="34" charset="0"/>
              <a:buChar char="–"/>
              <a:defRPr/>
            </a:pPr>
            <a:r>
              <a:rPr lang="en-US" sz="2400" dirty="0" smtClean="0"/>
              <a:t>Address</a:t>
            </a:r>
          </a:p>
          <a:p>
            <a:pPr marL="621792" lvl="1" eaLnBrk="1" fontAlgn="auto" hangingPunct="1">
              <a:spcBef>
                <a:spcPts val="324"/>
              </a:spcBef>
              <a:spcAft>
                <a:spcPts val="0"/>
              </a:spcAft>
              <a:buFont typeface="Arial" pitchFamily="34" charset="0"/>
              <a:buChar char="–"/>
              <a:defRPr/>
            </a:pPr>
            <a:r>
              <a:rPr lang="en-US" sz="2400" dirty="0" smtClean="0"/>
              <a:t>Contribution Amount</a:t>
            </a:r>
          </a:p>
          <a:p>
            <a:pPr marL="621792" lvl="1" eaLnBrk="1" fontAlgn="auto" hangingPunct="1">
              <a:spcBef>
                <a:spcPts val="324"/>
              </a:spcBef>
              <a:spcAft>
                <a:spcPts val="0"/>
              </a:spcAft>
              <a:buFont typeface="Arial" pitchFamily="34" charset="0"/>
              <a:buChar char="–"/>
              <a:defRPr/>
            </a:pPr>
            <a:r>
              <a:rPr lang="en-US" sz="2400" dirty="0" smtClean="0"/>
              <a:t>Employer</a:t>
            </a:r>
          </a:p>
          <a:p>
            <a:pPr marL="621792" lvl="1" eaLnBrk="1" fontAlgn="auto" hangingPunct="1">
              <a:spcBef>
                <a:spcPts val="324"/>
              </a:spcBef>
              <a:spcAft>
                <a:spcPts val="0"/>
              </a:spcAft>
              <a:buFont typeface="Arial" pitchFamily="34" charset="0"/>
              <a:buChar char="–"/>
              <a:defRPr/>
            </a:pPr>
            <a:r>
              <a:rPr lang="en-US" sz="2400" dirty="0" smtClean="0"/>
              <a:t>Occupation</a:t>
            </a:r>
          </a:p>
          <a:p>
            <a:pPr marL="621792" lvl="1" eaLnBrk="1" fontAlgn="auto" hangingPunct="1">
              <a:spcBef>
                <a:spcPts val="324"/>
              </a:spcBef>
              <a:spcAft>
                <a:spcPts val="0"/>
              </a:spcAft>
              <a:buFont typeface="Arial" pitchFamily="34" charset="0"/>
              <a:buChar char="–"/>
              <a:defRPr/>
            </a:pPr>
            <a:r>
              <a:rPr lang="en-US" sz="2400" dirty="0" smtClean="0"/>
              <a:t>Giving History (2011-2006)</a:t>
            </a:r>
          </a:p>
          <a:p>
            <a:pPr marL="342900" lvl="1" indent="-342900" eaLnBrk="1" fontAlgn="auto" hangingPunct="1">
              <a:spcBef>
                <a:spcPts val="324"/>
              </a:spcBef>
              <a:spcAft>
                <a:spcPts val="0"/>
              </a:spcAft>
              <a:buFont typeface="Arial" pitchFamily="34" charset="0"/>
              <a:buChar char="•"/>
              <a:defRPr/>
            </a:pPr>
            <a:r>
              <a:rPr lang="en-US" sz="2400" dirty="0" smtClean="0"/>
              <a:t>Send to: Jackie, cc Beth, Katherine, and your team</a:t>
            </a:r>
          </a:p>
          <a:p>
            <a:pPr marL="342900" lvl="1" indent="-342900" eaLnBrk="1" fontAlgn="auto" hangingPunct="1">
              <a:spcBef>
                <a:spcPts val="324"/>
              </a:spcBef>
              <a:spcAft>
                <a:spcPts val="0"/>
              </a:spcAft>
              <a:buFont typeface="Arial" pitchFamily="34" charset="0"/>
              <a:buChar char="•"/>
              <a:defRPr/>
            </a:pPr>
            <a:r>
              <a:rPr lang="en-US" sz="2400" b="1" u="sng" dirty="0" smtClean="0">
                <a:solidFill>
                  <a:srgbClr val="FF0000"/>
                </a:solidFill>
              </a:rPr>
              <a:t>NOTE: The Employer/Occupation in the vet must match what is in the donor’s NGP record</a:t>
            </a:r>
          </a:p>
          <a:p>
            <a:pPr marL="621792" lvl="1" eaLnBrk="1" fontAlgn="auto" hangingPunct="1">
              <a:spcBef>
                <a:spcPts val="324"/>
              </a:spcBef>
              <a:spcAft>
                <a:spcPts val="0"/>
              </a:spcAft>
              <a:buFont typeface="Arial" pitchFamily="34" charset="0"/>
              <a:buNone/>
              <a:defRPr/>
            </a:pPr>
            <a:endParaRPr lang="en-US" sz="2400" dirty="0" smtClean="0"/>
          </a:p>
          <a:p>
            <a:pPr marL="365760" indent="-256032" eaLnBrk="1" fontAlgn="auto" hangingPunct="1">
              <a:spcAft>
                <a:spcPts val="0"/>
              </a:spcAft>
              <a:buFont typeface="Arial" pitchFamily="34" charset="0"/>
              <a:buChar char="•"/>
              <a:defRPr/>
            </a:pPr>
            <a:endParaRPr lang="en-US" dirty="0" smtClean="0"/>
          </a:p>
        </p:txBody>
      </p:sp>
      <p:sp>
        <p:nvSpPr>
          <p:cNvPr id="9218" name="Title 1"/>
          <p:cNvSpPr>
            <a:spLocks noGrp="1"/>
          </p:cNvSpPr>
          <p:nvPr>
            <p:ph type="title"/>
          </p:nvPr>
        </p:nvSpPr>
        <p:spPr/>
        <p:txBody>
          <a:bodyPr/>
          <a:lstStyle/>
          <a:p>
            <a:pPr eaLnBrk="1" fontAlgn="auto" hangingPunct="1">
              <a:spcAft>
                <a:spcPts val="0"/>
              </a:spcAft>
              <a:defRPr/>
            </a:pPr>
            <a:r>
              <a:rPr lang="en-US" smtClean="0"/>
              <a:t>How to Send a Contribution Vet</a:t>
            </a:r>
          </a:p>
        </p:txBody>
      </p:sp>
      <p:sp>
        <p:nvSpPr>
          <p:cNvPr id="11776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B4DC837-8B72-440C-9FB6-B8F7B6741F63}" type="slidenum">
              <a:rPr lang="en-US" smtClean="0"/>
              <a:pPr/>
              <a:t>103</a:t>
            </a:fld>
            <a:endParaRPr lang="en-US" smtClean="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Content Placeholder 3"/>
          <p:cNvPicPr>
            <a:picLocks noGrp="1"/>
          </p:cNvPicPr>
          <p:nvPr>
            <p:ph idx="1"/>
          </p:nvPr>
        </p:nvPicPr>
        <p:blipFill>
          <a:blip r:embed="rId2" cstate="print"/>
          <a:srcRect/>
          <a:stretch>
            <a:fillRect/>
          </a:stretch>
        </p:blipFill>
        <p:spPr>
          <a:xfrm>
            <a:off x="1743075" y="1481138"/>
            <a:ext cx="5657850" cy="4525962"/>
          </a:xfrm>
        </p:spPr>
      </p:pic>
      <p:sp>
        <p:nvSpPr>
          <p:cNvPr id="10242" name="Title 1"/>
          <p:cNvSpPr>
            <a:spLocks noGrp="1"/>
          </p:cNvSpPr>
          <p:nvPr>
            <p:ph type="title"/>
          </p:nvPr>
        </p:nvSpPr>
        <p:spPr/>
        <p:txBody>
          <a:bodyPr/>
          <a:lstStyle/>
          <a:p>
            <a:pPr eaLnBrk="1" fontAlgn="auto" hangingPunct="1">
              <a:spcAft>
                <a:spcPts val="0"/>
              </a:spcAft>
              <a:defRPr/>
            </a:pPr>
            <a:r>
              <a:rPr lang="en-US" smtClean="0"/>
              <a:t>Contributor Vet Example</a:t>
            </a:r>
          </a:p>
        </p:txBody>
      </p:sp>
      <p:sp>
        <p:nvSpPr>
          <p:cNvPr id="118788"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97C35BB5-9113-47E4-A42E-CDEC54920FC3}" type="slidenum">
              <a:rPr lang="en-US" smtClean="0"/>
              <a:pPr/>
              <a:t>104</a:t>
            </a:fld>
            <a:endParaRPr lang="en-US" smtClean="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p:txBody>
          <a:bodyPr>
            <a:normAutofit lnSpcReduction="10000"/>
          </a:bodyPr>
          <a:lstStyle/>
          <a:p>
            <a:pPr marL="365760" indent="-256032" eaLnBrk="1" fontAlgn="auto" hangingPunct="1">
              <a:spcAft>
                <a:spcPts val="0"/>
              </a:spcAft>
              <a:buFont typeface="Wingdings 3"/>
              <a:buChar char=""/>
              <a:defRPr/>
            </a:pPr>
            <a:r>
              <a:rPr lang="en-US" sz="2400" dirty="0" smtClean="0"/>
              <a:t>Contributions being vetted are </a:t>
            </a:r>
            <a:r>
              <a:rPr lang="en-US" sz="2400" u="sng" dirty="0" smtClean="0"/>
              <a:t>not to be processed</a:t>
            </a:r>
            <a:r>
              <a:rPr lang="en-US" sz="2400" dirty="0" smtClean="0"/>
              <a:t> until you receive an email back from Jackie that says, “Ok.” As soon as you receive this email, you should process the contribution</a:t>
            </a:r>
          </a:p>
          <a:p>
            <a:pPr marL="365760" indent="-256032" eaLnBrk="1" fontAlgn="auto" hangingPunct="1">
              <a:spcAft>
                <a:spcPts val="0"/>
              </a:spcAft>
              <a:buFont typeface="Wingdings 3"/>
              <a:buChar char=""/>
              <a:defRPr/>
            </a:pPr>
            <a:r>
              <a:rPr lang="en-US" sz="2400" dirty="0" smtClean="0"/>
              <a:t>Always write, “Vetted on 2/1/2011” in the “notes” section of your transmittal; this helps Jackie and Katherine a lot</a:t>
            </a:r>
          </a:p>
          <a:p>
            <a:pPr marL="365760" indent="-256032" eaLnBrk="1" fontAlgn="auto" hangingPunct="1">
              <a:spcAft>
                <a:spcPts val="0"/>
              </a:spcAft>
              <a:buFont typeface="Wingdings 3"/>
              <a:buChar char=""/>
              <a:defRPr/>
            </a:pPr>
            <a:r>
              <a:rPr lang="en-US" sz="2400" dirty="0" smtClean="0"/>
              <a:t>Do not wait to send contribution vets. This holds up the amount of time it takes for the money to actually get in the bank, and we do not want that</a:t>
            </a:r>
          </a:p>
          <a:p>
            <a:pPr marL="365760" indent="-256032" eaLnBrk="1" fontAlgn="auto" hangingPunct="1">
              <a:spcAft>
                <a:spcPts val="0"/>
              </a:spcAft>
              <a:buFont typeface="Wingdings 3"/>
              <a:buChar char=""/>
              <a:defRPr/>
            </a:pPr>
            <a:r>
              <a:rPr lang="en-US" sz="2400" dirty="0" smtClean="0"/>
              <a:t>Contributions from PACs, Members, and Tribes do not have to be vetted</a:t>
            </a:r>
          </a:p>
          <a:p>
            <a:pPr marL="365760" indent="-256032" eaLnBrk="1" fontAlgn="auto" hangingPunct="1">
              <a:spcAft>
                <a:spcPts val="0"/>
              </a:spcAft>
              <a:buFont typeface="Wingdings 3"/>
              <a:buChar char=""/>
              <a:defRPr/>
            </a:pPr>
            <a:endParaRPr lang="en-US" dirty="0" smtClean="0"/>
          </a:p>
        </p:txBody>
      </p:sp>
      <p:sp>
        <p:nvSpPr>
          <p:cNvPr id="11266" name="Title 1"/>
          <p:cNvSpPr>
            <a:spLocks noGrp="1"/>
          </p:cNvSpPr>
          <p:nvPr>
            <p:ph type="title"/>
          </p:nvPr>
        </p:nvSpPr>
        <p:spPr/>
        <p:txBody>
          <a:bodyPr/>
          <a:lstStyle/>
          <a:p>
            <a:pPr eaLnBrk="1" fontAlgn="auto" hangingPunct="1">
              <a:spcAft>
                <a:spcPts val="0"/>
              </a:spcAft>
              <a:defRPr/>
            </a:pPr>
            <a:r>
              <a:rPr lang="en-US" smtClean="0"/>
              <a:t>Contributor Vets Ctd.</a:t>
            </a:r>
          </a:p>
        </p:txBody>
      </p:sp>
      <p:sp>
        <p:nvSpPr>
          <p:cNvPr id="11981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C63DCE9-EE24-45B8-AB9F-41560F541EFD}" type="slidenum">
              <a:rPr lang="en-US" smtClean="0"/>
              <a:pPr/>
              <a:t>105</a:t>
            </a:fld>
            <a:endParaRPr lang="en-US"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Content Placeholder 2"/>
          <p:cNvSpPr>
            <a:spLocks noGrp="1"/>
          </p:cNvSpPr>
          <p:nvPr>
            <p:ph idx="1"/>
          </p:nvPr>
        </p:nvSpPr>
        <p:spPr/>
        <p:txBody>
          <a:bodyPr/>
          <a:lstStyle/>
          <a:p>
            <a:pPr eaLnBrk="1" hangingPunct="1"/>
            <a:r>
              <a:rPr lang="en-US" sz="4800" b="1" smtClean="0"/>
              <a:t>INDIVIDUAL – Vanessa</a:t>
            </a:r>
          </a:p>
          <a:p>
            <a:pPr eaLnBrk="1" hangingPunct="1"/>
            <a:r>
              <a:rPr lang="en-US" sz="4800" b="1" smtClean="0"/>
              <a:t>PAC and Members – Brian </a:t>
            </a:r>
          </a:p>
        </p:txBody>
      </p:sp>
      <p:sp>
        <p:nvSpPr>
          <p:cNvPr id="12290" name="Title 1"/>
          <p:cNvSpPr>
            <a:spLocks noGrp="1"/>
          </p:cNvSpPr>
          <p:nvPr>
            <p:ph type="title"/>
          </p:nvPr>
        </p:nvSpPr>
        <p:spPr/>
        <p:txBody>
          <a:bodyPr/>
          <a:lstStyle/>
          <a:p>
            <a:pPr eaLnBrk="1" fontAlgn="auto" hangingPunct="1">
              <a:spcAft>
                <a:spcPts val="0"/>
              </a:spcAft>
              <a:defRPr/>
            </a:pPr>
            <a:r>
              <a:rPr lang="en-US" smtClean="0"/>
              <a:t>How to Process Money</a:t>
            </a:r>
          </a:p>
        </p:txBody>
      </p:sp>
      <p:sp>
        <p:nvSpPr>
          <p:cNvPr id="120836"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1A87EF4-CAED-4ED2-8EA2-58C320B609CB}" type="slidenum">
              <a:rPr lang="en-US" smtClean="0"/>
              <a:pPr/>
              <a:t>106</a:t>
            </a:fld>
            <a:endParaRPr lang="en-US"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533400"/>
            <a:ext cx="8458200" cy="1470025"/>
          </a:xfrm>
        </p:spPr>
        <p:txBody>
          <a:bodyPr/>
          <a:lstStyle/>
          <a:p>
            <a:pPr eaLnBrk="1" fontAlgn="auto" hangingPunct="1">
              <a:spcAft>
                <a:spcPts val="0"/>
              </a:spcAft>
              <a:defRPr/>
            </a:pPr>
            <a:r>
              <a:rPr lang="en-US" u="sng" smtClean="0"/>
              <a:t>HOW TO PROCESS A CHECK</a:t>
            </a:r>
          </a:p>
        </p:txBody>
      </p:sp>
      <p:sp>
        <p:nvSpPr>
          <p:cNvPr id="121859" name="Rectangle 3"/>
          <p:cNvSpPr>
            <a:spLocks noGrp="1" noChangeArrowheads="1"/>
          </p:cNvSpPr>
          <p:nvPr>
            <p:ph type="subTitle" idx="1"/>
          </p:nvPr>
        </p:nvSpPr>
        <p:spPr>
          <a:xfrm>
            <a:off x="685800" y="1828800"/>
            <a:ext cx="7620000" cy="1752600"/>
          </a:xfrm>
        </p:spPr>
        <p:txBody>
          <a:bodyPr/>
          <a:lstStyle/>
          <a:p>
            <a:pPr marR="0" eaLnBrk="1" hangingPunct="1"/>
            <a:r>
              <a:rPr lang="en-US" smtClean="0"/>
              <a:t>Please take out your umbrellas</a:t>
            </a:r>
          </a:p>
          <a:p>
            <a:pPr marR="0" eaLnBrk="1" hangingPunct="1"/>
            <a:r>
              <a:rPr lang="en-US" smtClean="0"/>
              <a:t> because it’s about to rain.</a:t>
            </a:r>
          </a:p>
        </p:txBody>
      </p:sp>
      <p:sp>
        <p:nvSpPr>
          <p:cNvPr id="121860" name="Text Box 4"/>
          <p:cNvSpPr txBox="1">
            <a:spLocks noChangeArrowheads="1"/>
          </p:cNvSpPr>
          <p:nvPr/>
        </p:nvSpPr>
        <p:spPr bwMode="auto">
          <a:xfrm>
            <a:off x="1219200" y="6172200"/>
            <a:ext cx="6400800" cy="366713"/>
          </a:xfrm>
          <a:prstGeom prst="rect">
            <a:avLst/>
          </a:prstGeom>
          <a:noFill/>
          <a:ln w="9525">
            <a:noFill/>
            <a:miter lim="800000"/>
            <a:headEnd/>
            <a:tailEnd/>
          </a:ln>
        </p:spPr>
        <p:txBody>
          <a:bodyPr>
            <a:spAutoFit/>
          </a:bodyPr>
          <a:lstStyle/>
          <a:p>
            <a:pPr algn="ctr">
              <a:spcBef>
                <a:spcPct val="50000"/>
              </a:spcBef>
            </a:pPr>
            <a:r>
              <a:rPr lang="en-US"/>
              <a:t>Alex Van Wagner</a:t>
            </a:r>
          </a:p>
        </p:txBody>
      </p:sp>
      <p:pic>
        <p:nvPicPr>
          <p:cNvPr id="121861" name="Picture 5"/>
          <p:cNvPicPr>
            <a:picLocks noChangeAspect="1" noChangeArrowheads="1"/>
          </p:cNvPicPr>
          <p:nvPr/>
        </p:nvPicPr>
        <p:blipFill>
          <a:blip r:embed="rId2" cstate="print"/>
          <a:srcRect/>
          <a:stretch>
            <a:fillRect/>
          </a:stretch>
        </p:blipFill>
        <p:spPr bwMode="auto">
          <a:xfrm>
            <a:off x="3429000" y="3352800"/>
            <a:ext cx="1905000" cy="2428875"/>
          </a:xfrm>
          <a:prstGeom prst="rect">
            <a:avLst/>
          </a:prstGeom>
          <a:noFill/>
          <a:ln w="9525">
            <a:noFill/>
            <a:miter lim="800000"/>
            <a:headEnd/>
            <a:tailEnd/>
          </a:ln>
        </p:spPr>
      </p:pic>
      <p:sp>
        <p:nvSpPr>
          <p:cNvPr id="121862"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F2E8598-4038-4989-99D5-7D60505309E6}" type="slidenum">
              <a:rPr lang="en-US" smtClean="0"/>
              <a:pPr/>
              <a:t>107</a:t>
            </a:fld>
            <a:endParaRPr lang="en-US"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fontAlgn="auto" hangingPunct="1">
              <a:spcAft>
                <a:spcPts val="0"/>
              </a:spcAft>
              <a:defRPr/>
            </a:pPr>
            <a:r>
              <a:rPr lang="en-US" sz="4000" u="sng" smtClean="0"/>
              <a:t>To Start</a:t>
            </a:r>
          </a:p>
        </p:txBody>
      </p:sp>
      <p:sp>
        <p:nvSpPr>
          <p:cNvPr id="122883" name="Rectangle 3"/>
          <p:cNvSpPr>
            <a:spLocks noGrp="1" noChangeArrowheads="1"/>
          </p:cNvSpPr>
          <p:nvPr>
            <p:ph type="body" idx="1"/>
          </p:nvPr>
        </p:nvSpPr>
        <p:spPr/>
        <p:txBody>
          <a:bodyPr/>
          <a:lstStyle/>
          <a:p>
            <a:pPr marL="609600" indent="-609600" eaLnBrk="1" hangingPunct="1">
              <a:buFontTx/>
              <a:buNone/>
            </a:pPr>
            <a:r>
              <a:rPr lang="en-US" sz="4000" smtClean="0"/>
              <a:t>1. If this check is NOT a problem check…</a:t>
            </a:r>
          </a:p>
          <a:p>
            <a:pPr marL="609600" indent="-609600" eaLnBrk="1" hangingPunct="1">
              <a:buFontTx/>
              <a:buNone/>
            </a:pPr>
            <a:r>
              <a:rPr lang="en-US" smtClean="0"/>
              <a:t>	-go to NGP</a:t>
            </a:r>
          </a:p>
          <a:p>
            <a:pPr marL="609600" indent="-609600" eaLnBrk="1" hangingPunct="1">
              <a:buFontTx/>
              <a:buNone/>
            </a:pPr>
            <a:endParaRPr lang="en-US" smtClean="0"/>
          </a:p>
          <a:p>
            <a:pPr marL="609600" indent="-609600" eaLnBrk="1" hangingPunct="1">
              <a:buFontTx/>
              <a:buNone/>
            </a:pPr>
            <a:r>
              <a:rPr lang="en-US" smtClean="0"/>
              <a:t>	</a:t>
            </a:r>
          </a:p>
          <a:p>
            <a:pPr marL="609600" indent="-609600" eaLnBrk="1" hangingPunct="1">
              <a:buFontTx/>
              <a:buNone/>
            </a:pPr>
            <a:endParaRPr lang="en-US" smtClean="0"/>
          </a:p>
          <a:p>
            <a:pPr marL="609600" indent="-609600" eaLnBrk="1" hangingPunct="1">
              <a:buFontTx/>
              <a:buNone/>
            </a:pPr>
            <a:r>
              <a:rPr lang="en-US" smtClean="0"/>
              <a:t>	-But if Katherine tells you it is a problem…</a:t>
            </a:r>
          </a:p>
        </p:txBody>
      </p:sp>
      <p:sp>
        <p:nvSpPr>
          <p:cNvPr id="12288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90F2D9AD-3937-4A37-BB8D-8C596FE97747}" type="slidenum">
              <a:rPr lang="en-US" smtClean="0"/>
              <a:pPr/>
              <a:t>108</a:t>
            </a:fld>
            <a:endParaRPr lang="en-US"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3"/>
          <p:cNvPicPr>
            <a:picLocks noChangeAspect="1" noChangeArrowheads="1"/>
          </p:cNvPicPr>
          <p:nvPr>
            <p:ph type="body" idx="1"/>
          </p:nvPr>
        </p:nvPicPr>
        <p:blipFill>
          <a:blip r:embed="rId2" cstate="print">
            <a:clrChange>
              <a:clrFrom>
                <a:srgbClr val="FFFFFF"/>
              </a:clrFrom>
              <a:clrTo>
                <a:srgbClr val="FFFFFF">
                  <a:alpha val="0"/>
                </a:srgbClr>
              </a:clrTo>
            </a:clrChange>
          </a:blip>
          <a:srcRect/>
          <a:stretch>
            <a:fillRect/>
          </a:stretch>
        </p:blipFill>
        <p:spPr>
          <a:xfrm>
            <a:off x="2057400" y="381000"/>
            <a:ext cx="5181600" cy="4572000"/>
          </a:xfrm>
          <a:noFill/>
        </p:spPr>
      </p:pic>
      <p:sp>
        <p:nvSpPr>
          <p:cNvPr id="123907" name="Text Box 4"/>
          <p:cNvSpPr txBox="1">
            <a:spLocks noChangeArrowheads="1"/>
          </p:cNvSpPr>
          <p:nvPr/>
        </p:nvSpPr>
        <p:spPr bwMode="auto">
          <a:xfrm>
            <a:off x="381000" y="5029200"/>
            <a:ext cx="8305800" cy="366713"/>
          </a:xfrm>
          <a:prstGeom prst="rect">
            <a:avLst/>
          </a:prstGeom>
          <a:noFill/>
          <a:ln w="9525">
            <a:noFill/>
            <a:miter lim="800000"/>
            <a:headEnd/>
            <a:tailEnd/>
          </a:ln>
        </p:spPr>
        <p:txBody>
          <a:bodyPr>
            <a:spAutoFit/>
          </a:bodyPr>
          <a:lstStyle/>
          <a:p>
            <a:pPr>
              <a:spcBef>
                <a:spcPct val="50000"/>
              </a:spcBef>
            </a:pPr>
            <a:endParaRPr lang="en-US"/>
          </a:p>
        </p:txBody>
      </p:sp>
      <p:sp>
        <p:nvSpPr>
          <p:cNvPr id="123908" name="Text Box 5"/>
          <p:cNvSpPr txBox="1">
            <a:spLocks noChangeArrowheads="1"/>
          </p:cNvSpPr>
          <p:nvPr/>
        </p:nvSpPr>
        <p:spPr bwMode="auto">
          <a:xfrm>
            <a:off x="381000" y="5181600"/>
            <a:ext cx="8763000" cy="625475"/>
          </a:xfrm>
          <a:prstGeom prst="rect">
            <a:avLst/>
          </a:prstGeom>
          <a:noFill/>
          <a:ln w="9525">
            <a:noFill/>
            <a:miter lim="800000"/>
            <a:headEnd/>
            <a:tailEnd/>
          </a:ln>
        </p:spPr>
        <p:txBody>
          <a:bodyPr>
            <a:spAutoFit/>
          </a:bodyPr>
          <a:lstStyle/>
          <a:p>
            <a:pPr>
              <a:spcBef>
                <a:spcPct val="50000"/>
              </a:spcBef>
            </a:pPr>
            <a:r>
              <a:rPr lang="en-US" sz="3500" b="1"/>
              <a:t>DO NOT PROCESS PROBLEM CHECKS</a:t>
            </a:r>
          </a:p>
        </p:txBody>
      </p:sp>
      <p:sp>
        <p:nvSpPr>
          <p:cNvPr id="123909"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CC535F3-E468-4BE3-91A9-53D8B601C083}" type="slidenum">
              <a:rPr lang="en-US" smtClean="0"/>
              <a:pPr/>
              <a:t>109</a:t>
            </a:fld>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idx="1"/>
          </p:nvPr>
        </p:nvSpPr>
        <p:spPr/>
        <p:txBody>
          <a:bodyPr/>
          <a:lstStyle/>
          <a:p>
            <a:pPr eaLnBrk="1" hangingPunct="1">
              <a:buFont typeface="Wingdings 3" pitchFamily="18" charset="2"/>
              <a:buNone/>
            </a:pPr>
            <a:r>
              <a:rPr lang="en-US" sz="1400" b="1" smtClean="0"/>
              <a:t>Regional Finance Directors</a:t>
            </a:r>
            <a:endParaRPr lang="en-US" sz="1400" smtClean="0"/>
          </a:p>
          <a:p>
            <a:pPr eaLnBrk="1" hangingPunct="1"/>
            <a:r>
              <a:rPr lang="en-US" sz="1400" smtClean="0"/>
              <a:t>Responsible for making sure region achieves monthly goals </a:t>
            </a:r>
          </a:p>
          <a:p>
            <a:pPr eaLnBrk="1" hangingPunct="1"/>
            <a:r>
              <a:rPr lang="en-US" sz="1400" smtClean="0"/>
              <a:t>Primary staff for finance events </a:t>
            </a:r>
          </a:p>
          <a:p>
            <a:pPr eaLnBrk="1" hangingPunct="1"/>
            <a:r>
              <a:rPr lang="en-US" sz="1400" smtClean="0"/>
              <a:t>Develop and maintain donor relationships </a:t>
            </a:r>
          </a:p>
          <a:p>
            <a:pPr eaLnBrk="1" hangingPunct="1"/>
            <a:r>
              <a:rPr lang="en-US" sz="1400" smtClean="0"/>
              <a:t>Manage the staff (deputies and finance assistants) in their department </a:t>
            </a:r>
          </a:p>
          <a:p>
            <a:pPr eaLnBrk="1" hangingPunct="1">
              <a:buFont typeface="Wingdings 3" pitchFamily="18" charset="2"/>
              <a:buNone/>
            </a:pPr>
            <a:endParaRPr lang="en-US" sz="1400" smtClean="0"/>
          </a:p>
          <a:p>
            <a:pPr eaLnBrk="1" hangingPunct="1">
              <a:buFont typeface="Wingdings 3" pitchFamily="18" charset="2"/>
              <a:buNone/>
            </a:pPr>
            <a:r>
              <a:rPr lang="en-US" sz="1400" b="1" smtClean="0"/>
              <a:t>Deputy Directors</a:t>
            </a:r>
            <a:endParaRPr lang="en-US" sz="1400" smtClean="0"/>
          </a:p>
          <a:p>
            <a:pPr eaLnBrk="1" hangingPunct="1"/>
            <a:r>
              <a:rPr lang="en-US" sz="1400" smtClean="0"/>
              <a:t>Support Regional Director with events, donor targeting and daily tasks. </a:t>
            </a:r>
          </a:p>
          <a:p>
            <a:pPr eaLnBrk="1" hangingPunct="1"/>
            <a:r>
              <a:rPr lang="en-US" sz="1400" smtClean="0"/>
              <a:t>Lead point of contact for smaller events throughout the region </a:t>
            </a:r>
          </a:p>
          <a:p>
            <a:pPr eaLnBrk="1" hangingPunct="1">
              <a:buFont typeface="Wingdings 3" pitchFamily="18" charset="2"/>
              <a:buNone/>
            </a:pPr>
            <a:endParaRPr lang="en-US" sz="1400" smtClean="0"/>
          </a:p>
          <a:p>
            <a:pPr eaLnBrk="1" hangingPunct="1">
              <a:buFont typeface="Wingdings 3" pitchFamily="18" charset="2"/>
              <a:buNone/>
            </a:pPr>
            <a:r>
              <a:rPr lang="en-US" sz="1400" b="1" smtClean="0"/>
              <a:t>Finance Assistants</a:t>
            </a:r>
            <a:endParaRPr lang="en-US" sz="1400" smtClean="0"/>
          </a:p>
          <a:p>
            <a:pPr eaLnBrk="1" hangingPunct="1"/>
            <a:r>
              <a:rPr lang="en-US" sz="1400" smtClean="0"/>
              <a:t>Process checks and makes sure all Money In is up to date </a:t>
            </a:r>
          </a:p>
          <a:p>
            <a:pPr eaLnBrk="1" hangingPunct="1"/>
            <a:r>
              <a:rPr lang="en-US" sz="1400" smtClean="0"/>
              <a:t>Assists in event staffing- prepping nametags, briefings, cards, etc. </a:t>
            </a:r>
          </a:p>
          <a:p>
            <a:pPr eaLnBrk="1" hangingPunct="1"/>
            <a:r>
              <a:rPr lang="en-US" sz="1400" smtClean="0"/>
              <a:t>Assists in preparing call sheets </a:t>
            </a:r>
          </a:p>
          <a:p>
            <a:pPr eaLnBrk="1" hangingPunct="1"/>
            <a:r>
              <a:rPr lang="en-US" sz="1400" smtClean="0"/>
              <a:t>Works closely with regional director &amp; deputy directors to develop and implement strategies to achieve monthly goals through events and other avenues of solicitation. </a:t>
            </a:r>
          </a:p>
          <a:p>
            <a:pPr eaLnBrk="1" hangingPunct="1"/>
            <a:endParaRPr lang="en-US" smtClean="0"/>
          </a:p>
        </p:txBody>
      </p:sp>
      <p:sp>
        <p:nvSpPr>
          <p:cNvPr id="3" name="Title 2"/>
          <p:cNvSpPr>
            <a:spLocks noGrp="1"/>
          </p:cNvSpPr>
          <p:nvPr>
            <p:ph type="title"/>
          </p:nvPr>
        </p:nvSpPr>
        <p:spPr/>
        <p:txBody>
          <a:bodyPr>
            <a:normAutofit fontScale="90000"/>
          </a:bodyPr>
          <a:lstStyle/>
          <a:p>
            <a:pPr eaLnBrk="1" hangingPunct="1">
              <a:defRPr/>
            </a:pPr>
            <a:r>
              <a:rPr lang="en-US" dirty="0" smtClean="0"/>
              <a:t>Finance Department Responsibilities</a:t>
            </a:r>
            <a:endParaRPr lang="en-US" dirty="0"/>
          </a:p>
        </p:txBody>
      </p:sp>
      <p:sp>
        <p:nvSpPr>
          <p:cNvPr id="2253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ABE373D-753C-45C9-B467-5595A77D1FD8}" type="slidenum">
              <a:rPr lang="en-US" smtClean="0"/>
              <a:pPr/>
              <a:t>11</a:t>
            </a:fld>
            <a:endParaRPr lang="en-US" smtClean="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u="sng" smtClean="0"/>
              <a:t>START BY ASKING THESE QUESTIONS…</a:t>
            </a:r>
          </a:p>
        </p:txBody>
      </p:sp>
      <p:sp>
        <p:nvSpPr>
          <p:cNvPr id="124931" name="Rectangle 3"/>
          <p:cNvSpPr>
            <a:spLocks noGrp="1" noChangeArrowheads="1"/>
          </p:cNvSpPr>
          <p:nvPr>
            <p:ph type="body" idx="1"/>
          </p:nvPr>
        </p:nvSpPr>
        <p:spPr/>
        <p:txBody>
          <a:bodyPr/>
          <a:lstStyle/>
          <a:p>
            <a:pPr eaLnBrk="1" hangingPunct="1">
              <a:buFontTx/>
              <a:buNone/>
            </a:pPr>
            <a:endParaRPr lang="en-US" smtClean="0"/>
          </a:p>
          <a:p>
            <a:pPr algn="ctr" eaLnBrk="1" hangingPunct="1">
              <a:buFontTx/>
              <a:buNone/>
            </a:pPr>
            <a:r>
              <a:rPr lang="en-US" smtClean="0"/>
              <a:t>2. Who did we trick into giving us money?</a:t>
            </a:r>
          </a:p>
          <a:p>
            <a:pPr eaLnBrk="1" hangingPunct="1">
              <a:buFontTx/>
              <a:buNone/>
            </a:pPr>
            <a:r>
              <a:rPr lang="en-US" smtClean="0"/>
              <a:t>		- Different types of contributors = </a:t>
            </a:r>
          </a:p>
          <a:p>
            <a:pPr eaLnBrk="1" hangingPunct="1">
              <a:buFontTx/>
              <a:buNone/>
            </a:pPr>
            <a:r>
              <a:rPr lang="en-US" smtClean="0"/>
              <a:t>		different ways of processing money</a:t>
            </a:r>
          </a:p>
        </p:txBody>
      </p:sp>
      <p:pic>
        <p:nvPicPr>
          <p:cNvPr id="124932" name="Picture 5"/>
          <p:cNvPicPr>
            <a:picLocks noChangeAspect="1" noChangeArrowheads="1"/>
          </p:cNvPicPr>
          <p:nvPr/>
        </p:nvPicPr>
        <p:blipFill>
          <a:blip r:embed="rId2" cstate="print"/>
          <a:srcRect/>
          <a:stretch>
            <a:fillRect/>
          </a:stretch>
        </p:blipFill>
        <p:spPr bwMode="auto">
          <a:xfrm>
            <a:off x="6705600" y="4038600"/>
            <a:ext cx="1587500" cy="1905000"/>
          </a:xfrm>
          <a:prstGeom prst="rect">
            <a:avLst/>
          </a:prstGeom>
          <a:noFill/>
          <a:ln w="9525">
            <a:noFill/>
            <a:miter lim="800000"/>
            <a:headEnd/>
            <a:tailEnd/>
          </a:ln>
        </p:spPr>
      </p:pic>
      <p:sp>
        <p:nvSpPr>
          <p:cNvPr id="124933" name="Text Box 8"/>
          <p:cNvSpPr txBox="1">
            <a:spLocks noChangeArrowheads="1"/>
          </p:cNvSpPr>
          <p:nvPr/>
        </p:nvSpPr>
        <p:spPr bwMode="auto">
          <a:xfrm>
            <a:off x="381000" y="6019800"/>
            <a:ext cx="8763000" cy="366713"/>
          </a:xfrm>
          <a:prstGeom prst="rect">
            <a:avLst/>
          </a:prstGeom>
          <a:noFill/>
          <a:ln w="9525">
            <a:noFill/>
            <a:miter lim="800000"/>
            <a:headEnd/>
            <a:tailEnd/>
          </a:ln>
        </p:spPr>
        <p:txBody>
          <a:bodyPr>
            <a:spAutoFit/>
          </a:bodyPr>
          <a:lstStyle/>
          <a:p>
            <a:pPr>
              <a:spcBef>
                <a:spcPct val="50000"/>
              </a:spcBef>
            </a:pPr>
            <a:r>
              <a:rPr lang="en-US"/>
              <a:t>      INDIVIDUALS			MEMBERS		     PACs</a:t>
            </a:r>
          </a:p>
        </p:txBody>
      </p:sp>
      <p:pic>
        <p:nvPicPr>
          <p:cNvPr id="124934" name="Picture 10"/>
          <p:cNvPicPr>
            <a:picLocks noChangeAspect="1" noChangeArrowheads="1"/>
          </p:cNvPicPr>
          <p:nvPr/>
        </p:nvPicPr>
        <p:blipFill>
          <a:blip r:embed="rId3" cstate="print"/>
          <a:srcRect/>
          <a:stretch>
            <a:fillRect/>
          </a:stretch>
        </p:blipFill>
        <p:spPr bwMode="auto">
          <a:xfrm>
            <a:off x="762000" y="4038600"/>
            <a:ext cx="1655763" cy="1885950"/>
          </a:xfrm>
          <a:prstGeom prst="rect">
            <a:avLst/>
          </a:prstGeom>
          <a:noFill/>
          <a:ln w="9525">
            <a:noFill/>
            <a:miter lim="800000"/>
            <a:headEnd/>
            <a:tailEnd/>
          </a:ln>
        </p:spPr>
      </p:pic>
      <p:pic>
        <p:nvPicPr>
          <p:cNvPr id="124935" name="Picture 11"/>
          <p:cNvPicPr>
            <a:picLocks noChangeAspect="1" noChangeArrowheads="1"/>
          </p:cNvPicPr>
          <p:nvPr/>
        </p:nvPicPr>
        <p:blipFill>
          <a:blip r:embed="rId4" cstate="print"/>
          <a:srcRect/>
          <a:stretch>
            <a:fillRect/>
          </a:stretch>
        </p:blipFill>
        <p:spPr bwMode="auto">
          <a:xfrm>
            <a:off x="3505200" y="4038600"/>
            <a:ext cx="2371725" cy="1508125"/>
          </a:xfrm>
          <a:prstGeom prst="rect">
            <a:avLst/>
          </a:prstGeom>
          <a:noFill/>
          <a:ln w="9525">
            <a:noFill/>
            <a:miter lim="800000"/>
            <a:headEnd/>
            <a:tailEnd/>
          </a:ln>
        </p:spPr>
      </p:pic>
      <p:sp>
        <p:nvSpPr>
          <p:cNvPr id="124936" name="Slide Number Placeholder 7"/>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4D21D49-5BF4-4956-B0C5-1AC8F790811E}" type="slidenum">
              <a:rPr lang="en-US" smtClean="0"/>
              <a:pPr/>
              <a:t>110</a:t>
            </a:fld>
            <a:endParaRPr lang="en-US" smtClean="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u="sng" smtClean="0"/>
              <a:t>START BY ASKING THESE QUESTIONS…</a:t>
            </a:r>
          </a:p>
        </p:txBody>
      </p:sp>
      <p:sp>
        <p:nvSpPr>
          <p:cNvPr id="125955" name="Rectangle 3"/>
          <p:cNvSpPr>
            <a:spLocks noGrp="1" noChangeArrowheads="1"/>
          </p:cNvSpPr>
          <p:nvPr>
            <p:ph type="body" idx="1"/>
          </p:nvPr>
        </p:nvSpPr>
        <p:spPr/>
        <p:txBody>
          <a:bodyPr/>
          <a:lstStyle/>
          <a:p>
            <a:pPr eaLnBrk="1" hangingPunct="1">
              <a:buFontTx/>
              <a:buNone/>
            </a:pPr>
            <a:endParaRPr lang="en-US" smtClean="0"/>
          </a:p>
          <a:p>
            <a:pPr eaLnBrk="1" hangingPunct="1">
              <a:buFontTx/>
              <a:buNone/>
            </a:pPr>
            <a:r>
              <a:rPr lang="en-US" smtClean="0"/>
              <a:t>3. What event is the money going towards?</a:t>
            </a:r>
          </a:p>
          <a:p>
            <a:pPr eaLnBrk="1" hangingPunct="1">
              <a:buFontTx/>
              <a:buNone/>
            </a:pPr>
            <a:endParaRPr lang="en-US" smtClean="0"/>
          </a:p>
          <a:p>
            <a:pPr eaLnBrk="1" hangingPunct="1">
              <a:buFontTx/>
              <a:buNone/>
            </a:pPr>
            <a:r>
              <a:rPr lang="en-US" smtClean="0"/>
              <a:t>4. Which MOC is getting credit?</a:t>
            </a:r>
          </a:p>
          <a:p>
            <a:pPr lvl="1" eaLnBrk="1" hangingPunct="1"/>
            <a:r>
              <a:rPr lang="en-US" smtClean="0"/>
              <a:t>Different events will have lead MOCs</a:t>
            </a:r>
          </a:p>
          <a:p>
            <a:pPr lvl="2" eaLnBrk="1" hangingPunct="1"/>
            <a:r>
              <a:rPr lang="en-US" smtClean="0"/>
              <a:t>Some members will raise for other MOCs’ events.</a:t>
            </a:r>
          </a:p>
          <a:p>
            <a:pPr eaLnBrk="1" hangingPunct="1"/>
            <a:endParaRPr lang="en-US" smtClean="0"/>
          </a:p>
        </p:txBody>
      </p:sp>
      <p:sp>
        <p:nvSpPr>
          <p:cNvPr id="125956"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A2B95A7-925E-4FDB-BBF3-249442E3052E}" type="slidenum">
              <a:rPr lang="en-US" smtClean="0"/>
              <a:pPr/>
              <a:t>111</a:t>
            </a:fld>
            <a:endParaRPr lang="en-US" smtClean="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838200"/>
            <a:ext cx="8229600" cy="2316163"/>
          </a:xfrm>
        </p:spPr>
        <p:txBody>
          <a:bodyPr/>
          <a:lstStyle/>
          <a:p>
            <a:pPr eaLnBrk="1" fontAlgn="auto" hangingPunct="1">
              <a:spcAft>
                <a:spcPts val="0"/>
              </a:spcAft>
              <a:defRPr/>
            </a:pPr>
            <a:r>
              <a:rPr lang="en-US" sz="5000" u="sng" smtClean="0"/>
              <a:t>PROCESSING CHECKS FROM INDIVIDUALS</a:t>
            </a:r>
          </a:p>
        </p:txBody>
      </p:sp>
      <p:pic>
        <p:nvPicPr>
          <p:cNvPr id="126979" name="Picture 5"/>
          <p:cNvPicPr>
            <a:picLocks noChangeAspect="1" noChangeArrowheads="1"/>
          </p:cNvPicPr>
          <p:nvPr/>
        </p:nvPicPr>
        <p:blipFill>
          <a:blip r:embed="rId2" cstate="print"/>
          <a:srcRect/>
          <a:stretch>
            <a:fillRect/>
          </a:stretch>
        </p:blipFill>
        <p:spPr bwMode="auto">
          <a:xfrm>
            <a:off x="3505200" y="2971800"/>
            <a:ext cx="2076450" cy="3124200"/>
          </a:xfrm>
          <a:prstGeom prst="rect">
            <a:avLst/>
          </a:prstGeom>
          <a:noFill/>
          <a:ln w="9525">
            <a:noFill/>
            <a:miter lim="800000"/>
            <a:headEnd/>
            <a:tailEnd/>
          </a:ln>
        </p:spPr>
      </p:pic>
      <p:sp>
        <p:nvSpPr>
          <p:cNvPr id="126980"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7A9D71E-568C-457C-AB65-9C41C98C3F79}" type="slidenum">
              <a:rPr lang="en-US" smtClean="0"/>
              <a:pPr/>
              <a:t>112</a:t>
            </a:fld>
            <a:endParaRPr lang="en-US" smtClean="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fontAlgn="auto" hangingPunct="1">
              <a:spcAft>
                <a:spcPts val="0"/>
              </a:spcAft>
              <a:defRPr/>
            </a:pPr>
            <a:r>
              <a:rPr lang="en-US" smtClean="0"/>
              <a:t>STEP 1: Who’s the Contributor?</a:t>
            </a:r>
          </a:p>
        </p:txBody>
      </p:sp>
      <p:sp>
        <p:nvSpPr>
          <p:cNvPr id="128003" name="Rectangle 3"/>
          <p:cNvSpPr>
            <a:spLocks noGrp="1" noChangeArrowheads="1"/>
          </p:cNvSpPr>
          <p:nvPr>
            <p:ph type="body" idx="1"/>
          </p:nvPr>
        </p:nvSpPr>
        <p:spPr/>
        <p:txBody>
          <a:bodyPr/>
          <a:lstStyle/>
          <a:p>
            <a:pPr eaLnBrk="1" hangingPunct="1"/>
            <a:r>
              <a:rPr lang="en-US" smtClean="0"/>
              <a:t>Go into NGP</a:t>
            </a:r>
          </a:p>
          <a:p>
            <a:pPr lvl="1" eaLnBrk="1" hangingPunct="1"/>
            <a:r>
              <a:rPr lang="en-US" sz="2400" smtClean="0"/>
              <a:t>Go to the Search Option, and select “Quick Find”</a:t>
            </a:r>
          </a:p>
          <a:p>
            <a:pPr lvl="2" eaLnBrk="1" hangingPunct="1"/>
            <a:r>
              <a:rPr lang="en-US" sz="2000" smtClean="0"/>
              <a:t>This can also be done by clicking “Ctrl + Shift + F”</a:t>
            </a:r>
          </a:p>
          <a:p>
            <a:pPr lvl="2" eaLnBrk="1" hangingPunct="1"/>
            <a:endParaRPr lang="en-US" smtClean="0"/>
          </a:p>
        </p:txBody>
      </p:sp>
      <p:pic>
        <p:nvPicPr>
          <p:cNvPr id="128004" name="Picture 4" descr="search button"/>
          <p:cNvPicPr>
            <a:picLocks noChangeAspect="1" noChangeArrowheads="1"/>
          </p:cNvPicPr>
          <p:nvPr/>
        </p:nvPicPr>
        <p:blipFill>
          <a:blip r:embed="rId2" cstate="print">
            <a:clrChange>
              <a:clrFrom>
                <a:srgbClr val="FFFFFF"/>
              </a:clrFrom>
              <a:clrTo>
                <a:srgbClr val="FFFFFF">
                  <a:alpha val="0"/>
                </a:srgbClr>
              </a:clrTo>
            </a:clrChange>
          </a:blip>
          <a:srcRect l="5624" t="10477" r="43124" b="41905"/>
          <a:stretch>
            <a:fillRect/>
          </a:stretch>
        </p:blipFill>
        <p:spPr bwMode="auto">
          <a:xfrm>
            <a:off x="1600200" y="2959100"/>
            <a:ext cx="6019800" cy="3670300"/>
          </a:xfrm>
          <a:prstGeom prst="rect">
            <a:avLst/>
          </a:prstGeom>
          <a:noFill/>
          <a:ln w="9525">
            <a:noFill/>
            <a:miter lim="800000"/>
            <a:headEnd/>
            <a:tailEnd/>
          </a:ln>
        </p:spPr>
      </p:pic>
      <p:sp>
        <p:nvSpPr>
          <p:cNvPr id="128005"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ABBE0D9-0C45-4974-99FF-01C297BB531A}" type="slidenum">
              <a:rPr lang="en-US" smtClean="0"/>
              <a:pPr/>
              <a:t>113</a:t>
            </a:fld>
            <a:endParaRPr lang="en-US" smtClean="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fontAlgn="auto" hangingPunct="1">
              <a:spcAft>
                <a:spcPts val="0"/>
              </a:spcAft>
              <a:defRPr/>
            </a:pPr>
            <a:r>
              <a:rPr lang="en-US" sz="4000" smtClean="0"/>
              <a:t>STEP 1: Who is the Contributor?</a:t>
            </a:r>
          </a:p>
        </p:txBody>
      </p:sp>
      <p:sp>
        <p:nvSpPr>
          <p:cNvPr id="129027" name="Rectangle 3"/>
          <p:cNvSpPr>
            <a:spLocks noGrp="1" noChangeArrowheads="1"/>
          </p:cNvSpPr>
          <p:nvPr>
            <p:ph type="body" idx="1"/>
          </p:nvPr>
        </p:nvSpPr>
        <p:spPr>
          <a:xfrm>
            <a:off x="457200" y="1600200"/>
            <a:ext cx="3733800" cy="4953000"/>
          </a:xfrm>
        </p:spPr>
        <p:txBody>
          <a:bodyPr/>
          <a:lstStyle/>
          <a:p>
            <a:pPr eaLnBrk="1" hangingPunct="1"/>
            <a:endParaRPr lang="en-US" smtClean="0"/>
          </a:p>
          <a:p>
            <a:pPr eaLnBrk="1" hangingPunct="1"/>
            <a:endParaRPr lang="en-US" smtClean="0"/>
          </a:p>
          <a:p>
            <a:pPr eaLnBrk="1" hangingPunct="1"/>
            <a:endParaRPr lang="en-US" smtClean="0"/>
          </a:p>
          <a:p>
            <a:pPr eaLnBrk="1" hangingPunct="1"/>
            <a:r>
              <a:rPr lang="en-US" smtClean="0"/>
              <a:t>Use the full name of the contributor</a:t>
            </a:r>
          </a:p>
          <a:p>
            <a:pPr eaLnBrk="1" hangingPunct="1"/>
            <a:endParaRPr lang="en-US" smtClean="0"/>
          </a:p>
        </p:txBody>
      </p:sp>
      <p:pic>
        <p:nvPicPr>
          <p:cNvPr id="129028" name="Picture 4" descr="search screen"/>
          <p:cNvPicPr>
            <a:picLocks noChangeAspect="1" noChangeArrowheads="1"/>
          </p:cNvPicPr>
          <p:nvPr/>
        </p:nvPicPr>
        <p:blipFill>
          <a:blip r:embed="rId2" cstate="print"/>
          <a:srcRect r="8488"/>
          <a:stretch>
            <a:fillRect/>
          </a:stretch>
        </p:blipFill>
        <p:spPr bwMode="auto">
          <a:xfrm>
            <a:off x="4572000" y="1524000"/>
            <a:ext cx="4237038" cy="4876800"/>
          </a:xfrm>
          <a:prstGeom prst="rect">
            <a:avLst/>
          </a:prstGeom>
          <a:noFill/>
          <a:ln w="9525">
            <a:noFill/>
            <a:miter lim="800000"/>
            <a:headEnd/>
            <a:tailEnd/>
          </a:ln>
        </p:spPr>
      </p:pic>
      <p:sp>
        <p:nvSpPr>
          <p:cNvPr id="129029" name="Rectangle 8"/>
          <p:cNvSpPr>
            <a:spLocks noChangeArrowheads="1"/>
          </p:cNvSpPr>
          <p:nvPr/>
        </p:nvSpPr>
        <p:spPr bwMode="auto">
          <a:xfrm>
            <a:off x="4572000" y="2209800"/>
            <a:ext cx="3581400" cy="838200"/>
          </a:xfrm>
          <a:prstGeom prst="rect">
            <a:avLst/>
          </a:prstGeom>
          <a:solidFill>
            <a:schemeClr val="accent1">
              <a:alpha val="0"/>
            </a:schemeClr>
          </a:solidFill>
          <a:ln w="57150">
            <a:solidFill>
              <a:srgbClr val="CC0000"/>
            </a:solidFill>
            <a:miter lim="800000"/>
            <a:headEnd/>
            <a:tailEnd/>
          </a:ln>
        </p:spPr>
        <p:txBody>
          <a:bodyPr wrap="none" anchor="ctr"/>
          <a:lstStyle/>
          <a:p>
            <a:endParaRPr lang="en-US"/>
          </a:p>
        </p:txBody>
      </p:sp>
      <p:sp>
        <p:nvSpPr>
          <p:cNvPr id="129030" name="Line 9"/>
          <p:cNvSpPr>
            <a:spLocks noChangeShapeType="1"/>
          </p:cNvSpPr>
          <p:nvPr/>
        </p:nvSpPr>
        <p:spPr bwMode="auto">
          <a:xfrm flipV="1">
            <a:off x="3657600" y="2514600"/>
            <a:ext cx="914400" cy="685800"/>
          </a:xfrm>
          <a:prstGeom prst="line">
            <a:avLst/>
          </a:prstGeom>
          <a:noFill/>
          <a:ln w="57150">
            <a:solidFill>
              <a:srgbClr val="CC0000"/>
            </a:solidFill>
            <a:round/>
            <a:headEnd/>
            <a:tailEnd/>
          </a:ln>
        </p:spPr>
        <p:txBody>
          <a:bodyPr/>
          <a:lstStyle/>
          <a:p>
            <a:endParaRPr lang="en-US"/>
          </a:p>
        </p:txBody>
      </p:sp>
      <p:sp>
        <p:nvSpPr>
          <p:cNvPr id="129031" name="Rectangle 10"/>
          <p:cNvSpPr>
            <a:spLocks noChangeArrowheads="1"/>
          </p:cNvSpPr>
          <p:nvPr/>
        </p:nvSpPr>
        <p:spPr bwMode="auto">
          <a:xfrm>
            <a:off x="4495800" y="3276600"/>
            <a:ext cx="76200" cy="7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29032" name="Slide Number Placeholder 7"/>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7C07586-4D83-45E6-8CF2-2DEEC5B6131A}" type="slidenum">
              <a:rPr lang="en-US" smtClean="0"/>
              <a:pPr/>
              <a:t>114</a:t>
            </a:fld>
            <a:endParaRPr lang="en-US" smtClean="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fontAlgn="auto" hangingPunct="1">
              <a:spcAft>
                <a:spcPts val="0"/>
              </a:spcAft>
              <a:defRPr/>
            </a:pPr>
            <a:r>
              <a:rPr lang="en-US" sz="4000" smtClean="0"/>
              <a:t>STEP 1: Who is the Contributor?</a:t>
            </a:r>
          </a:p>
        </p:txBody>
      </p:sp>
      <p:sp>
        <p:nvSpPr>
          <p:cNvPr id="10243" name="Rectangle 5"/>
          <p:cNvSpPr>
            <a:spLocks noGrp="1" noChangeArrowheads="1"/>
          </p:cNvSpPr>
          <p:nvPr>
            <p:ph type="body" idx="1"/>
          </p:nvPr>
        </p:nvSpPr>
        <p:spPr>
          <a:xfrm>
            <a:off x="457200" y="1600200"/>
            <a:ext cx="2895600" cy="4525963"/>
          </a:xfrm>
        </p:spPr>
        <p:txBody>
          <a:bodyPr>
            <a:normAutofit lnSpcReduction="10000"/>
          </a:bodyPr>
          <a:lstStyle/>
          <a:p>
            <a:pPr marL="365760" indent="-256032" eaLnBrk="1" fontAlgn="auto" hangingPunct="1">
              <a:spcAft>
                <a:spcPts val="0"/>
              </a:spcAft>
              <a:buFont typeface="Wingdings 3"/>
              <a:buChar char=""/>
              <a:defRPr/>
            </a:pPr>
            <a:r>
              <a:rPr lang="en-US" sz="2800" smtClean="0"/>
              <a:t>If you get 1,000 Michael Smiths, use their address</a:t>
            </a:r>
          </a:p>
          <a:p>
            <a:pPr marL="621792" lvl="1" eaLnBrk="1" fontAlgn="auto" hangingPunct="1">
              <a:spcBef>
                <a:spcPts val="324"/>
              </a:spcBef>
              <a:spcAft>
                <a:spcPts val="0"/>
              </a:spcAft>
              <a:buFont typeface="Verdana"/>
              <a:buChar char="◦"/>
              <a:defRPr/>
            </a:pPr>
            <a:r>
              <a:rPr lang="en-US" sz="2400" smtClean="0"/>
              <a:t>Addresses are the best way to search for PACs and Member Campaign Committees</a:t>
            </a:r>
          </a:p>
        </p:txBody>
      </p:sp>
      <p:pic>
        <p:nvPicPr>
          <p:cNvPr id="130052" name="Picture 6" descr="search screen"/>
          <p:cNvPicPr>
            <a:picLocks noChangeAspect="1" noChangeArrowheads="1"/>
          </p:cNvPicPr>
          <p:nvPr/>
        </p:nvPicPr>
        <p:blipFill>
          <a:blip r:embed="rId2" cstate="print"/>
          <a:srcRect r="8488"/>
          <a:stretch>
            <a:fillRect/>
          </a:stretch>
        </p:blipFill>
        <p:spPr bwMode="auto">
          <a:xfrm>
            <a:off x="4191000" y="1295400"/>
            <a:ext cx="4633913" cy="5334000"/>
          </a:xfrm>
          <a:prstGeom prst="rect">
            <a:avLst/>
          </a:prstGeom>
          <a:noFill/>
          <a:ln w="9525">
            <a:noFill/>
            <a:miter lim="800000"/>
            <a:headEnd/>
            <a:tailEnd/>
          </a:ln>
        </p:spPr>
      </p:pic>
      <p:sp>
        <p:nvSpPr>
          <p:cNvPr id="130053" name="Rectangle 7"/>
          <p:cNvSpPr>
            <a:spLocks noChangeArrowheads="1"/>
          </p:cNvSpPr>
          <p:nvPr/>
        </p:nvSpPr>
        <p:spPr bwMode="auto">
          <a:xfrm>
            <a:off x="3810000" y="2971800"/>
            <a:ext cx="4876800" cy="1676400"/>
          </a:xfrm>
          <a:prstGeom prst="rect">
            <a:avLst/>
          </a:prstGeom>
          <a:solidFill>
            <a:schemeClr val="accent1">
              <a:alpha val="0"/>
            </a:schemeClr>
          </a:solidFill>
          <a:ln w="57150">
            <a:solidFill>
              <a:srgbClr val="CC0000"/>
            </a:solidFill>
            <a:miter lim="800000"/>
            <a:headEnd/>
            <a:tailEnd/>
          </a:ln>
        </p:spPr>
        <p:txBody>
          <a:bodyPr wrap="none" anchor="ctr"/>
          <a:lstStyle/>
          <a:p>
            <a:endParaRPr lang="en-US"/>
          </a:p>
        </p:txBody>
      </p:sp>
      <p:sp>
        <p:nvSpPr>
          <p:cNvPr id="130054" name="Line 8"/>
          <p:cNvSpPr>
            <a:spLocks noChangeShapeType="1"/>
          </p:cNvSpPr>
          <p:nvPr/>
        </p:nvSpPr>
        <p:spPr bwMode="auto">
          <a:xfrm>
            <a:off x="3200400" y="3810000"/>
            <a:ext cx="609600" cy="0"/>
          </a:xfrm>
          <a:prstGeom prst="line">
            <a:avLst/>
          </a:prstGeom>
          <a:noFill/>
          <a:ln w="57150">
            <a:solidFill>
              <a:srgbClr val="CC0000"/>
            </a:solidFill>
            <a:round/>
            <a:headEnd/>
            <a:tailEnd/>
          </a:ln>
        </p:spPr>
        <p:txBody>
          <a:bodyPr/>
          <a:lstStyle/>
          <a:p>
            <a:endParaRPr lang="en-US"/>
          </a:p>
        </p:txBody>
      </p:sp>
      <p:sp>
        <p:nvSpPr>
          <p:cNvPr id="130055"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BF887CF-F0B5-4FA6-8D10-AC154A618B69}" type="slidenum">
              <a:rPr lang="en-US" smtClean="0"/>
              <a:pPr/>
              <a:t>115</a:t>
            </a:fld>
            <a:endParaRPr lang="en-US" smtClean="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fontAlgn="auto" hangingPunct="1">
              <a:spcAft>
                <a:spcPts val="0"/>
              </a:spcAft>
              <a:defRPr/>
            </a:pPr>
            <a:r>
              <a:rPr lang="en-US" sz="4000" smtClean="0"/>
              <a:t>STEP 2: THE CONTACT RECORD</a:t>
            </a:r>
          </a:p>
        </p:txBody>
      </p:sp>
      <p:sp>
        <p:nvSpPr>
          <p:cNvPr id="131075" name="Rectangle 3"/>
          <p:cNvSpPr>
            <a:spLocks noGrp="1" noChangeArrowheads="1"/>
          </p:cNvSpPr>
          <p:nvPr>
            <p:ph type="body" idx="1"/>
          </p:nvPr>
        </p:nvSpPr>
        <p:spPr>
          <a:xfrm>
            <a:off x="152400" y="1371600"/>
            <a:ext cx="4114800" cy="4525963"/>
          </a:xfrm>
        </p:spPr>
        <p:txBody>
          <a:bodyPr/>
          <a:lstStyle/>
          <a:p>
            <a:pPr eaLnBrk="1" hangingPunct="1"/>
            <a:r>
              <a:rPr lang="en-US" sz="2800" b="1" smtClean="0"/>
              <a:t>MAKE SURE ALL CONTACT INFORMATION IS CURRENT</a:t>
            </a:r>
          </a:p>
          <a:p>
            <a:pPr eaLnBrk="1" hangingPunct="1"/>
            <a:endParaRPr lang="en-US" sz="2800" smtClean="0"/>
          </a:p>
          <a:p>
            <a:pPr eaLnBrk="1" hangingPunct="1"/>
            <a:r>
              <a:rPr lang="en-US" sz="2800" smtClean="0"/>
              <a:t>The name MUST be the full name, and match what is on check or credit card</a:t>
            </a:r>
          </a:p>
          <a:p>
            <a:pPr eaLnBrk="1" hangingPunct="1">
              <a:buFontTx/>
              <a:buNone/>
            </a:pPr>
            <a:endParaRPr lang="en-US" sz="2800" b="1" smtClean="0"/>
          </a:p>
          <a:p>
            <a:pPr eaLnBrk="1" hangingPunct="1">
              <a:buFontTx/>
              <a:buNone/>
            </a:pPr>
            <a:endParaRPr lang="en-US" sz="2800" smtClean="0"/>
          </a:p>
        </p:txBody>
      </p:sp>
      <p:pic>
        <p:nvPicPr>
          <p:cNvPr id="131076" name="Picture 4" descr="contributor screen"/>
          <p:cNvPicPr>
            <a:picLocks noChangeAspect="1" noChangeArrowheads="1"/>
          </p:cNvPicPr>
          <p:nvPr/>
        </p:nvPicPr>
        <p:blipFill>
          <a:blip r:embed="rId2" cstate="print"/>
          <a:srcRect l="2338" t="13367" r="24033"/>
          <a:stretch>
            <a:fillRect/>
          </a:stretch>
        </p:blipFill>
        <p:spPr bwMode="auto">
          <a:xfrm>
            <a:off x="4267200" y="1295400"/>
            <a:ext cx="4578350" cy="5334000"/>
          </a:xfrm>
          <a:prstGeom prst="rect">
            <a:avLst/>
          </a:prstGeom>
          <a:noFill/>
          <a:ln w="9525">
            <a:noFill/>
            <a:miter lim="800000"/>
            <a:headEnd/>
            <a:tailEnd/>
          </a:ln>
        </p:spPr>
      </p:pic>
      <p:sp>
        <p:nvSpPr>
          <p:cNvPr id="131077" name="Rectangle 9"/>
          <p:cNvSpPr>
            <a:spLocks noChangeArrowheads="1"/>
          </p:cNvSpPr>
          <p:nvPr/>
        </p:nvSpPr>
        <p:spPr bwMode="auto">
          <a:xfrm>
            <a:off x="3962400" y="1295400"/>
            <a:ext cx="4876800" cy="1295400"/>
          </a:xfrm>
          <a:prstGeom prst="rect">
            <a:avLst/>
          </a:prstGeom>
          <a:solidFill>
            <a:schemeClr val="accent1">
              <a:alpha val="0"/>
            </a:schemeClr>
          </a:solidFill>
          <a:ln w="57150">
            <a:solidFill>
              <a:srgbClr val="CC0000"/>
            </a:solidFill>
            <a:miter lim="800000"/>
            <a:headEnd/>
            <a:tailEnd/>
          </a:ln>
        </p:spPr>
        <p:txBody>
          <a:bodyPr wrap="none" anchor="ctr"/>
          <a:lstStyle/>
          <a:p>
            <a:endParaRPr lang="en-US"/>
          </a:p>
        </p:txBody>
      </p:sp>
      <p:sp>
        <p:nvSpPr>
          <p:cNvPr id="131078" name="Line 10"/>
          <p:cNvSpPr>
            <a:spLocks noChangeShapeType="1"/>
          </p:cNvSpPr>
          <p:nvPr/>
        </p:nvSpPr>
        <p:spPr bwMode="auto">
          <a:xfrm flipH="1">
            <a:off x="3124200" y="2590800"/>
            <a:ext cx="838200" cy="990600"/>
          </a:xfrm>
          <a:prstGeom prst="line">
            <a:avLst/>
          </a:prstGeom>
          <a:noFill/>
          <a:ln w="57150">
            <a:solidFill>
              <a:srgbClr val="CC0000"/>
            </a:solidFill>
            <a:round/>
            <a:headEnd/>
            <a:tailEnd/>
          </a:ln>
        </p:spPr>
        <p:txBody>
          <a:bodyPr/>
          <a:lstStyle/>
          <a:p>
            <a:endParaRPr lang="en-US"/>
          </a:p>
        </p:txBody>
      </p:sp>
      <p:sp>
        <p:nvSpPr>
          <p:cNvPr id="131079"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4AA4738-E370-4CF8-A74A-1606A580DEEC}" type="slidenum">
              <a:rPr lang="en-US" smtClean="0"/>
              <a:pPr/>
              <a:t>116</a:t>
            </a:fld>
            <a:endParaRPr lang="en-US" smtClean="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fontAlgn="auto" hangingPunct="1">
              <a:spcAft>
                <a:spcPts val="0"/>
              </a:spcAft>
              <a:defRPr/>
            </a:pPr>
            <a:r>
              <a:rPr lang="en-US" sz="4000" smtClean="0"/>
              <a:t>STEP 2: THE CONTACT RECORD</a:t>
            </a:r>
          </a:p>
        </p:txBody>
      </p:sp>
      <p:sp>
        <p:nvSpPr>
          <p:cNvPr id="132099" name="Rectangle 3"/>
          <p:cNvSpPr>
            <a:spLocks noGrp="1" noChangeArrowheads="1"/>
          </p:cNvSpPr>
          <p:nvPr>
            <p:ph type="body" idx="1"/>
          </p:nvPr>
        </p:nvSpPr>
        <p:spPr>
          <a:xfrm>
            <a:off x="457200" y="1600200"/>
            <a:ext cx="3810000" cy="4525963"/>
          </a:xfrm>
        </p:spPr>
        <p:txBody>
          <a:bodyPr/>
          <a:lstStyle/>
          <a:p>
            <a:pPr eaLnBrk="1" hangingPunct="1"/>
            <a:r>
              <a:rPr lang="en-US" smtClean="0"/>
              <a:t>Make sure the main address listed is the billing address</a:t>
            </a:r>
          </a:p>
          <a:p>
            <a:pPr lvl="1" eaLnBrk="1" hangingPunct="1"/>
            <a:r>
              <a:rPr lang="en-US" b="1" smtClean="0"/>
              <a:t>RECORDS PULL FROM MAIN MAILING ADDRESS</a:t>
            </a:r>
          </a:p>
          <a:p>
            <a:pPr eaLnBrk="1" hangingPunct="1"/>
            <a:endParaRPr lang="en-US" smtClean="0"/>
          </a:p>
        </p:txBody>
      </p:sp>
      <p:pic>
        <p:nvPicPr>
          <p:cNvPr id="132100" name="Picture 5" descr="contributor screen"/>
          <p:cNvPicPr>
            <a:picLocks noChangeAspect="1" noChangeArrowheads="1"/>
          </p:cNvPicPr>
          <p:nvPr/>
        </p:nvPicPr>
        <p:blipFill>
          <a:blip r:embed="rId2" cstate="print"/>
          <a:srcRect l="2338" t="13367" r="24033"/>
          <a:stretch>
            <a:fillRect/>
          </a:stretch>
        </p:blipFill>
        <p:spPr bwMode="auto">
          <a:xfrm>
            <a:off x="4267200" y="1295400"/>
            <a:ext cx="4578350" cy="5334000"/>
          </a:xfrm>
          <a:prstGeom prst="rect">
            <a:avLst/>
          </a:prstGeom>
          <a:noFill/>
          <a:ln w="9525">
            <a:noFill/>
            <a:miter lim="800000"/>
            <a:headEnd/>
            <a:tailEnd/>
          </a:ln>
        </p:spPr>
      </p:pic>
      <p:sp>
        <p:nvSpPr>
          <p:cNvPr id="132101" name="Rectangle 7"/>
          <p:cNvSpPr>
            <a:spLocks noChangeArrowheads="1"/>
          </p:cNvSpPr>
          <p:nvPr/>
        </p:nvSpPr>
        <p:spPr bwMode="auto">
          <a:xfrm>
            <a:off x="4267200" y="2743200"/>
            <a:ext cx="4572000" cy="1905000"/>
          </a:xfrm>
          <a:prstGeom prst="rect">
            <a:avLst/>
          </a:prstGeom>
          <a:solidFill>
            <a:schemeClr val="accent1">
              <a:alpha val="0"/>
            </a:schemeClr>
          </a:solidFill>
          <a:ln w="57150">
            <a:solidFill>
              <a:srgbClr val="FF0000"/>
            </a:solidFill>
            <a:miter lim="800000"/>
            <a:headEnd/>
            <a:tailEnd/>
          </a:ln>
        </p:spPr>
        <p:txBody>
          <a:bodyPr wrap="none" anchor="ctr"/>
          <a:lstStyle/>
          <a:p>
            <a:endParaRPr lang="en-US"/>
          </a:p>
        </p:txBody>
      </p:sp>
      <p:sp>
        <p:nvSpPr>
          <p:cNvPr id="132102" name="Line 8"/>
          <p:cNvSpPr>
            <a:spLocks noChangeShapeType="1"/>
          </p:cNvSpPr>
          <p:nvPr/>
        </p:nvSpPr>
        <p:spPr bwMode="auto">
          <a:xfrm>
            <a:off x="2971800" y="3352800"/>
            <a:ext cx="1295400" cy="0"/>
          </a:xfrm>
          <a:prstGeom prst="line">
            <a:avLst/>
          </a:prstGeom>
          <a:noFill/>
          <a:ln w="57150">
            <a:solidFill>
              <a:srgbClr val="CC0000"/>
            </a:solidFill>
            <a:round/>
            <a:headEnd/>
            <a:tailEnd/>
          </a:ln>
        </p:spPr>
        <p:txBody>
          <a:bodyPr/>
          <a:lstStyle/>
          <a:p>
            <a:endParaRPr lang="en-US"/>
          </a:p>
        </p:txBody>
      </p:sp>
      <p:sp>
        <p:nvSpPr>
          <p:cNvPr id="132103"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A4C3216-0909-4F6E-9D65-D0823E28A9A5}" type="slidenum">
              <a:rPr lang="en-US" smtClean="0"/>
              <a:pPr/>
              <a:t>117</a:t>
            </a:fld>
            <a:endParaRPr lang="en-US" smtClean="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9" descr="emp occ"/>
          <p:cNvPicPr>
            <a:picLocks noChangeAspect="1" noChangeArrowheads="1"/>
          </p:cNvPicPr>
          <p:nvPr/>
        </p:nvPicPr>
        <p:blipFill>
          <a:blip r:embed="rId2" cstate="print"/>
          <a:srcRect l="1483" t="3125" r="27238" b="76563"/>
          <a:stretch>
            <a:fillRect/>
          </a:stretch>
        </p:blipFill>
        <p:spPr bwMode="auto">
          <a:xfrm>
            <a:off x="4343400" y="1295400"/>
            <a:ext cx="4038600" cy="1025525"/>
          </a:xfrm>
          <a:prstGeom prst="rect">
            <a:avLst/>
          </a:prstGeom>
          <a:noFill/>
          <a:ln w="9525">
            <a:noFill/>
            <a:miter lim="800000"/>
            <a:headEnd/>
            <a:tailEnd/>
          </a:ln>
        </p:spPr>
      </p:pic>
      <p:sp>
        <p:nvSpPr>
          <p:cNvPr id="13315" name="Rectangle 2"/>
          <p:cNvSpPr>
            <a:spLocks noGrp="1" noChangeArrowheads="1"/>
          </p:cNvSpPr>
          <p:nvPr>
            <p:ph type="title"/>
          </p:nvPr>
        </p:nvSpPr>
        <p:spPr/>
        <p:txBody>
          <a:bodyPr/>
          <a:lstStyle/>
          <a:p>
            <a:pPr eaLnBrk="1" fontAlgn="auto" hangingPunct="1">
              <a:spcAft>
                <a:spcPts val="0"/>
              </a:spcAft>
              <a:defRPr/>
            </a:pPr>
            <a:r>
              <a:rPr lang="en-US" sz="4000" smtClean="0"/>
              <a:t>STEP 2: THE CONTACT RECORD</a:t>
            </a:r>
          </a:p>
        </p:txBody>
      </p:sp>
      <p:sp>
        <p:nvSpPr>
          <p:cNvPr id="133124" name="Rectangle 3"/>
          <p:cNvSpPr>
            <a:spLocks noGrp="1" noChangeArrowheads="1"/>
          </p:cNvSpPr>
          <p:nvPr>
            <p:ph type="body" idx="1"/>
          </p:nvPr>
        </p:nvSpPr>
        <p:spPr>
          <a:xfrm>
            <a:off x="228600" y="1524000"/>
            <a:ext cx="3886200" cy="4525963"/>
          </a:xfrm>
        </p:spPr>
        <p:txBody>
          <a:bodyPr/>
          <a:lstStyle/>
          <a:p>
            <a:pPr eaLnBrk="1" hangingPunct="1">
              <a:lnSpc>
                <a:spcPct val="90000"/>
              </a:lnSpc>
            </a:pPr>
            <a:r>
              <a:rPr lang="en-US" sz="2200" smtClean="0"/>
              <a:t>People get quit or get fired. Make sure you keep the employer/occupation up-to-date</a:t>
            </a:r>
          </a:p>
          <a:p>
            <a:pPr eaLnBrk="1" hangingPunct="1">
              <a:lnSpc>
                <a:spcPct val="90000"/>
              </a:lnSpc>
            </a:pPr>
            <a:endParaRPr lang="en-US" sz="2200" smtClean="0"/>
          </a:p>
          <a:p>
            <a:pPr eaLnBrk="1" hangingPunct="1">
              <a:lnSpc>
                <a:spcPct val="90000"/>
              </a:lnSpc>
            </a:pPr>
            <a:r>
              <a:rPr lang="en-US" sz="2400" smtClean="0"/>
              <a:t>Copy + Paste the employer into the organization box.</a:t>
            </a:r>
          </a:p>
          <a:p>
            <a:pPr lvl="1" eaLnBrk="1" hangingPunct="1">
              <a:lnSpc>
                <a:spcPct val="90000"/>
              </a:lnSpc>
            </a:pPr>
            <a:r>
              <a:rPr lang="en-US" sz="2000" smtClean="0"/>
              <a:t>This helps when doing a search for someone like Michael Smith who works at Citrus World</a:t>
            </a:r>
          </a:p>
        </p:txBody>
      </p:sp>
      <p:pic>
        <p:nvPicPr>
          <p:cNvPr id="133125" name="Picture 5" descr="michael smith"/>
          <p:cNvPicPr>
            <a:picLocks noChangeAspect="1" noChangeArrowheads="1"/>
          </p:cNvPicPr>
          <p:nvPr/>
        </p:nvPicPr>
        <p:blipFill>
          <a:blip r:embed="rId3" cstate="print"/>
          <a:srcRect r="27733" b="20833"/>
          <a:stretch>
            <a:fillRect/>
          </a:stretch>
        </p:blipFill>
        <p:spPr bwMode="auto">
          <a:xfrm>
            <a:off x="4572000" y="2667000"/>
            <a:ext cx="4267200" cy="4121150"/>
          </a:xfrm>
          <a:prstGeom prst="rect">
            <a:avLst/>
          </a:prstGeom>
          <a:noFill/>
          <a:ln w="9525">
            <a:noFill/>
            <a:miter lim="800000"/>
            <a:headEnd/>
            <a:tailEnd/>
          </a:ln>
        </p:spPr>
      </p:pic>
      <p:sp>
        <p:nvSpPr>
          <p:cNvPr id="133126" name="Rectangle 6"/>
          <p:cNvSpPr>
            <a:spLocks noChangeArrowheads="1"/>
          </p:cNvSpPr>
          <p:nvPr/>
        </p:nvSpPr>
        <p:spPr bwMode="auto">
          <a:xfrm>
            <a:off x="6781800" y="1295400"/>
            <a:ext cx="2209800" cy="990600"/>
          </a:xfrm>
          <a:prstGeom prst="rect">
            <a:avLst/>
          </a:prstGeom>
          <a:solidFill>
            <a:schemeClr val="accent1">
              <a:alpha val="0"/>
            </a:schemeClr>
          </a:solidFill>
          <a:ln w="57150">
            <a:solidFill>
              <a:srgbClr val="FF0000"/>
            </a:solidFill>
            <a:miter lim="800000"/>
            <a:headEnd/>
            <a:tailEnd/>
          </a:ln>
        </p:spPr>
        <p:txBody>
          <a:bodyPr wrap="none" anchor="ctr"/>
          <a:lstStyle/>
          <a:p>
            <a:endParaRPr lang="en-US"/>
          </a:p>
        </p:txBody>
      </p:sp>
      <p:sp>
        <p:nvSpPr>
          <p:cNvPr id="133127" name="Rectangle 7"/>
          <p:cNvSpPr>
            <a:spLocks noChangeArrowheads="1"/>
          </p:cNvSpPr>
          <p:nvPr/>
        </p:nvSpPr>
        <p:spPr bwMode="auto">
          <a:xfrm>
            <a:off x="7315200" y="3200400"/>
            <a:ext cx="1143000" cy="3352800"/>
          </a:xfrm>
          <a:prstGeom prst="rect">
            <a:avLst/>
          </a:prstGeom>
          <a:solidFill>
            <a:schemeClr val="accent1">
              <a:alpha val="0"/>
            </a:schemeClr>
          </a:solidFill>
          <a:ln w="57150">
            <a:solidFill>
              <a:srgbClr val="FF0000"/>
            </a:solidFill>
            <a:miter lim="800000"/>
            <a:headEnd/>
            <a:tailEnd/>
          </a:ln>
        </p:spPr>
        <p:txBody>
          <a:bodyPr wrap="none" anchor="ctr"/>
          <a:lstStyle/>
          <a:p>
            <a:endParaRPr lang="en-US"/>
          </a:p>
        </p:txBody>
      </p:sp>
      <p:sp>
        <p:nvSpPr>
          <p:cNvPr id="133128" name="Line 8"/>
          <p:cNvSpPr>
            <a:spLocks noChangeShapeType="1"/>
          </p:cNvSpPr>
          <p:nvPr/>
        </p:nvSpPr>
        <p:spPr bwMode="auto">
          <a:xfrm>
            <a:off x="7848600" y="2286000"/>
            <a:ext cx="0" cy="914400"/>
          </a:xfrm>
          <a:prstGeom prst="line">
            <a:avLst/>
          </a:prstGeom>
          <a:noFill/>
          <a:ln w="57150">
            <a:solidFill>
              <a:srgbClr val="CC0000"/>
            </a:solidFill>
            <a:round/>
            <a:headEnd/>
            <a:tailEnd/>
          </a:ln>
        </p:spPr>
        <p:txBody>
          <a:bodyPr/>
          <a:lstStyle/>
          <a:p>
            <a:endParaRPr lang="en-US"/>
          </a:p>
        </p:txBody>
      </p:sp>
      <p:sp>
        <p:nvSpPr>
          <p:cNvPr id="133129" name="Line 10"/>
          <p:cNvSpPr>
            <a:spLocks noChangeShapeType="1"/>
          </p:cNvSpPr>
          <p:nvPr/>
        </p:nvSpPr>
        <p:spPr bwMode="auto">
          <a:xfrm>
            <a:off x="4648200" y="4572000"/>
            <a:ext cx="3810000" cy="0"/>
          </a:xfrm>
          <a:prstGeom prst="line">
            <a:avLst/>
          </a:prstGeom>
          <a:noFill/>
          <a:ln w="57150">
            <a:solidFill>
              <a:srgbClr val="CC0000"/>
            </a:solidFill>
            <a:round/>
            <a:headEnd/>
            <a:tailEnd/>
          </a:ln>
        </p:spPr>
        <p:txBody>
          <a:bodyPr/>
          <a:lstStyle/>
          <a:p>
            <a:endParaRPr lang="en-US"/>
          </a:p>
        </p:txBody>
      </p:sp>
      <p:sp>
        <p:nvSpPr>
          <p:cNvPr id="133130" name="Line 11"/>
          <p:cNvSpPr>
            <a:spLocks noChangeShapeType="1"/>
          </p:cNvSpPr>
          <p:nvPr/>
        </p:nvSpPr>
        <p:spPr bwMode="auto">
          <a:xfrm>
            <a:off x="4648200" y="4800600"/>
            <a:ext cx="3810000" cy="0"/>
          </a:xfrm>
          <a:prstGeom prst="line">
            <a:avLst/>
          </a:prstGeom>
          <a:noFill/>
          <a:ln w="57150">
            <a:solidFill>
              <a:srgbClr val="CC0000"/>
            </a:solidFill>
            <a:round/>
            <a:headEnd/>
            <a:tailEnd/>
          </a:ln>
        </p:spPr>
        <p:txBody>
          <a:bodyPr/>
          <a:lstStyle/>
          <a:p>
            <a:endParaRPr lang="en-US"/>
          </a:p>
        </p:txBody>
      </p:sp>
      <p:sp>
        <p:nvSpPr>
          <p:cNvPr id="133131" name="Line 12"/>
          <p:cNvSpPr>
            <a:spLocks noChangeShapeType="1"/>
          </p:cNvSpPr>
          <p:nvPr/>
        </p:nvSpPr>
        <p:spPr bwMode="auto">
          <a:xfrm flipV="1">
            <a:off x="1828800" y="4876800"/>
            <a:ext cx="3048000" cy="1295400"/>
          </a:xfrm>
          <a:prstGeom prst="line">
            <a:avLst/>
          </a:prstGeom>
          <a:noFill/>
          <a:ln w="57150">
            <a:solidFill>
              <a:srgbClr val="CC0000"/>
            </a:solidFill>
            <a:round/>
            <a:headEnd/>
            <a:tailEnd type="triangle" w="med" len="med"/>
          </a:ln>
        </p:spPr>
        <p:txBody>
          <a:bodyPr/>
          <a:lstStyle/>
          <a:p>
            <a:endParaRPr lang="en-US"/>
          </a:p>
        </p:txBody>
      </p:sp>
      <p:sp>
        <p:nvSpPr>
          <p:cNvPr id="133132" name="Slide Number Placeholder 1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99A14FB-00CC-48A6-B673-BA53DEF56619}" type="slidenum">
              <a:rPr lang="en-US" smtClean="0"/>
              <a:pPr/>
              <a:t>118</a:t>
            </a:fld>
            <a:endParaRPr lang="en-US" smtClean="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fontAlgn="auto" hangingPunct="1">
              <a:spcAft>
                <a:spcPts val="0"/>
              </a:spcAft>
              <a:defRPr/>
            </a:pPr>
            <a:r>
              <a:rPr lang="en-US" sz="4000" smtClean="0"/>
              <a:t>STEP 2: THE CONTACT RECORD</a:t>
            </a:r>
          </a:p>
        </p:txBody>
      </p:sp>
      <p:sp>
        <p:nvSpPr>
          <p:cNvPr id="134147" name="Rectangle 3"/>
          <p:cNvSpPr>
            <a:spLocks noGrp="1" noChangeArrowheads="1"/>
          </p:cNvSpPr>
          <p:nvPr>
            <p:ph type="body" idx="1"/>
          </p:nvPr>
        </p:nvSpPr>
        <p:spPr>
          <a:xfrm>
            <a:off x="304800" y="1600200"/>
            <a:ext cx="4114800" cy="4525963"/>
          </a:xfrm>
        </p:spPr>
        <p:txBody>
          <a:bodyPr/>
          <a:lstStyle/>
          <a:p>
            <a:pPr eaLnBrk="1" hangingPunct="1"/>
            <a:r>
              <a:rPr lang="en-US" smtClean="0"/>
              <a:t>ALTERNATE ADDRESS</a:t>
            </a:r>
          </a:p>
          <a:p>
            <a:pPr lvl="1" eaLnBrk="1" hangingPunct="1"/>
            <a:r>
              <a:rPr lang="en-US" sz="1800" smtClean="0"/>
              <a:t>Keep track of every address you have for the individual</a:t>
            </a:r>
          </a:p>
          <a:p>
            <a:pPr lvl="1" eaLnBrk="1" hangingPunct="1"/>
            <a:r>
              <a:rPr lang="en-US" sz="1800" smtClean="0"/>
              <a:t>Mailing address is not necessarily billing address</a:t>
            </a:r>
          </a:p>
        </p:txBody>
      </p:sp>
      <p:pic>
        <p:nvPicPr>
          <p:cNvPr id="134148" name="Picture 4" descr="alt address"/>
          <p:cNvPicPr>
            <a:picLocks noChangeAspect="1" noChangeArrowheads="1"/>
          </p:cNvPicPr>
          <p:nvPr/>
        </p:nvPicPr>
        <p:blipFill>
          <a:blip r:embed="rId2" cstate="print"/>
          <a:srcRect l="1932" r="38554" b="65625"/>
          <a:stretch>
            <a:fillRect/>
          </a:stretch>
        </p:blipFill>
        <p:spPr bwMode="auto">
          <a:xfrm>
            <a:off x="4343400" y="2590800"/>
            <a:ext cx="4419600" cy="1870075"/>
          </a:xfrm>
          <a:prstGeom prst="rect">
            <a:avLst/>
          </a:prstGeom>
          <a:noFill/>
          <a:ln w="9525">
            <a:noFill/>
            <a:miter lim="800000"/>
            <a:headEnd/>
            <a:tailEnd/>
          </a:ln>
        </p:spPr>
      </p:pic>
      <p:sp>
        <p:nvSpPr>
          <p:cNvPr id="134149"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BABB7F0-34D5-4D60-8364-A08A81E04175}" type="slidenum">
              <a:rPr lang="en-US" smtClean="0"/>
              <a:pPr/>
              <a:t>119</a:t>
            </a:fld>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1"/>
          </p:nvPr>
        </p:nvSpPr>
        <p:spPr>
          <a:xfrm>
            <a:off x="457200" y="1295400"/>
            <a:ext cx="8229600" cy="4711700"/>
          </a:xfrm>
        </p:spPr>
        <p:txBody>
          <a:bodyPr/>
          <a:lstStyle/>
          <a:p>
            <a:pPr eaLnBrk="1" hangingPunct="1"/>
            <a:r>
              <a:rPr lang="en-US" smtClean="0"/>
              <a:t>We Schedule Events</a:t>
            </a:r>
          </a:p>
          <a:p>
            <a:pPr eaLnBrk="1" hangingPunct="1"/>
            <a:r>
              <a:rPr lang="en-US" smtClean="0"/>
              <a:t>Events make us Money</a:t>
            </a:r>
          </a:p>
          <a:p>
            <a:pPr eaLnBrk="1" hangingPunct="1"/>
            <a:r>
              <a:rPr lang="en-US" smtClean="0"/>
              <a:t>Money makes us fund races</a:t>
            </a:r>
          </a:p>
          <a:p>
            <a:pPr eaLnBrk="1" hangingPunct="1"/>
            <a:r>
              <a:rPr lang="en-US" smtClean="0"/>
              <a:t>Races make us take back the majority so we don’t have to go through this again:</a:t>
            </a:r>
          </a:p>
          <a:p>
            <a:pPr eaLnBrk="1" hangingPunct="1"/>
            <a:endParaRPr lang="en-US" smtClean="0"/>
          </a:p>
          <a:p>
            <a:pPr eaLnBrk="1" hangingPunct="1"/>
            <a:endParaRPr lang="en-US" smtClean="0"/>
          </a:p>
          <a:p>
            <a:pPr eaLnBrk="1" hangingPunct="1"/>
            <a:endParaRPr lang="en-US" smtClean="0"/>
          </a:p>
          <a:p>
            <a:pPr eaLnBrk="1" hangingPunct="1"/>
            <a:endParaRPr lang="en-US"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How do we do it?</a:t>
            </a:r>
            <a:endParaRPr lang="en-US" dirty="0"/>
          </a:p>
        </p:txBody>
      </p:sp>
      <p:pic>
        <p:nvPicPr>
          <p:cNvPr id="23556" name="Picture 4" descr="wine.jpg"/>
          <p:cNvPicPr>
            <a:picLocks noChangeAspect="1"/>
          </p:cNvPicPr>
          <p:nvPr/>
        </p:nvPicPr>
        <p:blipFill>
          <a:blip r:embed="rId2" cstate="print"/>
          <a:srcRect/>
          <a:stretch>
            <a:fillRect/>
          </a:stretch>
        </p:blipFill>
        <p:spPr bwMode="auto">
          <a:xfrm>
            <a:off x="1268413" y="4217988"/>
            <a:ext cx="1951037" cy="1135062"/>
          </a:xfrm>
          <a:prstGeom prst="rect">
            <a:avLst/>
          </a:prstGeom>
          <a:noFill/>
          <a:ln w="9525">
            <a:noFill/>
            <a:miter lim="800000"/>
            <a:headEnd/>
            <a:tailEnd/>
          </a:ln>
        </p:spPr>
      </p:pic>
      <p:pic>
        <p:nvPicPr>
          <p:cNvPr id="23557" name="Picture 5" descr="alg_carrie-big.jpg"/>
          <p:cNvPicPr>
            <a:picLocks noChangeAspect="1"/>
          </p:cNvPicPr>
          <p:nvPr/>
        </p:nvPicPr>
        <p:blipFill>
          <a:blip r:embed="rId3" cstate="print"/>
          <a:srcRect/>
          <a:stretch>
            <a:fillRect/>
          </a:stretch>
        </p:blipFill>
        <p:spPr bwMode="auto">
          <a:xfrm>
            <a:off x="4495800" y="3733800"/>
            <a:ext cx="3944938" cy="2560638"/>
          </a:xfrm>
          <a:prstGeom prst="rect">
            <a:avLst/>
          </a:prstGeom>
          <a:noFill/>
          <a:ln w="9525">
            <a:noFill/>
            <a:miter lim="800000"/>
            <a:headEnd/>
            <a:tailEnd/>
          </a:ln>
        </p:spPr>
      </p:pic>
      <p:sp>
        <p:nvSpPr>
          <p:cNvPr id="23558"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CE0845B-5B06-4480-934B-D7FF88AD7BD0}" type="slidenum">
              <a:rPr lang="en-US" smtClean="0"/>
              <a:pPr/>
              <a:t>12</a:t>
            </a:fld>
            <a:endParaRPr lang="en-US" smtClean="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274638"/>
            <a:ext cx="8534400" cy="1143000"/>
          </a:xfrm>
        </p:spPr>
        <p:txBody>
          <a:bodyPr/>
          <a:lstStyle/>
          <a:p>
            <a:pPr eaLnBrk="1" fontAlgn="auto" hangingPunct="1">
              <a:spcAft>
                <a:spcPts val="0"/>
              </a:spcAft>
              <a:defRPr/>
            </a:pPr>
            <a:r>
              <a:rPr lang="en-US" sz="3600" smtClean="0"/>
              <a:t>STEP 3: ADDING THE CONTRIBUTION</a:t>
            </a:r>
          </a:p>
        </p:txBody>
      </p:sp>
      <p:sp>
        <p:nvSpPr>
          <p:cNvPr id="135171" name="Rectangle 3"/>
          <p:cNvSpPr>
            <a:spLocks noGrp="1" noChangeArrowheads="1"/>
          </p:cNvSpPr>
          <p:nvPr>
            <p:ph type="body" idx="1"/>
          </p:nvPr>
        </p:nvSpPr>
        <p:spPr>
          <a:xfrm>
            <a:off x="457200" y="1600200"/>
            <a:ext cx="3429000" cy="4525963"/>
          </a:xfrm>
        </p:spPr>
        <p:txBody>
          <a:bodyPr/>
          <a:lstStyle/>
          <a:p>
            <a:pPr eaLnBrk="1" hangingPunct="1"/>
            <a:r>
              <a:rPr lang="en-US" smtClean="0"/>
              <a:t>Time to make it rain</a:t>
            </a:r>
          </a:p>
          <a:p>
            <a:pPr eaLnBrk="1" hangingPunct="1"/>
            <a:endParaRPr lang="en-US" smtClean="0"/>
          </a:p>
          <a:p>
            <a:pPr eaLnBrk="1" hangingPunct="1"/>
            <a:r>
              <a:rPr lang="en-US" smtClean="0"/>
              <a:t>Click “Add Item”</a:t>
            </a:r>
          </a:p>
        </p:txBody>
      </p:sp>
      <p:pic>
        <p:nvPicPr>
          <p:cNvPr id="135172" name="Picture 4" descr="add item"/>
          <p:cNvPicPr>
            <a:picLocks noChangeAspect="1" noChangeArrowheads="1"/>
          </p:cNvPicPr>
          <p:nvPr/>
        </p:nvPicPr>
        <p:blipFill>
          <a:blip r:embed="rId2" cstate="print"/>
          <a:srcRect l="52380" b="33835"/>
          <a:stretch>
            <a:fillRect/>
          </a:stretch>
        </p:blipFill>
        <p:spPr bwMode="auto">
          <a:xfrm>
            <a:off x="4114800" y="1828800"/>
            <a:ext cx="4572000" cy="4191000"/>
          </a:xfrm>
          <a:prstGeom prst="rect">
            <a:avLst/>
          </a:prstGeom>
          <a:noFill/>
          <a:ln w="9525">
            <a:noFill/>
            <a:miter lim="800000"/>
            <a:headEnd/>
            <a:tailEnd/>
          </a:ln>
        </p:spPr>
      </p:pic>
      <p:sp>
        <p:nvSpPr>
          <p:cNvPr id="135173" name="Rectangle 5"/>
          <p:cNvSpPr>
            <a:spLocks noChangeArrowheads="1"/>
          </p:cNvSpPr>
          <p:nvPr/>
        </p:nvSpPr>
        <p:spPr bwMode="auto">
          <a:xfrm>
            <a:off x="7772400" y="2286000"/>
            <a:ext cx="1066800" cy="914400"/>
          </a:xfrm>
          <a:prstGeom prst="rect">
            <a:avLst/>
          </a:prstGeom>
          <a:solidFill>
            <a:schemeClr val="accent1">
              <a:alpha val="0"/>
            </a:schemeClr>
          </a:solidFill>
          <a:ln w="57150">
            <a:solidFill>
              <a:srgbClr val="FF0000"/>
            </a:solidFill>
            <a:miter lim="800000"/>
            <a:headEnd/>
            <a:tailEnd/>
          </a:ln>
        </p:spPr>
        <p:txBody>
          <a:bodyPr wrap="none" anchor="ctr"/>
          <a:lstStyle/>
          <a:p>
            <a:endParaRPr lang="en-US"/>
          </a:p>
        </p:txBody>
      </p:sp>
      <p:sp>
        <p:nvSpPr>
          <p:cNvPr id="135174" name="Line 6"/>
          <p:cNvSpPr>
            <a:spLocks noChangeShapeType="1"/>
          </p:cNvSpPr>
          <p:nvPr/>
        </p:nvSpPr>
        <p:spPr bwMode="auto">
          <a:xfrm>
            <a:off x="1752600" y="5105400"/>
            <a:ext cx="6705600" cy="0"/>
          </a:xfrm>
          <a:prstGeom prst="line">
            <a:avLst/>
          </a:prstGeom>
          <a:noFill/>
          <a:ln w="57150">
            <a:solidFill>
              <a:srgbClr val="CC0000"/>
            </a:solidFill>
            <a:round/>
            <a:headEnd/>
            <a:tailEnd/>
          </a:ln>
        </p:spPr>
        <p:txBody>
          <a:bodyPr/>
          <a:lstStyle/>
          <a:p>
            <a:endParaRPr lang="en-US"/>
          </a:p>
        </p:txBody>
      </p:sp>
      <p:sp>
        <p:nvSpPr>
          <p:cNvPr id="135175" name="Line 8"/>
          <p:cNvSpPr>
            <a:spLocks noChangeShapeType="1"/>
          </p:cNvSpPr>
          <p:nvPr/>
        </p:nvSpPr>
        <p:spPr bwMode="auto">
          <a:xfrm flipV="1">
            <a:off x="8458200" y="3200400"/>
            <a:ext cx="0" cy="1905000"/>
          </a:xfrm>
          <a:prstGeom prst="line">
            <a:avLst/>
          </a:prstGeom>
          <a:noFill/>
          <a:ln w="57150">
            <a:solidFill>
              <a:srgbClr val="CC0000"/>
            </a:solidFill>
            <a:round/>
            <a:headEnd/>
            <a:tailEnd/>
          </a:ln>
        </p:spPr>
        <p:txBody>
          <a:bodyPr/>
          <a:lstStyle/>
          <a:p>
            <a:endParaRPr lang="en-US"/>
          </a:p>
        </p:txBody>
      </p:sp>
      <p:sp>
        <p:nvSpPr>
          <p:cNvPr id="135176" name="Line 9"/>
          <p:cNvSpPr>
            <a:spLocks noChangeShapeType="1"/>
          </p:cNvSpPr>
          <p:nvPr/>
        </p:nvSpPr>
        <p:spPr bwMode="auto">
          <a:xfrm flipV="1">
            <a:off x="1752600" y="3962400"/>
            <a:ext cx="0" cy="1143000"/>
          </a:xfrm>
          <a:prstGeom prst="line">
            <a:avLst/>
          </a:prstGeom>
          <a:noFill/>
          <a:ln w="57150">
            <a:solidFill>
              <a:srgbClr val="CC0000"/>
            </a:solidFill>
            <a:round/>
            <a:headEnd/>
            <a:tailEnd/>
          </a:ln>
        </p:spPr>
        <p:txBody>
          <a:bodyPr/>
          <a:lstStyle/>
          <a:p>
            <a:endParaRPr lang="en-US"/>
          </a:p>
        </p:txBody>
      </p:sp>
      <p:sp>
        <p:nvSpPr>
          <p:cNvPr id="135177" name="Slide Number Placeholder 8"/>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DBE89F7-A8EB-4AED-909F-9BE76D25C065}" type="slidenum">
              <a:rPr lang="en-US" smtClean="0"/>
              <a:pPr/>
              <a:t>120</a:t>
            </a:fld>
            <a:endParaRPr lang="en-US" smtClean="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274638"/>
            <a:ext cx="8686800" cy="1143000"/>
          </a:xfrm>
        </p:spPr>
        <p:txBody>
          <a:bodyPr/>
          <a:lstStyle/>
          <a:p>
            <a:pPr eaLnBrk="1" fontAlgn="auto" hangingPunct="1">
              <a:spcAft>
                <a:spcPts val="0"/>
              </a:spcAft>
              <a:defRPr/>
            </a:pPr>
            <a:r>
              <a:rPr lang="en-US" sz="3600" smtClean="0"/>
              <a:t>STEP 3: ADDING THE CONTRIBUTION</a:t>
            </a:r>
          </a:p>
        </p:txBody>
      </p:sp>
      <p:sp>
        <p:nvSpPr>
          <p:cNvPr id="136195" name="Rectangle 3"/>
          <p:cNvSpPr>
            <a:spLocks noGrp="1" noChangeArrowheads="1"/>
          </p:cNvSpPr>
          <p:nvPr>
            <p:ph type="body" idx="1"/>
          </p:nvPr>
        </p:nvSpPr>
        <p:spPr>
          <a:xfrm>
            <a:off x="457200" y="1600200"/>
            <a:ext cx="4191000" cy="4525963"/>
          </a:xfrm>
        </p:spPr>
        <p:txBody>
          <a:bodyPr/>
          <a:lstStyle/>
          <a:p>
            <a:pPr eaLnBrk="1" hangingPunct="1"/>
            <a:r>
              <a:rPr lang="en-US" sz="2800" smtClean="0"/>
              <a:t>DATE RECEIVED</a:t>
            </a:r>
          </a:p>
          <a:p>
            <a:pPr lvl="1" eaLnBrk="1" hangingPunct="1"/>
            <a:r>
              <a:rPr lang="en-US" sz="2400" smtClean="0"/>
              <a:t>Make sure the date stated in this box is the date you received the contribution</a:t>
            </a:r>
          </a:p>
          <a:p>
            <a:pPr eaLnBrk="1" hangingPunct="1"/>
            <a:r>
              <a:rPr lang="en-US" sz="2800" smtClean="0"/>
              <a:t>AMOUNT</a:t>
            </a:r>
          </a:p>
          <a:p>
            <a:pPr lvl="1" eaLnBrk="1" hangingPunct="1"/>
            <a:r>
              <a:rPr lang="en-US" sz="2400" smtClean="0"/>
              <a:t>Make sure this amount is correct, if it’s for 5k, write “5,000”, no need for the $ sign</a:t>
            </a:r>
          </a:p>
        </p:txBody>
      </p:sp>
      <p:pic>
        <p:nvPicPr>
          <p:cNvPr id="136196" name="Picture 5" descr="date received"/>
          <p:cNvPicPr>
            <a:picLocks noChangeAspect="1" noChangeArrowheads="1"/>
          </p:cNvPicPr>
          <p:nvPr/>
        </p:nvPicPr>
        <p:blipFill>
          <a:blip r:embed="rId2" cstate="print"/>
          <a:srcRect r="40291"/>
          <a:stretch>
            <a:fillRect/>
          </a:stretch>
        </p:blipFill>
        <p:spPr bwMode="auto">
          <a:xfrm>
            <a:off x="5105400" y="1219200"/>
            <a:ext cx="3733800" cy="5410200"/>
          </a:xfrm>
          <a:prstGeom prst="rect">
            <a:avLst/>
          </a:prstGeom>
          <a:noFill/>
          <a:ln w="57150">
            <a:solidFill>
              <a:srgbClr val="000000"/>
            </a:solidFill>
            <a:miter lim="800000"/>
            <a:headEnd/>
            <a:tailEnd/>
          </a:ln>
        </p:spPr>
      </p:pic>
      <p:sp>
        <p:nvSpPr>
          <p:cNvPr id="136197" name="Line 6"/>
          <p:cNvSpPr>
            <a:spLocks noChangeShapeType="1"/>
          </p:cNvSpPr>
          <p:nvPr/>
        </p:nvSpPr>
        <p:spPr bwMode="auto">
          <a:xfrm flipV="1">
            <a:off x="3962400" y="2514600"/>
            <a:ext cx="2057400" cy="1447800"/>
          </a:xfrm>
          <a:prstGeom prst="line">
            <a:avLst/>
          </a:prstGeom>
          <a:noFill/>
          <a:ln w="57150">
            <a:solidFill>
              <a:srgbClr val="CC0000"/>
            </a:solidFill>
            <a:round/>
            <a:headEnd/>
            <a:tailEnd type="triangle" w="med" len="med"/>
          </a:ln>
        </p:spPr>
        <p:txBody>
          <a:bodyPr/>
          <a:lstStyle/>
          <a:p>
            <a:endParaRPr lang="en-US"/>
          </a:p>
        </p:txBody>
      </p:sp>
      <p:sp>
        <p:nvSpPr>
          <p:cNvPr id="136198" name="Line 7"/>
          <p:cNvSpPr>
            <a:spLocks noChangeShapeType="1"/>
          </p:cNvSpPr>
          <p:nvPr/>
        </p:nvSpPr>
        <p:spPr bwMode="auto">
          <a:xfrm>
            <a:off x="3886200" y="1905000"/>
            <a:ext cx="1524000" cy="228600"/>
          </a:xfrm>
          <a:prstGeom prst="line">
            <a:avLst/>
          </a:prstGeom>
          <a:noFill/>
          <a:ln w="57150">
            <a:solidFill>
              <a:srgbClr val="CC0000"/>
            </a:solidFill>
            <a:round/>
            <a:headEnd/>
            <a:tailEnd type="triangle" w="med" len="med"/>
          </a:ln>
        </p:spPr>
        <p:txBody>
          <a:bodyPr/>
          <a:lstStyle/>
          <a:p>
            <a:endParaRPr lang="en-US"/>
          </a:p>
        </p:txBody>
      </p:sp>
      <p:sp>
        <p:nvSpPr>
          <p:cNvPr id="136199"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6FAFC08-FE4F-4E72-A6DE-9405DDBCF9E9}" type="slidenum">
              <a:rPr lang="en-US" smtClean="0"/>
              <a:pPr/>
              <a:t>121</a:t>
            </a:fld>
            <a:endParaRPr lang="en-US" smtClean="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274638"/>
            <a:ext cx="8686800" cy="1143000"/>
          </a:xfrm>
        </p:spPr>
        <p:txBody>
          <a:bodyPr/>
          <a:lstStyle/>
          <a:p>
            <a:pPr eaLnBrk="1" fontAlgn="auto" hangingPunct="1">
              <a:spcAft>
                <a:spcPts val="0"/>
              </a:spcAft>
              <a:defRPr/>
            </a:pPr>
            <a:r>
              <a:rPr lang="en-US" sz="3600" smtClean="0"/>
              <a:t>STEP 3: ADDING THE CONTRIBUTION</a:t>
            </a:r>
          </a:p>
        </p:txBody>
      </p:sp>
      <p:sp>
        <p:nvSpPr>
          <p:cNvPr id="137219" name="Rectangle 3"/>
          <p:cNvSpPr>
            <a:spLocks noGrp="1" noChangeArrowheads="1"/>
          </p:cNvSpPr>
          <p:nvPr>
            <p:ph type="body" idx="1"/>
          </p:nvPr>
        </p:nvSpPr>
        <p:spPr>
          <a:xfrm>
            <a:off x="457200" y="1600200"/>
            <a:ext cx="3505200" cy="4525963"/>
          </a:xfrm>
        </p:spPr>
        <p:txBody>
          <a:bodyPr/>
          <a:lstStyle/>
          <a:p>
            <a:pPr eaLnBrk="1" hangingPunct="1"/>
            <a:r>
              <a:rPr lang="en-US" sz="2800" smtClean="0"/>
              <a:t>SOURCE</a:t>
            </a:r>
          </a:p>
          <a:p>
            <a:pPr lvl="1" eaLnBrk="1" hangingPunct="1"/>
            <a:r>
              <a:rPr lang="en-US" sz="2400" smtClean="0"/>
              <a:t>This is SUPER important</a:t>
            </a:r>
          </a:p>
          <a:p>
            <a:pPr lvl="1" eaLnBrk="1" hangingPunct="1"/>
            <a:r>
              <a:rPr lang="en-US" sz="2400" smtClean="0"/>
              <a:t>Make sure your source code matches what the check was raised from</a:t>
            </a:r>
          </a:p>
          <a:p>
            <a:pPr lvl="1" eaLnBrk="1" hangingPunct="1"/>
            <a:r>
              <a:rPr lang="en-US" sz="2400" smtClean="0"/>
              <a:t>If the code does not exist yet, email Katherine</a:t>
            </a:r>
          </a:p>
        </p:txBody>
      </p:sp>
      <p:pic>
        <p:nvPicPr>
          <p:cNvPr id="137220" name="Picture 4" descr="source"/>
          <p:cNvPicPr>
            <a:picLocks noChangeAspect="1" noChangeArrowheads="1"/>
          </p:cNvPicPr>
          <p:nvPr/>
        </p:nvPicPr>
        <p:blipFill>
          <a:blip r:embed="rId2" cstate="print"/>
          <a:srcRect r="14999" b="67188"/>
          <a:stretch>
            <a:fillRect/>
          </a:stretch>
        </p:blipFill>
        <p:spPr bwMode="auto">
          <a:xfrm>
            <a:off x="3657600" y="2133600"/>
            <a:ext cx="5181600" cy="1600200"/>
          </a:xfrm>
          <a:prstGeom prst="rect">
            <a:avLst/>
          </a:prstGeom>
          <a:noFill/>
          <a:ln w="9525">
            <a:noFill/>
            <a:miter lim="800000"/>
            <a:headEnd/>
            <a:tailEnd/>
          </a:ln>
        </p:spPr>
      </p:pic>
      <p:sp>
        <p:nvSpPr>
          <p:cNvPr id="137221"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98948E2-951E-479A-97CA-7A93346522BF}" type="slidenum">
              <a:rPr lang="en-US" smtClean="0"/>
              <a:pPr/>
              <a:t>122</a:t>
            </a:fld>
            <a:endParaRPr lang="en-US" smtClean="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 y="274638"/>
            <a:ext cx="8763000" cy="1143000"/>
          </a:xfrm>
        </p:spPr>
        <p:txBody>
          <a:bodyPr/>
          <a:lstStyle/>
          <a:p>
            <a:pPr eaLnBrk="1" fontAlgn="auto" hangingPunct="1">
              <a:spcAft>
                <a:spcPts val="0"/>
              </a:spcAft>
              <a:defRPr/>
            </a:pPr>
            <a:r>
              <a:rPr lang="en-US" sz="3600" smtClean="0"/>
              <a:t>STEP 3: ADDING THE CONTRIBUTION</a:t>
            </a:r>
          </a:p>
        </p:txBody>
      </p:sp>
      <p:sp>
        <p:nvSpPr>
          <p:cNvPr id="138243" name="Rectangle 3"/>
          <p:cNvSpPr>
            <a:spLocks noGrp="1" noChangeArrowheads="1"/>
          </p:cNvSpPr>
          <p:nvPr>
            <p:ph type="body" idx="1"/>
          </p:nvPr>
        </p:nvSpPr>
        <p:spPr>
          <a:xfrm>
            <a:off x="457200" y="1600200"/>
            <a:ext cx="4419600" cy="4525963"/>
          </a:xfrm>
        </p:spPr>
        <p:txBody>
          <a:bodyPr/>
          <a:lstStyle/>
          <a:p>
            <a:pPr eaLnBrk="1" hangingPunct="1">
              <a:lnSpc>
                <a:spcPct val="90000"/>
              </a:lnSpc>
            </a:pPr>
            <a:r>
              <a:rPr lang="en-US" sz="2800" smtClean="0"/>
              <a:t>Every contribution MUST have a code</a:t>
            </a:r>
          </a:p>
          <a:p>
            <a:pPr eaLnBrk="1" hangingPunct="1">
              <a:lnSpc>
                <a:spcPct val="90000"/>
              </a:lnSpc>
              <a:buFontTx/>
              <a:buNone/>
            </a:pPr>
            <a:endParaRPr lang="en-US" sz="2800" smtClean="0"/>
          </a:p>
          <a:p>
            <a:pPr eaLnBrk="1" hangingPunct="1">
              <a:lnSpc>
                <a:spcPct val="90000"/>
              </a:lnSpc>
            </a:pPr>
            <a:r>
              <a:rPr lang="en-US" sz="2800" smtClean="0"/>
              <a:t>Click “more” if code is not on scroll-down</a:t>
            </a:r>
          </a:p>
          <a:p>
            <a:pPr eaLnBrk="1" hangingPunct="1">
              <a:lnSpc>
                <a:spcPct val="90000"/>
              </a:lnSpc>
            </a:pPr>
            <a:endParaRPr lang="en-US" sz="2800" smtClean="0"/>
          </a:p>
          <a:p>
            <a:pPr eaLnBrk="1" hangingPunct="1">
              <a:lnSpc>
                <a:spcPct val="90000"/>
              </a:lnSpc>
            </a:pPr>
            <a:r>
              <a:rPr lang="en-US" sz="2800" smtClean="0"/>
              <a:t>The new box that pops up is searchable, press “ctrl + f” to search for “Getty” or “NYC Event”</a:t>
            </a:r>
          </a:p>
        </p:txBody>
      </p:sp>
      <p:pic>
        <p:nvPicPr>
          <p:cNvPr id="138244" name="Picture 4"/>
          <p:cNvPicPr>
            <a:picLocks noChangeAspect="1" noChangeArrowheads="1"/>
          </p:cNvPicPr>
          <p:nvPr/>
        </p:nvPicPr>
        <p:blipFill>
          <a:blip r:embed="rId2" cstate="print"/>
          <a:srcRect l="2856"/>
          <a:stretch>
            <a:fillRect/>
          </a:stretch>
        </p:blipFill>
        <p:spPr bwMode="auto">
          <a:xfrm>
            <a:off x="6096000" y="1219200"/>
            <a:ext cx="2590800" cy="5334000"/>
          </a:xfrm>
          <a:prstGeom prst="rect">
            <a:avLst/>
          </a:prstGeom>
          <a:noFill/>
          <a:ln w="9525">
            <a:noFill/>
            <a:miter lim="800000"/>
            <a:headEnd/>
            <a:tailEnd/>
          </a:ln>
        </p:spPr>
      </p:pic>
      <p:sp>
        <p:nvSpPr>
          <p:cNvPr id="138245" name="Line 6"/>
          <p:cNvSpPr>
            <a:spLocks noChangeShapeType="1"/>
          </p:cNvSpPr>
          <p:nvPr/>
        </p:nvSpPr>
        <p:spPr bwMode="auto">
          <a:xfrm>
            <a:off x="4953000" y="2057400"/>
            <a:ext cx="1066800" cy="0"/>
          </a:xfrm>
          <a:prstGeom prst="line">
            <a:avLst/>
          </a:prstGeom>
          <a:noFill/>
          <a:ln w="57150">
            <a:solidFill>
              <a:srgbClr val="CC0000"/>
            </a:solidFill>
            <a:round/>
            <a:headEnd/>
            <a:tailEnd type="triangle" w="med" len="med"/>
          </a:ln>
        </p:spPr>
        <p:txBody>
          <a:bodyPr/>
          <a:lstStyle/>
          <a:p>
            <a:endParaRPr lang="en-US"/>
          </a:p>
        </p:txBody>
      </p:sp>
      <p:sp>
        <p:nvSpPr>
          <p:cNvPr id="138246" name="Line 7"/>
          <p:cNvSpPr>
            <a:spLocks noChangeShapeType="1"/>
          </p:cNvSpPr>
          <p:nvPr/>
        </p:nvSpPr>
        <p:spPr bwMode="auto">
          <a:xfrm>
            <a:off x="4953000" y="4419600"/>
            <a:ext cx="1066800" cy="0"/>
          </a:xfrm>
          <a:prstGeom prst="line">
            <a:avLst/>
          </a:prstGeom>
          <a:noFill/>
          <a:ln w="57150">
            <a:solidFill>
              <a:srgbClr val="CC0000"/>
            </a:solidFill>
            <a:round/>
            <a:headEnd/>
            <a:tailEnd type="triangle" w="med" len="med"/>
          </a:ln>
        </p:spPr>
        <p:txBody>
          <a:bodyPr/>
          <a:lstStyle/>
          <a:p>
            <a:endParaRPr lang="en-US"/>
          </a:p>
        </p:txBody>
      </p:sp>
      <p:sp>
        <p:nvSpPr>
          <p:cNvPr id="138247" name="Line 8"/>
          <p:cNvSpPr>
            <a:spLocks noChangeShapeType="1"/>
          </p:cNvSpPr>
          <p:nvPr/>
        </p:nvSpPr>
        <p:spPr bwMode="auto">
          <a:xfrm>
            <a:off x="4953000" y="2057400"/>
            <a:ext cx="0" cy="3200400"/>
          </a:xfrm>
          <a:prstGeom prst="line">
            <a:avLst/>
          </a:prstGeom>
          <a:noFill/>
          <a:ln w="57150">
            <a:solidFill>
              <a:srgbClr val="CC0000"/>
            </a:solidFill>
            <a:round/>
            <a:headEnd/>
            <a:tailEnd/>
          </a:ln>
        </p:spPr>
        <p:txBody>
          <a:bodyPr/>
          <a:lstStyle/>
          <a:p>
            <a:endParaRPr lang="en-US"/>
          </a:p>
        </p:txBody>
      </p:sp>
      <p:sp>
        <p:nvSpPr>
          <p:cNvPr id="138248" name="Line 9"/>
          <p:cNvSpPr>
            <a:spLocks noChangeShapeType="1"/>
          </p:cNvSpPr>
          <p:nvPr/>
        </p:nvSpPr>
        <p:spPr bwMode="auto">
          <a:xfrm>
            <a:off x="4495800" y="5257800"/>
            <a:ext cx="457200" cy="0"/>
          </a:xfrm>
          <a:prstGeom prst="line">
            <a:avLst/>
          </a:prstGeom>
          <a:noFill/>
          <a:ln w="57150">
            <a:solidFill>
              <a:srgbClr val="CC0000"/>
            </a:solidFill>
            <a:round/>
            <a:headEnd/>
            <a:tailEnd/>
          </a:ln>
        </p:spPr>
        <p:txBody>
          <a:bodyPr/>
          <a:lstStyle/>
          <a:p>
            <a:endParaRPr lang="en-US"/>
          </a:p>
        </p:txBody>
      </p:sp>
      <p:sp>
        <p:nvSpPr>
          <p:cNvPr id="138249" name="Slide Number Placeholder 8"/>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176DC71-277C-44BD-BA96-DB811EABC7DF}" type="slidenum">
              <a:rPr lang="en-US" smtClean="0"/>
              <a:pPr/>
              <a:t>123</a:t>
            </a:fld>
            <a:endParaRPr lang="en-US" smtClean="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 y="274638"/>
            <a:ext cx="8686800" cy="1143000"/>
          </a:xfrm>
        </p:spPr>
        <p:txBody>
          <a:bodyPr/>
          <a:lstStyle/>
          <a:p>
            <a:pPr eaLnBrk="1" fontAlgn="auto" hangingPunct="1">
              <a:spcAft>
                <a:spcPts val="0"/>
              </a:spcAft>
              <a:defRPr/>
            </a:pPr>
            <a:r>
              <a:rPr lang="en-US" sz="3600" smtClean="0"/>
              <a:t>STEP 3: ADDING THE CONTRIBUTION</a:t>
            </a:r>
          </a:p>
        </p:txBody>
      </p:sp>
      <p:sp>
        <p:nvSpPr>
          <p:cNvPr id="139267" name="Rectangle 3"/>
          <p:cNvSpPr>
            <a:spLocks noGrp="1" noChangeArrowheads="1"/>
          </p:cNvSpPr>
          <p:nvPr>
            <p:ph type="body" idx="1"/>
          </p:nvPr>
        </p:nvSpPr>
        <p:spPr>
          <a:xfrm>
            <a:off x="457200" y="1600200"/>
            <a:ext cx="3733800" cy="4525963"/>
          </a:xfrm>
        </p:spPr>
        <p:txBody>
          <a:bodyPr/>
          <a:lstStyle/>
          <a:p>
            <a:pPr eaLnBrk="1" hangingPunct="1"/>
            <a:r>
              <a:rPr lang="en-US" sz="2100" b="1" smtClean="0"/>
              <a:t>METHOD</a:t>
            </a:r>
          </a:p>
          <a:p>
            <a:pPr lvl="1" eaLnBrk="1" hangingPunct="1"/>
            <a:r>
              <a:rPr lang="en-US" sz="1900" smtClean="0"/>
              <a:t> Indicate if it’s a check or a CC</a:t>
            </a:r>
          </a:p>
          <a:p>
            <a:pPr lvl="1" eaLnBrk="1" hangingPunct="1"/>
            <a:r>
              <a:rPr lang="en-US" sz="1900" smtClean="0"/>
              <a:t>If check, write the check number in box</a:t>
            </a:r>
          </a:p>
          <a:p>
            <a:pPr eaLnBrk="1" hangingPunct="1"/>
            <a:endParaRPr lang="en-US" sz="2100" smtClean="0"/>
          </a:p>
          <a:p>
            <a:pPr eaLnBrk="1" hangingPunct="1"/>
            <a:endParaRPr lang="en-US" sz="2100" smtClean="0"/>
          </a:p>
          <a:p>
            <a:pPr eaLnBrk="1" hangingPunct="1"/>
            <a:endParaRPr lang="en-US" sz="2100" smtClean="0"/>
          </a:p>
          <a:p>
            <a:pPr eaLnBrk="1" hangingPunct="1"/>
            <a:r>
              <a:rPr lang="en-US" sz="2100" b="1" smtClean="0"/>
              <a:t>ACCOUNT</a:t>
            </a:r>
          </a:p>
          <a:p>
            <a:pPr lvl="1" eaLnBrk="1" hangingPunct="1"/>
            <a:r>
              <a:rPr lang="en-US" sz="1900" smtClean="0"/>
              <a:t>Individual checks need to go in “606 Speaker’s Trust”</a:t>
            </a:r>
          </a:p>
          <a:p>
            <a:pPr lvl="1" eaLnBrk="1" hangingPunct="1"/>
            <a:r>
              <a:rPr lang="en-US" sz="1900" smtClean="0"/>
              <a:t>DO NOT mess this up</a:t>
            </a:r>
          </a:p>
        </p:txBody>
      </p:sp>
      <p:pic>
        <p:nvPicPr>
          <p:cNvPr id="139268" name="Picture 4" descr="date received"/>
          <p:cNvPicPr>
            <a:picLocks noChangeAspect="1" noChangeArrowheads="1"/>
          </p:cNvPicPr>
          <p:nvPr/>
        </p:nvPicPr>
        <p:blipFill>
          <a:blip r:embed="rId2" cstate="print"/>
          <a:srcRect r="40291"/>
          <a:stretch>
            <a:fillRect/>
          </a:stretch>
        </p:blipFill>
        <p:spPr bwMode="auto">
          <a:xfrm>
            <a:off x="5105400" y="1219200"/>
            <a:ext cx="3733800" cy="5410200"/>
          </a:xfrm>
          <a:prstGeom prst="rect">
            <a:avLst/>
          </a:prstGeom>
          <a:noFill/>
          <a:ln w="57150">
            <a:solidFill>
              <a:srgbClr val="000000"/>
            </a:solidFill>
            <a:miter lim="800000"/>
            <a:headEnd/>
            <a:tailEnd/>
          </a:ln>
        </p:spPr>
      </p:pic>
      <p:sp>
        <p:nvSpPr>
          <p:cNvPr id="139269" name="Line 6"/>
          <p:cNvSpPr>
            <a:spLocks noChangeShapeType="1"/>
          </p:cNvSpPr>
          <p:nvPr/>
        </p:nvSpPr>
        <p:spPr bwMode="auto">
          <a:xfrm>
            <a:off x="4267200" y="4495800"/>
            <a:ext cx="609600" cy="0"/>
          </a:xfrm>
          <a:prstGeom prst="line">
            <a:avLst/>
          </a:prstGeom>
          <a:noFill/>
          <a:ln w="57150">
            <a:solidFill>
              <a:srgbClr val="CC0000"/>
            </a:solidFill>
            <a:round/>
            <a:headEnd/>
            <a:tailEnd type="triangle" w="med" len="med"/>
          </a:ln>
        </p:spPr>
        <p:txBody>
          <a:bodyPr/>
          <a:lstStyle/>
          <a:p>
            <a:endParaRPr lang="en-US"/>
          </a:p>
        </p:txBody>
      </p:sp>
      <p:sp>
        <p:nvSpPr>
          <p:cNvPr id="139270" name="Line 7"/>
          <p:cNvSpPr>
            <a:spLocks noChangeShapeType="1"/>
          </p:cNvSpPr>
          <p:nvPr/>
        </p:nvSpPr>
        <p:spPr bwMode="auto">
          <a:xfrm>
            <a:off x="4267200" y="3505200"/>
            <a:ext cx="609600" cy="0"/>
          </a:xfrm>
          <a:prstGeom prst="line">
            <a:avLst/>
          </a:prstGeom>
          <a:noFill/>
          <a:ln w="57150">
            <a:solidFill>
              <a:srgbClr val="CC0000"/>
            </a:solidFill>
            <a:round/>
            <a:headEnd/>
            <a:tailEnd type="triangle" w="med" len="med"/>
          </a:ln>
        </p:spPr>
        <p:txBody>
          <a:bodyPr/>
          <a:lstStyle/>
          <a:p>
            <a:endParaRPr lang="en-US"/>
          </a:p>
        </p:txBody>
      </p:sp>
      <p:sp>
        <p:nvSpPr>
          <p:cNvPr id="139271" name="Line 8"/>
          <p:cNvSpPr>
            <a:spLocks noChangeShapeType="1"/>
          </p:cNvSpPr>
          <p:nvPr/>
        </p:nvSpPr>
        <p:spPr bwMode="auto">
          <a:xfrm>
            <a:off x="4191000" y="5029200"/>
            <a:ext cx="685800" cy="0"/>
          </a:xfrm>
          <a:prstGeom prst="line">
            <a:avLst/>
          </a:prstGeom>
          <a:noFill/>
          <a:ln w="57150">
            <a:solidFill>
              <a:srgbClr val="CC0000"/>
            </a:solidFill>
            <a:round/>
            <a:headEnd/>
            <a:tailEnd type="triangle" w="med" len="med"/>
          </a:ln>
        </p:spPr>
        <p:txBody>
          <a:bodyPr/>
          <a:lstStyle/>
          <a:p>
            <a:endParaRPr lang="en-US"/>
          </a:p>
        </p:txBody>
      </p:sp>
      <p:sp>
        <p:nvSpPr>
          <p:cNvPr id="139272" name="Line 9"/>
          <p:cNvSpPr>
            <a:spLocks noChangeShapeType="1"/>
          </p:cNvSpPr>
          <p:nvPr/>
        </p:nvSpPr>
        <p:spPr bwMode="auto">
          <a:xfrm>
            <a:off x="3429000" y="2438400"/>
            <a:ext cx="838200" cy="0"/>
          </a:xfrm>
          <a:prstGeom prst="line">
            <a:avLst/>
          </a:prstGeom>
          <a:noFill/>
          <a:ln w="57150">
            <a:solidFill>
              <a:srgbClr val="CC0000"/>
            </a:solidFill>
            <a:round/>
            <a:headEnd/>
            <a:tailEnd/>
          </a:ln>
        </p:spPr>
        <p:txBody>
          <a:bodyPr/>
          <a:lstStyle/>
          <a:p>
            <a:endParaRPr lang="en-US"/>
          </a:p>
        </p:txBody>
      </p:sp>
      <p:sp>
        <p:nvSpPr>
          <p:cNvPr id="139273" name="Line 10"/>
          <p:cNvSpPr>
            <a:spLocks noChangeShapeType="1"/>
          </p:cNvSpPr>
          <p:nvPr/>
        </p:nvSpPr>
        <p:spPr bwMode="auto">
          <a:xfrm>
            <a:off x="4267200" y="2438400"/>
            <a:ext cx="0" cy="2057400"/>
          </a:xfrm>
          <a:prstGeom prst="line">
            <a:avLst/>
          </a:prstGeom>
          <a:noFill/>
          <a:ln w="57150">
            <a:solidFill>
              <a:srgbClr val="CC0000"/>
            </a:solidFill>
            <a:round/>
            <a:headEnd/>
            <a:tailEnd/>
          </a:ln>
        </p:spPr>
        <p:txBody>
          <a:bodyPr/>
          <a:lstStyle/>
          <a:p>
            <a:endParaRPr lang="en-US"/>
          </a:p>
        </p:txBody>
      </p:sp>
      <p:sp>
        <p:nvSpPr>
          <p:cNvPr id="139274" name="Rectangle 15"/>
          <p:cNvSpPr>
            <a:spLocks noChangeArrowheads="1"/>
          </p:cNvSpPr>
          <p:nvPr/>
        </p:nvSpPr>
        <p:spPr bwMode="auto">
          <a:xfrm>
            <a:off x="685800" y="5562600"/>
            <a:ext cx="3581400" cy="457200"/>
          </a:xfrm>
          <a:prstGeom prst="rect">
            <a:avLst/>
          </a:prstGeom>
          <a:solidFill>
            <a:schemeClr val="accent1">
              <a:alpha val="0"/>
            </a:schemeClr>
          </a:solidFill>
          <a:ln w="57150">
            <a:solidFill>
              <a:srgbClr val="FF0000"/>
            </a:solidFill>
            <a:miter lim="800000"/>
            <a:headEnd/>
            <a:tailEnd/>
          </a:ln>
        </p:spPr>
        <p:txBody>
          <a:bodyPr wrap="none" anchor="ctr"/>
          <a:lstStyle/>
          <a:p>
            <a:endParaRPr lang="en-US"/>
          </a:p>
        </p:txBody>
      </p:sp>
      <p:sp>
        <p:nvSpPr>
          <p:cNvPr id="139275" name="Slide Number Placeholder 10"/>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8436E61-D741-40FE-B071-AC7988A7F582}" type="slidenum">
              <a:rPr lang="en-US" smtClean="0"/>
              <a:pPr/>
              <a:t>124</a:t>
            </a:fld>
            <a:endParaRPr lang="en-US" smtClean="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 y="274638"/>
            <a:ext cx="8763000" cy="1143000"/>
          </a:xfrm>
        </p:spPr>
        <p:txBody>
          <a:bodyPr/>
          <a:lstStyle/>
          <a:p>
            <a:pPr eaLnBrk="1" fontAlgn="auto" hangingPunct="1">
              <a:spcAft>
                <a:spcPts val="0"/>
              </a:spcAft>
              <a:defRPr/>
            </a:pPr>
            <a:r>
              <a:rPr lang="en-US" sz="3600" smtClean="0"/>
              <a:t>STEP 3: ADDING THE CONTRIBUTION</a:t>
            </a:r>
          </a:p>
        </p:txBody>
      </p:sp>
      <p:sp>
        <p:nvSpPr>
          <p:cNvPr id="140291" name="Rectangle 3"/>
          <p:cNvSpPr>
            <a:spLocks noGrp="1" noChangeArrowheads="1"/>
          </p:cNvSpPr>
          <p:nvPr>
            <p:ph type="body" idx="1"/>
          </p:nvPr>
        </p:nvSpPr>
        <p:spPr>
          <a:xfrm>
            <a:off x="533400" y="1600200"/>
            <a:ext cx="7772400" cy="4419600"/>
          </a:xfrm>
        </p:spPr>
        <p:txBody>
          <a:bodyPr/>
          <a:lstStyle/>
          <a:p>
            <a:pPr eaLnBrk="1" hangingPunct="1">
              <a:lnSpc>
                <a:spcPct val="90000"/>
              </a:lnSpc>
            </a:pPr>
            <a:r>
              <a:rPr lang="en-US" b="1" smtClean="0"/>
              <a:t>ATTRIBUTION 1 or ATTRIBUTION 2</a:t>
            </a:r>
          </a:p>
          <a:p>
            <a:pPr lvl="1" eaLnBrk="1" hangingPunct="1">
              <a:lnSpc>
                <a:spcPct val="90000"/>
              </a:lnSpc>
            </a:pPr>
            <a:r>
              <a:rPr lang="en-US" sz="2400" smtClean="0"/>
              <a:t>If someone is responsible for raising the contribution and we are crediting them internally, they must receive an Attribution Code</a:t>
            </a:r>
          </a:p>
          <a:p>
            <a:pPr lvl="1" eaLnBrk="1" hangingPunct="1">
              <a:lnSpc>
                <a:spcPct val="90000"/>
              </a:lnSpc>
              <a:buFontTx/>
              <a:buNone/>
            </a:pPr>
            <a:endParaRPr lang="en-US" sz="2400" smtClean="0"/>
          </a:p>
          <a:p>
            <a:pPr lvl="1" eaLnBrk="1" hangingPunct="1">
              <a:lnSpc>
                <a:spcPct val="90000"/>
              </a:lnSpc>
            </a:pPr>
            <a:r>
              <a:rPr lang="en-US" sz="4000" smtClean="0"/>
              <a:t>Attribution 1 = Non-Lobbyist</a:t>
            </a:r>
          </a:p>
          <a:p>
            <a:pPr lvl="1" eaLnBrk="1" hangingPunct="1">
              <a:lnSpc>
                <a:spcPct val="90000"/>
              </a:lnSpc>
            </a:pPr>
            <a:r>
              <a:rPr lang="en-US" sz="4000" smtClean="0"/>
              <a:t>Attribution 2 = Lobbyist</a:t>
            </a:r>
          </a:p>
          <a:p>
            <a:pPr lvl="1" algn="ctr" eaLnBrk="1" hangingPunct="1">
              <a:lnSpc>
                <a:spcPct val="90000"/>
              </a:lnSpc>
              <a:buFontTx/>
              <a:buNone/>
            </a:pPr>
            <a:r>
              <a:rPr lang="en-US" smtClean="0">
                <a:solidFill>
                  <a:srgbClr val="FF0000"/>
                </a:solidFill>
              </a:rPr>
              <a:t>ENGRAIN THIS IN YOUR BRAIN</a:t>
            </a:r>
          </a:p>
          <a:p>
            <a:pPr algn="ctr" eaLnBrk="1" hangingPunct="1">
              <a:lnSpc>
                <a:spcPct val="90000"/>
              </a:lnSpc>
              <a:buFontTx/>
              <a:buNone/>
            </a:pPr>
            <a:endParaRPr lang="en-US" smtClean="0"/>
          </a:p>
        </p:txBody>
      </p:sp>
      <p:sp>
        <p:nvSpPr>
          <p:cNvPr id="14029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20FF15E-5603-4FA6-9B78-FA589A724BF0}" type="slidenum">
              <a:rPr lang="en-US" smtClean="0"/>
              <a:pPr/>
              <a:t>125</a:t>
            </a:fld>
            <a:endParaRPr lang="en-US" smtClean="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52400" y="274638"/>
            <a:ext cx="8839200" cy="1143000"/>
          </a:xfrm>
        </p:spPr>
        <p:txBody>
          <a:bodyPr/>
          <a:lstStyle/>
          <a:p>
            <a:pPr eaLnBrk="1" fontAlgn="auto" hangingPunct="1">
              <a:spcAft>
                <a:spcPts val="0"/>
              </a:spcAft>
              <a:defRPr/>
            </a:pPr>
            <a:r>
              <a:rPr lang="en-US" sz="3600" smtClean="0"/>
              <a:t>Attribution 1 = NON-LOBBYIST</a:t>
            </a:r>
          </a:p>
        </p:txBody>
      </p:sp>
      <p:sp>
        <p:nvSpPr>
          <p:cNvPr id="141315" name="TextBox 15"/>
          <p:cNvSpPr txBox="1">
            <a:spLocks noChangeArrowheads="1"/>
          </p:cNvSpPr>
          <p:nvPr/>
        </p:nvSpPr>
        <p:spPr bwMode="auto">
          <a:xfrm>
            <a:off x="533400" y="1295400"/>
            <a:ext cx="7772400" cy="3416300"/>
          </a:xfrm>
          <a:prstGeom prst="rect">
            <a:avLst/>
          </a:prstGeom>
          <a:noFill/>
          <a:ln w="9525">
            <a:noFill/>
            <a:miter lim="800000"/>
            <a:headEnd/>
            <a:tailEnd/>
          </a:ln>
        </p:spPr>
        <p:txBody>
          <a:bodyPr>
            <a:spAutoFit/>
          </a:bodyPr>
          <a:lstStyle/>
          <a:p>
            <a:pPr>
              <a:buFont typeface="Arial" charset="0"/>
              <a:buChar char="•"/>
            </a:pPr>
            <a:r>
              <a:rPr lang="en-US"/>
              <a:t> If the Individual or Entity you are crediting the contribution to is NOT in the drop down menu in NGP, ask Katherine to create an Attribution 1 Code for this Person/Entity</a:t>
            </a:r>
          </a:p>
          <a:p>
            <a:pPr>
              <a:buFont typeface="Arial" charset="0"/>
              <a:buChar char="•"/>
            </a:pPr>
            <a:endParaRPr lang="en-US"/>
          </a:p>
          <a:p>
            <a:pPr>
              <a:buFont typeface="Arial" charset="0"/>
              <a:buChar char="•"/>
            </a:pPr>
            <a:endParaRPr lang="en-US"/>
          </a:p>
          <a:p>
            <a:pPr>
              <a:buFont typeface="Arial" charset="0"/>
              <a:buChar char="•"/>
            </a:pPr>
            <a:endParaRPr lang="en-US"/>
          </a:p>
          <a:p>
            <a:pPr>
              <a:buFont typeface="Arial" charset="0"/>
              <a:buChar char="•"/>
            </a:pPr>
            <a:endParaRPr lang="en-US"/>
          </a:p>
          <a:p>
            <a:pPr>
              <a:buFont typeface="Arial" charset="0"/>
              <a:buChar char="•"/>
            </a:pPr>
            <a:endParaRPr lang="en-US"/>
          </a:p>
          <a:p>
            <a:pPr>
              <a:buFont typeface="Arial" charset="0"/>
              <a:buChar char="•"/>
            </a:pPr>
            <a:endParaRPr lang="en-US"/>
          </a:p>
          <a:p>
            <a:pPr lvl="1">
              <a:buFont typeface="Arial" charset="0"/>
              <a:buChar char="•"/>
            </a:pPr>
            <a:r>
              <a:rPr lang="en-US"/>
              <a:t>Note: The Individual or Entity MUST have a current record in NGP in order to create this code, so always send Katherine the Contact ID when asking to create an Attribution 1 Code</a:t>
            </a:r>
          </a:p>
        </p:txBody>
      </p:sp>
      <p:pic>
        <p:nvPicPr>
          <p:cNvPr id="141316" name="Content Placeholder 4"/>
          <p:cNvPicPr>
            <a:picLocks noGrp="1"/>
          </p:cNvPicPr>
          <p:nvPr>
            <p:ph idx="1"/>
          </p:nvPr>
        </p:nvPicPr>
        <p:blipFill>
          <a:blip r:embed="rId2" cstate="print"/>
          <a:srcRect t="50725" b="33685"/>
          <a:stretch>
            <a:fillRect/>
          </a:stretch>
        </p:blipFill>
        <p:spPr>
          <a:xfrm>
            <a:off x="457200" y="2362200"/>
            <a:ext cx="8229600" cy="1027113"/>
          </a:xfrm>
        </p:spPr>
      </p:pic>
      <p:pic>
        <p:nvPicPr>
          <p:cNvPr id="141317" name="Picture 19"/>
          <p:cNvPicPr>
            <a:picLocks noChangeAspect="1" noChangeArrowheads="1"/>
          </p:cNvPicPr>
          <p:nvPr/>
        </p:nvPicPr>
        <p:blipFill>
          <a:blip r:embed="rId3" cstate="print"/>
          <a:srcRect l="6796" t="16779" r="4750" b="45898"/>
          <a:stretch>
            <a:fillRect/>
          </a:stretch>
        </p:blipFill>
        <p:spPr bwMode="auto">
          <a:xfrm>
            <a:off x="1905000" y="4876800"/>
            <a:ext cx="5254625" cy="1782763"/>
          </a:xfrm>
          <a:prstGeom prst="rect">
            <a:avLst/>
          </a:prstGeom>
          <a:noFill/>
          <a:ln w="9525">
            <a:solidFill>
              <a:schemeClr val="tx1"/>
            </a:solidFill>
            <a:miter lim="800000"/>
            <a:headEnd/>
            <a:tailEnd/>
          </a:ln>
        </p:spPr>
      </p:pic>
      <p:sp>
        <p:nvSpPr>
          <p:cNvPr id="141318"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A1B955D-A496-4648-8C32-BB061E509E94}" type="slidenum">
              <a:rPr lang="en-US" smtClean="0"/>
              <a:pPr/>
              <a:t>126</a:t>
            </a:fld>
            <a:endParaRPr lang="en-US" smtClean="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52400" y="274638"/>
            <a:ext cx="8839200" cy="1143000"/>
          </a:xfrm>
        </p:spPr>
        <p:txBody>
          <a:bodyPr/>
          <a:lstStyle/>
          <a:p>
            <a:pPr eaLnBrk="1" fontAlgn="auto" hangingPunct="1">
              <a:spcAft>
                <a:spcPts val="0"/>
              </a:spcAft>
              <a:defRPr/>
            </a:pPr>
            <a:r>
              <a:rPr lang="en-US" sz="3600" smtClean="0"/>
              <a:t>Attribution 2 = LOBBYIST</a:t>
            </a:r>
          </a:p>
        </p:txBody>
      </p:sp>
      <p:sp>
        <p:nvSpPr>
          <p:cNvPr id="142339" name="TextBox 15"/>
          <p:cNvSpPr txBox="1">
            <a:spLocks noChangeArrowheads="1"/>
          </p:cNvSpPr>
          <p:nvPr/>
        </p:nvSpPr>
        <p:spPr bwMode="auto">
          <a:xfrm>
            <a:off x="533400" y="1295400"/>
            <a:ext cx="7772400" cy="3140075"/>
          </a:xfrm>
          <a:prstGeom prst="rect">
            <a:avLst/>
          </a:prstGeom>
          <a:noFill/>
          <a:ln w="9525">
            <a:noFill/>
            <a:miter lim="800000"/>
            <a:headEnd/>
            <a:tailEnd/>
          </a:ln>
        </p:spPr>
        <p:txBody>
          <a:bodyPr>
            <a:spAutoFit/>
          </a:bodyPr>
          <a:lstStyle/>
          <a:p>
            <a:pPr>
              <a:buFont typeface="Arial" charset="0"/>
              <a:buChar char="•"/>
            </a:pPr>
            <a:r>
              <a:rPr lang="en-US"/>
              <a:t> If the Individual or Entity you are crediting the contribution to is NOT in the drop down menu in NGP, ask Katherine to create an Attribution 2 Code for this Person/Entity</a:t>
            </a:r>
          </a:p>
          <a:p>
            <a:pPr>
              <a:buFont typeface="Arial" charset="0"/>
              <a:buChar char="•"/>
            </a:pPr>
            <a:endParaRPr lang="en-US"/>
          </a:p>
          <a:p>
            <a:pPr>
              <a:buFont typeface="Arial" charset="0"/>
              <a:buChar char="•"/>
            </a:pPr>
            <a:endParaRPr lang="en-US"/>
          </a:p>
          <a:p>
            <a:pPr>
              <a:buFont typeface="Arial" charset="0"/>
              <a:buChar char="•"/>
            </a:pPr>
            <a:endParaRPr lang="en-US"/>
          </a:p>
          <a:p>
            <a:pPr>
              <a:buFont typeface="Arial" charset="0"/>
              <a:buChar char="•"/>
            </a:pPr>
            <a:endParaRPr lang="en-US"/>
          </a:p>
          <a:p>
            <a:pPr>
              <a:buFont typeface="Arial" charset="0"/>
              <a:buChar char="•"/>
            </a:pPr>
            <a:endParaRPr lang="en-US"/>
          </a:p>
          <a:p>
            <a:pPr lvl="1">
              <a:buFont typeface="Arial" charset="0"/>
              <a:buChar char="•"/>
            </a:pPr>
            <a:r>
              <a:rPr lang="en-US"/>
              <a:t>Note: The Individual or Entity MUST have a current record in NGP in order to create this code, so always send Katherine the Contact ID when asking to create an Attribution 2 Code</a:t>
            </a:r>
          </a:p>
        </p:txBody>
      </p:sp>
      <p:pic>
        <p:nvPicPr>
          <p:cNvPr id="142340" name="Content Placeholder 5"/>
          <p:cNvPicPr>
            <a:picLocks noGrp="1"/>
          </p:cNvPicPr>
          <p:nvPr>
            <p:ph idx="1"/>
          </p:nvPr>
        </p:nvPicPr>
        <p:blipFill>
          <a:blip r:embed="rId2" cstate="print"/>
          <a:srcRect t="77991" b="14992"/>
          <a:stretch>
            <a:fillRect/>
          </a:stretch>
        </p:blipFill>
        <p:spPr>
          <a:xfrm>
            <a:off x="609600" y="2590800"/>
            <a:ext cx="8229600" cy="461963"/>
          </a:xfrm>
        </p:spPr>
      </p:pic>
      <p:pic>
        <p:nvPicPr>
          <p:cNvPr id="9" name="Picture 8"/>
          <p:cNvPicPr/>
          <p:nvPr/>
        </p:nvPicPr>
        <p:blipFill>
          <a:blip r:embed="rId3" cstate="print">
            <a:duotone>
              <a:prstClr val="black"/>
              <a:srgbClr val="FF6699">
                <a:tint val="45000"/>
                <a:satMod val="400000"/>
              </a:srgbClr>
            </a:duotone>
          </a:blip>
          <a:srcRect l="6940" t="16848" r="5162" b="43823"/>
          <a:stretch>
            <a:fillRect/>
          </a:stretch>
        </p:blipFill>
        <p:spPr bwMode="auto">
          <a:xfrm>
            <a:off x="1905000" y="4724400"/>
            <a:ext cx="5221892" cy="1871932"/>
          </a:xfrm>
          <a:prstGeom prst="rect">
            <a:avLst/>
          </a:prstGeom>
          <a:solidFill>
            <a:srgbClr val="FF6699"/>
          </a:solidFill>
          <a:ln w="9525">
            <a:solidFill>
              <a:schemeClr val="tx1"/>
            </a:solidFill>
            <a:prstDash val="solid"/>
            <a:miter lim="800000"/>
            <a:headEnd/>
            <a:tailEnd/>
          </a:ln>
        </p:spPr>
      </p:pic>
      <p:sp>
        <p:nvSpPr>
          <p:cNvPr id="142342"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B1D6B75-BBFB-4FAC-9809-53BBFB9C268D}" type="slidenum">
              <a:rPr lang="en-US" smtClean="0"/>
              <a:pPr/>
              <a:t>127</a:t>
            </a:fld>
            <a:endParaRPr lang="en-US" smtClean="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fontAlgn="auto" hangingPunct="1">
              <a:spcAft>
                <a:spcPts val="0"/>
              </a:spcAft>
              <a:defRPr/>
            </a:pPr>
            <a:r>
              <a:rPr lang="en-US" smtClean="0"/>
              <a:t>ATTRIBUTIONS</a:t>
            </a:r>
          </a:p>
        </p:txBody>
      </p:sp>
      <p:sp>
        <p:nvSpPr>
          <p:cNvPr id="143363" name="Content Placeholder 5"/>
          <p:cNvSpPr>
            <a:spLocks noGrp="1"/>
          </p:cNvSpPr>
          <p:nvPr>
            <p:ph idx="1"/>
          </p:nvPr>
        </p:nvSpPr>
        <p:spPr/>
        <p:txBody>
          <a:bodyPr/>
          <a:lstStyle/>
          <a:p>
            <a:pPr eaLnBrk="1" hangingPunct="1"/>
            <a:r>
              <a:rPr lang="en-US" smtClean="0"/>
              <a:t>You MUST include screenshots with your raised contributions, proving that the Individual/Entity is a Lobbyist or is NOT a lobbyist</a:t>
            </a:r>
          </a:p>
          <a:p>
            <a:pPr eaLnBrk="1" hangingPunct="1"/>
            <a:r>
              <a:rPr lang="en-US" smtClean="0"/>
              <a:t>Lobbyist Raised Contributions are printed on Hot Pink Paper </a:t>
            </a:r>
            <a:r>
              <a:rPr lang="en-US" u="sng" smtClean="0"/>
              <a:t>always</a:t>
            </a:r>
          </a:p>
          <a:p>
            <a:pPr eaLnBrk="1" hangingPunct="1">
              <a:buFontTx/>
              <a:buNone/>
            </a:pPr>
            <a:endParaRPr lang="en-US" smtClean="0"/>
          </a:p>
        </p:txBody>
      </p:sp>
      <p:sp>
        <p:nvSpPr>
          <p:cNvPr id="14336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1AAE72C-043D-4EF0-B257-90F81CD13739}" type="slidenum">
              <a:rPr lang="en-US" smtClean="0"/>
              <a:pPr/>
              <a:t>128</a:t>
            </a:fld>
            <a:endParaRPr lang="en-US" smtClean="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8600" y="274638"/>
            <a:ext cx="8686800" cy="1143000"/>
          </a:xfrm>
        </p:spPr>
        <p:txBody>
          <a:bodyPr/>
          <a:lstStyle/>
          <a:p>
            <a:pPr eaLnBrk="1" fontAlgn="auto" hangingPunct="1">
              <a:spcAft>
                <a:spcPts val="0"/>
              </a:spcAft>
              <a:defRPr/>
            </a:pPr>
            <a:r>
              <a:rPr lang="en-US" sz="3600" smtClean="0"/>
              <a:t>STEP 3: ADDING THE CONTRIBUTION</a:t>
            </a:r>
          </a:p>
        </p:txBody>
      </p:sp>
      <p:sp>
        <p:nvSpPr>
          <p:cNvPr id="144387" name="Rectangle 3"/>
          <p:cNvSpPr>
            <a:spLocks noGrp="1" noChangeArrowheads="1"/>
          </p:cNvSpPr>
          <p:nvPr>
            <p:ph type="body" idx="1"/>
          </p:nvPr>
        </p:nvSpPr>
        <p:spPr>
          <a:xfrm>
            <a:off x="304800" y="1524000"/>
            <a:ext cx="3733800" cy="4525963"/>
          </a:xfrm>
        </p:spPr>
        <p:txBody>
          <a:bodyPr/>
          <a:lstStyle/>
          <a:p>
            <a:pPr eaLnBrk="1" hangingPunct="1">
              <a:lnSpc>
                <a:spcPct val="80000"/>
              </a:lnSpc>
            </a:pPr>
            <a:r>
              <a:rPr lang="en-US" sz="2000" b="1" smtClean="0"/>
              <a:t>TALLY MEMBERS</a:t>
            </a:r>
          </a:p>
          <a:p>
            <a:pPr lvl="1" eaLnBrk="1" hangingPunct="1">
              <a:lnSpc>
                <a:spcPct val="80000"/>
              </a:lnSpc>
            </a:pPr>
            <a:r>
              <a:rPr lang="en-US" sz="1800" smtClean="0"/>
              <a:t>Click “tally members” box, new window will pop up</a:t>
            </a:r>
          </a:p>
          <a:p>
            <a:pPr lvl="1" eaLnBrk="1" hangingPunct="1">
              <a:lnSpc>
                <a:spcPct val="80000"/>
              </a:lnSpc>
            </a:pPr>
            <a:endParaRPr lang="en-US" sz="1800" smtClean="0"/>
          </a:p>
          <a:p>
            <a:pPr lvl="1" eaLnBrk="1" hangingPunct="1">
              <a:lnSpc>
                <a:spcPct val="80000"/>
              </a:lnSpc>
            </a:pPr>
            <a:r>
              <a:rPr lang="en-US" sz="1800" smtClean="0"/>
              <a:t>Tally Region and MOC</a:t>
            </a:r>
          </a:p>
          <a:p>
            <a:pPr lvl="1" eaLnBrk="1" hangingPunct="1">
              <a:lnSpc>
                <a:spcPct val="80000"/>
              </a:lnSpc>
              <a:buFontTx/>
              <a:buNone/>
            </a:pPr>
            <a:endParaRPr lang="en-US" sz="1800" smtClean="0"/>
          </a:p>
          <a:p>
            <a:pPr lvl="1" eaLnBrk="1" hangingPunct="1">
              <a:lnSpc>
                <a:spcPct val="80000"/>
              </a:lnSpc>
            </a:pPr>
            <a:r>
              <a:rPr lang="en-US" sz="1800" smtClean="0"/>
              <a:t>Each should be attributed 100% of the contribution</a:t>
            </a:r>
          </a:p>
          <a:p>
            <a:pPr lvl="1" eaLnBrk="1" hangingPunct="1">
              <a:lnSpc>
                <a:spcPct val="80000"/>
              </a:lnSpc>
              <a:buFontTx/>
              <a:buNone/>
            </a:pPr>
            <a:endParaRPr lang="en-US" sz="1800" smtClean="0"/>
          </a:p>
          <a:p>
            <a:pPr lvl="1" eaLnBrk="1" hangingPunct="1">
              <a:lnSpc>
                <a:spcPct val="80000"/>
              </a:lnSpc>
            </a:pPr>
            <a:r>
              <a:rPr lang="en-US" sz="1800" smtClean="0"/>
              <a:t>This is where Brian will pull how much a member raises  </a:t>
            </a:r>
          </a:p>
          <a:p>
            <a:pPr lvl="1" eaLnBrk="1" hangingPunct="1">
              <a:lnSpc>
                <a:spcPct val="80000"/>
              </a:lnSpc>
              <a:buFontTx/>
              <a:buNone/>
            </a:pPr>
            <a:endParaRPr lang="en-US" sz="1800" smtClean="0"/>
          </a:p>
          <a:p>
            <a:pPr lvl="1" eaLnBrk="1" hangingPunct="1">
              <a:lnSpc>
                <a:spcPct val="80000"/>
              </a:lnSpc>
            </a:pPr>
            <a:r>
              <a:rPr lang="en-US" sz="1800" smtClean="0"/>
              <a:t>Also allows region to pull their contributions</a:t>
            </a:r>
          </a:p>
          <a:p>
            <a:pPr lvl="1" eaLnBrk="1" hangingPunct="1">
              <a:lnSpc>
                <a:spcPct val="80000"/>
              </a:lnSpc>
              <a:buFontTx/>
              <a:buNone/>
            </a:pPr>
            <a:endParaRPr lang="en-US" sz="1800" smtClean="0"/>
          </a:p>
        </p:txBody>
      </p:sp>
      <p:pic>
        <p:nvPicPr>
          <p:cNvPr id="144388" name="Picture 5"/>
          <p:cNvPicPr>
            <a:picLocks noChangeAspect="1" noChangeArrowheads="1"/>
          </p:cNvPicPr>
          <p:nvPr/>
        </p:nvPicPr>
        <p:blipFill>
          <a:blip r:embed="rId2" cstate="print"/>
          <a:srcRect/>
          <a:stretch>
            <a:fillRect/>
          </a:stretch>
        </p:blipFill>
        <p:spPr bwMode="auto">
          <a:xfrm>
            <a:off x="4038600" y="1524000"/>
            <a:ext cx="4667250" cy="3505200"/>
          </a:xfrm>
          <a:prstGeom prst="rect">
            <a:avLst/>
          </a:prstGeom>
          <a:noFill/>
          <a:ln w="9525">
            <a:noFill/>
            <a:miter lim="800000"/>
            <a:headEnd/>
            <a:tailEnd/>
          </a:ln>
        </p:spPr>
      </p:pic>
      <p:sp>
        <p:nvSpPr>
          <p:cNvPr id="144389" name="Text Box 6"/>
          <p:cNvSpPr txBox="1">
            <a:spLocks noChangeArrowheads="1"/>
          </p:cNvSpPr>
          <p:nvPr/>
        </p:nvSpPr>
        <p:spPr bwMode="auto">
          <a:xfrm>
            <a:off x="228600" y="5715000"/>
            <a:ext cx="8686800" cy="1006475"/>
          </a:xfrm>
          <a:prstGeom prst="rect">
            <a:avLst/>
          </a:prstGeom>
          <a:noFill/>
          <a:ln w="9525">
            <a:noFill/>
            <a:miter lim="800000"/>
            <a:headEnd/>
            <a:tailEnd/>
          </a:ln>
        </p:spPr>
        <p:txBody>
          <a:bodyPr>
            <a:spAutoFit/>
          </a:bodyPr>
          <a:lstStyle/>
          <a:p>
            <a:pPr algn="ctr">
              <a:spcBef>
                <a:spcPct val="50000"/>
              </a:spcBef>
            </a:pPr>
            <a:r>
              <a:rPr lang="en-US" sz="3000" b="1"/>
              <a:t>THEN CLICK CLOSE AND WOOOOOOOO YOU’RE (ALMOST) DONE!</a:t>
            </a:r>
          </a:p>
        </p:txBody>
      </p:sp>
      <p:sp>
        <p:nvSpPr>
          <p:cNvPr id="144390"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925DB92-CCE8-44CF-8E01-B81B2047C4CB}" type="slidenum">
              <a:rPr lang="en-US" smtClean="0"/>
              <a:pPr/>
              <a:t>129</a:t>
            </a:fld>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fontAlgn="auto" hangingPunct="1">
              <a:spcAft>
                <a:spcPts val="0"/>
              </a:spcAft>
              <a:defRPr/>
            </a:pPr>
            <a:r>
              <a:rPr lang="en-US" dirty="0" smtClean="0"/>
              <a:t>Part 1:Scheduling an Event</a:t>
            </a:r>
            <a:endParaRPr lang="en-US" dirty="0"/>
          </a:p>
        </p:txBody>
      </p:sp>
      <p:sp>
        <p:nvSpPr>
          <p:cNvPr id="24579" name="Rectangle 3"/>
          <p:cNvSpPr>
            <a:spLocks noGrp="1" noChangeArrowheads="1"/>
          </p:cNvSpPr>
          <p:nvPr>
            <p:ph type="subTitle" idx="1"/>
          </p:nvPr>
        </p:nvSpPr>
        <p:spPr>
          <a:xfrm>
            <a:off x="685800" y="3611563"/>
            <a:ext cx="7772400" cy="1200150"/>
          </a:xfrm>
        </p:spPr>
        <p:txBody>
          <a:bodyPr/>
          <a:lstStyle/>
          <a:p>
            <a:pPr marR="0" eaLnBrk="1" hangingPunct="1">
              <a:lnSpc>
                <a:spcPct val="80000"/>
              </a:lnSpc>
            </a:pPr>
            <a:r>
              <a:rPr lang="en-US" sz="2100" b="1" smtClean="0"/>
              <a:t>Remember: </a:t>
            </a:r>
            <a:r>
              <a:rPr lang="en-US" sz="2100" smtClean="0"/>
              <a:t> Leader Pelosi and Chairman Israel are our biggest fundraisers, and it is our job to keep them and their staffs happy. What comes next is how we do this. </a:t>
            </a:r>
          </a:p>
        </p:txBody>
      </p:sp>
      <p:sp>
        <p:nvSpPr>
          <p:cNvPr id="24580"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6CD13B2-769A-46DD-A98E-003D862D6D83}" type="slidenum">
              <a:rPr lang="en-US" smtClean="0"/>
              <a:pPr/>
              <a:t>13</a:t>
            </a:fld>
            <a:endParaRPr lang="en-US" smtClean="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fontAlgn="auto" hangingPunct="1">
              <a:spcAft>
                <a:spcPts val="0"/>
              </a:spcAft>
              <a:defRPr/>
            </a:pPr>
            <a:r>
              <a:rPr lang="en-US" sz="4000" smtClean="0"/>
              <a:t>STEP 4: THE CHECK COPIES</a:t>
            </a:r>
          </a:p>
        </p:txBody>
      </p:sp>
      <p:sp>
        <p:nvSpPr>
          <p:cNvPr id="25603" name="Rectangle 3"/>
          <p:cNvSpPr>
            <a:spLocks noGrp="1" noChangeArrowheads="1"/>
          </p:cNvSpPr>
          <p:nvPr>
            <p:ph type="body" idx="1"/>
          </p:nvPr>
        </p:nvSpPr>
        <p:spPr>
          <a:xfrm>
            <a:off x="457200" y="1219200"/>
            <a:ext cx="3048000" cy="4525963"/>
          </a:xfrm>
        </p:spPr>
        <p:txBody>
          <a:bodyPr>
            <a:normAutofit lnSpcReduction="10000"/>
          </a:bodyPr>
          <a:lstStyle/>
          <a:p>
            <a:pPr marL="365760" indent="-256032" eaLnBrk="1" fontAlgn="auto" hangingPunct="1">
              <a:spcAft>
                <a:spcPts val="0"/>
              </a:spcAft>
              <a:buFont typeface="Wingdings 3"/>
              <a:buChar char=""/>
              <a:defRPr/>
            </a:pPr>
            <a:r>
              <a:rPr lang="en-US" sz="2500" smtClean="0"/>
              <a:t>If the contribution disappears, click “contribution”</a:t>
            </a:r>
          </a:p>
          <a:p>
            <a:pPr marL="365760" indent="-256032" eaLnBrk="1" fontAlgn="auto" hangingPunct="1">
              <a:spcAft>
                <a:spcPts val="0"/>
              </a:spcAft>
              <a:buFont typeface="Wingdings 3"/>
              <a:buChar char=""/>
              <a:defRPr/>
            </a:pPr>
            <a:endParaRPr lang="en-US" sz="2500" smtClean="0"/>
          </a:p>
          <a:p>
            <a:pPr marL="365760" indent="-256032" eaLnBrk="1" fontAlgn="auto" hangingPunct="1">
              <a:spcAft>
                <a:spcPts val="0"/>
              </a:spcAft>
              <a:buFont typeface="Wingdings 3"/>
              <a:buChar char=""/>
              <a:defRPr/>
            </a:pPr>
            <a:r>
              <a:rPr lang="en-US" sz="2500" smtClean="0"/>
              <a:t>Then select what you just processed and click “Zoom” on that contribution</a:t>
            </a:r>
          </a:p>
          <a:p>
            <a:pPr marL="365760" indent="-256032" eaLnBrk="1" fontAlgn="auto" hangingPunct="1">
              <a:spcAft>
                <a:spcPts val="0"/>
              </a:spcAft>
              <a:buFont typeface="Wingdings 3"/>
              <a:buChar char=""/>
              <a:defRPr/>
            </a:pPr>
            <a:endParaRPr lang="en-US" sz="2500" smtClean="0"/>
          </a:p>
        </p:txBody>
      </p:sp>
      <p:pic>
        <p:nvPicPr>
          <p:cNvPr id="145412" name="Picture 5"/>
          <p:cNvPicPr>
            <a:picLocks noChangeAspect="1" noChangeArrowheads="1"/>
          </p:cNvPicPr>
          <p:nvPr/>
        </p:nvPicPr>
        <p:blipFill>
          <a:blip r:embed="rId2" cstate="print"/>
          <a:srcRect b="28476"/>
          <a:stretch>
            <a:fillRect/>
          </a:stretch>
        </p:blipFill>
        <p:spPr bwMode="auto">
          <a:xfrm>
            <a:off x="4267200" y="1219200"/>
            <a:ext cx="4448175" cy="2057400"/>
          </a:xfrm>
          <a:prstGeom prst="rect">
            <a:avLst/>
          </a:prstGeom>
          <a:noFill/>
          <a:ln w="9525">
            <a:noFill/>
            <a:miter lim="800000"/>
            <a:headEnd/>
            <a:tailEnd/>
          </a:ln>
        </p:spPr>
      </p:pic>
      <p:pic>
        <p:nvPicPr>
          <p:cNvPr id="145413" name="Picture 6"/>
          <p:cNvPicPr>
            <a:picLocks noChangeAspect="1" noChangeArrowheads="1"/>
          </p:cNvPicPr>
          <p:nvPr/>
        </p:nvPicPr>
        <p:blipFill>
          <a:blip r:embed="rId3" cstate="print"/>
          <a:srcRect/>
          <a:stretch>
            <a:fillRect/>
          </a:stretch>
        </p:blipFill>
        <p:spPr bwMode="auto">
          <a:xfrm>
            <a:off x="381000" y="5105400"/>
            <a:ext cx="8123238" cy="1304925"/>
          </a:xfrm>
          <a:prstGeom prst="rect">
            <a:avLst/>
          </a:prstGeom>
          <a:noFill/>
          <a:ln w="9525">
            <a:noFill/>
            <a:miter lim="800000"/>
            <a:headEnd/>
            <a:tailEnd/>
          </a:ln>
        </p:spPr>
      </p:pic>
      <p:sp>
        <p:nvSpPr>
          <p:cNvPr id="145414" name="Rectangle 7"/>
          <p:cNvSpPr>
            <a:spLocks noChangeArrowheads="1"/>
          </p:cNvSpPr>
          <p:nvPr/>
        </p:nvSpPr>
        <p:spPr bwMode="auto">
          <a:xfrm>
            <a:off x="4648200" y="1752600"/>
            <a:ext cx="1066800" cy="457200"/>
          </a:xfrm>
          <a:prstGeom prst="rect">
            <a:avLst/>
          </a:prstGeom>
          <a:solidFill>
            <a:schemeClr val="accent1">
              <a:alpha val="0"/>
            </a:schemeClr>
          </a:solidFill>
          <a:ln w="57150">
            <a:solidFill>
              <a:srgbClr val="CC0000"/>
            </a:solidFill>
            <a:miter lim="800000"/>
            <a:headEnd/>
            <a:tailEnd/>
          </a:ln>
        </p:spPr>
        <p:txBody>
          <a:bodyPr wrap="none" anchor="ctr"/>
          <a:lstStyle/>
          <a:p>
            <a:endParaRPr lang="en-US"/>
          </a:p>
        </p:txBody>
      </p:sp>
      <p:sp>
        <p:nvSpPr>
          <p:cNvPr id="145415" name="Rectangle 8"/>
          <p:cNvSpPr>
            <a:spLocks noChangeArrowheads="1"/>
          </p:cNvSpPr>
          <p:nvPr/>
        </p:nvSpPr>
        <p:spPr bwMode="auto">
          <a:xfrm>
            <a:off x="7848600" y="5410200"/>
            <a:ext cx="914400" cy="457200"/>
          </a:xfrm>
          <a:prstGeom prst="rect">
            <a:avLst/>
          </a:prstGeom>
          <a:solidFill>
            <a:schemeClr val="accent1">
              <a:alpha val="0"/>
            </a:schemeClr>
          </a:solidFill>
          <a:ln w="57150">
            <a:solidFill>
              <a:srgbClr val="CC0000"/>
            </a:solidFill>
            <a:miter lim="800000"/>
            <a:headEnd/>
            <a:tailEnd/>
          </a:ln>
        </p:spPr>
        <p:txBody>
          <a:bodyPr wrap="none" anchor="ctr"/>
          <a:lstStyle/>
          <a:p>
            <a:endParaRPr lang="en-US"/>
          </a:p>
        </p:txBody>
      </p:sp>
      <p:sp>
        <p:nvSpPr>
          <p:cNvPr id="145416" name="Line 9"/>
          <p:cNvSpPr>
            <a:spLocks noChangeShapeType="1"/>
          </p:cNvSpPr>
          <p:nvPr/>
        </p:nvSpPr>
        <p:spPr bwMode="auto">
          <a:xfrm>
            <a:off x="3505200" y="4267200"/>
            <a:ext cx="4724400" cy="0"/>
          </a:xfrm>
          <a:prstGeom prst="line">
            <a:avLst/>
          </a:prstGeom>
          <a:noFill/>
          <a:ln w="57150">
            <a:solidFill>
              <a:srgbClr val="CC0000"/>
            </a:solidFill>
            <a:round/>
            <a:headEnd/>
            <a:tailEnd/>
          </a:ln>
        </p:spPr>
        <p:txBody>
          <a:bodyPr/>
          <a:lstStyle/>
          <a:p>
            <a:endParaRPr lang="en-US"/>
          </a:p>
        </p:txBody>
      </p:sp>
      <p:sp>
        <p:nvSpPr>
          <p:cNvPr id="145417" name="Line 10"/>
          <p:cNvSpPr>
            <a:spLocks noChangeShapeType="1"/>
          </p:cNvSpPr>
          <p:nvPr/>
        </p:nvSpPr>
        <p:spPr bwMode="auto">
          <a:xfrm>
            <a:off x="8229600" y="4267200"/>
            <a:ext cx="0" cy="1143000"/>
          </a:xfrm>
          <a:prstGeom prst="line">
            <a:avLst/>
          </a:prstGeom>
          <a:noFill/>
          <a:ln w="57150">
            <a:solidFill>
              <a:srgbClr val="CC0000"/>
            </a:solidFill>
            <a:round/>
            <a:headEnd/>
            <a:tailEnd/>
          </a:ln>
        </p:spPr>
        <p:txBody>
          <a:bodyPr/>
          <a:lstStyle/>
          <a:p>
            <a:endParaRPr lang="en-US"/>
          </a:p>
        </p:txBody>
      </p:sp>
      <p:sp>
        <p:nvSpPr>
          <p:cNvPr id="145418" name="Line 13"/>
          <p:cNvSpPr>
            <a:spLocks noChangeShapeType="1"/>
          </p:cNvSpPr>
          <p:nvPr/>
        </p:nvSpPr>
        <p:spPr bwMode="auto">
          <a:xfrm>
            <a:off x="3352800" y="2133600"/>
            <a:ext cx="1295400" cy="0"/>
          </a:xfrm>
          <a:prstGeom prst="line">
            <a:avLst/>
          </a:prstGeom>
          <a:noFill/>
          <a:ln w="57150">
            <a:solidFill>
              <a:srgbClr val="CC0000"/>
            </a:solidFill>
            <a:round/>
            <a:headEnd/>
            <a:tailEnd/>
          </a:ln>
        </p:spPr>
        <p:txBody>
          <a:bodyPr/>
          <a:lstStyle/>
          <a:p>
            <a:endParaRPr lang="en-US"/>
          </a:p>
        </p:txBody>
      </p:sp>
      <p:sp>
        <p:nvSpPr>
          <p:cNvPr id="145419" name="Slide Number Placeholder 10"/>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F8A509D-BF0C-4614-B216-FAA9F8157F93}" type="slidenum">
              <a:rPr lang="en-US" smtClean="0"/>
              <a:pPr/>
              <a:t>130</a:t>
            </a:fld>
            <a:endParaRPr lang="en-US" smtClean="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fontAlgn="auto" hangingPunct="1">
              <a:spcAft>
                <a:spcPts val="0"/>
              </a:spcAft>
              <a:defRPr/>
            </a:pPr>
            <a:r>
              <a:rPr lang="en-US" sz="4000" smtClean="0"/>
              <a:t>STEP 4: THE CHECK COPIES</a:t>
            </a:r>
          </a:p>
        </p:txBody>
      </p:sp>
      <p:sp>
        <p:nvSpPr>
          <p:cNvPr id="146435" name="Rectangle 3"/>
          <p:cNvSpPr>
            <a:spLocks noGrp="1" noChangeArrowheads="1"/>
          </p:cNvSpPr>
          <p:nvPr>
            <p:ph type="body" idx="1"/>
          </p:nvPr>
        </p:nvSpPr>
        <p:spPr>
          <a:xfrm>
            <a:off x="228600" y="1600200"/>
            <a:ext cx="3581400" cy="4525963"/>
          </a:xfrm>
        </p:spPr>
        <p:txBody>
          <a:bodyPr/>
          <a:lstStyle/>
          <a:p>
            <a:pPr eaLnBrk="1" hangingPunct="1"/>
            <a:r>
              <a:rPr lang="en-US" smtClean="0"/>
              <a:t>Click </a:t>
            </a:r>
          </a:p>
          <a:p>
            <a:pPr eaLnBrk="1" hangingPunct="1">
              <a:buFontTx/>
              <a:buNone/>
            </a:pPr>
            <a:r>
              <a:rPr lang="en-US" smtClean="0"/>
              <a:t>	</a:t>
            </a:r>
            <a:r>
              <a:rPr lang="en-US" sz="2600" smtClean="0"/>
              <a:t>“Save &amp; Generate Transmittal”</a:t>
            </a:r>
          </a:p>
        </p:txBody>
      </p:sp>
      <p:pic>
        <p:nvPicPr>
          <p:cNvPr id="146436" name="Picture 4"/>
          <p:cNvPicPr>
            <a:picLocks noChangeAspect="1" noChangeArrowheads="1"/>
          </p:cNvPicPr>
          <p:nvPr/>
        </p:nvPicPr>
        <p:blipFill>
          <a:blip r:embed="rId2" cstate="print"/>
          <a:srcRect/>
          <a:stretch>
            <a:fillRect/>
          </a:stretch>
        </p:blipFill>
        <p:spPr bwMode="auto">
          <a:xfrm>
            <a:off x="3733800" y="1219200"/>
            <a:ext cx="4972050" cy="5114925"/>
          </a:xfrm>
          <a:prstGeom prst="rect">
            <a:avLst/>
          </a:prstGeom>
          <a:noFill/>
          <a:ln w="9525">
            <a:noFill/>
            <a:miter lim="800000"/>
            <a:headEnd/>
            <a:tailEnd/>
          </a:ln>
        </p:spPr>
      </p:pic>
      <p:sp>
        <p:nvSpPr>
          <p:cNvPr id="146437" name="Rectangle 5"/>
          <p:cNvSpPr>
            <a:spLocks noChangeArrowheads="1"/>
          </p:cNvSpPr>
          <p:nvPr/>
        </p:nvSpPr>
        <p:spPr bwMode="auto">
          <a:xfrm>
            <a:off x="6858000" y="2209800"/>
            <a:ext cx="1981200" cy="609600"/>
          </a:xfrm>
          <a:prstGeom prst="rect">
            <a:avLst/>
          </a:prstGeom>
          <a:solidFill>
            <a:schemeClr val="accent1">
              <a:alpha val="0"/>
            </a:schemeClr>
          </a:solidFill>
          <a:ln w="57150">
            <a:solidFill>
              <a:srgbClr val="CC0000"/>
            </a:solidFill>
            <a:miter lim="800000"/>
            <a:headEnd/>
            <a:tailEnd/>
          </a:ln>
        </p:spPr>
        <p:txBody>
          <a:bodyPr wrap="none" anchor="ctr"/>
          <a:lstStyle/>
          <a:p>
            <a:endParaRPr lang="en-US"/>
          </a:p>
        </p:txBody>
      </p:sp>
      <p:sp>
        <p:nvSpPr>
          <p:cNvPr id="146438" name="Line 6"/>
          <p:cNvSpPr>
            <a:spLocks noChangeShapeType="1"/>
          </p:cNvSpPr>
          <p:nvPr/>
        </p:nvSpPr>
        <p:spPr bwMode="auto">
          <a:xfrm>
            <a:off x="2971800" y="2209800"/>
            <a:ext cx="4038600" cy="0"/>
          </a:xfrm>
          <a:prstGeom prst="line">
            <a:avLst/>
          </a:prstGeom>
          <a:noFill/>
          <a:ln w="57150">
            <a:solidFill>
              <a:srgbClr val="CC0000"/>
            </a:solidFill>
            <a:round/>
            <a:headEnd/>
            <a:tailEnd/>
          </a:ln>
        </p:spPr>
        <p:txBody>
          <a:bodyPr/>
          <a:lstStyle/>
          <a:p>
            <a:endParaRPr lang="en-US"/>
          </a:p>
        </p:txBody>
      </p:sp>
      <p:sp>
        <p:nvSpPr>
          <p:cNvPr id="146439"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CCC5FC3-6580-4274-AFBF-7474558AE540}" type="slidenum">
              <a:rPr lang="en-US" smtClean="0"/>
              <a:pPr/>
              <a:t>131</a:t>
            </a:fld>
            <a:endParaRPr lang="en-US" smtClean="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fontAlgn="auto" hangingPunct="1">
              <a:spcAft>
                <a:spcPts val="0"/>
              </a:spcAft>
              <a:defRPr/>
            </a:pPr>
            <a:r>
              <a:rPr lang="en-US" sz="4000" smtClean="0"/>
              <a:t>STEP 4: THE CHECK COPIES</a:t>
            </a:r>
          </a:p>
        </p:txBody>
      </p:sp>
      <p:sp>
        <p:nvSpPr>
          <p:cNvPr id="147459" name="Rectangle 3"/>
          <p:cNvSpPr>
            <a:spLocks noGrp="1" noChangeArrowheads="1"/>
          </p:cNvSpPr>
          <p:nvPr>
            <p:ph type="body" idx="1"/>
          </p:nvPr>
        </p:nvSpPr>
        <p:spPr>
          <a:xfrm>
            <a:off x="457200" y="1600200"/>
            <a:ext cx="2743200" cy="4525963"/>
          </a:xfrm>
        </p:spPr>
        <p:txBody>
          <a:bodyPr/>
          <a:lstStyle/>
          <a:p>
            <a:pPr eaLnBrk="1" hangingPunct="1"/>
            <a:r>
              <a:rPr lang="en-US" smtClean="0"/>
              <a:t>New Screen will pop up</a:t>
            </a:r>
          </a:p>
          <a:p>
            <a:pPr eaLnBrk="1" hangingPunct="1">
              <a:buFontTx/>
              <a:buNone/>
            </a:pPr>
            <a:endParaRPr lang="en-US" smtClean="0"/>
          </a:p>
          <a:p>
            <a:pPr eaLnBrk="1" hangingPunct="1"/>
            <a:r>
              <a:rPr lang="en-US" smtClean="0"/>
              <a:t>Click Adobe Acrobat pdf</a:t>
            </a:r>
          </a:p>
          <a:p>
            <a:pPr eaLnBrk="1" hangingPunct="1">
              <a:buFontTx/>
              <a:buNone/>
            </a:pPr>
            <a:endParaRPr lang="en-US" smtClean="0"/>
          </a:p>
          <a:p>
            <a:pPr eaLnBrk="1" hangingPunct="1"/>
            <a:r>
              <a:rPr lang="en-US" smtClean="0"/>
              <a:t>Click export</a:t>
            </a:r>
          </a:p>
          <a:p>
            <a:pPr eaLnBrk="1" hangingPunct="1"/>
            <a:endParaRPr lang="en-US" smtClean="0"/>
          </a:p>
          <a:p>
            <a:pPr eaLnBrk="1" hangingPunct="1">
              <a:buFontTx/>
              <a:buNone/>
            </a:pPr>
            <a:endParaRPr lang="en-US" smtClean="0"/>
          </a:p>
        </p:txBody>
      </p:sp>
      <p:pic>
        <p:nvPicPr>
          <p:cNvPr id="147460" name="Picture 4"/>
          <p:cNvPicPr>
            <a:picLocks noChangeAspect="1" noChangeArrowheads="1"/>
          </p:cNvPicPr>
          <p:nvPr/>
        </p:nvPicPr>
        <p:blipFill>
          <a:blip r:embed="rId2" cstate="print"/>
          <a:srcRect/>
          <a:stretch>
            <a:fillRect/>
          </a:stretch>
        </p:blipFill>
        <p:spPr bwMode="auto">
          <a:xfrm>
            <a:off x="3276600" y="1447800"/>
            <a:ext cx="5597525" cy="4972050"/>
          </a:xfrm>
          <a:prstGeom prst="rect">
            <a:avLst/>
          </a:prstGeom>
          <a:noFill/>
          <a:ln w="9525">
            <a:noFill/>
            <a:miter lim="800000"/>
            <a:headEnd/>
            <a:tailEnd/>
          </a:ln>
        </p:spPr>
      </p:pic>
      <p:sp>
        <p:nvSpPr>
          <p:cNvPr id="147461"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601322F-78C2-41B5-9303-77180E28E1B3}" type="slidenum">
              <a:rPr lang="en-US" smtClean="0"/>
              <a:pPr/>
              <a:t>132</a:t>
            </a:fld>
            <a:endParaRPr lang="en-US" smtClean="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fontAlgn="auto" hangingPunct="1">
              <a:spcAft>
                <a:spcPts val="0"/>
              </a:spcAft>
              <a:defRPr/>
            </a:pPr>
            <a:r>
              <a:rPr lang="en-US" sz="4000" smtClean="0"/>
              <a:t>STEP 4: THE CHECK COPIES</a:t>
            </a:r>
          </a:p>
        </p:txBody>
      </p:sp>
      <p:sp>
        <p:nvSpPr>
          <p:cNvPr id="148483" name="Rectangle 3"/>
          <p:cNvSpPr>
            <a:spLocks noGrp="1" noChangeArrowheads="1"/>
          </p:cNvSpPr>
          <p:nvPr>
            <p:ph type="body" idx="1"/>
          </p:nvPr>
        </p:nvSpPr>
        <p:spPr>
          <a:xfrm>
            <a:off x="457200" y="1600200"/>
            <a:ext cx="3886200" cy="4525963"/>
          </a:xfrm>
        </p:spPr>
        <p:txBody>
          <a:bodyPr/>
          <a:lstStyle/>
          <a:p>
            <a:pPr eaLnBrk="1" hangingPunct="1">
              <a:lnSpc>
                <a:spcPct val="80000"/>
              </a:lnSpc>
            </a:pPr>
            <a:r>
              <a:rPr lang="en-US" sz="1800" smtClean="0"/>
              <a:t>The NGP Cover sheet will pop up</a:t>
            </a:r>
          </a:p>
          <a:p>
            <a:pPr eaLnBrk="1" hangingPunct="1">
              <a:lnSpc>
                <a:spcPct val="80000"/>
              </a:lnSpc>
            </a:pPr>
            <a:endParaRPr lang="en-US" sz="1800" smtClean="0"/>
          </a:p>
          <a:p>
            <a:pPr eaLnBrk="1" hangingPunct="1">
              <a:lnSpc>
                <a:spcPct val="80000"/>
              </a:lnSpc>
            </a:pPr>
            <a:r>
              <a:rPr lang="en-US" sz="1800" smtClean="0"/>
              <a:t>Verify that all information is correct</a:t>
            </a:r>
          </a:p>
          <a:p>
            <a:pPr eaLnBrk="1" hangingPunct="1">
              <a:lnSpc>
                <a:spcPct val="80000"/>
              </a:lnSpc>
            </a:pPr>
            <a:endParaRPr lang="en-US" sz="1800" smtClean="0"/>
          </a:p>
          <a:p>
            <a:pPr eaLnBrk="1" hangingPunct="1">
              <a:lnSpc>
                <a:spcPct val="80000"/>
              </a:lnSpc>
            </a:pPr>
            <a:r>
              <a:rPr lang="en-US" sz="1800" smtClean="0"/>
              <a:t>Initial where it says “Processed By:” and check off boxes</a:t>
            </a:r>
          </a:p>
          <a:p>
            <a:pPr eaLnBrk="1" hangingPunct="1">
              <a:lnSpc>
                <a:spcPct val="80000"/>
              </a:lnSpc>
            </a:pPr>
            <a:endParaRPr lang="en-US" sz="1800" smtClean="0"/>
          </a:p>
          <a:p>
            <a:pPr eaLnBrk="1" hangingPunct="1">
              <a:lnSpc>
                <a:spcPct val="80000"/>
              </a:lnSpc>
            </a:pPr>
            <a:r>
              <a:rPr lang="en-US" sz="1800" smtClean="0"/>
              <a:t>Print two copies, give one to Katherine, keep one for your records</a:t>
            </a:r>
          </a:p>
        </p:txBody>
      </p:sp>
      <p:pic>
        <p:nvPicPr>
          <p:cNvPr id="148484" name="Picture 5"/>
          <p:cNvPicPr>
            <a:picLocks noChangeAspect="1" noChangeArrowheads="1"/>
          </p:cNvPicPr>
          <p:nvPr/>
        </p:nvPicPr>
        <p:blipFill>
          <a:blip r:embed="rId2" cstate="print"/>
          <a:srcRect/>
          <a:stretch>
            <a:fillRect/>
          </a:stretch>
        </p:blipFill>
        <p:spPr bwMode="auto">
          <a:xfrm>
            <a:off x="4419600" y="1600200"/>
            <a:ext cx="4587875" cy="3887788"/>
          </a:xfrm>
          <a:prstGeom prst="rect">
            <a:avLst/>
          </a:prstGeom>
          <a:noFill/>
          <a:ln w="9525">
            <a:noFill/>
            <a:miter lim="800000"/>
            <a:headEnd/>
            <a:tailEnd/>
          </a:ln>
        </p:spPr>
      </p:pic>
      <p:sp>
        <p:nvSpPr>
          <p:cNvPr id="148485"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4526621-8182-4076-8E90-74C79ED74BF7}" type="slidenum">
              <a:rPr lang="en-US" smtClean="0"/>
              <a:pPr/>
              <a:t>133</a:t>
            </a:fld>
            <a:endParaRPr lang="en-US" smtClean="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fontAlgn="auto" hangingPunct="1">
              <a:spcAft>
                <a:spcPts val="0"/>
              </a:spcAft>
              <a:defRPr/>
            </a:pPr>
            <a:r>
              <a:rPr lang="en-US" smtClean="0"/>
              <a:t>PAC Contributions </a:t>
            </a:r>
          </a:p>
        </p:txBody>
      </p:sp>
      <p:sp>
        <p:nvSpPr>
          <p:cNvPr id="149507" name="Text Box 6"/>
          <p:cNvSpPr txBox="1">
            <a:spLocks noChangeArrowheads="1"/>
          </p:cNvSpPr>
          <p:nvPr/>
        </p:nvSpPr>
        <p:spPr bwMode="auto">
          <a:xfrm>
            <a:off x="762000" y="1676400"/>
            <a:ext cx="3429000" cy="3017838"/>
          </a:xfrm>
          <a:prstGeom prst="rect">
            <a:avLst/>
          </a:prstGeom>
          <a:noFill/>
          <a:ln w="9525">
            <a:noFill/>
            <a:miter lim="800000"/>
            <a:headEnd/>
            <a:tailEnd/>
          </a:ln>
        </p:spPr>
        <p:txBody>
          <a:bodyPr>
            <a:spAutoFit/>
          </a:bodyPr>
          <a:lstStyle/>
          <a:p>
            <a:pPr>
              <a:spcBef>
                <a:spcPct val="50000"/>
              </a:spcBef>
              <a:buFontTx/>
              <a:buChar char="•"/>
            </a:pPr>
            <a:r>
              <a:rPr lang="en-US" sz="3200"/>
              <a:t>When searching for their contact, use </a:t>
            </a:r>
          </a:p>
          <a:p>
            <a:pPr>
              <a:spcBef>
                <a:spcPct val="50000"/>
              </a:spcBef>
            </a:pPr>
            <a:r>
              <a:rPr lang="en-US" sz="3200"/>
              <a:t>“mail name”</a:t>
            </a:r>
          </a:p>
          <a:p>
            <a:pPr>
              <a:spcBef>
                <a:spcPct val="50000"/>
              </a:spcBef>
            </a:pPr>
            <a:r>
              <a:rPr lang="en-US" sz="3200"/>
              <a:t>“address 1”</a:t>
            </a:r>
          </a:p>
        </p:txBody>
      </p:sp>
      <p:pic>
        <p:nvPicPr>
          <p:cNvPr id="149508" name="Picture 7" descr="search screen"/>
          <p:cNvPicPr>
            <a:picLocks noChangeAspect="1" noChangeArrowheads="1"/>
          </p:cNvPicPr>
          <p:nvPr/>
        </p:nvPicPr>
        <p:blipFill>
          <a:blip r:embed="rId2" cstate="print"/>
          <a:srcRect r="8488"/>
          <a:stretch>
            <a:fillRect/>
          </a:stretch>
        </p:blipFill>
        <p:spPr bwMode="auto">
          <a:xfrm>
            <a:off x="4572000" y="1524000"/>
            <a:ext cx="4237038" cy="4876800"/>
          </a:xfrm>
          <a:prstGeom prst="rect">
            <a:avLst/>
          </a:prstGeom>
          <a:noFill/>
          <a:ln w="9525">
            <a:noFill/>
            <a:miter lim="800000"/>
            <a:headEnd/>
            <a:tailEnd/>
          </a:ln>
        </p:spPr>
      </p:pic>
      <p:sp>
        <p:nvSpPr>
          <p:cNvPr id="149509" name="Rectangle 8"/>
          <p:cNvSpPr>
            <a:spLocks noChangeArrowheads="1"/>
          </p:cNvSpPr>
          <p:nvPr/>
        </p:nvSpPr>
        <p:spPr bwMode="auto">
          <a:xfrm>
            <a:off x="4343400" y="3048000"/>
            <a:ext cx="2362200" cy="1600200"/>
          </a:xfrm>
          <a:prstGeom prst="rect">
            <a:avLst/>
          </a:prstGeom>
          <a:solidFill>
            <a:schemeClr val="accent1">
              <a:alpha val="0"/>
            </a:schemeClr>
          </a:solidFill>
          <a:ln w="57150">
            <a:solidFill>
              <a:srgbClr val="FF0000"/>
            </a:solidFill>
            <a:miter lim="800000"/>
            <a:headEnd/>
            <a:tailEnd/>
          </a:ln>
        </p:spPr>
        <p:txBody>
          <a:bodyPr wrap="none" anchor="ctr"/>
          <a:lstStyle/>
          <a:p>
            <a:endParaRPr lang="en-US"/>
          </a:p>
        </p:txBody>
      </p:sp>
      <p:sp>
        <p:nvSpPr>
          <p:cNvPr id="149510"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2B6B418-5468-465C-86F4-9E082D2BAF65}" type="slidenum">
              <a:rPr lang="en-US" smtClean="0"/>
              <a:pPr/>
              <a:t>134</a:t>
            </a:fld>
            <a:endParaRPr lang="en-US" smtClean="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smtClean="0"/>
              <a:t>PAC Contributions and how they’re different</a:t>
            </a:r>
          </a:p>
        </p:txBody>
      </p:sp>
      <p:sp>
        <p:nvSpPr>
          <p:cNvPr id="150531" name="Rectangle 3"/>
          <p:cNvSpPr>
            <a:spLocks noGrp="1" noChangeArrowheads="1"/>
          </p:cNvSpPr>
          <p:nvPr>
            <p:ph type="body" idx="1"/>
          </p:nvPr>
        </p:nvSpPr>
        <p:spPr>
          <a:xfrm>
            <a:off x="381000" y="1981200"/>
            <a:ext cx="4343400" cy="3886200"/>
          </a:xfrm>
        </p:spPr>
        <p:txBody>
          <a:bodyPr/>
          <a:lstStyle/>
          <a:p>
            <a:pPr eaLnBrk="1" hangingPunct="1">
              <a:lnSpc>
                <a:spcPct val="80000"/>
              </a:lnSpc>
            </a:pPr>
            <a:r>
              <a:rPr lang="en-US" sz="2000" smtClean="0"/>
              <a:t>Make sure the PAC has an FEC number in contact record</a:t>
            </a:r>
          </a:p>
          <a:p>
            <a:pPr lvl="1" eaLnBrk="1" hangingPunct="1">
              <a:lnSpc>
                <a:spcPct val="80000"/>
              </a:lnSpc>
            </a:pPr>
            <a:r>
              <a:rPr lang="en-US" sz="1800" smtClean="0"/>
              <a:t>Use www.tray.com to find</a:t>
            </a:r>
          </a:p>
          <a:p>
            <a:pPr lvl="1" eaLnBrk="1" hangingPunct="1">
              <a:lnSpc>
                <a:spcPct val="80000"/>
              </a:lnSpc>
            </a:pPr>
            <a:endParaRPr lang="en-US" sz="1800" smtClean="0"/>
          </a:p>
          <a:p>
            <a:pPr eaLnBrk="1" hangingPunct="1">
              <a:lnSpc>
                <a:spcPct val="80000"/>
              </a:lnSpc>
            </a:pPr>
            <a:r>
              <a:rPr lang="en-US" sz="2000" smtClean="0"/>
              <a:t>Process like an individual contribution</a:t>
            </a:r>
          </a:p>
          <a:p>
            <a:pPr lvl="1" eaLnBrk="1" hangingPunct="1">
              <a:lnSpc>
                <a:spcPct val="80000"/>
              </a:lnSpc>
              <a:buFontTx/>
              <a:buNone/>
            </a:pPr>
            <a:endParaRPr lang="en-US" sz="1800" smtClean="0"/>
          </a:p>
          <a:p>
            <a:pPr eaLnBrk="1" hangingPunct="1">
              <a:lnSpc>
                <a:spcPct val="80000"/>
              </a:lnSpc>
            </a:pPr>
            <a:r>
              <a:rPr lang="en-US" sz="2000" smtClean="0"/>
              <a:t>Instead of Account 606, make sure the contribution is placed in </a:t>
            </a:r>
          </a:p>
          <a:p>
            <a:pPr eaLnBrk="1" hangingPunct="1">
              <a:lnSpc>
                <a:spcPct val="80000"/>
              </a:lnSpc>
              <a:buFontTx/>
              <a:buNone/>
            </a:pPr>
            <a:r>
              <a:rPr lang="en-US" sz="1600" smtClean="0"/>
              <a:t>	</a:t>
            </a:r>
            <a:r>
              <a:rPr lang="en-US" sz="1600" b="1" u="sng" smtClean="0"/>
              <a:t>“602 – DC (Speaker’s Club)”</a:t>
            </a:r>
          </a:p>
          <a:p>
            <a:pPr eaLnBrk="1" hangingPunct="1">
              <a:lnSpc>
                <a:spcPct val="80000"/>
              </a:lnSpc>
              <a:buFontTx/>
              <a:buNone/>
            </a:pPr>
            <a:endParaRPr lang="en-US" sz="1600" b="1" u="sng" smtClean="0"/>
          </a:p>
          <a:p>
            <a:pPr eaLnBrk="1" hangingPunct="1">
              <a:lnSpc>
                <a:spcPct val="80000"/>
              </a:lnSpc>
            </a:pPr>
            <a:r>
              <a:rPr lang="en-US" sz="2000" smtClean="0"/>
              <a:t>Print two copies, one for Katherine, one for your records</a:t>
            </a:r>
          </a:p>
          <a:p>
            <a:pPr eaLnBrk="1" hangingPunct="1">
              <a:lnSpc>
                <a:spcPct val="80000"/>
              </a:lnSpc>
            </a:pPr>
            <a:endParaRPr lang="en-US" sz="2000" smtClean="0"/>
          </a:p>
        </p:txBody>
      </p:sp>
      <p:pic>
        <p:nvPicPr>
          <p:cNvPr id="150532" name="Picture 4"/>
          <p:cNvPicPr>
            <a:picLocks noChangeAspect="1" noChangeArrowheads="1"/>
          </p:cNvPicPr>
          <p:nvPr/>
        </p:nvPicPr>
        <p:blipFill>
          <a:blip r:embed="rId2" cstate="print"/>
          <a:srcRect t="44182"/>
          <a:stretch>
            <a:fillRect/>
          </a:stretch>
        </p:blipFill>
        <p:spPr bwMode="auto">
          <a:xfrm>
            <a:off x="5562600" y="2209800"/>
            <a:ext cx="3302000" cy="3754438"/>
          </a:xfrm>
          <a:prstGeom prst="rect">
            <a:avLst/>
          </a:prstGeom>
          <a:noFill/>
          <a:ln w="9525">
            <a:noFill/>
            <a:miter lim="800000"/>
            <a:headEnd/>
            <a:tailEnd/>
          </a:ln>
        </p:spPr>
      </p:pic>
      <p:sp>
        <p:nvSpPr>
          <p:cNvPr id="150533" name="Rectangle 5"/>
          <p:cNvSpPr>
            <a:spLocks noChangeArrowheads="1"/>
          </p:cNvSpPr>
          <p:nvPr/>
        </p:nvSpPr>
        <p:spPr bwMode="auto">
          <a:xfrm>
            <a:off x="5410200" y="4038600"/>
            <a:ext cx="3124200" cy="533400"/>
          </a:xfrm>
          <a:prstGeom prst="rect">
            <a:avLst/>
          </a:prstGeom>
          <a:solidFill>
            <a:schemeClr val="accent1">
              <a:alpha val="0"/>
            </a:schemeClr>
          </a:solidFill>
          <a:ln w="57150">
            <a:solidFill>
              <a:srgbClr val="FF0000"/>
            </a:solidFill>
            <a:miter lim="800000"/>
            <a:headEnd/>
            <a:tailEnd/>
          </a:ln>
        </p:spPr>
        <p:txBody>
          <a:bodyPr wrap="none" anchor="ctr"/>
          <a:lstStyle/>
          <a:p>
            <a:endParaRPr lang="en-US"/>
          </a:p>
        </p:txBody>
      </p:sp>
      <p:sp>
        <p:nvSpPr>
          <p:cNvPr id="150534"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66A9CF9-5BEE-455C-8869-9A0190D2373B}" type="slidenum">
              <a:rPr lang="en-US" smtClean="0"/>
              <a:pPr/>
              <a:t>135</a:t>
            </a:fld>
            <a:endParaRPr lang="en-US" smtClean="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52400"/>
            <a:ext cx="8229600" cy="1143000"/>
          </a:xfrm>
        </p:spPr>
        <p:txBody>
          <a:bodyPr/>
          <a:lstStyle/>
          <a:p>
            <a:pPr eaLnBrk="1" fontAlgn="auto" hangingPunct="1">
              <a:spcAft>
                <a:spcPts val="0"/>
              </a:spcAft>
              <a:defRPr/>
            </a:pPr>
            <a:r>
              <a:rPr lang="en-US" smtClean="0"/>
              <a:t>MEMBER DUES </a:t>
            </a:r>
          </a:p>
        </p:txBody>
      </p:sp>
      <p:sp>
        <p:nvSpPr>
          <p:cNvPr id="31747" name="Rectangle 3"/>
          <p:cNvSpPr>
            <a:spLocks noGrp="1" noChangeArrowheads="1"/>
          </p:cNvSpPr>
          <p:nvPr>
            <p:ph type="body" idx="1"/>
          </p:nvPr>
        </p:nvSpPr>
        <p:spPr>
          <a:xfrm>
            <a:off x="457200" y="1600200"/>
            <a:ext cx="4038600" cy="4525963"/>
          </a:xfrm>
        </p:spPr>
        <p:txBody>
          <a:bodyPr>
            <a:normAutofit fontScale="92500" lnSpcReduction="10000"/>
          </a:bodyPr>
          <a:lstStyle/>
          <a:p>
            <a:pPr marL="365760" indent="-256032" eaLnBrk="1" fontAlgn="auto" hangingPunct="1">
              <a:lnSpc>
                <a:spcPct val="80000"/>
              </a:lnSpc>
              <a:spcAft>
                <a:spcPts val="0"/>
              </a:spcAft>
              <a:buFont typeface="Wingdings 3"/>
              <a:buChar char=""/>
              <a:defRPr/>
            </a:pPr>
            <a:r>
              <a:rPr lang="en-US" sz="2400" smtClean="0"/>
              <a:t>Search by the Member’s first and last name.  Member records should be type ‘C’ in the search results (the actual record says type ‘A’ – we don’t know why).</a:t>
            </a:r>
          </a:p>
          <a:p>
            <a:pPr marL="365760" indent="-256032" eaLnBrk="1" fontAlgn="auto" hangingPunct="1">
              <a:lnSpc>
                <a:spcPct val="80000"/>
              </a:lnSpc>
              <a:spcAft>
                <a:spcPts val="0"/>
              </a:spcAft>
              <a:buFont typeface="Wingdings 3"/>
              <a:buChar char=""/>
              <a:defRPr/>
            </a:pPr>
            <a:endParaRPr lang="en-US" sz="2400" smtClean="0"/>
          </a:p>
          <a:p>
            <a:pPr marL="365760" indent="-256032" eaLnBrk="1" fontAlgn="auto" hangingPunct="1">
              <a:lnSpc>
                <a:spcPct val="80000"/>
              </a:lnSpc>
              <a:spcAft>
                <a:spcPts val="0"/>
              </a:spcAft>
              <a:buFont typeface="Wingdings 3"/>
              <a:buChar char=""/>
              <a:defRPr/>
            </a:pPr>
            <a:r>
              <a:rPr lang="en-US" sz="2400" smtClean="0"/>
              <a:t>IMPORTANT – The contribution does NOT go to the Member’s personal record.  It goes to their Campaign (or Leadership PAC) which is found under the ‘Links.’</a:t>
            </a:r>
          </a:p>
          <a:p>
            <a:pPr marL="365760" indent="-256032" eaLnBrk="1" fontAlgn="auto" hangingPunct="1">
              <a:lnSpc>
                <a:spcPct val="80000"/>
              </a:lnSpc>
              <a:spcAft>
                <a:spcPts val="0"/>
              </a:spcAft>
              <a:buFont typeface="Wingdings 3"/>
              <a:buChar char=""/>
              <a:defRPr/>
            </a:pPr>
            <a:endParaRPr lang="en-US" sz="2400" smtClean="0"/>
          </a:p>
          <a:p>
            <a:pPr marL="365760" indent="-256032" eaLnBrk="1" fontAlgn="auto" hangingPunct="1">
              <a:lnSpc>
                <a:spcPct val="80000"/>
              </a:lnSpc>
              <a:spcAft>
                <a:spcPts val="0"/>
              </a:spcAft>
              <a:buFontTx/>
              <a:buNone/>
              <a:defRPr/>
            </a:pPr>
            <a:r>
              <a:rPr lang="en-US" sz="2400" smtClean="0"/>
              <a:t>	</a:t>
            </a:r>
            <a:endParaRPr lang="en-US" sz="2400" u="sng" smtClean="0"/>
          </a:p>
        </p:txBody>
      </p:sp>
      <p:pic>
        <p:nvPicPr>
          <p:cNvPr id="151556" name="Picture 7"/>
          <p:cNvPicPr>
            <a:picLocks noChangeAspect="1" noChangeArrowheads="1"/>
          </p:cNvPicPr>
          <p:nvPr/>
        </p:nvPicPr>
        <p:blipFill>
          <a:blip r:embed="rId2" cstate="print"/>
          <a:srcRect r="56410" b="30769"/>
          <a:stretch>
            <a:fillRect/>
          </a:stretch>
        </p:blipFill>
        <p:spPr bwMode="auto">
          <a:xfrm>
            <a:off x="4648200" y="1371600"/>
            <a:ext cx="3962400" cy="4953000"/>
          </a:xfrm>
          <a:prstGeom prst="rect">
            <a:avLst/>
          </a:prstGeom>
          <a:noFill/>
          <a:ln w="9525">
            <a:noFill/>
            <a:miter lim="800000"/>
            <a:headEnd/>
            <a:tailEnd/>
          </a:ln>
        </p:spPr>
      </p:pic>
      <p:sp>
        <p:nvSpPr>
          <p:cNvPr id="9" name="Oval 8"/>
          <p:cNvSpPr/>
          <p:nvPr/>
        </p:nvSpPr>
        <p:spPr>
          <a:xfrm>
            <a:off x="7315200" y="2362200"/>
            <a:ext cx="990600" cy="838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1558"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B833577-921E-41E4-84AA-09FB408F81BB}" type="slidenum">
              <a:rPr lang="en-US" smtClean="0"/>
              <a:pPr/>
              <a:t>136</a:t>
            </a:fld>
            <a:endParaRPr lang="en-US" smtClean="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152400"/>
            <a:ext cx="8229600" cy="1143000"/>
          </a:xfrm>
        </p:spPr>
        <p:txBody>
          <a:bodyPr/>
          <a:lstStyle/>
          <a:p>
            <a:pPr eaLnBrk="1" fontAlgn="auto" hangingPunct="1">
              <a:spcAft>
                <a:spcPts val="0"/>
              </a:spcAft>
              <a:defRPr/>
            </a:pPr>
            <a:r>
              <a:rPr lang="en-US" smtClean="0"/>
              <a:t>MEMBER DUES </a:t>
            </a:r>
          </a:p>
        </p:txBody>
      </p:sp>
      <p:pic>
        <p:nvPicPr>
          <p:cNvPr id="4" name="Picture 4"/>
          <p:cNvPicPr>
            <a:picLocks noGrp="1" noChangeAspect="1" noChangeArrowheads="1"/>
          </p:cNvPicPr>
          <p:nvPr>
            <p:ph idx="1"/>
          </p:nvPr>
        </p:nvPicPr>
        <p:blipFill>
          <a:blip r:embed="rId2" cstate="print"/>
          <a:srcRect/>
          <a:stretch>
            <a:fillRect/>
          </a:stretch>
        </p:blipFill>
        <p:spPr>
          <a:xfrm>
            <a:off x="4953000" y="1600200"/>
            <a:ext cx="3743325" cy="4467225"/>
          </a:xfrm>
          <a:ln>
            <a:solidFill>
              <a:schemeClr val="accent2">
                <a:lumMod val="75000"/>
              </a:schemeClr>
            </a:solidFill>
          </a:ln>
        </p:spPr>
      </p:pic>
      <p:sp>
        <p:nvSpPr>
          <p:cNvPr id="152580" name="TextBox 4"/>
          <p:cNvSpPr txBox="1">
            <a:spLocks noChangeArrowheads="1"/>
          </p:cNvSpPr>
          <p:nvPr/>
        </p:nvSpPr>
        <p:spPr bwMode="auto">
          <a:xfrm>
            <a:off x="152400" y="1225550"/>
            <a:ext cx="4495800" cy="5632450"/>
          </a:xfrm>
          <a:prstGeom prst="rect">
            <a:avLst/>
          </a:prstGeom>
          <a:noFill/>
          <a:ln w="9525">
            <a:noFill/>
            <a:miter lim="800000"/>
            <a:headEnd/>
            <a:tailEnd/>
          </a:ln>
        </p:spPr>
        <p:txBody>
          <a:bodyPr>
            <a:spAutoFit/>
          </a:bodyPr>
          <a:lstStyle/>
          <a:p>
            <a:pPr>
              <a:buFont typeface="Arial" charset="0"/>
              <a:buChar char="•"/>
            </a:pPr>
            <a:r>
              <a:rPr lang="en-US"/>
              <a:t>  </a:t>
            </a:r>
            <a:r>
              <a:rPr lang="en-US" sz="2000"/>
              <a:t>Most Dues checks are ‘Unlimited Transfers.’  For these, the ‘Type’ is ‘O-Other Miscellaneous’ and the ‘Code 1’ is ‘NT-Non memo-ed note.’   You also need to write ‘Unlimited Transfer from Principal Campaign Cmte.’ in the ‘Note’ section.</a:t>
            </a:r>
          </a:p>
          <a:p>
            <a:pPr>
              <a:buFont typeface="Arial" charset="0"/>
              <a:buChar char="•"/>
            </a:pPr>
            <a:endParaRPr lang="en-US" sz="2000"/>
          </a:p>
          <a:p>
            <a:pPr>
              <a:buFont typeface="Arial" charset="0"/>
              <a:buChar char="•"/>
            </a:pPr>
            <a:r>
              <a:rPr lang="en-US" sz="2000"/>
              <a:t>  Some Dues Checks are ‘Contributions.’  They are ‘C-Contribution’ with no ‘Code 1.’  You also need to write ‘Contribution’ under ‘Note.’</a:t>
            </a:r>
          </a:p>
          <a:p>
            <a:pPr>
              <a:buFont typeface="Arial" charset="0"/>
              <a:buChar char="•"/>
            </a:pPr>
            <a:endParaRPr lang="en-US" sz="2000"/>
          </a:p>
          <a:p>
            <a:pPr>
              <a:buFont typeface="Arial" charset="0"/>
              <a:buChar char="•"/>
            </a:pPr>
            <a:r>
              <a:rPr lang="en-US" sz="2000"/>
              <a:t>  Member Dues are Account 607 (Leadership PACs are 617 and processed in the same manner as other PAC checks).</a:t>
            </a:r>
          </a:p>
        </p:txBody>
      </p:sp>
      <p:sp>
        <p:nvSpPr>
          <p:cNvPr id="6" name="Rounded Rectangle 5"/>
          <p:cNvSpPr/>
          <p:nvPr/>
        </p:nvSpPr>
        <p:spPr>
          <a:xfrm>
            <a:off x="6019800" y="3124200"/>
            <a:ext cx="2133600" cy="3048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a:xfrm>
            <a:off x="6019800" y="4038600"/>
            <a:ext cx="2209800" cy="3048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a:xfrm>
            <a:off x="5943600" y="4876800"/>
            <a:ext cx="2286000" cy="533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2584" name="Slide Number Placeholder 8"/>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D277884-E1ED-418D-A52A-2E21CC24CB83}" type="slidenum">
              <a:rPr lang="en-US" smtClean="0"/>
              <a:pPr/>
              <a:t>137</a:t>
            </a:fld>
            <a:endParaRPr lang="en-US" smtClean="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eaLnBrk="1" hangingPunct="1">
              <a:defRPr/>
            </a:pPr>
            <a:r>
              <a:rPr lang="en-US" dirty="0" smtClean="0"/>
              <a:t>Problem Checks</a:t>
            </a:r>
            <a:endParaRPr lang="en-US" dirty="0"/>
          </a:p>
        </p:txBody>
      </p:sp>
      <p:sp>
        <p:nvSpPr>
          <p:cNvPr id="153603" name="Subtitle 4"/>
          <p:cNvSpPr>
            <a:spLocks noGrp="1"/>
          </p:cNvSpPr>
          <p:nvPr>
            <p:ph type="subTitle" idx="1"/>
          </p:nvPr>
        </p:nvSpPr>
        <p:spPr>
          <a:xfrm>
            <a:off x="685800" y="3611563"/>
            <a:ext cx="7772400" cy="1200150"/>
          </a:xfrm>
        </p:spPr>
        <p:txBody>
          <a:bodyPr/>
          <a:lstStyle/>
          <a:p>
            <a:pPr marR="0" eaLnBrk="1" hangingPunct="1"/>
            <a:r>
              <a:rPr lang="en-US" smtClean="0"/>
              <a:t>Daniel Berger’s 15k and beyond</a:t>
            </a:r>
          </a:p>
        </p:txBody>
      </p:sp>
      <p:sp>
        <p:nvSpPr>
          <p:cNvPr id="153604"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2231FF7-841F-4238-9D8E-1131F1A13D66}" type="slidenum">
              <a:rPr lang="en-US" smtClean="0"/>
              <a:pPr/>
              <a:t>138</a:t>
            </a:fld>
            <a:endParaRPr lang="en-US" smtClean="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Content Placeholder 2"/>
          <p:cNvSpPr>
            <a:spLocks noGrp="1"/>
          </p:cNvSpPr>
          <p:nvPr>
            <p:ph idx="1"/>
          </p:nvPr>
        </p:nvSpPr>
        <p:spPr/>
        <p:txBody>
          <a:bodyPr/>
          <a:lstStyle/>
          <a:p>
            <a:pPr eaLnBrk="1" hangingPunct="1">
              <a:buFont typeface="Arial" charset="0"/>
              <a:buChar char="•"/>
            </a:pPr>
            <a:r>
              <a:rPr lang="en-US" smtClean="0"/>
              <a:t>The FEC has strict guidelines on what constitutes “permissible funds” … and Jackie has even stricter ones.</a:t>
            </a:r>
          </a:p>
          <a:p>
            <a:pPr eaLnBrk="1" hangingPunct="1">
              <a:buFont typeface="Arial" charset="0"/>
              <a:buChar char="•"/>
            </a:pPr>
            <a:r>
              <a:rPr lang="en-US" smtClean="0"/>
              <a:t>Donations can be deemed “problems” for numerous reasons, and most require us to obtain additional documentation to accompany the contribution</a:t>
            </a:r>
          </a:p>
          <a:p>
            <a:pPr eaLnBrk="1" hangingPunct="1">
              <a:buFont typeface="Arial" charset="0"/>
              <a:buChar char="•"/>
            </a:pPr>
            <a:r>
              <a:rPr lang="en-US" smtClean="0"/>
              <a:t>The following are different scenarios of typical “problem checks” and how to resolve them</a:t>
            </a:r>
          </a:p>
          <a:p>
            <a:pPr eaLnBrk="1" hangingPunct="1">
              <a:buFont typeface="Arial" charset="0"/>
              <a:buChar char="•"/>
            </a:pPr>
            <a:endParaRPr lang="en-US" smtClean="0"/>
          </a:p>
        </p:txBody>
      </p:sp>
      <p:sp>
        <p:nvSpPr>
          <p:cNvPr id="13314" name="Title 1"/>
          <p:cNvSpPr>
            <a:spLocks noGrp="1"/>
          </p:cNvSpPr>
          <p:nvPr>
            <p:ph type="title"/>
          </p:nvPr>
        </p:nvSpPr>
        <p:spPr/>
        <p:txBody>
          <a:bodyPr/>
          <a:lstStyle/>
          <a:p>
            <a:pPr eaLnBrk="1" fontAlgn="auto" hangingPunct="1">
              <a:spcAft>
                <a:spcPts val="0"/>
              </a:spcAft>
              <a:defRPr/>
            </a:pPr>
            <a:r>
              <a:rPr lang="en-US" smtClean="0"/>
              <a:t>Problem Checks</a:t>
            </a:r>
          </a:p>
        </p:txBody>
      </p:sp>
      <p:sp>
        <p:nvSpPr>
          <p:cNvPr id="154628"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8D98E63-8D7C-4FA9-8E2E-F68A5063F064}" type="slidenum">
              <a:rPr lang="en-US" smtClean="0"/>
              <a:pPr/>
              <a:t>139</a:t>
            </a:fld>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p:txBody>
          <a:bodyPr>
            <a:normAutofit/>
          </a:bodyPr>
          <a:lstStyle/>
          <a:p>
            <a:pPr marL="624078" indent="-514350" eaLnBrk="1" fontAlgn="auto" hangingPunct="1">
              <a:spcAft>
                <a:spcPts val="0"/>
              </a:spcAft>
              <a:buFont typeface="+mj-lt"/>
              <a:buAutoNum type="arabicPeriod"/>
              <a:defRPr/>
            </a:pPr>
            <a:r>
              <a:rPr lang="en-US" dirty="0" smtClean="0"/>
              <a:t>Regional's work with </a:t>
            </a:r>
            <a:r>
              <a:rPr lang="en-US" dirty="0" smtClean="0"/>
              <a:t>Missy and Stella </a:t>
            </a:r>
            <a:r>
              <a:rPr lang="en-US" dirty="0" smtClean="0"/>
              <a:t>to plan national events around the </a:t>
            </a:r>
            <a:r>
              <a:rPr lang="en-US" dirty="0" smtClean="0"/>
              <a:t>country</a:t>
            </a:r>
            <a:endParaRPr lang="en-US" dirty="0" smtClean="0"/>
          </a:p>
          <a:p>
            <a:pPr marL="624078" indent="-514350" eaLnBrk="1" fontAlgn="auto" hangingPunct="1">
              <a:spcAft>
                <a:spcPts val="0"/>
              </a:spcAft>
              <a:buFont typeface="+mj-lt"/>
              <a:buAutoNum type="arabicPeriod"/>
              <a:defRPr/>
            </a:pPr>
            <a:r>
              <a:rPr lang="en-US" dirty="0" smtClean="0"/>
              <a:t>Once you have the go ahead for an event (date that works for your hosts), you will do a </a:t>
            </a:r>
            <a:r>
              <a:rPr lang="en-US" u="sng" dirty="0" smtClean="0">
                <a:solidFill>
                  <a:srgbClr val="FF0000"/>
                </a:solidFill>
              </a:rPr>
              <a:t>Schedule Request</a:t>
            </a:r>
            <a:r>
              <a:rPr lang="en-US" dirty="0" smtClean="0"/>
              <a:t>:</a:t>
            </a:r>
            <a:endParaRPr lang="en-US" dirty="0"/>
          </a:p>
          <a:p>
            <a:pPr marL="365760" indent="-256032" eaLnBrk="1" fontAlgn="auto" hangingPunct="1">
              <a:spcAft>
                <a:spcPts val="0"/>
              </a:spcAft>
              <a:buFont typeface="Wingdings 3"/>
              <a:buChar char=""/>
              <a:defRPr/>
            </a:pPr>
            <a:endParaRPr lang="en-US" dirty="0"/>
          </a:p>
        </p:txBody>
      </p:sp>
      <p:sp>
        <p:nvSpPr>
          <p:cNvPr id="5122" name="Rectangle 2"/>
          <p:cNvSpPr>
            <a:spLocks noGrp="1" noChangeArrowheads="1"/>
          </p:cNvSpPr>
          <p:nvPr>
            <p:ph type="title"/>
          </p:nvPr>
        </p:nvSpPr>
        <p:spPr/>
        <p:txBody>
          <a:bodyPr/>
          <a:lstStyle/>
          <a:p>
            <a:pPr eaLnBrk="1" fontAlgn="auto" hangingPunct="1">
              <a:spcAft>
                <a:spcPts val="0"/>
              </a:spcAft>
              <a:defRPr/>
            </a:pPr>
            <a:r>
              <a:rPr lang="en-US" dirty="0" smtClean="0"/>
              <a:t>Leader Pelosi </a:t>
            </a:r>
            <a:r>
              <a:rPr lang="en-US" dirty="0"/>
              <a:t>Scheduling</a:t>
            </a:r>
          </a:p>
        </p:txBody>
      </p:sp>
      <p:sp>
        <p:nvSpPr>
          <p:cNvPr id="2560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5871A96-7835-4D88-AAEB-44811E095560}" type="slidenum">
              <a:rPr lang="en-US" smtClean="0"/>
              <a:pPr/>
              <a:t>14</a:t>
            </a:fld>
            <a:endParaRPr lang="en-US" smtClean="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Content Placeholder 1"/>
          <p:cNvSpPr>
            <a:spLocks noGrp="1"/>
          </p:cNvSpPr>
          <p:nvPr>
            <p:ph idx="1"/>
          </p:nvPr>
        </p:nvSpPr>
        <p:spPr/>
        <p:txBody>
          <a:bodyPr/>
          <a:lstStyle/>
          <a:p>
            <a:pPr eaLnBrk="1" hangingPunct="1"/>
            <a:r>
              <a:rPr lang="en-US" smtClean="0"/>
              <a:t>Per FEC regulations, we have 10 days from receipt of a contribution to deposit that contribution</a:t>
            </a:r>
          </a:p>
          <a:p>
            <a:pPr eaLnBrk="1" hangingPunct="1"/>
            <a:r>
              <a:rPr lang="en-US" sz="3600" b="1" smtClean="0">
                <a:solidFill>
                  <a:srgbClr val="FF0000"/>
                </a:solidFill>
              </a:rPr>
              <a:t>In other words, you have 10 days to get your problem checks resolved, or they must be sent back</a:t>
            </a:r>
          </a:p>
          <a:p>
            <a:pPr eaLnBrk="1" hangingPunct="1"/>
            <a:endParaRPr lang="en-US" smtClean="0"/>
          </a:p>
        </p:txBody>
      </p:sp>
      <p:sp>
        <p:nvSpPr>
          <p:cNvPr id="3" name="Title 2"/>
          <p:cNvSpPr>
            <a:spLocks noGrp="1"/>
          </p:cNvSpPr>
          <p:nvPr>
            <p:ph type="title"/>
          </p:nvPr>
        </p:nvSpPr>
        <p:spPr/>
        <p:txBody>
          <a:bodyPr>
            <a:normAutofit fontScale="90000"/>
          </a:bodyPr>
          <a:lstStyle/>
          <a:p>
            <a:pPr eaLnBrk="1" hangingPunct="1">
              <a:defRPr/>
            </a:pPr>
            <a:r>
              <a:rPr lang="en-US" dirty="0" smtClean="0"/>
              <a:t>Problem Checks and the 10 Day Deposit Rule</a:t>
            </a:r>
            <a:endParaRPr lang="en-US" dirty="0"/>
          </a:p>
        </p:txBody>
      </p:sp>
      <p:sp>
        <p:nvSpPr>
          <p:cNvPr id="15565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933EABF-82CD-48EB-B857-597CB8924DD1}" type="slidenum">
              <a:rPr lang="en-US" smtClean="0"/>
              <a:pPr/>
              <a:t>140</a:t>
            </a:fld>
            <a:endParaRPr lang="en-US" smtClean="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Content Placeholder 2"/>
          <p:cNvSpPr>
            <a:spLocks noGrp="1"/>
          </p:cNvSpPr>
          <p:nvPr>
            <p:ph idx="1"/>
          </p:nvPr>
        </p:nvSpPr>
        <p:spPr/>
        <p:txBody>
          <a:bodyPr/>
          <a:lstStyle/>
          <a:p>
            <a:pPr eaLnBrk="1" hangingPunct="1">
              <a:buFont typeface="Arial" charset="0"/>
              <a:buChar char="•"/>
            </a:pPr>
            <a:r>
              <a:rPr lang="en-US" sz="2000" b="1" u="sng" smtClean="0"/>
              <a:t>Legally:</a:t>
            </a:r>
            <a:r>
              <a:rPr lang="en-US" sz="2000" smtClean="0"/>
              <a:t> A contribution is attributed to the individual signing the check.  If the campaign receives a contribution that is clearly from one individual, but signed by another, it should obtain from the actual contributor a signed statement that he or she made the contribution.  This can happen when, for example, an individual has an accountant or secretary sign a check. </a:t>
            </a:r>
            <a:r>
              <a:rPr lang="en-US" sz="2000" u="sng" smtClean="0"/>
              <a:t>This also applies when a husband’s name is on the check, and a wife (whose name does not appear on the check) signs the check, and vise versa.</a:t>
            </a:r>
          </a:p>
          <a:p>
            <a:pPr eaLnBrk="1" hangingPunct="1">
              <a:buFont typeface="Arial" charset="0"/>
              <a:buChar char="•"/>
            </a:pPr>
            <a:r>
              <a:rPr lang="en-US" sz="2000" u="sng" smtClean="0"/>
              <a:t>If the Donor gives you a hard time about this:</a:t>
            </a:r>
          </a:p>
          <a:p>
            <a:pPr lvl="1" eaLnBrk="1" hangingPunct="1"/>
            <a:r>
              <a:rPr lang="en-US" sz="1600" b="1" smtClean="0">
                <a:solidFill>
                  <a:srgbClr val="FF0000"/>
                </a:solidFill>
              </a:rPr>
              <a:t>Per the Code of Federal Regulations Title 11, Chapter 1, Part 104.8 (C), </a:t>
            </a:r>
            <a:r>
              <a:rPr lang="en-US" sz="1600" b="1" u="sng" smtClean="0">
                <a:solidFill>
                  <a:srgbClr val="FF0000"/>
                </a:solidFill>
              </a:rPr>
              <a:t>“Absent evidence to the contrary, any contribution made by check, money order, or other written instrument shall be reported as a contribution by the last person signing the instrument prior to delivery to the candidate or committee.”</a:t>
            </a:r>
          </a:p>
          <a:p>
            <a:pPr eaLnBrk="1" hangingPunct="1">
              <a:buFont typeface="Arial" charset="0"/>
              <a:buChar char="•"/>
            </a:pPr>
            <a:endParaRPr lang="en-US" sz="2000" smtClean="0"/>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Problem: Contributor Clearly did not sign the check</a:t>
            </a:r>
          </a:p>
        </p:txBody>
      </p:sp>
      <p:sp>
        <p:nvSpPr>
          <p:cNvPr id="156676"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FBA8985-473F-4364-AAE1-20046F7ED211}" type="slidenum">
              <a:rPr lang="en-US" smtClean="0"/>
              <a:pPr/>
              <a:t>141</a:t>
            </a:fld>
            <a:endParaRPr lang="en-US" smtClean="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62500" lnSpcReduction="20000"/>
          </a:bodyPr>
          <a:lstStyle/>
          <a:p>
            <a:pPr marL="365760" indent="-256032" eaLnBrk="1" fontAlgn="auto" hangingPunct="1">
              <a:spcAft>
                <a:spcPts val="0"/>
              </a:spcAft>
              <a:buFont typeface="Arial" pitchFamily="34" charset="0"/>
              <a:buNone/>
              <a:defRPr/>
            </a:pPr>
            <a:r>
              <a:rPr lang="en-US" b="1" u="sng" dirty="0" smtClean="0"/>
              <a:t>Letter:</a:t>
            </a:r>
            <a:endParaRPr lang="en-US" dirty="0" smtClean="0"/>
          </a:p>
          <a:p>
            <a:pPr marL="365760" indent="-256032" eaLnBrk="1" fontAlgn="auto" hangingPunct="1">
              <a:spcAft>
                <a:spcPts val="0"/>
              </a:spcAft>
              <a:buFont typeface="Arial" pitchFamily="34" charset="0"/>
              <a:buNone/>
              <a:defRPr/>
            </a:pPr>
            <a:r>
              <a:rPr lang="en-US" dirty="0" smtClean="0"/>
              <a:t>Katherine O'Koniewski</a:t>
            </a:r>
          </a:p>
          <a:p>
            <a:pPr marL="365760" indent="-256032" eaLnBrk="1" fontAlgn="auto" hangingPunct="1">
              <a:spcAft>
                <a:spcPts val="0"/>
              </a:spcAft>
              <a:buFont typeface="Arial" pitchFamily="34" charset="0"/>
              <a:buNone/>
              <a:defRPr/>
            </a:pPr>
            <a:r>
              <a:rPr lang="en-US" dirty="0" smtClean="0"/>
              <a:t>2414 </a:t>
            </a:r>
            <a:r>
              <a:rPr lang="en-US" dirty="0" err="1" smtClean="0"/>
              <a:t>Tunlaw</a:t>
            </a:r>
            <a:r>
              <a:rPr lang="en-US" dirty="0" smtClean="0"/>
              <a:t> Rd, NW</a:t>
            </a:r>
          </a:p>
          <a:p>
            <a:pPr marL="365760" indent="-256032" eaLnBrk="1" fontAlgn="auto" hangingPunct="1">
              <a:spcAft>
                <a:spcPts val="0"/>
              </a:spcAft>
              <a:buFont typeface="Arial" pitchFamily="34" charset="0"/>
              <a:buNone/>
              <a:defRPr/>
            </a:pPr>
            <a:r>
              <a:rPr lang="en-US" dirty="0" smtClean="0"/>
              <a:t>Washington, DC 20007</a:t>
            </a:r>
          </a:p>
          <a:p>
            <a:pPr marL="365760" indent="-256032" eaLnBrk="1" fontAlgn="auto" hangingPunct="1">
              <a:spcAft>
                <a:spcPts val="0"/>
              </a:spcAft>
              <a:buFont typeface="Arial" pitchFamily="34" charset="0"/>
              <a:buNone/>
              <a:defRPr/>
            </a:pPr>
            <a:r>
              <a:rPr lang="en-US" dirty="0" smtClean="0"/>
              <a:t> </a:t>
            </a:r>
          </a:p>
          <a:p>
            <a:pPr marL="365760" indent="-256032" eaLnBrk="1" fontAlgn="auto" hangingPunct="1">
              <a:spcAft>
                <a:spcPts val="0"/>
              </a:spcAft>
              <a:buFont typeface="Arial" pitchFamily="34" charset="0"/>
              <a:buNone/>
              <a:defRPr/>
            </a:pPr>
            <a:r>
              <a:rPr lang="en-US" dirty="0" smtClean="0"/>
              <a:t>Dear Ms. O'Koniewski,</a:t>
            </a:r>
          </a:p>
          <a:p>
            <a:pPr marL="365760" indent="-256032" eaLnBrk="1" fontAlgn="auto" hangingPunct="1">
              <a:spcAft>
                <a:spcPts val="0"/>
              </a:spcAft>
              <a:buFont typeface="Arial" pitchFamily="34" charset="0"/>
              <a:buNone/>
              <a:defRPr/>
            </a:pPr>
            <a:r>
              <a:rPr lang="en-US" dirty="0" smtClean="0"/>
              <a:t>Thank you for your recent contribution of $_______ to the Democratic Congressional Campaign  Committee: Check No. _____ dated ________.</a:t>
            </a:r>
          </a:p>
          <a:p>
            <a:pPr marL="365760" indent="-256032" eaLnBrk="1" fontAlgn="auto" hangingPunct="1">
              <a:spcAft>
                <a:spcPts val="0"/>
              </a:spcAft>
              <a:buFont typeface="Arial" pitchFamily="34" charset="0"/>
              <a:buNone/>
              <a:defRPr/>
            </a:pPr>
            <a:r>
              <a:rPr lang="en-US" dirty="0" smtClean="0"/>
              <a:t>Federal law requires that when a check used to make a contribution is signed by someone other than the contributor, that the check must be accompanied by evidence indicating that the contributor intended to make the contribution.  Since the above-mentioned contribution did not contain your signature, we would appreciate it if you could sign the enclosed form which confirms your contribution for our records in accordance with federal law.</a:t>
            </a:r>
          </a:p>
          <a:p>
            <a:pPr marL="365760" indent="-256032" eaLnBrk="1" fontAlgn="auto" hangingPunct="1">
              <a:spcAft>
                <a:spcPts val="0"/>
              </a:spcAft>
              <a:buFont typeface="Arial" pitchFamily="34" charset="0"/>
              <a:buNone/>
              <a:defRPr/>
            </a:pPr>
            <a:r>
              <a:rPr lang="en-US" dirty="0" smtClean="0"/>
              <a:t>Please return the form in the enclosed envelope provided.  If you have any questions, please do not hesitate to contact ________________ at (___) _____________________.</a:t>
            </a:r>
          </a:p>
          <a:p>
            <a:pPr marL="365760" indent="-256032" eaLnBrk="1" fontAlgn="auto" hangingPunct="1">
              <a:spcAft>
                <a:spcPts val="0"/>
              </a:spcAft>
              <a:buFont typeface="Arial" pitchFamily="34" charset="0"/>
              <a:buNone/>
              <a:defRPr/>
            </a:pPr>
            <a:r>
              <a:rPr lang="en-US" dirty="0" smtClean="0"/>
              <a:t>(See response form next page.)</a:t>
            </a:r>
          </a:p>
          <a:p>
            <a:pPr marL="365760" indent="-256032" eaLnBrk="1" fontAlgn="auto" hangingPunct="1">
              <a:spcAft>
                <a:spcPts val="0"/>
              </a:spcAft>
              <a:buFont typeface="Arial" pitchFamily="34" charset="0"/>
              <a:buChar char="•"/>
              <a:defRPr/>
            </a:pPr>
            <a:endParaRPr lang="en-US" dirty="0" smtClean="0"/>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Problem: Contributor Clearly did not sign the check</a:t>
            </a:r>
          </a:p>
        </p:txBody>
      </p:sp>
      <p:sp>
        <p:nvSpPr>
          <p:cNvPr id="157700"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2AFCFFD-4385-421E-98B3-FA8B3A260085}" type="slidenum">
              <a:rPr lang="en-US" smtClean="0"/>
              <a:pPr/>
              <a:t>142</a:t>
            </a:fld>
            <a:endParaRPr lang="en-US" smtClean="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55000" lnSpcReduction="20000"/>
          </a:bodyPr>
          <a:lstStyle/>
          <a:p>
            <a:pPr marL="365760" indent="-256032" eaLnBrk="1" fontAlgn="auto" hangingPunct="1">
              <a:spcAft>
                <a:spcPts val="0"/>
              </a:spcAft>
              <a:buFont typeface="Arial" pitchFamily="34" charset="0"/>
              <a:buNone/>
              <a:defRPr/>
            </a:pPr>
            <a:r>
              <a:rPr lang="en-US" b="1" u="sng" dirty="0" smtClean="0"/>
              <a:t>Form:</a:t>
            </a:r>
            <a:endParaRPr lang="en-US" dirty="0" smtClean="0"/>
          </a:p>
          <a:p>
            <a:pPr marL="365760" indent="-256032" eaLnBrk="1" fontAlgn="auto" hangingPunct="1">
              <a:spcAft>
                <a:spcPts val="0"/>
              </a:spcAft>
              <a:buFont typeface="Arial" pitchFamily="34" charset="0"/>
              <a:buNone/>
              <a:defRPr/>
            </a:pPr>
            <a:r>
              <a:rPr lang="en-US" dirty="0" smtClean="0"/>
              <a:t>CONFIRMATION OF PERSONAL FUNDS</a:t>
            </a:r>
            <a:endParaRPr lang="en-US" b="1" i="1" dirty="0" smtClean="0"/>
          </a:p>
          <a:p>
            <a:pPr marL="365760" indent="-256032" eaLnBrk="1" fontAlgn="auto" hangingPunct="1">
              <a:spcAft>
                <a:spcPts val="0"/>
              </a:spcAft>
              <a:buFont typeface="Arial" pitchFamily="34" charset="0"/>
              <a:buNone/>
              <a:defRPr/>
            </a:pPr>
            <a:r>
              <a:rPr lang="en-US" b="1" dirty="0" smtClean="0"/>
              <a:t> </a:t>
            </a:r>
            <a:endParaRPr lang="en-US" dirty="0" smtClean="0"/>
          </a:p>
          <a:p>
            <a:pPr marL="365760" indent="-256032" eaLnBrk="1" fontAlgn="auto" hangingPunct="1">
              <a:spcAft>
                <a:spcPts val="0"/>
              </a:spcAft>
              <a:buFont typeface="Arial" pitchFamily="34" charset="0"/>
              <a:buNone/>
              <a:defRPr/>
            </a:pPr>
            <a:r>
              <a:rPr lang="en-US" dirty="0" smtClean="0"/>
              <a:t>Katherine O'Koniewski</a:t>
            </a:r>
          </a:p>
          <a:p>
            <a:pPr marL="365760" indent="-256032" eaLnBrk="1" fontAlgn="auto" hangingPunct="1">
              <a:spcAft>
                <a:spcPts val="0"/>
              </a:spcAft>
              <a:buFont typeface="Arial" pitchFamily="34" charset="0"/>
              <a:buNone/>
              <a:defRPr/>
            </a:pPr>
            <a:r>
              <a:rPr lang="en-US" dirty="0" smtClean="0"/>
              <a:t>2414 </a:t>
            </a:r>
            <a:r>
              <a:rPr lang="en-US" dirty="0" err="1" smtClean="0"/>
              <a:t>Tunlaw</a:t>
            </a:r>
            <a:r>
              <a:rPr lang="en-US" dirty="0" smtClean="0"/>
              <a:t> Rd, NW</a:t>
            </a:r>
          </a:p>
          <a:p>
            <a:pPr marL="365760" indent="-256032" eaLnBrk="1" fontAlgn="auto" hangingPunct="1">
              <a:spcAft>
                <a:spcPts val="0"/>
              </a:spcAft>
              <a:buFont typeface="Arial" pitchFamily="34" charset="0"/>
              <a:buNone/>
              <a:defRPr/>
            </a:pPr>
            <a:r>
              <a:rPr lang="en-US" dirty="0" smtClean="0"/>
              <a:t>Washington, DC 20007</a:t>
            </a:r>
          </a:p>
          <a:p>
            <a:pPr marL="365760" indent="-256032" eaLnBrk="1" fontAlgn="auto" hangingPunct="1">
              <a:spcAft>
                <a:spcPts val="0"/>
              </a:spcAft>
              <a:buFont typeface="Arial" pitchFamily="34" charset="0"/>
              <a:buNone/>
              <a:defRPr/>
            </a:pPr>
            <a:r>
              <a:rPr lang="en-US" dirty="0" smtClean="0"/>
              <a:t> </a:t>
            </a:r>
          </a:p>
          <a:p>
            <a:pPr marL="365760" indent="-256032" eaLnBrk="1" fontAlgn="auto" hangingPunct="1">
              <a:spcAft>
                <a:spcPts val="0"/>
              </a:spcAft>
              <a:buFont typeface="Arial" pitchFamily="34" charset="0"/>
              <a:buNone/>
              <a:defRPr/>
            </a:pPr>
            <a:r>
              <a:rPr lang="en-US" dirty="0" smtClean="0"/>
              <a:t>This confirms that I contributed $20,000 from my personal funds, and not from any incorporated source or account, to the Democratic Congressional Campaign Committee on January 1st, 2010, check number 1234 and I would like the contribution credited solely in my name. </a:t>
            </a:r>
          </a:p>
          <a:p>
            <a:pPr marL="365760" indent="-256032" eaLnBrk="1" fontAlgn="auto" hangingPunct="1">
              <a:spcAft>
                <a:spcPts val="0"/>
              </a:spcAft>
              <a:buFont typeface="Arial" pitchFamily="34" charset="0"/>
              <a:buNone/>
              <a:defRPr/>
            </a:pPr>
            <a:r>
              <a:rPr lang="en-US" dirty="0" smtClean="0"/>
              <a:t> </a:t>
            </a:r>
          </a:p>
          <a:p>
            <a:pPr marL="365760" indent="-256032" eaLnBrk="1" fontAlgn="auto" hangingPunct="1">
              <a:spcAft>
                <a:spcPts val="0"/>
              </a:spcAft>
              <a:buFont typeface="Arial" pitchFamily="34" charset="0"/>
              <a:buNone/>
              <a:defRPr/>
            </a:pPr>
            <a:r>
              <a:rPr lang="en-US" dirty="0" smtClean="0"/>
              <a:t>Signed: ___________________________________________</a:t>
            </a:r>
          </a:p>
          <a:p>
            <a:pPr marL="365760" indent="-256032" eaLnBrk="1" fontAlgn="auto" hangingPunct="1">
              <a:spcAft>
                <a:spcPts val="0"/>
              </a:spcAft>
              <a:buFont typeface="Arial" pitchFamily="34" charset="0"/>
              <a:buNone/>
              <a:defRPr/>
            </a:pPr>
            <a:r>
              <a:rPr lang="en-US" dirty="0" smtClean="0"/>
              <a:t>	</a:t>
            </a:r>
          </a:p>
          <a:p>
            <a:pPr marL="365760" indent="-256032" eaLnBrk="1" fontAlgn="auto" hangingPunct="1">
              <a:spcAft>
                <a:spcPts val="0"/>
              </a:spcAft>
              <a:buFont typeface="Arial" pitchFamily="34" charset="0"/>
              <a:buNone/>
              <a:defRPr/>
            </a:pPr>
            <a:r>
              <a:rPr lang="en-US" dirty="0" smtClean="0"/>
              <a:t>Name Printed: _____________________________________		­­­­­­­­­­­­­­­­</a:t>
            </a:r>
          </a:p>
          <a:p>
            <a:pPr marL="365760" indent="-256032" eaLnBrk="1" fontAlgn="auto" hangingPunct="1">
              <a:spcAft>
                <a:spcPts val="0"/>
              </a:spcAft>
              <a:buFont typeface="Arial" pitchFamily="34" charset="0"/>
              <a:buNone/>
              <a:defRPr/>
            </a:pPr>
            <a:r>
              <a:rPr lang="en-US" dirty="0" smtClean="0"/>
              <a:t> </a:t>
            </a:r>
          </a:p>
          <a:p>
            <a:pPr marL="365760" indent="-256032" eaLnBrk="1" fontAlgn="auto" hangingPunct="1">
              <a:spcAft>
                <a:spcPts val="0"/>
              </a:spcAft>
              <a:buFont typeface="Arial" pitchFamily="34" charset="0"/>
              <a:buNone/>
              <a:defRPr/>
            </a:pPr>
            <a:r>
              <a:rPr lang="en-US" dirty="0" smtClean="0"/>
              <a:t>Date: ______________________________________________</a:t>
            </a:r>
          </a:p>
          <a:p>
            <a:pPr marL="365760" indent="-256032" eaLnBrk="1" fontAlgn="auto" hangingPunct="1">
              <a:spcAft>
                <a:spcPts val="0"/>
              </a:spcAft>
              <a:buFont typeface="Arial" pitchFamily="34" charset="0"/>
              <a:buNone/>
              <a:defRPr/>
            </a:pPr>
            <a:r>
              <a:rPr lang="en-US" b="1" i="1" dirty="0" smtClean="0"/>
              <a:t>Please fax completed form to Amy Salomone at (202) 741-7386 or email to </a:t>
            </a:r>
            <a:r>
              <a:rPr lang="en-US" b="1" i="1" dirty="0" smtClean="0">
                <a:hlinkClick r:id="rId2"/>
              </a:rPr>
              <a:t>Salomone@dccc.org</a:t>
            </a:r>
            <a:endParaRPr lang="en-US" dirty="0" smtClean="0"/>
          </a:p>
          <a:p>
            <a:pPr marL="365760" indent="-256032" eaLnBrk="1" fontAlgn="auto" hangingPunct="1">
              <a:spcAft>
                <a:spcPts val="0"/>
              </a:spcAft>
              <a:buFont typeface="Arial" pitchFamily="34" charset="0"/>
              <a:buNone/>
              <a:defRPr/>
            </a:pPr>
            <a:endParaRPr lang="en-US" dirty="0" smtClean="0"/>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Problem: Contributor Clearly did not sign the check</a:t>
            </a:r>
          </a:p>
        </p:txBody>
      </p:sp>
      <p:sp>
        <p:nvSpPr>
          <p:cNvPr id="15872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F841F2A-DAA2-4E6D-AC5F-01861CAE81CA}" type="slidenum">
              <a:rPr lang="en-US" smtClean="0"/>
              <a:pPr/>
              <a:t>143</a:t>
            </a:fld>
            <a:endParaRPr lang="en-US" smtClean="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Content Placeholder 2"/>
          <p:cNvSpPr>
            <a:spLocks noGrp="1"/>
          </p:cNvSpPr>
          <p:nvPr>
            <p:ph idx="1"/>
          </p:nvPr>
        </p:nvSpPr>
        <p:spPr/>
        <p:txBody>
          <a:bodyPr/>
          <a:lstStyle/>
          <a:p>
            <a:pPr eaLnBrk="1" hangingPunct="1">
              <a:buFont typeface="Arial" charset="0"/>
              <a:buChar char="•"/>
            </a:pPr>
            <a:r>
              <a:rPr lang="en-US" sz="2400" b="1" u="sng" smtClean="0"/>
              <a:t>Legally:</a:t>
            </a:r>
            <a:r>
              <a:rPr lang="en-US" sz="2400" smtClean="0"/>
              <a:t>  Because a contribution is attributed to the individual signing the check, a contribution cannot be attributed to an intending party unless that party also signs a statement that he or she intended to make the contribution, and that the contribution was made from his or her personal funds. This happens periodically when a couple gives a contribution from a joint account, but only one party signed the check.</a:t>
            </a:r>
          </a:p>
          <a:p>
            <a:pPr eaLnBrk="1" hangingPunct="1">
              <a:buFont typeface="Arial" charset="0"/>
              <a:buChar char="•"/>
            </a:pPr>
            <a:endParaRPr lang="en-US" sz="2400" smtClean="0"/>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sz="3600" dirty="0" smtClean="0"/>
              <a:t/>
            </a:r>
            <a:br>
              <a:rPr lang="en-US" sz="3600" dirty="0" smtClean="0"/>
            </a:br>
            <a:r>
              <a:rPr lang="en-US" sz="3600" dirty="0" smtClean="0"/>
              <a:t>Problem: A husband and wife intend to split a contribution, but only one signed the check</a:t>
            </a:r>
            <a:r>
              <a:rPr lang="en-US" dirty="0" smtClean="0"/>
              <a:t/>
            </a:r>
            <a:br>
              <a:rPr lang="en-US" dirty="0" smtClean="0"/>
            </a:br>
            <a:endParaRPr lang="en-US" dirty="0" smtClean="0"/>
          </a:p>
        </p:txBody>
      </p:sp>
      <p:sp>
        <p:nvSpPr>
          <p:cNvPr id="159748"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2D795B9-B30A-4038-86BD-8E51ABFE089F}" type="slidenum">
              <a:rPr lang="en-US" smtClean="0"/>
              <a:pPr/>
              <a:t>144</a:t>
            </a:fld>
            <a:endParaRPr lang="en-US" smtClean="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55000" lnSpcReduction="20000"/>
          </a:bodyPr>
          <a:lstStyle/>
          <a:p>
            <a:pPr marL="365760" indent="-256032" eaLnBrk="1" fontAlgn="auto" hangingPunct="1">
              <a:spcAft>
                <a:spcPts val="0"/>
              </a:spcAft>
              <a:buFont typeface="Arial" pitchFamily="34" charset="0"/>
              <a:buNone/>
              <a:defRPr/>
            </a:pPr>
            <a:r>
              <a:rPr lang="en-US" b="1" u="sng" dirty="0" smtClean="0"/>
              <a:t>Letter:</a:t>
            </a:r>
            <a:endParaRPr lang="en-US" dirty="0" smtClean="0"/>
          </a:p>
          <a:p>
            <a:pPr marL="365760" indent="-256032" eaLnBrk="1" fontAlgn="auto" hangingPunct="1">
              <a:spcAft>
                <a:spcPts val="0"/>
              </a:spcAft>
              <a:buFont typeface="Arial" pitchFamily="34" charset="0"/>
              <a:buNone/>
              <a:defRPr/>
            </a:pPr>
            <a:r>
              <a:rPr lang="en-US" dirty="0" smtClean="0"/>
              <a:t>Katherine and Kurt O'Koniewski</a:t>
            </a:r>
          </a:p>
          <a:p>
            <a:pPr marL="365760" indent="-256032" eaLnBrk="1" fontAlgn="auto" hangingPunct="1">
              <a:spcAft>
                <a:spcPts val="0"/>
              </a:spcAft>
              <a:buFont typeface="Arial" pitchFamily="34" charset="0"/>
              <a:buNone/>
              <a:defRPr/>
            </a:pPr>
            <a:r>
              <a:rPr lang="en-US" dirty="0" smtClean="0"/>
              <a:t>2414 </a:t>
            </a:r>
            <a:r>
              <a:rPr lang="en-US" dirty="0" err="1" smtClean="0"/>
              <a:t>Tunlaw</a:t>
            </a:r>
            <a:r>
              <a:rPr lang="en-US" dirty="0" smtClean="0"/>
              <a:t> Rd, NW</a:t>
            </a:r>
          </a:p>
          <a:p>
            <a:pPr marL="365760" indent="-256032" eaLnBrk="1" fontAlgn="auto" hangingPunct="1">
              <a:spcAft>
                <a:spcPts val="0"/>
              </a:spcAft>
              <a:buFont typeface="Arial" pitchFamily="34" charset="0"/>
              <a:buNone/>
              <a:defRPr/>
            </a:pPr>
            <a:r>
              <a:rPr lang="en-US" dirty="0" smtClean="0"/>
              <a:t>Washington, DC 20007</a:t>
            </a:r>
          </a:p>
          <a:p>
            <a:pPr marL="365760" indent="-256032" eaLnBrk="1" fontAlgn="auto" hangingPunct="1">
              <a:spcAft>
                <a:spcPts val="0"/>
              </a:spcAft>
              <a:buFont typeface="Arial" pitchFamily="34" charset="0"/>
              <a:buNone/>
              <a:defRPr/>
            </a:pPr>
            <a:r>
              <a:rPr lang="en-US" dirty="0" smtClean="0"/>
              <a:t> </a:t>
            </a:r>
          </a:p>
          <a:p>
            <a:pPr marL="365760" indent="-256032" eaLnBrk="1" fontAlgn="auto" hangingPunct="1">
              <a:spcAft>
                <a:spcPts val="0"/>
              </a:spcAft>
              <a:buFont typeface="Arial" pitchFamily="34" charset="0"/>
              <a:buNone/>
              <a:defRPr/>
            </a:pPr>
            <a:r>
              <a:rPr lang="en-US" dirty="0" smtClean="0"/>
              <a:t>Dear Mr. and Mrs. O'Koniewski,</a:t>
            </a:r>
          </a:p>
          <a:p>
            <a:pPr marL="365760" indent="-256032" eaLnBrk="1" fontAlgn="auto" hangingPunct="1">
              <a:spcAft>
                <a:spcPts val="0"/>
              </a:spcAft>
              <a:buFont typeface="Arial" pitchFamily="34" charset="0"/>
              <a:buNone/>
              <a:defRPr/>
            </a:pPr>
            <a:r>
              <a:rPr lang="en-US" dirty="0" smtClean="0"/>
              <a:t>Thank you for your recent contribution of $_______ to the Democratic Congressional Campaign Committee: Check No. _____ dated ________.</a:t>
            </a:r>
          </a:p>
          <a:p>
            <a:pPr marL="365760" indent="-256032" eaLnBrk="1" fontAlgn="auto" hangingPunct="1">
              <a:spcAft>
                <a:spcPts val="0"/>
              </a:spcAft>
              <a:buFont typeface="Arial" pitchFamily="34" charset="0"/>
              <a:buNone/>
              <a:defRPr/>
            </a:pPr>
            <a:r>
              <a:rPr lang="en-US" dirty="0" smtClean="0"/>
              <a:t>Federal law requires that when a check used to make a contribution intended for more than one party is signed </a:t>
            </a:r>
            <a:r>
              <a:rPr lang="en-US" dirty="0" err="1" smtClean="0"/>
              <a:t>signed</a:t>
            </a:r>
            <a:r>
              <a:rPr lang="en-US" dirty="0" smtClean="0"/>
              <a:t> by only one contributor, that the check must be accompanied by evidence indicating that both parties intended to make the contribution.  Since the above-mentioned contribution did not contain both of your signatures, we would appreciate it if you could both sign the enclosed form which confirms your contribution for our records in accordance with federal law.</a:t>
            </a:r>
          </a:p>
          <a:p>
            <a:pPr marL="365760" indent="-256032" eaLnBrk="1" fontAlgn="auto" hangingPunct="1">
              <a:spcAft>
                <a:spcPts val="0"/>
              </a:spcAft>
              <a:buFont typeface="Arial" pitchFamily="34" charset="0"/>
              <a:buNone/>
              <a:defRPr/>
            </a:pPr>
            <a:r>
              <a:rPr lang="en-US" dirty="0" smtClean="0"/>
              <a:t>Please return the form in the enclosed envelope provided.  If you have any questions, please do not hesitate to contact ________________ at (___) _____________________.</a:t>
            </a:r>
          </a:p>
          <a:p>
            <a:pPr marL="365760" indent="-256032" eaLnBrk="1" fontAlgn="auto" hangingPunct="1">
              <a:spcAft>
                <a:spcPts val="0"/>
              </a:spcAft>
              <a:buFont typeface="Arial" pitchFamily="34" charset="0"/>
              <a:buNone/>
              <a:defRPr/>
            </a:pPr>
            <a:r>
              <a:rPr lang="en-US" dirty="0" smtClean="0"/>
              <a:t>(See response form next page.)</a:t>
            </a:r>
          </a:p>
          <a:p>
            <a:pPr marL="365760" indent="-256032" eaLnBrk="1" fontAlgn="auto" hangingPunct="1">
              <a:spcAft>
                <a:spcPts val="0"/>
              </a:spcAft>
              <a:buFont typeface="Arial" pitchFamily="34" charset="0"/>
              <a:buChar char="•"/>
              <a:defRPr/>
            </a:pPr>
            <a:endParaRPr lang="en-US" dirty="0" smtClean="0"/>
          </a:p>
        </p:txBody>
      </p:sp>
      <p:sp>
        <p:nvSpPr>
          <p:cNvPr id="18434" name="Title 1"/>
          <p:cNvSpPr>
            <a:spLocks noGrp="1"/>
          </p:cNvSpPr>
          <p:nvPr>
            <p:ph type="title"/>
          </p:nvPr>
        </p:nvSpPr>
        <p:spPr/>
        <p:txBody>
          <a:bodyPr>
            <a:normAutofit fontScale="90000"/>
          </a:bodyPr>
          <a:lstStyle/>
          <a:p>
            <a:pPr eaLnBrk="1" fontAlgn="auto" hangingPunct="1">
              <a:spcAft>
                <a:spcPts val="0"/>
              </a:spcAft>
              <a:defRPr/>
            </a:pPr>
            <a:r>
              <a:rPr lang="en-US" sz="3200" smtClean="0"/>
              <a:t>Problem: A husband and wife intend to split a contribution, but only one signed the check</a:t>
            </a:r>
          </a:p>
        </p:txBody>
      </p:sp>
      <p:sp>
        <p:nvSpPr>
          <p:cNvPr id="16077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D153FED-D9EB-4298-98F3-E201A2C4EA57}" type="slidenum">
              <a:rPr lang="en-US" smtClean="0"/>
              <a:pPr/>
              <a:t>145</a:t>
            </a:fld>
            <a:endParaRPr lang="en-US" smtClean="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25000" lnSpcReduction="20000"/>
          </a:bodyPr>
          <a:lstStyle/>
          <a:p>
            <a:pPr marL="365760" indent="-256032" eaLnBrk="1" fontAlgn="auto" hangingPunct="1">
              <a:spcAft>
                <a:spcPts val="0"/>
              </a:spcAft>
              <a:buFont typeface="Arial" pitchFamily="34" charset="0"/>
              <a:buNone/>
              <a:defRPr/>
            </a:pPr>
            <a:r>
              <a:rPr lang="en-US" sz="4200" b="1" u="sng" dirty="0" smtClean="0"/>
              <a:t>Form:</a:t>
            </a:r>
            <a:endParaRPr lang="en-US" sz="4200" dirty="0" smtClean="0"/>
          </a:p>
          <a:p>
            <a:pPr marL="365760" indent="-256032" eaLnBrk="1" fontAlgn="auto" hangingPunct="1">
              <a:spcAft>
                <a:spcPts val="0"/>
              </a:spcAft>
              <a:buFont typeface="Arial" pitchFamily="34" charset="0"/>
              <a:buNone/>
              <a:defRPr/>
            </a:pPr>
            <a:r>
              <a:rPr lang="en-US" sz="4200" dirty="0" smtClean="0"/>
              <a:t>SPLIT ALLOCATION OF PERSONAL FUNDS</a:t>
            </a:r>
            <a:endParaRPr lang="en-US" sz="4200" b="1" i="1" dirty="0" smtClean="0"/>
          </a:p>
          <a:p>
            <a:pPr marL="365760" indent="-256032" eaLnBrk="1" fontAlgn="auto" hangingPunct="1">
              <a:spcAft>
                <a:spcPts val="0"/>
              </a:spcAft>
              <a:buFont typeface="Arial" pitchFamily="34" charset="0"/>
              <a:buNone/>
              <a:defRPr/>
            </a:pPr>
            <a:r>
              <a:rPr lang="en-US" sz="4200" dirty="0" smtClean="0"/>
              <a:t> </a:t>
            </a:r>
          </a:p>
          <a:p>
            <a:pPr marL="365760" indent="-256032" eaLnBrk="1" fontAlgn="auto" hangingPunct="1">
              <a:spcAft>
                <a:spcPts val="0"/>
              </a:spcAft>
              <a:buFont typeface="Arial" pitchFamily="34" charset="0"/>
              <a:buNone/>
              <a:defRPr/>
            </a:pPr>
            <a:r>
              <a:rPr lang="en-US" sz="4200" dirty="0" smtClean="0"/>
              <a:t> </a:t>
            </a:r>
          </a:p>
          <a:p>
            <a:pPr marL="365760" indent="-256032" eaLnBrk="1" fontAlgn="auto" hangingPunct="1">
              <a:spcAft>
                <a:spcPts val="0"/>
              </a:spcAft>
              <a:buFont typeface="Arial" pitchFamily="34" charset="0"/>
              <a:buNone/>
              <a:defRPr/>
            </a:pPr>
            <a:r>
              <a:rPr lang="en-US" sz="4200" dirty="0" smtClean="0"/>
              <a:t>Katherine O'Koniewski</a:t>
            </a:r>
          </a:p>
          <a:p>
            <a:pPr marL="365760" indent="-256032" eaLnBrk="1" fontAlgn="auto" hangingPunct="1">
              <a:spcAft>
                <a:spcPts val="0"/>
              </a:spcAft>
              <a:buFont typeface="Arial" pitchFamily="34" charset="0"/>
              <a:buNone/>
              <a:defRPr/>
            </a:pPr>
            <a:r>
              <a:rPr lang="en-US" sz="4200" dirty="0" smtClean="0"/>
              <a:t>2414 </a:t>
            </a:r>
            <a:r>
              <a:rPr lang="en-US" sz="4200" dirty="0" err="1" smtClean="0"/>
              <a:t>Tunlaw</a:t>
            </a:r>
            <a:r>
              <a:rPr lang="en-US" sz="4200" dirty="0" smtClean="0"/>
              <a:t> Rd, NW</a:t>
            </a:r>
          </a:p>
          <a:p>
            <a:pPr marL="365760" indent="-256032" eaLnBrk="1" fontAlgn="auto" hangingPunct="1">
              <a:spcAft>
                <a:spcPts val="0"/>
              </a:spcAft>
              <a:buFont typeface="Arial" pitchFamily="34" charset="0"/>
              <a:buNone/>
              <a:defRPr/>
            </a:pPr>
            <a:r>
              <a:rPr lang="en-US" sz="4200" dirty="0" smtClean="0"/>
              <a:t>Washington, DC 20007</a:t>
            </a:r>
          </a:p>
          <a:p>
            <a:pPr marL="365760" indent="-256032" eaLnBrk="1" fontAlgn="auto" hangingPunct="1">
              <a:spcAft>
                <a:spcPts val="0"/>
              </a:spcAft>
              <a:buFont typeface="Arial" pitchFamily="34" charset="0"/>
              <a:buNone/>
              <a:defRPr/>
            </a:pPr>
            <a:r>
              <a:rPr lang="en-US" sz="4200" b="1" dirty="0" smtClean="0"/>
              <a:t> </a:t>
            </a:r>
            <a:endParaRPr lang="en-US" sz="4200" dirty="0" smtClean="0"/>
          </a:p>
          <a:p>
            <a:pPr marL="365760" indent="-256032" eaLnBrk="1" fontAlgn="auto" hangingPunct="1">
              <a:spcAft>
                <a:spcPts val="0"/>
              </a:spcAft>
              <a:buFont typeface="Arial" pitchFamily="34" charset="0"/>
              <a:buNone/>
              <a:defRPr/>
            </a:pPr>
            <a:r>
              <a:rPr lang="en-US" sz="4200" dirty="0" smtClean="0"/>
              <a:t>This confirms that it is my intent to contribute $_______ to the Democratic Congressional Campaign Committee, Check number _____, drawn on ____________ Account #_____________, which represents my personal funds, and is not from any incorporated source or account, and I would like the contribution credited solely in my name. </a:t>
            </a:r>
          </a:p>
          <a:p>
            <a:pPr marL="365760" indent="-256032" eaLnBrk="1" fontAlgn="auto" hangingPunct="1">
              <a:spcAft>
                <a:spcPts val="0"/>
              </a:spcAft>
              <a:buFont typeface="Arial" pitchFamily="34" charset="0"/>
              <a:buNone/>
              <a:defRPr/>
            </a:pPr>
            <a:r>
              <a:rPr lang="en-US" sz="4200" dirty="0" smtClean="0"/>
              <a:t>Signed: ___________________________________________</a:t>
            </a:r>
          </a:p>
          <a:p>
            <a:pPr marL="365760" indent="-256032" eaLnBrk="1" fontAlgn="auto" hangingPunct="1">
              <a:spcAft>
                <a:spcPts val="0"/>
              </a:spcAft>
              <a:buFont typeface="Arial" pitchFamily="34" charset="0"/>
              <a:buNone/>
              <a:defRPr/>
            </a:pPr>
            <a:r>
              <a:rPr lang="en-US" sz="4200" dirty="0" smtClean="0"/>
              <a:t>	</a:t>
            </a:r>
          </a:p>
          <a:p>
            <a:pPr marL="365760" indent="-256032" eaLnBrk="1" fontAlgn="auto" hangingPunct="1">
              <a:spcAft>
                <a:spcPts val="0"/>
              </a:spcAft>
              <a:buFont typeface="Arial" pitchFamily="34" charset="0"/>
              <a:buNone/>
              <a:defRPr/>
            </a:pPr>
            <a:r>
              <a:rPr lang="en-US" sz="4200" dirty="0" smtClean="0"/>
              <a:t>Name Printed: _____________________________________		­­­­­­­­­­­­­­­­</a:t>
            </a:r>
          </a:p>
          <a:p>
            <a:pPr marL="365760" indent="-256032" eaLnBrk="1" fontAlgn="auto" hangingPunct="1">
              <a:spcAft>
                <a:spcPts val="0"/>
              </a:spcAft>
              <a:buFont typeface="Arial" pitchFamily="34" charset="0"/>
              <a:buNone/>
              <a:defRPr/>
            </a:pPr>
            <a:r>
              <a:rPr lang="en-US" sz="4200" dirty="0" smtClean="0"/>
              <a:t> </a:t>
            </a:r>
          </a:p>
          <a:p>
            <a:pPr marL="365760" indent="-256032" eaLnBrk="1" fontAlgn="auto" hangingPunct="1">
              <a:spcAft>
                <a:spcPts val="0"/>
              </a:spcAft>
              <a:buFont typeface="Arial" pitchFamily="34" charset="0"/>
              <a:buNone/>
              <a:defRPr/>
            </a:pPr>
            <a:r>
              <a:rPr lang="en-US" sz="4200" dirty="0" smtClean="0"/>
              <a:t>Date: ______________________________________________</a:t>
            </a:r>
          </a:p>
          <a:p>
            <a:pPr marL="365760" indent="-256032" eaLnBrk="1" fontAlgn="auto" hangingPunct="1">
              <a:spcAft>
                <a:spcPts val="0"/>
              </a:spcAft>
              <a:buFont typeface="Arial" pitchFamily="34" charset="0"/>
              <a:buNone/>
              <a:defRPr/>
            </a:pPr>
            <a:r>
              <a:rPr lang="en-US" sz="4200" dirty="0" smtClean="0"/>
              <a:t> </a:t>
            </a:r>
          </a:p>
          <a:p>
            <a:pPr marL="365760" indent="-256032" eaLnBrk="1" fontAlgn="auto" hangingPunct="1">
              <a:spcAft>
                <a:spcPts val="0"/>
              </a:spcAft>
              <a:buFont typeface="Arial" pitchFamily="34" charset="0"/>
              <a:buNone/>
              <a:defRPr/>
            </a:pPr>
            <a:r>
              <a:rPr lang="en-US" sz="4200" dirty="0" smtClean="0"/>
              <a:t>Kurt O'Koniewski</a:t>
            </a:r>
          </a:p>
          <a:p>
            <a:pPr marL="365760" indent="-256032" eaLnBrk="1" fontAlgn="auto" hangingPunct="1">
              <a:spcAft>
                <a:spcPts val="0"/>
              </a:spcAft>
              <a:buFont typeface="Arial" pitchFamily="34" charset="0"/>
              <a:buNone/>
              <a:defRPr/>
            </a:pPr>
            <a:r>
              <a:rPr lang="en-US" sz="4200" dirty="0" smtClean="0"/>
              <a:t>2414 </a:t>
            </a:r>
            <a:r>
              <a:rPr lang="en-US" sz="4200" dirty="0" err="1" smtClean="0"/>
              <a:t>Tunlaw</a:t>
            </a:r>
            <a:r>
              <a:rPr lang="en-US" sz="4200" dirty="0" smtClean="0"/>
              <a:t> Rd, NW</a:t>
            </a:r>
          </a:p>
          <a:p>
            <a:pPr marL="365760" indent="-256032" eaLnBrk="1" fontAlgn="auto" hangingPunct="1">
              <a:spcAft>
                <a:spcPts val="0"/>
              </a:spcAft>
              <a:buFont typeface="Arial" pitchFamily="34" charset="0"/>
              <a:buNone/>
              <a:defRPr/>
            </a:pPr>
            <a:r>
              <a:rPr lang="en-US" sz="4200" dirty="0" smtClean="0"/>
              <a:t>Washington, DC 20007</a:t>
            </a:r>
          </a:p>
          <a:p>
            <a:pPr marL="365760" indent="-256032" eaLnBrk="1" fontAlgn="auto" hangingPunct="1">
              <a:spcAft>
                <a:spcPts val="0"/>
              </a:spcAft>
              <a:buFont typeface="Arial" pitchFamily="34" charset="0"/>
              <a:buNone/>
              <a:defRPr/>
            </a:pPr>
            <a:r>
              <a:rPr lang="en-US" sz="4200" dirty="0" smtClean="0"/>
              <a:t> </a:t>
            </a:r>
          </a:p>
          <a:p>
            <a:pPr marL="365760" indent="-256032" eaLnBrk="1" fontAlgn="auto" hangingPunct="1">
              <a:spcAft>
                <a:spcPts val="0"/>
              </a:spcAft>
              <a:buFont typeface="Arial" pitchFamily="34" charset="0"/>
              <a:buNone/>
              <a:defRPr/>
            </a:pPr>
            <a:r>
              <a:rPr lang="en-US" sz="4200" dirty="0" smtClean="0"/>
              <a:t>This confirms that it is my intent to contribute $_______ to the Democratic Congressional Campaign Committee, Check number _____, drawn on ____________ Account #_____________, which represents my personal funds, and is not from any incorporated source or account, and I would like the contribution credited solely in my name. </a:t>
            </a:r>
          </a:p>
          <a:p>
            <a:pPr marL="365760" indent="-256032" eaLnBrk="1" fontAlgn="auto" hangingPunct="1">
              <a:spcAft>
                <a:spcPts val="0"/>
              </a:spcAft>
              <a:buFont typeface="Arial" pitchFamily="34" charset="0"/>
              <a:buNone/>
              <a:defRPr/>
            </a:pPr>
            <a:r>
              <a:rPr lang="en-US" sz="4200" dirty="0" smtClean="0"/>
              <a:t> </a:t>
            </a:r>
          </a:p>
          <a:p>
            <a:pPr marL="365760" indent="-256032" eaLnBrk="1" fontAlgn="auto" hangingPunct="1">
              <a:spcAft>
                <a:spcPts val="0"/>
              </a:spcAft>
              <a:buFont typeface="Arial" pitchFamily="34" charset="0"/>
              <a:buNone/>
              <a:defRPr/>
            </a:pPr>
            <a:r>
              <a:rPr lang="en-US" sz="4200" dirty="0" smtClean="0"/>
              <a:t>Signed: ___________________________________________</a:t>
            </a:r>
          </a:p>
          <a:p>
            <a:pPr marL="365760" indent="-256032" eaLnBrk="1" fontAlgn="auto" hangingPunct="1">
              <a:spcAft>
                <a:spcPts val="0"/>
              </a:spcAft>
              <a:buFont typeface="Arial" pitchFamily="34" charset="0"/>
              <a:buNone/>
              <a:defRPr/>
            </a:pPr>
            <a:r>
              <a:rPr lang="en-US" sz="4200" dirty="0" smtClean="0"/>
              <a:t>	</a:t>
            </a:r>
          </a:p>
          <a:p>
            <a:pPr marL="365760" indent="-256032" eaLnBrk="1" fontAlgn="auto" hangingPunct="1">
              <a:spcAft>
                <a:spcPts val="0"/>
              </a:spcAft>
              <a:buFont typeface="Arial" pitchFamily="34" charset="0"/>
              <a:buNone/>
              <a:defRPr/>
            </a:pPr>
            <a:r>
              <a:rPr lang="en-US" sz="4200" dirty="0" smtClean="0"/>
              <a:t>Name Printed: _____________________________________		­­­­­­­­­­­­­­­­</a:t>
            </a:r>
          </a:p>
          <a:p>
            <a:pPr marL="365760" indent="-256032" eaLnBrk="1" fontAlgn="auto" hangingPunct="1">
              <a:spcAft>
                <a:spcPts val="0"/>
              </a:spcAft>
              <a:buFont typeface="Arial" pitchFamily="34" charset="0"/>
              <a:buNone/>
              <a:defRPr/>
            </a:pPr>
            <a:r>
              <a:rPr lang="en-US" sz="4200" dirty="0" smtClean="0"/>
              <a:t> </a:t>
            </a:r>
          </a:p>
          <a:p>
            <a:pPr marL="365760" indent="-256032" eaLnBrk="1" fontAlgn="auto" hangingPunct="1">
              <a:spcAft>
                <a:spcPts val="0"/>
              </a:spcAft>
              <a:buFont typeface="Arial" pitchFamily="34" charset="0"/>
              <a:buNone/>
              <a:defRPr/>
            </a:pPr>
            <a:r>
              <a:rPr lang="en-US" sz="4200" dirty="0" smtClean="0"/>
              <a:t>Date: ______________________________________________</a:t>
            </a:r>
          </a:p>
          <a:p>
            <a:pPr marL="365760" indent="-256032" eaLnBrk="1" fontAlgn="auto" hangingPunct="1">
              <a:spcAft>
                <a:spcPts val="0"/>
              </a:spcAft>
              <a:buFont typeface="Arial" pitchFamily="34" charset="0"/>
              <a:buNone/>
              <a:defRPr/>
            </a:pPr>
            <a:r>
              <a:rPr lang="en-US" sz="4200" b="1" i="1" dirty="0" smtClean="0"/>
              <a:t>Please fax completed form to Amy Salomone at (202) 741-7386 or email to </a:t>
            </a:r>
            <a:r>
              <a:rPr lang="en-US" sz="4200" b="1" i="1" dirty="0" smtClean="0">
                <a:hlinkClick r:id="rId2"/>
              </a:rPr>
              <a:t>Salomone@dccc.org</a:t>
            </a:r>
            <a:endParaRPr lang="en-US" sz="4200" dirty="0" smtClean="0"/>
          </a:p>
          <a:p>
            <a:pPr marL="365760" indent="-256032" eaLnBrk="1" fontAlgn="auto" hangingPunct="1">
              <a:spcAft>
                <a:spcPts val="0"/>
              </a:spcAft>
              <a:buFont typeface="Arial" pitchFamily="34" charset="0"/>
              <a:buChar char="•"/>
              <a:defRPr/>
            </a:pPr>
            <a:endParaRPr lang="en-US" dirty="0" smtClean="0"/>
          </a:p>
        </p:txBody>
      </p:sp>
      <p:sp>
        <p:nvSpPr>
          <p:cNvPr id="19458" name="Title 1"/>
          <p:cNvSpPr>
            <a:spLocks noGrp="1"/>
          </p:cNvSpPr>
          <p:nvPr>
            <p:ph type="title"/>
          </p:nvPr>
        </p:nvSpPr>
        <p:spPr/>
        <p:txBody>
          <a:bodyPr>
            <a:normAutofit fontScale="90000"/>
          </a:bodyPr>
          <a:lstStyle/>
          <a:p>
            <a:pPr eaLnBrk="1" fontAlgn="auto" hangingPunct="1">
              <a:spcAft>
                <a:spcPts val="0"/>
              </a:spcAft>
              <a:defRPr/>
            </a:pPr>
            <a:r>
              <a:rPr lang="en-US" sz="3200" smtClean="0"/>
              <a:t>Problem: A husband and wife intend to split a contribution, but only one signed the check</a:t>
            </a:r>
          </a:p>
        </p:txBody>
      </p:sp>
      <p:sp>
        <p:nvSpPr>
          <p:cNvPr id="161796"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4D8DE72-F3CC-4059-8B69-DF7A46F53C12}" type="slidenum">
              <a:rPr lang="en-US" smtClean="0"/>
              <a:pPr/>
              <a:t>146</a:t>
            </a:fld>
            <a:endParaRPr lang="en-US" smtClean="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Content Placeholder 2"/>
          <p:cNvSpPr>
            <a:spLocks noGrp="1"/>
          </p:cNvSpPr>
          <p:nvPr>
            <p:ph idx="1"/>
          </p:nvPr>
        </p:nvSpPr>
        <p:spPr/>
        <p:txBody>
          <a:bodyPr/>
          <a:lstStyle/>
          <a:p>
            <a:pPr eaLnBrk="1" hangingPunct="1">
              <a:buFont typeface="Arial" charset="0"/>
              <a:buNone/>
            </a:pPr>
            <a:endParaRPr lang="en-US" b="1" u="sng" smtClean="0"/>
          </a:p>
          <a:p>
            <a:pPr eaLnBrk="1" hangingPunct="1">
              <a:buFont typeface="Arial" charset="0"/>
              <a:buNone/>
            </a:pPr>
            <a:endParaRPr lang="en-US" b="1" u="sng" smtClean="0"/>
          </a:p>
          <a:p>
            <a:pPr eaLnBrk="1" hangingPunct="1">
              <a:buFont typeface="Arial" charset="0"/>
              <a:buNone/>
            </a:pPr>
            <a:r>
              <a:rPr lang="en-US" b="1" u="sng" smtClean="0"/>
              <a:t>Legally:</a:t>
            </a:r>
            <a:r>
              <a:rPr lang="en-US" smtClean="0"/>
              <a:t> Does not matter. Jackie is the law in this town.</a:t>
            </a:r>
          </a:p>
          <a:p>
            <a:pPr eaLnBrk="1" hangingPunct="1">
              <a:buFont typeface="Arial" charset="0"/>
              <a:buNone/>
            </a:pPr>
            <a:endParaRPr lang="en-US" smtClean="0"/>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sz="4000" dirty="0" smtClean="0"/>
              <a:t/>
            </a:r>
            <a:br>
              <a:rPr lang="en-US" sz="4000" dirty="0" smtClean="0"/>
            </a:br>
            <a:r>
              <a:rPr lang="en-US" sz="4000" dirty="0" smtClean="0"/>
              <a:t/>
            </a:r>
            <a:br>
              <a:rPr lang="en-US" sz="4000" dirty="0" smtClean="0"/>
            </a:br>
            <a:r>
              <a:rPr lang="en-US" sz="4000" dirty="0" smtClean="0"/>
              <a:t>Problem: Signature is Indistinguishable (or at least Jackie thinks so)</a:t>
            </a:r>
            <a:r>
              <a:rPr lang="en-US" dirty="0" smtClean="0"/>
              <a:t/>
            </a:r>
            <a:br>
              <a:rPr lang="en-US" dirty="0" smtClean="0"/>
            </a:br>
            <a:endParaRPr lang="en-US" dirty="0" smtClean="0"/>
          </a:p>
        </p:txBody>
      </p:sp>
      <p:sp>
        <p:nvSpPr>
          <p:cNvPr id="162820"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5AC991B-67BE-4546-975A-5BB07EB9D893}" type="slidenum">
              <a:rPr lang="en-US" smtClean="0"/>
              <a:pPr/>
              <a:t>147</a:t>
            </a:fld>
            <a:endParaRPr lang="en-US" smtClean="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55000" lnSpcReduction="20000"/>
          </a:bodyPr>
          <a:lstStyle/>
          <a:p>
            <a:pPr marL="365760" indent="-256032" eaLnBrk="1" fontAlgn="auto" hangingPunct="1">
              <a:spcAft>
                <a:spcPts val="0"/>
              </a:spcAft>
              <a:buFont typeface="Arial" pitchFamily="34" charset="0"/>
              <a:buNone/>
              <a:defRPr/>
            </a:pPr>
            <a:r>
              <a:rPr lang="en-US" b="1" u="sng" dirty="0" smtClean="0"/>
              <a:t>Form:</a:t>
            </a:r>
            <a:endParaRPr lang="en-US" dirty="0" smtClean="0"/>
          </a:p>
          <a:p>
            <a:pPr marL="365760" indent="-256032" eaLnBrk="1" fontAlgn="auto" hangingPunct="1">
              <a:spcAft>
                <a:spcPts val="0"/>
              </a:spcAft>
              <a:buFont typeface="Arial" pitchFamily="34" charset="0"/>
              <a:buNone/>
              <a:defRPr/>
            </a:pPr>
            <a:r>
              <a:rPr lang="en-US" dirty="0" smtClean="0"/>
              <a:t>VERIFICATION OF SIGNATURE</a:t>
            </a:r>
            <a:endParaRPr lang="en-US" b="1" i="1" dirty="0" smtClean="0"/>
          </a:p>
          <a:p>
            <a:pPr marL="365760" indent="-256032" eaLnBrk="1" fontAlgn="auto" hangingPunct="1">
              <a:spcAft>
                <a:spcPts val="0"/>
              </a:spcAft>
              <a:buFont typeface="Arial" pitchFamily="34" charset="0"/>
              <a:buNone/>
              <a:defRPr/>
            </a:pPr>
            <a:r>
              <a:rPr lang="en-US" b="1" dirty="0" smtClean="0"/>
              <a:t> </a:t>
            </a:r>
            <a:endParaRPr lang="en-US" dirty="0" smtClean="0"/>
          </a:p>
          <a:p>
            <a:pPr marL="365760" indent="-256032" eaLnBrk="1" fontAlgn="auto" hangingPunct="1">
              <a:spcAft>
                <a:spcPts val="0"/>
              </a:spcAft>
              <a:buFont typeface="Arial" pitchFamily="34" charset="0"/>
              <a:buNone/>
              <a:defRPr/>
            </a:pPr>
            <a:r>
              <a:rPr lang="en-US" dirty="0" smtClean="0"/>
              <a:t>Katherine O'Koniewski</a:t>
            </a:r>
          </a:p>
          <a:p>
            <a:pPr marL="365760" indent="-256032" eaLnBrk="1" fontAlgn="auto" hangingPunct="1">
              <a:spcAft>
                <a:spcPts val="0"/>
              </a:spcAft>
              <a:buFont typeface="Arial" pitchFamily="34" charset="0"/>
              <a:buNone/>
              <a:defRPr/>
            </a:pPr>
            <a:r>
              <a:rPr lang="en-US" dirty="0" smtClean="0"/>
              <a:t>2414 </a:t>
            </a:r>
            <a:r>
              <a:rPr lang="en-US" dirty="0" err="1" smtClean="0"/>
              <a:t>Tunlaw</a:t>
            </a:r>
            <a:r>
              <a:rPr lang="en-US" dirty="0" smtClean="0"/>
              <a:t> Rd, NW</a:t>
            </a:r>
          </a:p>
          <a:p>
            <a:pPr marL="365760" indent="-256032" eaLnBrk="1" fontAlgn="auto" hangingPunct="1">
              <a:spcAft>
                <a:spcPts val="0"/>
              </a:spcAft>
              <a:buFont typeface="Arial" pitchFamily="34" charset="0"/>
              <a:buNone/>
              <a:defRPr/>
            </a:pPr>
            <a:r>
              <a:rPr lang="en-US" dirty="0" smtClean="0"/>
              <a:t>Washington, DC 20007</a:t>
            </a:r>
          </a:p>
          <a:p>
            <a:pPr marL="365760" indent="-256032" eaLnBrk="1" fontAlgn="auto" hangingPunct="1">
              <a:spcAft>
                <a:spcPts val="0"/>
              </a:spcAft>
              <a:buFont typeface="Arial" pitchFamily="34" charset="0"/>
              <a:buNone/>
              <a:defRPr/>
            </a:pPr>
            <a:r>
              <a:rPr lang="en-US" dirty="0" smtClean="0"/>
              <a:t> </a:t>
            </a:r>
          </a:p>
          <a:p>
            <a:pPr marL="365760" indent="-256032" eaLnBrk="1" fontAlgn="auto" hangingPunct="1">
              <a:spcAft>
                <a:spcPts val="0"/>
              </a:spcAft>
              <a:buFont typeface="Arial" pitchFamily="34" charset="0"/>
              <a:buNone/>
              <a:defRPr/>
            </a:pPr>
            <a:r>
              <a:rPr lang="en-US" dirty="0" smtClean="0"/>
              <a:t>This confirms that I contributed $20,000 from my personal funds, and not from any incorporated source or account, to the Democratic Congressional Campaign Committee on January 1st, 2010, check number 1234 and I would like the contribution credited solely in my name. </a:t>
            </a:r>
          </a:p>
          <a:p>
            <a:pPr marL="365760" indent="-256032" eaLnBrk="1" fontAlgn="auto" hangingPunct="1">
              <a:spcAft>
                <a:spcPts val="0"/>
              </a:spcAft>
              <a:buFont typeface="Arial" pitchFamily="34" charset="0"/>
              <a:buNone/>
              <a:defRPr/>
            </a:pPr>
            <a:r>
              <a:rPr lang="en-US" dirty="0" smtClean="0"/>
              <a:t> </a:t>
            </a:r>
          </a:p>
          <a:p>
            <a:pPr marL="365760" indent="-256032" eaLnBrk="1" fontAlgn="auto" hangingPunct="1">
              <a:spcAft>
                <a:spcPts val="0"/>
              </a:spcAft>
              <a:buFont typeface="Arial" pitchFamily="34" charset="0"/>
              <a:buNone/>
              <a:defRPr/>
            </a:pPr>
            <a:r>
              <a:rPr lang="en-US" dirty="0" smtClean="0"/>
              <a:t>Signed: ___________________________________________</a:t>
            </a:r>
          </a:p>
          <a:p>
            <a:pPr marL="365760" indent="-256032" eaLnBrk="1" fontAlgn="auto" hangingPunct="1">
              <a:spcAft>
                <a:spcPts val="0"/>
              </a:spcAft>
              <a:buFont typeface="Arial" pitchFamily="34" charset="0"/>
              <a:buNone/>
              <a:defRPr/>
            </a:pPr>
            <a:r>
              <a:rPr lang="en-US" dirty="0" smtClean="0"/>
              <a:t>	</a:t>
            </a:r>
          </a:p>
          <a:p>
            <a:pPr marL="365760" indent="-256032" eaLnBrk="1" fontAlgn="auto" hangingPunct="1">
              <a:spcAft>
                <a:spcPts val="0"/>
              </a:spcAft>
              <a:buFont typeface="Arial" pitchFamily="34" charset="0"/>
              <a:buNone/>
              <a:defRPr/>
            </a:pPr>
            <a:r>
              <a:rPr lang="en-US" dirty="0" smtClean="0"/>
              <a:t>Name Printed: _____________________________________		­­­­­­­­­­­­­­­­</a:t>
            </a:r>
          </a:p>
          <a:p>
            <a:pPr marL="365760" indent="-256032" eaLnBrk="1" fontAlgn="auto" hangingPunct="1">
              <a:spcAft>
                <a:spcPts val="0"/>
              </a:spcAft>
              <a:buFont typeface="Arial" pitchFamily="34" charset="0"/>
              <a:buNone/>
              <a:defRPr/>
            </a:pPr>
            <a:r>
              <a:rPr lang="en-US" dirty="0" smtClean="0"/>
              <a:t> </a:t>
            </a:r>
          </a:p>
          <a:p>
            <a:pPr marL="365760" indent="-256032" eaLnBrk="1" fontAlgn="auto" hangingPunct="1">
              <a:spcAft>
                <a:spcPts val="0"/>
              </a:spcAft>
              <a:buFont typeface="Arial" pitchFamily="34" charset="0"/>
              <a:buNone/>
              <a:defRPr/>
            </a:pPr>
            <a:r>
              <a:rPr lang="en-US" dirty="0" smtClean="0"/>
              <a:t>Date: ______________________________________________</a:t>
            </a:r>
          </a:p>
          <a:p>
            <a:pPr marL="365760" indent="-256032" eaLnBrk="1" fontAlgn="auto" hangingPunct="1">
              <a:spcAft>
                <a:spcPts val="0"/>
              </a:spcAft>
              <a:buFont typeface="Arial" pitchFamily="34" charset="0"/>
              <a:buNone/>
              <a:defRPr/>
            </a:pPr>
            <a:r>
              <a:rPr lang="en-US" b="1" i="1" dirty="0" smtClean="0"/>
              <a:t>Please fax completed form to Amy Salomone at (202) 741-7386 or email to </a:t>
            </a:r>
            <a:r>
              <a:rPr lang="en-US" b="1" i="1" dirty="0" smtClean="0">
                <a:hlinkClick r:id="rId2"/>
              </a:rPr>
              <a:t>Salomone@dccc.org</a:t>
            </a:r>
            <a:endParaRPr lang="en-US" dirty="0" smtClean="0"/>
          </a:p>
          <a:p>
            <a:pPr marL="365760" indent="-256032" eaLnBrk="1" fontAlgn="auto" hangingPunct="1">
              <a:spcAft>
                <a:spcPts val="0"/>
              </a:spcAft>
              <a:buFont typeface="Arial" pitchFamily="34" charset="0"/>
              <a:buChar char="•"/>
              <a:defRPr/>
            </a:pPr>
            <a:endParaRPr lang="en-US" dirty="0" smtClean="0"/>
          </a:p>
        </p:txBody>
      </p:sp>
      <p:sp>
        <p:nvSpPr>
          <p:cNvPr id="21506" name="Title 1"/>
          <p:cNvSpPr>
            <a:spLocks noGrp="1"/>
          </p:cNvSpPr>
          <p:nvPr>
            <p:ph type="title"/>
          </p:nvPr>
        </p:nvSpPr>
        <p:spPr/>
        <p:txBody>
          <a:bodyPr>
            <a:normAutofit fontScale="90000"/>
          </a:bodyPr>
          <a:lstStyle/>
          <a:p>
            <a:pPr eaLnBrk="1" fontAlgn="auto" hangingPunct="1">
              <a:spcAft>
                <a:spcPts val="0"/>
              </a:spcAft>
              <a:defRPr/>
            </a:pPr>
            <a:r>
              <a:rPr lang="en-US" sz="3600" smtClean="0"/>
              <a:t>Problem: Signature is Indistinguishable (or at least Jackie thinks so)</a:t>
            </a:r>
          </a:p>
        </p:txBody>
      </p:sp>
      <p:sp>
        <p:nvSpPr>
          <p:cNvPr id="16384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13CEEC1-33FF-4D8E-B822-13E05B235A40}" type="slidenum">
              <a:rPr lang="en-US" smtClean="0"/>
              <a:pPr/>
              <a:t>148</a:t>
            </a:fld>
            <a:endParaRPr lang="en-US" smtClean="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92500" lnSpcReduction="10000"/>
          </a:bodyPr>
          <a:lstStyle/>
          <a:p>
            <a:pPr marL="365760" indent="-256032" eaLnBrk="1" fontAlgn="auto" hangingPunct="1">
              <a:spcAft>
                <a:spcPts val="0"/>
              </a:spcAft>
              <a:buFont typeface="Arial" pitchFamily="34" charset="0"/>
              <a:buChar char="•"/>
              <a:defRPr/>
            </a:pPr>
            <a:r>
              <a:rPr lang="en-US" b="1" u="sng" dirty="0" smtClean="0"/>
              <a:t>Legally:</a:t>
            </a:r>
            <a:r>
              <a:rPr lang="en-US" dirty="0" smtClean="0"/>
              <a:t> A contribution is considered “earmarked” if the name of a particular candidate is either written in the memo line </a:t>
            </a:r>
            <a:r>
              <a:rPr lang="en-US" dirty="0" err="1" smtClean="0"/>
              <a:t>ofa</a:t>
            </a:r>
            <a:r>
              <a:rPr lang="en-US" dirty="0" smtClean="0"/>
              <a:t> check, or if it is specifically stated in any documentation accompanying the donation, that the contributor wishes to designate their contribution for activities specifically affecting a particular candidate.  Often times donors will write the name of a Member in the memo line of the check, and their intention is to simply “credit” them with the check, which is fine. Legally, we just have to clarify that this is true.</a:t>
            </a:r>
          </a:p>
          <a:p>
            <a:pPr marL="365760" indent="-256032" eaLnBrk="1" fontAlgn="auto" hangingPunct="1">
              <a:spcAft>
                <a:spcPts val="0"/>
              </a:spcAft>
              <a:buFont typeface="Arial" pitchFamily="34" charset="0"/>
              <a:buChar char="•"/>
              <a:defRPr/>
            </a:pPr>
            <a:endParaRPr lang="en-US" dirty="0" smtClean="0"/>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Problem: Check is Earmarked</a:t>
            </a:r>
            <a:br>
              <a:rPr lang="en-US" dirty="0" smtClean="0"/>
            </a:br>
            <a:endParaRPr lang="en-US" dirty="0" smtClean="0"/>
          </a:p>
        </p:txBody>
      </p:sp>
      <p:sp>
        <p:nvSpPr>
          <p:cNvPr id="164868"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9E51CE8-13DC-4272-9EBB-B58E0DE5A6D3}" type="slidenum">
              <a:rPr lang="en-US" smtClean="0"/>
              <a:pPr/>
              <a:t>149</a:t>
            </a:fld>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p:txBody>
          <a:bodyPr>
            <a:normAutofit/>
          </a:bodyPr>
          <a:lstStyle/>
          <a:p>
            <a:pPr marL="566928" indent="-457200" eaLnBrk="1" fontAlgn="auto" hangingPunct="1">
              <a:lnSpc>
                <a:spcPct val="90000"/>
              </a:lnSpc>
              <a:spcAft>
                <a:spcPts val="0"/>
              </a:spcAft>
              <a:buFont typeface="+mj-lt"/>
              <a:buAutoNum type="arabicPeriod"/>
              <a:defRPr/>
            </a:pPr>
            <a:r>
              <a:rPr lang="en-US" sz="2400" dirty="0" smtClean="0"/>
              <a:t>Do a Schedule Request (see example)</a:t>
            </a:r>
          </a:p>
          <a:p>
            <a:pPr marL="566928" indent="-457200" eaLnBrk="1" fontAlgn="auto" hangingPunct="1">
              <a:lnSpc>
                <a:spcPct val="90000"/>
              </a:lnSpc>
              <a:spcAft>
                <a:spcPts val="0"/>
              </a:spcAft>
              <a:buFont typeface="+mj-lt"/>
              <a:buAutoNum type="arabicPeriod"/>
              <a:defRPr/>
            </a:pPr>
            <a:r>
              <a:rPr lang="en-US" sz="2400" dirty="0" smtClean="0"/>
              <a:t>Give to Johana who will give to </a:t>
            </a:r>
            <a:r>
              <a:rPr lang="en-US" sz="2400" dirty="0" smtClean="0"/>
              <a:t>Stella then Missy approval</a:t>
            </a:r>
            <a:endParaRPr lang="en-US" sz="2400" dirty="0" smtClean="0"/>
          </a:p>
          <a:p>
            <a:pPr marL="566928" indent="-457200" eaLnBrk="1" fontAlgn="auto" hangingPunct="1">
              <a:lnSpc>
                <a:spcPct val="90000"/>
              </a:lnSpc>
              <a:spcAft>
                <a:spcPts val="0"/>
              </a:spcAft>
              <a:buFont typeface="+mj-lt"/>
              <a:buAutoNum type="arabicPeriod"/>
              <a:defRPr/>
            </a:pPr>
            <a:r>
              <a:rPr lang="en-US" sz="2400" dirty="0" smtClean="0"/>
              <a:t>Johana will give you back w/ any edits</a:t>
            </a:r>
          </a:p>
          <a:p>
            <a:pPr marL="566928" indent="-457200" eaLnBrk="1" fontAlgn="auto" hangingPunct="1">
              <a:lnSpc>
                <a:spcPct val="90000"/>
              </a:lnSpc>
              <a:spcAft>
                <a:spcPts val="0"/>
              </a:spcAft>
              <a:buFont typeface="+mj-lt"/>
              <a:buAutoNum type="arabicPeriod"/>
              <a:defRPr/>
            </a:pPr>
            <a:r>
              <a:rPr lang="en-US" sz="2400" dirty="0" smtClean="0"/>
              <a:t>Once you make edits and it is approved, </a:t>
            </a:r>
            <a:r>
              <a:rPr lang="en-US" sz="2400" dirty="0" smtClean="0"/>
              <a:t>email </a:t>
            </a:r>
            <a:r>
              <a:rPr lang="en-US" sz="2400" dirty="0" smtClean="0"/>
              <a:t>final version to Kellie, with </a:t>
            </a:r>
            <a:r>
              <a:rPr lang="en-US" sz="2400" dirty="0" smtClean="0"/>
              <a:t>date </a:t>
            </a:r>
            <a:r>
              <a:rPr lang="en-US" sz="2400" dirty="0" smtClean="0"/>
              <a:t>(if different) and she will send up to NP’s office</a:t>
            </a:r>
          </a:p>
          <a:p>
            <a:pPr marL="365760" indent="-256032" eaLnBrk="1" fontAlgn="auto" hangingPunct="1">
              <a:lnSpc>
                <a:spcPct val="90000"/>
              </a:lnSpc>
              <a:spcAft>
                <a:spcPts val="0"/>
              </a:spcAft>
              <a:buFont typeface="Wingdings 3"/>
              <a:buChar char=""/>
              <a:defRPr/>
            </a:pPr>
            <a:endParaRPr lang="en-US" sz="2400" dirty="0"/>
          </a:p>
        </p:txBody>
      </p:sp>
      <p:sp>
        <p:nvSpPr>
          <p:cNvPr id="9218"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t>Leader Pelosi Scheduling: Schedule Request Procedure</a:t>
            </a:r>
            <a:endParaRPr lang="en-US" dirty="0"/>
          </a:p>
        </p:txBody>
      </p:sp>
      <p:sp>
        <p:nvSpPr>
          <p:cNvPr id="26628"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B6E27B9-CF9C-4A19-A2E3-629DE2A071FC}" type="slidenum">
              <a:rPr lang="en-US" smtClean="0"/>
              <a:pPr/>
              <a:t>15</a:t>
            </a:fld>
            <a:endParaRPr lang="en-US" smtClean="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55000" lnSpcReduction="20000"/>
          </a:bodyPr>
          <a:lstStyle/>
          <a:p>
            <a:pPr marL="365760" indent="-256032" eaLnBrk="1" fontAlgn="auto" hangingPunct="1">
              <a:spcAft>
                <a:spcPts val="0"/>
              </a:spcAft>
              <a:buFont typeface="Arial" pitchFamily="34" charset="0"/>
              <a:buNone/>
              <a:defRPr/>
            </a:pPr>
            <a:r>
              <a:rPr lang="en-US" b="1" u="sng" dirty="0" smtClean="0"/>
              <a:t>Letter:</a:t>
            </a:r>
            <a:endParaRPr lang="en-US" dirty="0" smtClean="0"/>
          </a:p>
          <a:p>
            <a:pPr marL="365760" indent="-256032" eaLnBrk="1" fontAlgn="auto" hangingPunct="1">
              <a:spcAft>
                <a:spcPts val="0"/>
              </a:spcAft>
              <a:buFont typeface="Arial" pitchFamily="34" charset="0"/>
              <a:buNone/>
              <a:defRPr/>
            </a:pPr>
            <a:r>
              <a:rPr lang="en-US" dirty="0" smtClean="0"/>
              <a:t>Katherine O'Koniewski</a:t>
            </a:r>
          </a:p>
          <a:p>
            <a:pPr marL="365760" indent="-256032" eaLnBrk="1" fontAlgn="auto" hangingPunct="1">
              <a:spcAft>
                <a:spcPts val="0"/>
              </a:spcAft>
              <a:buFont typeface="Arial" pitchFamily="34" charset="0"/>
              <a:buNone/>
              <a:defRPr/>
            </a:pPr>
            <a:r>
              <a:rPr lang="en-US" dirty="0" smtClean="0"/>
              <a:t>2414 </a:t>
            </a:r>
            <a:r>
              <a:rPr lang="en-US" dirty="0" err="1" smtClean="0"/>
              <a:t>Tunlaw</a:t>
            </a:r>
            <a:r>
              <a:rPr lang="en-US" dirty="0" smtClean="0"/>
              <a:t> Rd, NW</a:t>
            </a:r>
          </a:p>
          <a:p>
            <a:pPr marL="365760" indent="-256032" eaLnBrk="1" fontAlgn="auto" hangingPunct="1">
              <a:spcAft>
                <a:spcPts val="0"/>
              </a:spcAft>
              <a:buFont typeface="Arial" pitchFamily="34" charset="0"/>
              <a:buNone/>
              <a:defRPr/>
            </a:pPr>
            <a:r>
              <a:rPr lang="en-US" dirty="0" smtClean="0"/>
              <a:t>Washington, DC 20007</a:t>
            </a:r>
          </a:p>
          <a:p>
            <a:pPr marL="365760" indent="-256032" eaLnBrk="1" fontAlgn="auto" hangingPunct="1">
              <a:spcAft>
                <a:spcPts val="0"/>
              </a:spcAft>
              <a:buFont typeface="Arial" pitchFamily="34" charset="0"/>
              <a:buNone/>
              <a:defRPr/>
            </a:pPr>
            <a:r>
              <a:rPr lang="en-US" dirty="0" smtClean="0"/>
              <a:t> </a:t>
            </a:r>
          </a:p>
          <a:p>
            <a:pPr marL="365760" indent="-256032" eaLnBrk="1" fontAlgn="auto" hangingPunct="1">
              <a:spcAft>
                <a:spcPts val="0"/>
              </a:spcAft>
              <a:buFont typeface="Arial" pitchFamily="34" charset="0"/>
              <a:buNone/>
              <a:defRPr/>
            </a:pPr>
            <a:r>
              <a:rPr lang="en-US" dirty="0" smtClean="0"/>
              <a:t>Dear Ms. O'Koniewski,</a:t>
            </a:r>
          </a:p>
          <a:p>
            <a:pPr marL="365760" indent="-256032" eaLnBrk="1" fontAlgn="auto" hangingPunct="1">
              <a:spcAft>
                <a:spcPts val="0"/>
              </a:spcAft>
              <a:buFont typeface="Arial" pitchFamily="34" charset="0"/>
              <a:buNone/>
              <a:defRPr/>
            </a:pPr>
            <a:r>
              <a:rPr lang="en-US" dirty="0" smtClean="0"/>
              <a:t>Thank you for your recent contribution of $_______ to the Democratic Congressional Campaign Committee: Check No. _____ dated ________.</a:t>
            </a:r>
          </a:p>
          <a:p>
            <a:pPr marL="365760" indent="-256032" eaLnBrk="1" fontAlgn="auto" hangingPunct="1">
              <a:spcAft>
                <a:spcPts val="0"/>
              </a:spcAft>
              <a:buFont typeface="Arial" pitchFamily="34" charset="0"/>
              <a:buNone/>
              <a:defRPr/>
            </a:pPr>
            <a:r>
              <a:rPr lang="en-US" dirty="0" smtClean="0"/>
              <a:t>Because you appear to have written the name of a particular candidate or Member of Congress in the memo line of your check, we need to clarify that you intended to make this contribution to the Democratic Campaign Committee, and did not intend for it to be earmarked to a particular candidate, and that you understand that monies are spent for activities and programs as the Committee determines within its sole discretion.</a:t>
            </a:r>
          </a:p>
          <a:p>
            <a:pPr marL="365760" indent="-256032" eaLnBrk="1" fontAlgn="auto" hangingPunct="1">
              <a:spcAft>
                <a:spcPts val="0"/>
              </a:spcAft>
              <a:buFont typeface="Arial" pitchFamily="34" charset="0"/>
              <a:buNone/>
              <a:defRPr/>
            </a:pPr>
            <a:r>
              <a:rPr lang="en-US" dirty="0" smtClean="0"/>
              <a:t>Please  sign the enclosed form which confirms your contribution for our records in accordance with federal law.</a:t>
            </a:r>
          </a:p>
          <a:p>
            <a:pPr marL="365760" indent="-256032" eaLnBrk="1" fontAlgn="auto" hangingPunct="1">
              <a:spcAft>
                <a:spcPts val="0"/>
              </a:spcAft>
              <a:buFont typeface="Arial" pitchFamily="34" charset="0"/>
              <a:buNone/>
              <a:defRPr/>
            </a:pPr>
            <a:r>
              <a:rPr lang="en-US" dirty="0" smtClean="0"/>
              <a:t>Please return the form in the enclosed envelope provided.  If you have any questions, please do not hesitate to contact ________________ at (___) _____________________.</a:t>
            </a:r>
          </a:p>
          <a:p>
            <a:pPr marL="365760" indent="-256032" eaLnBrk="1" fontAlgn="auto" hangingPunct="1">
              <a:spcAft>
                <a:spcPts val="0"/>
              </a:spcAft>
              <a:buFont typeface="Arial" pitchFamily="34" charset="0"/>
              <a:buNone/>
              <a:defRPr/>
            </a:pPr>
            <a:r>
              <a:rPr lang="en-US" dirty="0" smtClean="0"/>
              <a:t>(See response form next page.)</a:t>
            </a:r>
          </a:p>
          <a:p>
            <a:pPr marL="365760" indent="-256032" eaLnBrk="1" fontAlgn="auto" hangingPunct="1">
              <a:spcAft>
                <a:spcPts val="0"/>
              </a:spcAft>
              <a:buFont typeface="Arial" pitchFamily="34" charset="0"/>
              <a:buChar char="•"/>
              <a:defRPr/>
            </a:pPr>
            <a:endParaRPr lang="en-US" dirty="0" smtClean="0"/>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Problem: Check is Earmarked</a:t>
            </a:r>
            <a:br>
              <a:rPr lang="en-US" dirty="0" smtClean="0"/>
            </a:br>
            <a:endParaRPr lang="en-US" dirty="0" smtClean="0"/>
          </a:p>
        </p:txBody>
      </p:sp>
      <p:sp>
        <p:nvSpPr>
          <p:cNvPr id="16589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6FF2EC8-DF26-480B-9C11-B0ED11D70EB4}" type="slidenum">
              <a:rPr lang="en-US" smtClean="0"/>
              <a:pPr/>
              <a:t>150</a:t>
            </a:fld>
            <a:endParaRPr lang="en-US" smtClean="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47500" lnSpcReduction="20000"/>
          </a:bodyPr>
          <a:lstStyle/>
          <a:p>
            <a:pPr marL="365760" indent="-256032" eaLnBrk="1" fontAlgn="auto" hangingPunct="1">
              <a:spcAft>
                <a:spcPts val="0"/>
              </a:spcAft>
              <a:buFont typeface="Arial" pitchFamily="34" charset="0"/>
              <a:buNone/>
              <a:defRPr/>
            </a:pPr>
            <a:r>
              <a:rPr lang="en-US" b="1" u="sng" dirty="0" smtClean="0"/>
              <a:t>Form:</a:t>
            </a:r>
            <a:endParaRPr lang="en-US" dirty="0" smtClean="0"/>
          </a:p>
          <a:p>
            <a:pPr marL="365760" indent="-256032" eaLnBrk="1" fontAlgn="auto" hangingPunct="1">
              <a:spcAft>
                <a:spcPts val="0"/>
              </a:spcAft>
              <a:buFont typeface="Arial" pitchFamily="34" charset="0"/>
              <a:buNone/>
              <a:defRPr/>
            </a:pPr>
            <a:r>
              <a:rPr lang="en-US" dirty="0" smtClean="0"/>
              <a:t>EARMARK</a:t>
            </a:r>
            <a:endParaRPr lang="en-US" b="1" i="1" dirty="0" smtClean="0"/>
          </a:p>
          <a:p>
            <a:pPr marL="365760" indent="-256032" eaLnBrk="1" fontAlgn="auto" hangingPunct="1">
              <a:spcAft>
                <a:spcPts val="0"/>
              </a:spcAft>
              <a:buFont typeface="Arial" pitchFamily="34" charset="0"/>
              <a:buNone/>
              <a:defRPr/>
            </a:pPr>
            <a:r>
              <a:rPr lang="en-US" b="1" dirty="0" smtClean="0"/>
              <a:t> </a:t>
            </a:r>
            <a:endParaRPr lang="en-US" dirty="0" smtClean="0"/>
          </a:p>
          <a:p>
            <a:pPr marL="365760" indent="-256032" eaLnBrk="1" fontAlgn="auto" hangingPunct="1">
              <a:spcAft>
                <a:spcPts val="0"/>
              </a:spcAft>
              <a:buFont typeface="Arial" pitchFamily="34" charset="0"/>
              <a:buNone/>
              <a:defRPr/>
            </a:pPr>
            <a:r>
              <a:rPr lang="en-US" dirty="0" smtClean="0"/>
              <a:t>Katherine O'Koniewski</a:t>
            </a:r>
          </a:p>
          <a:p>
            <a:pPr marL="365760" indent="-256032" eaLnBrk="1" fontAlgn="auto" hangingPunct="1">
              <a:spcAft>
                <a:spcPts val="0"/>
              </a:spcAft>
              <a:buFont typeface="Arial" pitchFamily="34" charset="0"/>
              <a:buNone/>
              <a:defRPr/>
            </a:pPr>
            <a:r>
              <a:rPr lang="en-US" dirty="0" smtClean="0"/>
              <a:t>2414 </a:t>
            </a:r>
            <a:r>
              <a:rPr lang="en-US" dirty="0" err="1" smtClean="0"/>
              <a:t>Tunlaw</a:t>
            </a:r>
            <a:r>
              <a:rPr lang="en-US" dirty="0" smtClean="0"/>
              <a:t> Rd, NW</a:t>
            </a:r>
          </a:p>
          <a:p>
            <a:pPr marL="365760" indent="-256032" eaLnBrk="1" fontAlgn="auto" hangingPunct="1">
              <a:spcAft>
                <a:spcPts val="0"/>
              </a:spcAft>
              <a:buFont typeface="Arial" pitchFamily="34" charset="0"/>
              <a:buNone/>
              <a:defRPr/>
            </a:pPr>
            <a:r>
              <a:rPr lang="en-US" dirty="0" smtClean="0"/>
              <a:t>Washington, DC 20007</a:t>
            </a:r>
          </a:p>
          <a:p>
            <a:pPr marL="365760" indent="-256032" eaLnBrk="1" fontAlgn="auto" hangingPunct="1">
              <a:spcAft>
                <a:spcPts val="0"/>
              </a:spcAft>
              <a:buFont typeface="Arial" pitchFamily="34" charset="0"/>
              <a:buNone/>
              <a:defRPr/>
            </a:pPr>
            <a:r>
              <a:rPr lang="en-US" dirty="0" smtClean="0"/>
              <a:t> </a:t>
            </a:r>
          </a:p>
          <a:p>
            <a:pPr marL="365760" indent="-256032" eaLnBrk="1" fontAlgn="auto" hangingPunct="1">
              <a:spcAft>
                <a:spcPts val="0"/>
              </a:spcAft>
              <a:buFont typeface="Arial" pitchFamily="34" charset="0"/>
              <a:buNone/>
              <a:defRPr/>
            </a:pPr>
            <a:r>
              <a:rPr lang="en-US" dirty="0" smtClean="0"/>
              <a:t>This confirms that I contributed $20,000 from my personal funds, and not from any incorporated source or account, to the Democratic Congressional Campaign Committee on January 1st, 2010, check number 1234 and I would like the contribution credited solely in my name. I also wish to clarify  that I did not intend for it to be earmarked to a particular candidate, and I understand that monies are spent for activities and programs as the Committee determines within its sole discretion.</a:t>
            </a:r>
          </a:p>
          <a:p>
            <a:pPr marL="365760" indent="-256032" eaLnBrk="1" fontAlgn="auto" hangingPunct="1">
              <a:spcAft>
                <a:spcPts val="0"/>
              </a:spcAft>
              <a:buFont typeface="Arial" pitchFamily="34" charset="0"/>
              <a:buNone/>
              <a:defRPr/>
            </a:pPr>
            <a:r>
              <a:rPr lang="en-US" dirty="0" smtClean="0"/>
              <a:t> </a:t>
            </a:r>
          </a:p>
          <a:p>
            <a:pPr marL="365760" indent="-256032" eaLnBrk="1" fontAlgn="auto" hangingPunct="1">
              <a:spcAft>
                <a:spcPts val="0"/>
              </a:spcAft>
              <a:buFont typeface="Arial" pitchFamily="34" charset="0"/>
              <a:buNone/>
              <a:defRPr/>
            </a:pPr>
            <a:r>
              <a:rPr lang="en-US" dirty="0" smtClean="0"/>
              <a:t> </a:t>
            </a:r>
          </a:p>
          <a:p>
            <a:pPr marL="365760" indent="-256032" eaLnBrk="1" fontAlgn="auto" hangingPunct="1">
              <a:spcAft>
                <a:spcPts val="0"/>
              </a:spcAft>
              <a:buFont typeface="Arial" pitchFamily="34" charset="0"/>
              <a:buNone/>
              <a:defRPr/>
            </a:pPr>
            <a:r>
              <a:rPr lang="en-US" dirty="0" smtClean="0"/>
              <a:t>Signed: ___________________________________________</a:t>
            </a:r>
          </a:p>
          <a:p>
            <a:pPr marL="365760" indent="-256032" eaLnBrk="1" fontAlgn="auto" hangingPunct="1">
              <a:spcAft>
                <a:spcPts val="0"/>
              </a:spcAft>
              <a:buFont typeface="Arial" pitchFamily="34" charset="0"/>
              <a:buNone/>
              <a:defRPr/>
            </a:pPr>
            <a:r>
              <a:rPr lang="en-US" dirty="0" smtClean="0"/>
              <a:t>	</a:t>
            </a:r>
          </a:p>
          <a:p>
            <a:pPr marL="365760" indent="-256032" eaLnBrk="1" fontAlgn="auto" hangingPunct="1">
              <a:spcAft>
                <a:spcPts val="0"/>
              </a:spcAft>
              <a:buFont typeface="Arial" pitchFamily="34" charset="0"/>
              <a:buNone/>
              <a:defRPr/>
            </a:pPr>
            <a:r>
              <a:rPr lang="en-US" dirty="0" smtClean="0"/>
              <a:t>Name Printed: _____________________________________		­­­­­­­­­­­­­­­­</a:t>
            </a:r>
          </a:p>
          <a:p>
            <a:pPr marL="365760" indent="-256032" eaLnBrk="1" fontAlgn="auto" hangingPunct="1">
              <a:spcAft>
                <a:spcPts val="0"/>
              </a:spcAft>
              <a:buFont typeface="Arial" pitchFamily="34" charset="0"/>
              <a:buNone/>
              <a:defRPr/>
            </a:pPr>
            <a:r>
              <a:rPr lang="en-US" dirty="0" smtClean="0"/>
              <a:t> </a:t>
            </a:r>
          </a:p>
          <a:p>
            <a:pPr marL="365760" indent="-256032" eaLnBrk="1" fontAlgn="auto" hangingPunct="1">
              <a:spcAft>
                <a:spcPts val="0"/>
              </a:spcAft>
              <a:buFont typeface="Arial" pitchFamily="34" charset="0"/>
              <a:buNone/>
              <a:defRPr/>
            </a:pPr>
            <a:r>
              <a:rPr lang="en-US" dirty="0" smtClean="0"/>
              <a:t>Date: ______________________________________________</a:t>
            </a:r>
          </a:p>
          <a:p>
            <a:pPr marL="365760" indent="-256032" eaLnBrk="1" fontAlgn="auto" hangingPunct="1">
              <a:spcAft>
                <a:spcPts val="0"/>
              </a:spcAft>
              <a:buFont typeface="Arial" pitchFamily="34" charset="0"/>
              <a:buNone/>
              <a:defRPr/>
            </a:pPr>
            <a:r>
              <a:rPr lang="en-US" b="1" i="1" dirty="0" smtClean="0"/>
              <a:t>Please fax completed form to Amy Salomone at (202) 741-7386 or email to </a:t>
            </a:r>
            <a:r>
              <a:rPr lang="en-US" b="1" i="1" dirty="0" smtClean="0">
                <a:hlinkClick r:id="rId2"/>
              </a:rPr>
              <a:t>Salomone@dccc.org</a:t>
            </a:r>
            <a:endParaRPr lang="en-US" dirty="0" smtClean="0"/>
          </a:p>
          <a:p>
            <a:pPr marL="365760" indent="-256032" eaLnBrk="1" fontAlgn="auto" hangingPunct="1">
              <a:spcAft>
                <a:spcPts val="0"/>
              </a:spcAft>
              <a:buFont typeface="Arial" pitchFamily="34" charset="0"/>
              <a:buChar char="•"/>
              <a:defRPr/>
            </a:pPr>
            <a:endParaRPr lang="en-US" dirty="0" smtClean="0"/>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Problem: Check is Earmarked</a:t>
            </a:r>
            <a:br>
              <a:rPr lang="en-US" dirty="0" smtClean="0"/>
            </a:br>
            <a:endParaRPr lang="en-US" dirty="0" smtClean="0"/>
          </a:p>
        </p:txBody>
      </p:sp>
      <p:sp>
        <p:nvSpPr>
          <p:cNvPr id="166916"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299F13A-9883-43CF-9497-E12A563219B6}" type="slidenum">
              <a:rPr lang="en-US" smtClean="0"/>
              <a:pPr/>
              <a:t>151</a:t>
            </a:fld>
            <a:endParaRPr lang="en-US" smtClean="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70000" lnSpcReduction="20000"/>
          </a:bodyPr>
          <a:lstStyle/>
          <a:p>
            <a:pPr marL="365760" indent="-256032" eaLnBrk="1" fontAlgn="auto" hangingPunct="1">
              <a:spcAft>
                <a:spcPts val="0"/>
              </a:spcAft>
              <a:buFont typeface="Arial" pitchFamily="34" charset="0"/>
              <a:buNone/>
              <a:defRPr/>
            </a:pPr>
            <a:r>
              <a:rPr lang="en-US" b="1" u="sng" dirty="0" smtClean="0"/>
              <a:t>Legally:</a:t>
            </a:r>
            <a:r>
              <a:rPr lang="en-US" dirty="0" smtClean="0"/>
              <a:t> Contributions from living trusts are becoming increasingly common. These</a:t>
            </a:r>
          </a:p>
          <a:p>
            <a:pPr marL="365760" indent="-256032" eaLnBrk="1" fontAlgn="auto" hangingPunct="1">
              <a:spcAft>
                <a:spcPts val="0"/>
              </a:spcAft>
              <a:buFont typeface="Arial" pitchFamily="34" charset="0"/>
              <a:buNone/>
              <a:defRPr/>
            </a:pPr>
            <a:r>
              <a:rPr lang="en-US" dirty="0" smtClean="0"/>
              <a:t>contributions can be identified by the word "Trust" in the account owner's name and</a:t>
            </a:r>
          </a:p>
          <a:p>
            <a:pPr marL="365760" indent="-256032" eaLnBrk="1" fontAlgn="auto" hangingPunct="1">
              <a:spcAft>
                <a:spcPts val="0"/>
              </a:spcAft>
              <a:buFont typeface="Arial" pitchFamily="34" charset="0"/>
              <a:buNone/>
              <a:defRPr/>
            </a:pPr>
            <a:r>
              <a:rPr lang="en-US" dirty="0" smtClean="0"/>
              <a:t>usually the same individual listed as "Trustee" (sometimes abbreviated on the check as</a:t>
            </a:r>
          </a:p>
          <a:p>
            <a:pPr marL="365760" indent="-256032" eaLnBrk="1" fontAlgn="auto" hangingPunct="1">
              <a:spcAft>
                <a:spcPts val="0"/>
              </a:spcAft>
              <a:buFont typeface="Arial" pitchFamily="34" charset="0"/>
              <a:buNone/>
              <a:defRPr/>
            </a:pPr>
            <a:r>
              <a:rPr lang="en-US" dirty="0" smtClean="0"/>
              <a:t>"TTEE"). Living trust contributions are permissible, but must be attributed to the</a:t>
            </a:r>
          </a:p>
          <a:p>
            <a:pPr marL="365760" indent="-256032" eaLnBrk="1" fontAlgn="auto" hangingPunct="1">
              <a:spcAft>
                <a:spcPts val="0"/>
              </a:spcAft>
              <a:buFont typeface="Arial" pitchFamily="34" charset="0"/>
              <a:buNone/>
              <a:defRPr/>
            </a:pPr>
            <a:r>
              <a:rPr lang="en-US" dirty="0" smtClean="0"/>
              <a:t>beneficial (or “equitable”) owner(s) of the trust, not to the trust as an independent</a:t>
            </a:r>
          </a:p>
          <a:p>
            <a:pPr marL="365760" indent="-256032" eaLnBrk="1" fontAlgn="auto" hangingPunct="1">
              <a:spcAft>
                <a:spcPts val="0"/>
              </a:spcAft>
              <a:buFont typeface="Arial" pitchFamily="34" charset="0"/>
              <a:buNone/>
              <a:defRPr/>
            </a:pPr>
            <a:r>
              <a:rPr lang="en-US" dirty="0" smtClean="0"/>
              <a:t>legal entity.</a:t>
            </a:r>
          </a:p>
          <a:p>
            <a:pPr marL="365760" indent="-256032" eaLnBrk="1" fontAlgn="auto" hangingPunct="1">
              <a:spcAft>
                <a:spcPts val="0"/>
              </a:spcAft>
              <a:buFont typeface="Arial" pitchFamily="34" charset="0"/>
              <a:buNone/>
              <a:defRPr/>
            </a:pPr>
            <a:r>
              <a:rPr lang="en-US" b="1" u="sng" dirty="0" smtClean="0"/>
              <a:t>Bottom Line: </a:t>
            </a:r>
            <a:endParaRPr lang="en-US" dirty="0" smtClean="0"/>
          </a:p>
          <a:p>
            <a:pPr marL="365760" indent="-256032" eaLnBrk="1" fontAlgn="auto" hangingPunct="1">
              <a:spcAft>
                <a:spcPts val="0"/>
              </a:spcAft>
              <a:buFont typeface="Arial" pitchFamily="34" charset="0"/>
              <a:buNone/>
              <a:defRPr/>
            </a:pPr>
            <a:r>
              <a:rPr lang="en-US" dirty="0" smtClean="0"/>
              <a:t>If the intending Contributor is a trustee of the account and signed the check, it is ok to accept without additional documentation.</a:t>
            </a:r>
          </a:p>
          <a:p>
            <a:pPr marL="365760" indent="-256032" eaLnBrk="1" fontAlgn="auto" hangingPunct="1">
              <a:spcAft>
                <a:spcPts val="0"/>
              </a:spcAft>
              <a:buFont typeface="Arial" pitchFamily="34" charset="0"/>
              <a:buNone/>
              <a:defRPr/>
            </a:pPr>
            <a:r>
              <a:rPr lang="en-US" dirty="0" smtClean="0"/>
              <a:t>If the intending Contributor is a trustee of the account but did not sign the check, a form must be signed in order to accept the contribution.</a:t>
            </a:r>
          </a:p>
          <a:p>
            <a:pPr marL="365760" indent="-256032" eaLnBrk="1" fontAlgn="auto" hangingPunct="1">
              <a:spcAft>
                <a:spcPts val="0"/>
              </a:spcAft>
              <a:buFont typeface="Arial" pitchFamily="34" charset="0"/>
              <a:buChar char="•"/>
              <a:defRPr/>
            </a:pPr>
            <a:endParaRPr lang="en-US" dirty="0" smtClean="0"/>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
            </a:r>
            <a:br>
              <a:rPr lang="en-US" dirty="0" smtClean="0"/>
            </a:br>
            <a:r>
              <a:rPr lang="en-US" dirty="0" smtClean="0"/>
              <a:t>Problem: Contribution is from a Trust Account</a:t>
            </a:r>
            <a:br>
              <a:rPr lang="en-US" dirty="0" smtClean="0"/>
            </a:br>
            <a:endParaRPr lang="en-US" dirty="0" smtClean="0"/>
          </a:p>
        </p:txBody>
      </p:sp>
      <p:sp>
        <p:nvSpPr>
          <p:cNvPr id="167940"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E747ED8-0321-4E78-85E5-EBA42C1F1D2E}" type="slidenum">
              <a:rPr lang="en-US" smtClean="0"/>
              <a:pPr/>
              <a:t>152</a:t>
            </a:fld>
            <a:endParaRPr lang="en-US" smtClean="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47500" lnSpcReduction="20000"/>
          </a:bodyPr>
          <a:lstStyle/>
          <a:p>
            <a:pPr marL="365760" indent="-256032" eaLnBrk="1" fontAlgn="auto" hangingPunct="1">
              <a:spcAft>
                <a:spcPts val="0"/>
              </a:spcAft>
              <a:buFont typeface="Arial" pitchFamily="34" charset="0"/>
              <a:buNone/>
              <a:defRPr/>
            </a:pPr>
            <a:r>
              <a:rPr lang="en-US" b="1" u="sng" dirty="0" smtClean="0"/>
              <a:t>Letter:</a:t>
            </a:r>
            <a:endParaRPr lang="en-US" dirty="0" smtClean="0"/>
          </a:p>
          <a:p>
            <a:pPr marL="365760" indent="-256032" eaLnBrk="1" fontAlgn="auto" hangingPunct="1">
              <a:spcAft>
                <a:spcPts val="0"/>
              </a:spcAft>
              <a:buFont typeface="Arial" pitchFamily="34" charset="0"/>
              <a:buNone/>
              <a:defRPr/>
            </a:pPr>
            <a:r>
              <a:rPr lang="en-US" dirty="0" smtClean="0"/>
              <a:t>Katherine O'Koniewski</a:t>
            </a:r>
          </a:p>
          <a:p>
            <a:pPr marL="365760" indent="-256032" eaLnBrk="1" fontAlgn="auto" hangingPunct="1">
              <a:spcAft>
                <a:spcPts val="0"/>
              </a:spcAft>
              <a:buFont typeface="Arial" pitchFamily="34" charset="0"/>
              <a:buNone/>
              <a:defRPr/>
            </a:pPr>
            <a:r>
              <a:rPr lang="en-US" dirty="0" smtClean="0"/>
              <a:t>2414 </a:t>
            </a:r>
            <a:r>
              <a:rPr lang="en-US" dirty="0" err="1" smtClean="0"/>
              <a:t>Tunlaw</a:t>
            </a:r>
            <a:r>
              <a:rPr lang="en-US" dirty="0" smtClean="0"/>
              <a:t> Rd, NW</a:t>
            </a:r>
          </a:p>
          <a:p>
            <a:pPr marL="365760" indent="-256032" eaLnBrk="1" fontAlgn="auto" hangingPunct="1">
              <a:spcAft>
                <a:spcPts val="0"/>
              </a:spcAft>
              <a:buFont typeface="Arial" pitchFamily="34" charset="0"/>
              <a:buNone/>
              <a:defRPr/>
            </a:pPr>
            <a:r>
              <a:rPr lang="en-US" dirty="0" smtClean="0"/>
              <a:t>Washington, DC 20007</a:t>
            </a:r>
          </a:p>
          <a:p>
            <a:pPr marL="365760" indent="-256032" eaLnBrk="1" fontAlgn="auto" hangingPunct="1">
              <a:spcAft>
                <a:spcPts val="0"/>
              </a:spcAft>
              <a:buFont typeface="Arial" pitchFamily="34" charset="0"/>
              <a:buNone/>
              <a:defRPr/>
            </a:pPr>
            <a:r>
              <a:rPr lang="en-US" dirty="0" smtClean="0"/>
              <a:t> </a:t>
            </a:r>
          </a:p>
          <a:p>
            <a:pPr marL="365760" indent="-256032" eaLnBrk="1" fontAlgn="auto" hangingPunct="1">
              <a:spcAft>
                <a:spcPts val="0"/>
              </a:spcAft>
              <a:buFont typeface="Arial" pitchFamily="34" charset="0"/>
              <a:buNone/>
              <a:defRPr/>
            </a:pPr>
            <a:r>
              <a:rPr lang="en-US" dirty="0" smtClean="0"/>
              <a:t>Dear Ms. O'Koniewski,</a:t>
            </a:r>
          </a:p>
          <a:p>
            <a:pPr marL="365760" indent="-256032" eaLnBrk="1" fontAlgn="auto" hangingPunct="1">
              <a:spcAft>
                <a:spcPts val="0"/>
              </a:spcAft>
              <a:buFont typeface="Arial" pitchFamily="34" charset="0"/>
              <a:buNone/>
              <a:defRPr/>
            </a:pPr>
            <a:r>
              <a:rPr lang="en-US" dirty="0" smtClean="0"/>
              <a:t>Thank you for your recent contribution of $_______ to the Democratic Congressional Campaign Committee: Check No. _____ dated ________.</a:t>
            </a:r>
          </a:p>
          <a:p>
            <a:pPr marL="365760" indent="-256032" eaLnBrk="1" fontAlgn="auto" hangingPunct="1">
              <a:spcAft>
                <a:spcPts val="0"/>
              </a:spcAft>
              <a:buFont typeface="Arial" pitchFamily="34" charset="0"/>
              <a:buNone/>
              <a:defRPr/>
            </a:pPr>
            <a:r>
              <a:rPr lang="en-US" dirty="0" smtClean="0"/>
              <a:t>Federal Election Commission ("FEC") regulations provide that, absent evidence to the contrary, any contribution made by check from a Living Trust must be reported as a contribution by the last person signing the instrument prior to delivery to the candidate or committee. Therefore, a check signed by a trustee who is not also the beneficial owner of the trust should be accompanied by a letter, signed statement, or some other evidence indicating the contributor and necessary contributor information. When the check and accompanying documents do not include all necessary contributor information, the campaign must use its best efforts to obtain such information.</a:t>
            </a:r>
          </a:p>
          <a:p>
            <a:pPr marL="365760" indent="-256032" eaLnBrk="1" fontAlgn="auto" hangingPunct="1">
              <a:spcAft>
                <a:spcPts val="0"/>
              </a:spcAft>
              <a:buFont typeface="Arial" pitchFamily="34" charset="0"/>
              <a:buNone/>
              <a:defRPr/>
            </a:pPr>
            <a:r>
              <a:rPr lang="en-US" dirty="0" smtClean="0"/>
              <a:t> </a:t>
            </a:r>
          </a:p>
          <a:p>
            <a:pPr marL="365760" indent="-256032" eaLnBrk="1" fontAlgn="auto" hangingPunct="1">
              <a:spcAft>
                <a:spcPts val="0"/>
              </a:spcAft>
              <a:buFont typeface="Arial" pitchFamily="34" charset="0"/>
              <a:buNone/>
              <a:defRPr/>
            </a:pPr>
            <a:r>
              <a:rPr lang="en-US" dirty="0" smtClean="0"/>
              <a:t>Granted that you are an owner of beneficial interest in the ________ Trust, please return the form in the enclosed envelope provided.  If you are not in fact an owner of beneficial interest in this Trust, your contribution must be returned. If you have any questions, please do not hesitate to contact ________________ at (___) _____________________.</a:t>
            </a:r>
          </a:p>
          <a:p>
            <a:pPr marL="365760" indent="-256032" eaLnBrk="1" fontAlgn="auto" hangingPunct="1">
              <a:spcAft>
                <a:spcPts val="0"/>
              </a:spcAft>
              <a:buFont typeface="Arial" pitchFamily="34" charset="0"/>
              <a:buNone/>
              <a:defRPr/>
            </a:pPr>
            <a:r>
              <a:rPr lang="en-US" dirty="0" smtClean="0"/>
              <a:t>(See response form next page.)</a:t>
            </a:r>
          </a:p>
          <a:p>
            <a:pPr marL="365760" indent="-256032" eaLnBrk="1" fontAlgn="auto" hangingPunct="1">
              <a:spcAft>
                <a:spcPts val="0"/>
              </a:spcAft>
              <a:buFont typeface="Arial" pitchFamily="34" charset="0"/>
              <a:buChar char="•"/>
              <a:defRPr/>
            </a:pPr>
            <a:endParaRPr lang="en-US" dirty="0" smtClean="0"/>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Problem: Contribution is from a Trust Account</a:t>
            </a:r>
          </a:p>
        </p:txBody>
      </p:sp>
      <p:sp>
        <p:nvSpPr>
          <p:cNvPr id="16896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5CB05C5-5749-4A56-AAAF-2E4BF8FEF595}" type="slidenum">
              <a:rPr lang="en-US" smtClean="0"/>
              <a:pPr/>
              <a:t>153</a:t>
            </a:fld>
            <a:endParaRPr lang="en-US" smtClean="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55000" lnSpcReduction="20000"/>
          </a:bodyPr>
          <a:lstStyle/>
          <a:p>
            <a:pPr marL="365760" indent="-256032" eaLnBrk="1" fontAlgn="auto" hangingPunct="1">
              <a:spcAft>
                <a:spcPts val="0"/>
              </a:spcAft>
              <a:buFont typeface="Arial" pitchFamily="34" charset="0"/>
              <a:buNone/>
              <a:defRPr/>
            </a:pPr>
            <a:r>
              <a:rPr lang="en-US" b="1" u="sng" dirty="0" smtClean="0"/>
              <a:t>Form:</a:t>
            </a:r>
            <a:endParaRPr lang="en-US" dirty="0" smtClean="0"/>
          </a:p>
          <a:p>
            <a:pPr marL="365760" indent="-256032" eaLnBrk="1" fontAlgn="auto" hangingPunct="1">
              <a:spcAft>
                <a:spcPts val="0"/>
              </a:spcAft>
              <a:buFont typeface="Arial" pitchFamily="34" charset="0"/>
              <a:buNone/>
              <a:defRPr/>
            </a:pPr>
            <a:r>
              <a:rPr lang="en-US" dirty="0" smtClean="0"/>
              <a:t>Katherine O'Koniewski</a:t>
            </a:r>
          </a:p>
          <a:p>
            <a:pPr marL="365760" indent="-256032" eaLnBrk="1" fontAlgn="auto" hangingPunct="1">
              <a:spcAft>
                <a:spcPts val="0"/>
              </a:spcAft>
              <a:buFont typeface="Arial" pitchFamily="34" charset="0"/>
              <a:buNone/>
              <a:defRPr/>
            </a:pPr>
            <a:r>
              <a:rPr lang="en-US" dirty="0" smtClean="0"/>
              <a:t>2414 </a:t>
            </a:r>
            <a:r>
              <a:rPr lang="en-US" dirty="0" err="1" smtClean="0"/>
              <a:t>Tunlaw</a:t>
            </a:r>
            <a:r>
              <a:rPr lang="en-US" dirty="0" smtClean="0"/>
              <a:t> Rd, NW</a:t>
            </a:r>
          </a:p>
          <a:p>
            <a:pPr marL="365760" indent="-256032" eaLnBrk="1" fontAlgn="auto" hangingPunct="1">
              <a:spcAft>
                <a:spcPts val="0"/>
              </a:spcAft>
              <a:buFont typeface="Arial" pitchFamily="34" charset="0"/>
              <a:buNone/>
              <a:defRPr/>
            </a:pPr>
            <a:r>
              <a:rPr lang="en-US" dirty="0" smtClean="0"/>
              <a:t>Washington, DC 20007</a:t>
            </a:r>
          </a:p>
          <a:p>
            <a:pPr marL="365760" indent="-256032" eaLnBrk="1" fontAlgn="auto" hangingPunct="1">
              <a:spcAft>
                <a:spcPts val="0"/>
              </a:spcAft>
              <a:buFont typeface="Arial" pitchFamily="34" charset="0"/>
              <a:buNone/>
              <a:defRPr/>
            </a:pPr>
            <a:r>
              <a:rPr lang="en-US" dirty="0" smtClean="0"/>
              <a:t> </a:t>
            </a:r>
            <a:endParaRPr lang="en-US" b="1" i="1" dirty="0" smtClean="0"/>
          </a:p>
          <a:p>
            <a:pPr marL="365760" indent="-256032" eaLnBrk="1" fontAlgn="auto" hangingPunct="1">
              <a:spcAft>
                <a:spcPts val="0"/>
              </a:spcAft>
              <a:buFont typeface="Arial" pitchFamily="34" charset="0"/>
              <a:buNone/>
              <a:defRPr/>
            </a:pPr>
            <a:r>
              <a:rPr lang="en-US" dirty="0" smtClean="0"/>
              <a:t>CONFIRMATION OF TRUST OWNERSHIP</a:t>
            </a:r>
            <a:endParaRPr lang="en-US" b="1" i="1" dirty="0" smtClean="0"/>
          </a:p>
          <a:p>
            <a:pPr marL="365760" indent="-256032" eaLnBrk="1" fontAlgn="auto" hangingPunct="1">
              <a:spcAft>
                <a:spcPts val="0"/>
              </a:spcAft>
              <a:buFont typeface="Arial" pitchFamily="34" charset="0"/>
              <a:buNone/>
              <a:defRPr/>
            </a:pPr>
            <a:r>
              <a:rPr lang="en-US" dirty="0" smtClean="0"/>
              <a:t> </a:t>
            </a:r>
            <a:endParaRPr lang="en-US" b="1" i="1" dirty="0" smtClean="0"/>
          </a:p>
          <a:p>
            <a:pPr marL="365760" indent="-256032" eaLnBrk="1" fontAlgn="auto" hangingPunct="1">
              <a:spcAft>
                <a:spcPts val="0"/>
              </a:spcAft>
              <a:buFont typeface="Arial" pitchFamily="34" charset="0"/>
              <a:buNone/>
              <a:defRPr/>
            </a:pPr>
            <a:r>
              <a:rPr lang="en-US" dirty="0" smtClean="0"/>
              <a:t>This confirms that I am the owner of beneficial interest in the ____________ Trust, and that it is my intent to contributed $20,000 from my personal funds, and not from any incorporated source or account, to the Democratic Congressional Campaign Committee on January 1st, 2010, check number 1234 and I would like the contribution credited solely in my name. </a:t>
            </a:r>
          </a:p>
          <a:p>
            <a:pPr marL="365760" indent="-256032" eaLnBrk="1" fontAlgn="auto" hangingPunct="1">
              <a:spcAft>
                <a:spcPts val="0"/>
              </a:spcAft>
              <a:buFont typeface="Arial" pitchFamily="34" charset="0"/>
              <a:buNone/>
              <a:defRPr/>
            </a:pPr>
            <a:r>
              <a:rPr lang="en-US" dirty="0" smtClean="0"/>
              <a:t> </a:t>
            </a:r>
          </a:p>
          <a:p>
            <a:pPr marL="365760" indent="-256032" eaLnBrk="1" fontAlgn="auto" hangingPunct="1">
              <a:spcAft>
                <a:spcPts val="0"/>
              </a:spcAft>
              <a:buFont typeface="Arial" pitchFamily="34" charset="0"/>
              <a:buNone/>
              <a:defRPr/>
            </a:pPr>
            <a:r>
              <a:rPr lang="en-US" dirty="0" smtClean="0"/>
              <a:t>Signed: ___________________________________________</a:t>
            </a:r>
          </a:p>
          <a:p>
            <a:pPr marL="365760" indent="-256032" eaLnBrk="1" fontAlgn="auto" hangingPunct="1">
              <a:spcAft>
                <a:spcPts val="0"/>
              </a:spcAft>
              <a:buFont typeface="Arial" pitchFamily="34" charset="0"/>
              <a:buNone/>
              <a:defRPr/>
            </a:pPr>
            <a:r>
              <a:rPr lang="en-US" dirty="0" smtClean="0"/>
              <a:t>	</a:t>
            </a:r>
          </a:p>
          <a:p>
            <a:pPr marL="365760" indent="-256032" eaLnBrk="1" fontAlgn="auto" hangingPunct="1">
              <a:spcAft>
                <a:spcPts val="0"/>
              </a:spcAft>
              <a:buFont typeface="Arial" pitchFamily="34" charset="0"/>
              <a:buNone/>
              <a:defRPr/>
            </a:pPr>
            <a:r>
              <a:rPr lang="en-US" dirty="0" smtClean="0"/>
              <a:t>Name Printed: _____________________________________		­­­­­­­­­­­­­­­­</a:t>
            </a:r>
          </a:p>
          <a:p>
            <a:pPr marL="365760" indent="-256032" eaLnBrk="1" fontAlgn="auto" hangingPunct="1">
              <a:spcAft>
                <a:spcPts val="0"/>
              </a:spcAft>
              <a:buFont typeface="Arial" pitchFamily="34" charset="0"/>
              <a:buNone/>
              <a:defRPr/>
            </a:pPr>
            <a:r>
              <a:rPr lang="en-US" dirty="0" smtClean="0"/>
              <a:t> </a:t>
            </a:r>
          </a:p>
          <a:p>
            <a:pPr marL="365760" indent="-256032" eaLnBrk="1" fontAlgn="auto" hangingPunct="1">
              <a:spcAft>
                <a:spcPts val="0"/>
              </a:spcAft>
              <a:buFont typeface="Arial" pitchFamily="34" charset="0"/>
              <a:buNone/>
              <a:defRPr/>
            </a:pPr>
            <a:r>
              <a:rPr lang="en-US" dirty="0" smtClean="0"/>
              <a:t>Date: ______________________________________________</a:t>
            </a:r>
          </a:p>
          <a:p>
            <a:pPr marL="365760" indent="-256032" eaLnBrk="1" fontAlgn="auto" hangingPunct="1">
              <a:spcAft>
                <a:spcPts val="0"/>
              </a:spcAft>
              <a:buFont typeface="Arial" pitchFamily="34" charset="0"/>
              <a:buNone/>
              <a:defRPr/>
            </a:pPr>
            <a:r>
              <a:rPr lang="en-US" b="1" i="1" dirty="0" smtClean="0"/>
              <a:t>Please fax completed form to Amy Salomone at (202) 741-7386 or email to </a:t>
            </a:r>
            <a:r>
              <a:rPr lang="en-US" b="1" i="1" dirty="0" smtClean="0">
                <a:hlinkClick r:id="rId2"/>
              </a:rPr>
              <a:t>Salomone@dccc.org</a:t>
            </a:r>
            <a:endParaRPr lang="en-US" dirty="0" smtClean="0"/>
          </a:p>
          <a:p>
            <a:pPr marL="365760" indent="-256032" eaLnBrk="1" fontAlgn="auto" hangingPunct="1">
              <a:spcAft>
                <a:spcPts val="0"/>
              </a:spcAft>
              <a:buFont typeface="Arial" pitchFamily="34" charset="0"/>
              <a:buChar char="•"/>
              <a:defRPr/>
            </a:pPr>
            <a:endParaRPr lang="en-US" dirty="0" smtClean="0"/>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Problem: Contribution is from a Trust Account</a:t>
            </a:r>
          </a:p>
        </p:txBody>
      </p:sp>
      <p:sp>
        <p:nvSpPr>
          <p:cNvPr id="169988"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3EC0269-C766-4EF5-B100-456654387EFD}" type="slidenum">
              <a:rPr lang="en-US" smtClean="0"/>
              <a:pPr/>
              <a:t>154</a:t>
            </a:fld>
            <a:endParaRPr lang="en-US" smtClean="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Content Placeholder 2"/>
          <p:cNvSpPr>
            <a:spLocks noGrp="1"/>
          </p:cNvSpPr>
          <p:nvPr>
            <p:ph idx="1"/>
          </p:nvPr>
        </p:nvSpPr>
        <p:spPr/>
        <p:txBody>
          <a:bodyPr/>
          <a:lstStyle/>
          <a:p>
            <a:pPr eaLnBrk="1" hangingPunct="1">
              <a:buFont typeface="Arial" charset="0"/>
              <a:buChar char="•"/>
            </a:pPr>
            <a:endParaRPr lang="en-US" b="1" u="sng" smtClean="0"/>
          </a:p>
          <a:p>
            <a:pPr eaLnBrk="1" hangingPunct="1">
              <a:buFont typeface="Arial" charset="0"/>
              <a:buChar char="•"/>
            </a:pPr>
            <a:r>
              <a:rPr lang="en-US" b="1" u="sng" smtClean="0"/>
              <a:t>Legally:</a:t>
            </a:r>
            <a:r>
              <a:rPr lang="en-US" smtClean="0"/>
              <a:t>  The campaign may accept contributions from unregistered political committees (committees not registered with the FEC) only if the unregistered committee had sufficient lawful funds in its account at the time it made the contribution.  Lawful funds are those that may be accepted by a federal political committee under the FECA.  Such contributions should not exceed $1,000 from any single unregistered committee.  </a:t>
            </a:r>
          </a:p>
          <a:p>
            <a:pPr eaLnBrk="1" hangingPunct="1">
              <a:buFont typeface="Arial" charset="0"/>
              <a:buChar char="•"/>
            </a:pPr>
            <a:endParaRPr lang="en-US" smtClean="0"/>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Problem:  Check is from a non-federal candidate or other unregistered committee</a:t>
            </a:r>
            <a:r>
              <a:rPr lang="en-US" dirty="0" smtClean="0"/>
              <a:t/>
            </a:r>
            <a:br>
              <a:rPr lang="en-US" dirty="0" smtClean="0"/>
            </a:br>
            <a:r>
              <a:rPr lang="en-US" dirty="0" smtClean="0"/>
              <a:t/>
            </a:r>
            <a:br>
              <a:rPr lang="en-US" dirty="0" smtClean="0"/>
            </a:br>
            <a:endParaRPr lang="en-US" dirty="0" smtClean="0"/>
          </a:p>
        </p:txBody>
      </p:sp>
      <p:sp>
        <p:nvSpPr>
          <p:cNvPr id="17101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4F66647-B22D-4B2A-9467-A0CD94AE7C23}" type="slidenum">
              <a:rPr lang="en-US" smtClean="0"/>
              <a:pPr/>
              <a:t>155</a:t>
            </a:fld>
            <a:endParaRPr lang="en-US" smtClean="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47500" lnSpcReduction="20000"/>
          </a:bodyPr>
          <a:lstStyle/>
          <a:p>
            <a:pPr marL="365760" indent="-256032" eaLnBrk="1" fontAlgn="auto" hangingPunct="1">
              <a:spcAft>
                <a:spcPts val="0"/>
              </a:spcAft>
              <a:buFont typeface="Arial" pitchFamily="34" charset="0"/>
              <a:buNone/>
              <a:defRPr/>
            </a:pPr>
            <a:r>
              <a:rPr lang="en-US" b="1" u="sng" dirty="0" smtClean="0"/>
              <a:t>Letter:</a:t>
            </a:r>
            <a:endParaRPr lang="en-US" dirty="0" smtClean="0"/>
          </a:p>
          <a:p>
            <a:pPr marL="365760" indent="-256032" eaLnBrk="1" fontAlgn="auto" hangingPunct="1">
              <a:spcAft>
                <a:spcPts val="0"/>
              </a:spcAft>
              <a:buFont typeface="Arial" pitchFamily="34" charset="0"/>
              <a:buNone/>
              <a:defRPr/>
            </a:pPr>
            <a:r>
              <a:rPr lang="en-US" dirty="0" smtClean="0"/>
              <a:t>Katherine O'Koniewski</a:t>
            </a:r>
          </a:p>
          <a:p>
            <a:pPr marL="365760" indent="-256032" eaLnBrk="1" fontAlgn="auto" hangingPunct="1">
              <a:spcAft>
                <a:spcPts val="0"/>
              </a:spcAft>
              <a:buFont typeface="Arial" pitchFamily="34" charset="0"/>
              <a:buNone/>
              <a:defRPr/>
            </a:pPr>
            <a:r>
              <a:rPr lang="en-US" dirty="0" smtClean="0"/>
              <a:t>2414 </a:t>
            </a:r>
            <a:r>
              <a:rPr lang="en-US" dirty="0" err="1" smtClean="0"/>
              <a:t>Tunlaw</a:t>
            </a:r>
            <a:r>
              <a:rPr lang="en-US" dirty="0" smtClean="0"/>
              <a:t> Rd, NW</a:t>
            </a:r>
          </a:p>
          <a:p>
            <a:pPr marL="365760" indent="-256032" eaLnBrk="1" fontAlgn="auto" hangingPunct="1">
              <a:spcAft>
                <a:spcPts val="0"/>
              </a:spcAft>
              <a:buFont typeface="Arial" pitchFamily="34" charset="0"/>
              <a:buNone/>
              <a:defRPr/>
            </a:pPr>
            <a:r>
              <a:rPr lang="en-US" dirty="0" smtClean="0"/>
              <a:t>Washington, DC 20007</a:t>
            </a:r>
          </a:p>
          <a:p>
            <a:pPr marL="365760" indent="-256032" eaLnBrk="1" fontAlgn="auto" hangingPunct="1">
              <a:spcAft>
                <a:spcPts val="0"/>
              </a:spcAft>
              <a:buFont typeface="Arial" pitchFamily="34" charset="0"/>
              <a:buNone/>
              <a:defRPr/>
            </a:pPr>
            <a:r>
              <a:rPr lang="en-US" dirty="0" smtClean="0"/>
              <a:t> </a:t>
            </a:r>
          </a:p>
          <a:p>
            <a:pPr marL="365760" indent="-256032" eaLnBrk="1" fontAlgn="auto" hangingPunct="1">
              <a:spcAft>
                <a:spcPts val="0"/>
              </a:spcAft>
              <a:buFont typeface="Arial" pitchFamily="34" charset="0"/>
              <a:buNone/>
              <a:defRPr/>
            </a:pPr>
            <a:r>
              <a:rPr lang="en-US" dirty="0" smtClean="0"/>
              <a:t>Dear Ms. O'Koniewski,</a:t>
            </a:r>
          </a:p>
          <a:p>
            <a:pPr marL="365760" indent="-256032" eaLnBrk="1" fontAlgn="auto" hangingPunct="1">
              <a:spcAft>
                <a:spcPts val="0"/>
              </a:spcAft>
              <a:buFont typeface="Arial" pitchFamily="34" charset="0"/>
              <a:buNone/>
              <a:defRPr/>
            </a:pPr>
            <a:r>
              <a:rPr lang="en-US" dirty="0" smtClean="0"/>
              <a:t>Thank you for your recent contribution of $_______ to the _______________ Democratic Congressional Campaign Committee, check no. _____ dated ________.</a:t>
            </a:r>
          </a:p>
          <a:p>
            <a:pPr marL="365760" indent="-256032" eaLnBrk="1" fontAlgn="auto" hangingPunct="1">
              <a:spcAft>
                <a:spcPts val="0"/>
              </a:spcAft>
              <a:buFont typeface="Arial" pitchFamily="34" charset="0"/>
              <a:buNone/>
              <a:defRPr/>
            </a:pPr>
            <a:r>
              <a:rPr lang="en-US" dirty="0" smtClean="0"/>
              <a:t>Because it appears that your committee is not registered with the Federal Election Commission, federal law requires us to verify that on the date your contribution was made, your account contained sufficient funds permissible under federal law.  Impermissible funds include contributions from corporations (including professional corporations and Subchapter S corporations), labor organizations, foreign nationals, and government contractors.</a:t>
            </a:r>
          </a:p>
          <a:p>
            <a:pPr marL="365760" indent="-256032" eaLnBrk="1" fontAlgn="auto" hangingPunct="1">
              <a:spcAft>
                <a:spcPts val="0"/>
              </a:spcAft>
              <a:buFont typeface="Arial" pitchFamily="34" charset="0"/>
              <a:buNone/>
              <a:defRPr/>
            </a:pPr>
            <a:r>
              <a:rPr lang="en-US" dirty="0" smtClean="0"/>
              <a:t>We would appreciate it if you would complete the enclosed form for our records, and return it to us in the envelope provided.  We must receive your response no later than 30 days after we initially received your contribution, or the contribution must be refunded to you.  Therefore, please return the form to us by ______________.  If you have any questions, please do not hesitate to contact ___________________ at _____________.</a:t>
            </a:r>
          </a:p>
          <a:p>
            <a:pPr marL="365760" indent="-256032" eaLnBrk="1" fontAlgn="auto" hangingPunct="1">
              <a:spcAft>
                <a:spcPts val="0"/>
              </a:spcAft>
              <a:buFont typeface="Arial" pitchFamily="34" charset="0"/>
              <a:buNone/>
              <a:defRPr/>
            </a:pPr>
            <a:r>
              <a:rPr lang="en-US" dirty="0" smtClean="0"/>
              <a:t>You should be aware that, if your committee's contributions in connection with federal elections exceed $1,000 in a calendar year, you would be required to register and file reports with the Federal Election Commission.</a:t>
            </a:r>
          </a:p>
          <a:p>
            <a:pPr marL="365760" indent="-256032" eaLnBrk="1" fontAlgn="auto" hangingPunct="1">
              <a:spcAft>
                <a:spcPts val="0"/>
              </a:spcAft>
              <a:buFont typeface="Arial" pitchFamily="34" charset="0"/>
              <a:buNone/>
              <a:defRPr/>
            </a:pPr>
            <a:r>
              <a:rPr lang="en-US" dirty="0" smtClean="0"/>
              <a:t>(See response card on next page.)</a:t>
            </a:r>
          </a:p>
          <a:p>
            <a:pPr marL="365760" indent="-256032" eaLnBrk="1" fontAlgn="auto" hangingPunct="1">
              <a:spcAft>
                <a:spcPts val="0"/>
              </a:spcAft>
              <a:buFont typeface="Arial" pitchFamily="34" charset="0"/>
              <a:buChar char="•"/>
              <a:defRPr/>
            </a:pPr>
            <a:endParaRPr lang="en-US" dirty="0" smtClean="0"/>
          </a:p>
        </p:txBody>
      </p:sp>
      <p:sp>
        <p:nvSpPr>
          <p:cNvPr id="29698" name="Title 1"/>
          <p:cNvSpPr>
            <a:spLocks noGrp="1"/>
          </p:cNvSpPr>
          <p:nvPr>
            <p:ph type="title"/>
          </p:nvPr>
        </p:nvSpPr>
        <p:spPr/>
        <p:txBody>
          <a:bodyPr>
            <a:normAutofit fontScale="90000"/>
          </a:bodyPr>
          <a:lstStyle/>
          <a:p>
            <a:pPr eaLnBrk="1" fontAlgn="auto" hangingPunct="1">
              <a:spcAft>
                <a:spcPts val="0"/>
              </a:spcAft>
              <a:defRPr/>
            </a:pPr>
            <a:r>
              <a:rPr lang="en-US" sz="3200" smtClean="0"/>
              <a:t>Problem:  Check is from a non-federal candidate or other unregistered committee</a:t>
            </a:r>
          </a:p>
        </p:txBody>
      </p:sp>
      <p:sp>
        <p:nvSpPr>
          <p:cNvPr id="172036"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B8404FE-1F46-4665-8D36-63C7407B6CE3}" type="slidenum">
              <a:rPr lang="en-US" smtClean="0"/>
              <a:pPr/>
              <a:t>156</a:t>
            </a:fld>
            <a:endParaRPr lang="en-US" smtClean="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70000" lnSpcReduction="20000"/>
          </a:bodyPr>
          <a:lstStyle/>
          <a:p>
            <a:pPr marL="365760" indent="-256032" eaLnBrk="1" fontAlgn="auto" hangingPunct="1">
              <a:spcAft>
                <a:spcPts val="0"/>
              </a:spcAft>
              <a:buFont typeface="Arial" pitchFamily="34" charset="0"/>
              <a:buNone/>
              <a:defRPr/>
            </a:pPr>
            <a:r>
              <a:rPr lang="en-US" b="1" u="sng" dirty="0" smtClean="0"/>
              <a:t>Form:</a:t>
            </a:r>
            <a:endParaRPr lang="en-US" dirty="0" smtClean="0"/>
          </a:p>
          <a:p>
            <a:pPr marL="365760" indent="-256032" eaLnBrk="1" fontAlgn="auto" hangingPunct="1">
              <a:spcAft>
                <a:spcPts val="0"/>
              </a:spcAft>
              <a:buFont typeface="Arial" pitchFamily="34" charset="0"/>
              <a:buNone/>
              <a:defRPr/>
            </a:pPr>
            <a:r>
              <a:rPr lang="en-US" dirty="0" smtClean="0"/>
              <a:t>Unregistered Committee Response Card</a:t>
            </a:r>
            <a:endParaRPr lang="en-US" b="1" i="1" dirty="0" smtClean="0"/>
          </a:p>
          <a:p>
            <a:pPr marL="365760" indent="-256032" eaLnBrk="1" fontAlgn="auto" hangingPunct="1">
              <a:spcAft>
                <a:spcPts val="0"/>
              </a:spcAft>
              <a:buFont typeface="Arial" pitchFamily="34" charset="0"/>
              <a:buNone/>
              <a:defRPr/>
            </a:pPr>
            <a:r>
              <a:rPr lang="en-US" dirty="0" smtClean="0"/>
              <a:t> </a:t>
            </a:r>
          </a:p>
          <a:p>
            <a:pPr marL="365760" indent="-256032" eaLnBrk="1" fontAlgn="auto" hangingPunct="1">
              <a:spcAft>
                <a:spcPts val="0"/>
              </a:spcAft>
              <a:buFont typeface="Arial" pitchFamily="34" charset="0"/>
              <a:buNone/>
              <a:defRPr/>
            </a:pPr>
            <a:r>
              <a:rPr lang="en-US" dirty="0" smtClean="0"/>
              <a:t>This is to confirm that [Campaign:  insert name of contributor]:</a:t>
            </a:r>
          </a:p>
          <a:p>
            <a:pPr marL="365760" indent="-256032" eaLnBrk="1" fontAlgn="auto" hangingPunct="1">
              <a:spcAft>
                <a:spcPts val="0"/>
              </a:spcAft>
              <a:buFont typeface="Arial" pitchFamily="34" charset="0"/>
              <a:buNone/>
              <a:defRPr/>
            </a:pPr>
            <a:r>
              <a:rPr lang="en-US" dirty="0" smtClean="0"/>
              <a:t>_____ (a)	Is registered with the Federal Election Commission -FEC ID. No. ______________</a:t>
            </a:r>
          </a:p>
          <a:p>
            <a:pPr marL="365760" indent="-256032" eaLnBrk="1" fontAlgn="auto" hangingPunct="1">
              <a:spcAft>
                <a:spcPts val="0"/>
              </a:spcAft>
              <a:buFont typeface="Arial" pitchFamily="34" charset="0"/>
              <a:buNone/>
              <a:defRPr/>
            </a:pPr>
            <a:r>
              <a:rPr lang="en-US" dirty="0" smtClean="0"/>
              <a:t>OR</a:t>
            </a:r>
          </a:p>
          <a:p>
            <a:pPr marL="365760" indent="-256032" eaLnBrk="1" fontAlgn="auto" hangingPunct="1">
              <a:spcAft>
                <a:spcPts val="0"/>
              </a:spcAft>
              <a:buFont typeface="Arial" pitchFamily="34" charset="0"/>
              <a:buNone/>
              <a:defRPr/>
            </a:pPr>
            <a:r>
              <a:rPr lang="en-US" dirty="0" smtClean="0"/>
              <a:t>_____ (b)	On [Campaign:  insert date of contribution], had over $ [Campaign:  insert amount of contribution] in funds in its account that were permissible under federal law (i.e., not from corporations, labor organizations, foreign nationals or government contractors).</a:t>
            </a:r>
          </a:p>
          <a:p>
            <a:pPr marL="365760" indent="-256032" eaLnBrk="1" fontAlgn="auto" hangingPunct="1">
              <a:spcAft>
                <a:spcPts val="0"/>
              </a:spcAft>
              <a:buFont typeface="Arial" pitchFamily="34" charset="0"/>
              <a:buNone/>
              <a:defRPr/>
            </a:pPr>
            <a:r>
              <a:rPr lang="en-US" dirty="0" smtClean="0"/>
              <a:t>	Signed:	__________________________</a:t>
            </a:r>
          </a:p>
          <a:p>
            <a:pPr marL="365760" indent="-256032" eaLnBrk="1" fontAlgn="auto" hangingPunct="1">
              <a:spcAft>
                <a:spcPts val="0"/>
              </a:spcAft>
              <a:buFont typeface="Arial" pitchFamily="34" charset="0"/>
              <a:buNone/>
              <a:defRPr/>
            </a:pPr>
            <a:r>
              <a:rPr lang="en-US" dirty="0" smtClean="0"/>
              <a:t>			__________________________</a:t>
            </a:r>
          </a:p>
          <a:p>
            <a:pPr marL="365760" indent="-256032" eaLnBrk="1" fontAlgn="auto" hangingPunct="1">
              <a:spcAft>
                <a:spcPts val="0"/>
              </a:spcAft>
              <a:buFont typeface="Arial" pitchFamily="34" charset="0"/>
              <a:buNone/>
              <a:defRPr/>
            </a:pPr>
            <a:r>
              <a:rPr lang="en-US" dirty="0" smtClean="0"/>
              <a:t>				 	(Position)</a:t>
            </a:r>
          </a:p>
          <a:p>
            <a:pPr marL="365760" indent="-256032" eaLnBrk="1" fontAlgn="auto" hangingPunct="1">
              <a:spcAft>
                <a:spcPts val="0"/>
              </a:spcAft>
              <a:buFont typeface="Arial" pitchFamily="34" charset="0"/>
              <a:buNone/>
              <a:defRPr/>
            </a:pPr>
            <a:r>
              <a:rPr lang="en-US" dirty="0" smtClean="0"/>
              <a:t>Date: ___________</a:t>
            </a:r>
          </a:p>
          <a:p>
            <a:pPr marL="365760" indent="-256032" eaLnBrk="1" fontAlgn="auto" hangingPunct="1">
              <a:spcAft>
                <a:spcPts val="0"/>
              </a:spcAft>
              <a:buFont typeface="Arial" pitchFamily="34" charset="0"/>
              <a:buChar char="•"/>
              <a:defRPr/>
            </a:pPr>
            <a:endParaRPr lang="en-US" dirty="0" smtClean="0"/>
          </a:p>
        </p:txBody>
      </p:sp>
      <p:sp>
        <p:nvSpPr>
          <p:cNvPr id="30722" name="Title 1"/>
          <p:cNvSpPr>
            <a:spLocks noGrp="1"/>
          </p:cNvSpPr>
          <p:nvPr>
            <p:ph type="title"/>
          </p:nvPr>
        </p:nvSpPr>
        <p:spPr/>
        <p:txBody>
          <a:bodyPr>
            <a:normAutofit fontScale="90000"/>
          </a:bodyPr>
          <a:lstStyle/>
          <a:p>
            <a:pPr eaLnBrk="1" fontAlgn="auto" hangingPunct="1">
              <a:spcAft>
                <a:spcPts val="0"/>
              </a:spcAft>
              <a:defRPr/>
            </a:pPr>
            <a:r>
              <a:rPr lang="en-US" sz="3200" smtClean="0"/>
              <a:t>Problem:  Check is from a non-federal candidate or other unregistered committee</a:t>
            </a:r>
          </a:p>
        </p:txBody>
      </p:sp>
      <p:sp>
        <p:nvSpPr>
          <p:cNvPr id="173060"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889CCCC-98E5-4649-889A-F1599D529C24}" type="slidenum">
              <a:rPr lang="en-US" smtClean="0"/>
              <a:pPr/>
              <a:t>157</a:t>
            </a:fld>
            <a:endParaRPr lang="en-US" smtClean="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92500" lnSpcReduction="20000"/>
          </a:bodyPr>
          <a:lstStyle/>
          <a:p>
            <a:pPr marL="365760" indent="-256032" eaLnBrk="1" fontAlgn="auto" hangingPunct="1">
              <a:spcAft>
                <a:spcPts val="0"/>
              </a:spcAft>
              <a:buFont typeface="Arial" pitchFamily="34" charset="0"/>
              <a:buChar char="•"/>
              <a:defRPr/>
            </a:pPr>
            <a:r>
              <a:rPr lang="en-US" b="1" u="sng" dirty="0" smtClean="0"/>
              <a:t>Legally:</a:t>
            </a:r>
            <a:r>
              <a:rPr lang="en-US" dirty="0" smtClean="0"/>
              <a:t> A contribution is attributed to the individual signing the check.  If the campaign receives a contribution that is clearly from one individual, but signed by another, it should obtain from the actual contributor a signed statement that he or she made the contribution.  This can happen when, for example, an individual has an accountant or secretary sign a check. </a:t>
            </a:r>
            <a:r>
              <a:rPr lang="en-US" u="sng" dirty="0" smtClean="0"/>
              <a:t>If the contributor is unable to sign and the check is signed by someone holding power of attorney over the account from which the funds are being contributed, they must complete the </a:t>
            </a:r>
            <a:r>
              <a:rPr lang="en-US" u="sng" dirty="0" err="1" smtClean="0"/>
              <a:t>folllowing</a:t>
            </a:r>
            <a:r>
              <a:rPr lang="en-US" u="sng" dirty="0" smtClean="0"/>
              <a:t> form.</a:t>
            </a:r>
            <a:endParaRPr lang="en-US" dirty="0" smtClean="0"/>
          </a:p>
          <a:p>
            <a:pPr marL="365760" indent="-256032" eaLnBrk="1" fontAlgn="auto" hangingPunct="1">
              <a:spcAft>
                <a:spcPts val="0"/>
              </a:spcAft>
              <a:buFont typeface="Arial" pitchFamily="34" charset="0"/>
              <a:buChar char="•"/>
              <a:defRPr/>
            </a:pPr>
            <a:endParaRPr lang="en-US" dirty="0" smtClean="0"/>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
            </a:r>
            <a:br>
              <a:rPr lang="en-US" dirty="0" smtClean="0"/>
            </a:br>
            <a:r>
              <a:rPr lang="en-US" dirty="0" smtClean="0"/>
              <a:t>Problem: Contributor does not have the ability so sign</a:t>
            </a:r>
            <a:br>
              <a:rPr lang="en-US" dirty="0" smtClean="0"/>
            </a:br>
            <a:endParaRPr lang="en-US" dirty="0" smtClean="0"/>
          </a:p>
        </p:txBody>
      </p:sp>
      <p:sp>
        <p:nvSpPr>
          <p:cNvPr id="17408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C56732C-4F7D-4C69-AB91-C8AE0675CF4C}" type="slidenum">
              <a:rPr lang="en-US" smtClean="0"/>
              <a:pPr/>
              <a:t>158</a:t>
            </a:fld>
            <a:endParaRPr lang="en-US" smtClean="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55000" lnSpcReduction="20000"/>
          </a:bodyPr>
          <a:lstStyle/>
          <a:p>
            <a:pPr marL="365760" indent="-256032" eaLnBrk="1" fontAlgn="auto" hangingPunct="1">
              <a:spcAft>
                <a:spcPts val="0"/>
              </a:spcAft>
              <a:buFont typeface="Arial" pitchFamily="34" charset="0"/>
              <a:buNone/>
              <a:defRPr/>
            </a:pPr>
            <a:r>
              <a:rPr lang="en-US" b="1" u="sng" dirty="0" smtClean="0"/>
              <a:t>Letter:</a:t>
            </a:r>
            <a:endParaRPr lang="en-US" dirty="0" smtClean="0"/>
          </a:p>
          <a:p>
            <a:pPr marL="365760" indent="-256032" eaLnBrk="1" fontAlgn="auto" hangingPunct="1">
              <a:spcAft>
                <a:spcPts val="0"/>
              </a:spcAft>
              <a:buFont typeface="Arial" pitchFamily="34" charset="0"/>
              <a:buNone/>
              <a:defRPr/>
            </a:pPr>
            <a:r>
              <a:rPr lang="en-US" dirty="0" smtClean="0"/>
              <a:t>Katherine O'Koniewski</a:t>
            </a:r>
          </a:p>
          <a:p>
            <a:pPr marL="365760" indent="-256032" eaLnBrk="1" fontAlgn="auto" hangingPunct="1">
              <a:spcAft>
                <a:spcPts val="0"/>
              </a:spcAft>
              <a:buFont typeface="Arial" pitchFamily="34" charset="0"/>
              <a:buNone/>
              <a:defRPr/>
            </a:pPr>
            <a:r>
              <a:rPr lang="en-US" dirty="0" smtClean="0"/>
              <a:t>2414 </a:t>
            </a:r>
            <a:r>
              <a:rPr lang="en-US" dirty="0" err="1" smtClean="0"/>
              <a:t>Tunlaw</a:t>
            </a:r>
            <a:r>
              <a:rPr lang="en-US" dirty="0" smtClean="0"/>
              <a:t> Rd, NW</a:t>
            </a:r>
          </a:p>
          <a:p>
            <a:pPr marL="365760" indent="-256032" eaLnBrk="1" fontAlgn="auto" hangingPunct="1">
              <a:spcAft>
                <a:spcPts val="0"/>
              </a:spcAft>
              <a:buFont typeface="Arial" pitchFamily="34" charset="0"/>
              <a:buNone/>
              <a:defRPr/>
            </a:pPr>
            <a:r>
              <a:rPr lang="en-US" dirty="0" smtClean="0"/>
              <a:t>Washington, DC 20007</a:t>
            </a:r>
          </a:p>
          <a:p>
            <a:pPr marL="365760" indent="-256032" eaLnBrk="1" fontAlgn="auto" hangingPunct="1">
              <a:spcAft>
                <a:spcPts val="0"/>
              </a:spcAft>
              <a:buFont typeface="Arial" pitchFamily="34" charset="0"/>
              <a:buNone/>
              <a:defRPr/>
            </a:pPr>
            <a:r>
              <a:rPr lang="en-US" dirty="0" smtClean="0"/>
              <a:t> </a:t>
            </a:r>
          </a:p>
          <a:p>
            <a:pPr marL="365760" indent="-256032" eaLnBrk="1" fontAlgn="auto" hangingPunct="1">
              <a:spcAft>
                <a:spcPts val="0"/>
              </a:spcAft>
              <a:buFont typeface="Arial" pitchFamily="34" charset="0"/>
              <a:buNone/>
              <a:defRPr/>
            </a:pPr>
            <a:r>
              <a:rPr lang="en-US" dirty="0" smtClean="0"/>
              <a:t>Dear Ms. O'Koniewski,</a:t>
            </a:r>
          </a:p>
          <a:p>
            <a:pPr marL="365760" indent="-256032" eaLnBrk="1" fontAlgn="auto" hangingPunct="1">
              <a:spcAft>
                <a:spcPts val="0"/>
              </a:spcAft>
              <a:buFont typeface="Arial" pitchFamily="34" charset="0"/>
              <a:buNone/>
              <a:defRPr/>
            </a:pPr>
            <a:r>
              <a:rPr lang="en-US" dirty="0" smtClean="0"/>
              <a:t>Thank you for your recent contribution of $_______ to the Democratic Congressional Campaign Committee: Check No. _____ dated ________.</a:t>
            </a:r>
          </a:p>
          <a:p>
            <a:pPr marL="365760" indent="-256032" eaLnBrk="1" fontAlgn="auto" hangingPunct="1">
              <a:spcAft>
                <a:spcPts val="0"/>
              </a:spcAft>
              <a:buFont typeface="Arial" pitchFamily="34" charset="0"/>
              <a:buNone/>
              <a:defRPr/>
            </a:pPr>
            <a:r>
              <a:rPr lang="en-US" dirty="0" smtClean="0"/>
              <a:t>Federal law requires that when a check used to make a contribution is signed by someone other than the contributor, that the check must be accompanied by evidence indicating that the contributor intended to make the contribution.  Since the above-mentioned contribution did not contain your signature, we would appreciate it if either you or a legally authorized signer could sign the enclosed form which confirms your contribution for our records in accordance with federal law.</a:t>
            </a:r>
          </a:p>
          <a:p>
            <a:pPr marL="365760" indent="-256032" eaLnBrk="1" fontAlgn="auto" hangingPunct="1">
              <a:spcAft>
                <a:spcPts val="0"/>
              </a:spcAft>
              <a:buFont typeface="Arial" pitchFamily="34" charset="0"/>
              <a:buNone/>
              <a:defRPr/>
            </a:pPr>
            <a:r>
              <a:rPr lang="en-US" dirty="0" smtClean="0"/>
              <a:t>Please return the form in the enclosed envelope provided.  If you have any questions, please do not hesitate to contact ________________ at (___) _____________________.</a:t>
            </a:r>
          </a:p>
          <a:p>
            <a:pPr marL="365760" indent="-256032" eaLnBrk="1" fontAlgn="auto" hangingPunct="1">
              <a:spcAft>
                <a:spcPts val="0"/>
              </a:spcAft>
              <a:buFont typeface="Arial" pitchFamily="34" charset="0"/>
              <a:buNone/>
              <a:defRPr/>
            </a:pPr>
            <a:r>
              <a:rPr lang="en-US" dirty="0" smtClean="0"/>
              <a:t> </a:t>
            </a:r>
          </a:p>
          <a:p>
            <a:pPr marL="365760" indent="-256032" eaLnBrk="1" fontAlgn="auto" hangingPunct="1">
              <a:spcAft>
                <a:spcPts val="0"/>
              </a:spcAft>
              <a:buFont typeface="Arial" pitchFamily="34" charset="0"/>
              <a:buNone/>
              <a:defRPr/>
            </a:pPr>
            <a:r>
              <a:rPr lang="en-US" dirty="0" smtClean="0"/>
              <a:t>(See response form next page.)</a:t>
            </a:r>
          </a:p>
          <a:p>
            <a:pPr marL="365760" indent="-256032" eaLnBrk="1" fontAlgn="auto" hangingPunct="1">
              <a:spcAft>
                <a:spcPts val="0"/>
              </a:spcAft>
              <a:buFont typeface="Arial" pitchFamily="34" charset="0"/>
              <a:buChar char="•"/>
              <a:defRPr/>
            </a:pPr>
            <a:endParaRPr lang="en-US" dirty="0" smtClean="0"/>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Problem: Contributor does not have the ability so sign</a:t>
            </a:r>
          </a:p>
        </p:txBody>
      </p:sp>
      <p:sp>
        <p:nvSpPr>
          <p:cNvPr id="175108"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4AF0BCA-AD10-452A-A064-0E19CABB98FB}" type="slidenum">
              <a:rPr lang="en-US" smtClean="0"/>
              <a:pPr/>
              <a:t>159</a:t>
            </a:fld>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p:txBody>
          <a:bodyPr/>
          <a:lstStyle/>
          <a:p>
            <a:pPr marL="623888" indent="-514350" eaLnBrk="1" hangingPunct="1">
              <a:buFont typeface="Arial" charset="0"/>
              <a:buChar char="•"/>
            </a:pPr>
            <a:r>
              <a:rPr lang="en-US" b="1" dirty="0" smtClean="0"/>
              <a:t>What is the “Long Term”?</a:t>
            </a:r>
          </a:p>
          <a:p>
            <a:pPr marL="879475" lvl="1" indent="-514350" eaLnBrk="1" hangingPunct="1">
              <a:buFont typeface="Arial" charset="0"/>
              <a:buChar char="•"/>
            </a:pPr>
            <a:r>
              <a:rPr lang="en-US" b="1" dirty="0" smtClean="0"/>
              <a:t>An enormous </a:t>
            </a:r>
            <a:r>
              <a:rPr lang="en-US" b="1" dirty="0" err="1" smtClean="0"/>
              <a:t>pdf</a:t>
            </a:r>
            <a:r>
              <a:rPr lang="en-US" b="1" dirty="0" smtClean="0"/>
              <a:t> document that captures Leader Pelosi’s entire schedule for that calendar year</a:t>
            </a:r>
          </a:p>
          <a:p>
            <a:pPr marL="879475" lvl="1" indent="-514350" eaLnBrk="1" hangingPunct="1">
              <a:buFont typeface="Arial" charset="0"/>
              <a:buChar char="•"/>
            </a:pPr>
            <a:r>
              <a:rPr lang="en-US" b="1" dirty="0" smtClean="0"/>
              <a:t>This document lives in the top tier in </a:t>
            </a:r>
            <a:r>
              <a:rPr lang="en-US" b="1" dirty="0" smtClean="0"/>
              <a:t>Kellie’s </a:t>
            </a:r>
            <a:r>
              <a:rPr lang="en-US" b="1" dirty="0" smtClean="0"/>
              <a:t>inbox. You can take it to your desk, but consider it like a Library book was back when we had libraries. You need to tell </a:t>
            </a:r>
            <a:r>
              <a:rPr lang="en-US" b="1" dirty="0" smtClean="0"/>
              <a:t>Kellie if </a:t>
            </a:r>
            <a:r>
              <a:rPr lang="en-US" b="1" dirty="0" smtClean="0"/>
              <a:t>you are taking it, and you need to return it once you are done. It cannot float around the office.</a:t>
            </a:r>
          </a:p>
          <a:p>
            <a:pPr marL="879475" lvl="1" indent="-514350" eaLnBrk="1" hangingPunct="1">
              <a:buFont typeface="Arial" charset="0"/>
              <a:buChar char="•"/>
            </a:pPr>
            <a:r>
              <a:rPr lang="en-US" b="1" dirty="0" smtClean="0"/>
              <a:t>This is our most important tool for NP fundraising, and you need to utilize it</a:t>
            </a:r>
          </a:p>
          <a:p>
            <a:pPr marL="879475" lvl="1" indent="-514350" eaLnBrk="1" hangingPunct="1">
              <a:buFont typeface="Arial" charset="0"/>
              <a:buChar char="•"/>
            </a:pPr>
            <a:r>
              <a:rPr lang="en-US" b="1" dirty="0" smtClean="0"/>
              <a:t>An updated one will be available every day</a:t>
            </a:r>
          </a:p>
          <a:p>
            <a:pPr marL="879475" lvl="1" indent="-514350" eaLnBrk="1" hangingPunct="1">
              <a:buFont typeface="Arial" charset="0"/>
              <a:buChar char="•"/>
            </a:pPr>
            <a:endParaRPr lang="en-US" b="1" dirty="0" smtClean="0"/>
          </a:p>
        </p:txBody>
      </p:sp>
      <p:sp>
        <p:nvSpPr>
          <p:cNvPr id="10242"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t>Leader Pelosi Scheduling: NP’s Long Term Schedule</a:t>
            </a:r>
            <a:endParaRPr lang="en-US" dirty="0"/>
          </a:p>
        </p:txBody>
      </p:sp>
      <p:sp>
        <p:nvSpPr>
          <p:cNvPr id="2765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9046F07-E94F-49D8-9481-91A027CED408}" type="slidenum">
              <a:rPr lang="en-US" smtClean="0"/>
              <a:pPr/>
              <a:t>16</a:t>
            </a:fld>
            <a:endParaRPr lang="en-US" smtClean="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32500" lnSpcReduction="20000"/>
          </a:bodyPr>
          <a:lstStyle/>
          <a:p>
            <a:pPr marL="365760" indent="-256032" eaLnBrk="1" fontAlgn="auto" hangingPunct="1">
              <a:spcAft>
                <a:spcPts val="0"/>
              </a:spcAft>
              <a:buFont typeface="Arial" pitchFamily="34" charset="0"/>
              <a:buNone/>
              <a:defRPr/>
            </a:pPr>
            <a:r>
              <a:rPr lang="en-US" b="1" u="sng" dirty="0" smtClean="0"/>
              <a:t>Form:</a:t>
            </a:r>
            <a:endParaRPr lang="en-US" dirty="0" smtClean="0"/>
          </a:p>
          <a:p>
            <a:pPr marL="365760" indent="-256032" eaLnBrk="1" fontAlgn="auto" hangingPunct="1">
              <a:spcAft>
                <a:spcPts val="0"/>
              </a:spcAft>
              <a:buFont typeface="Arial" pitchFamily="34" charset="0"/>
              <a:buNone/>
              <a:defRPr/>
            </a:pPr>
            <a:r>
              <a:rPr lang="en-US" dirty="0" smtClean="0"/>
              <a:t>CONFIRMATION OF PERSONAL FUNDS via POWER OF ATTORNEY</a:t>
            </a:r>
            <a:endParaRPr lang="en-US" b="1" i="1" dirty="0" smtClean="0"/>
          </a:p>
          <a:p>
            <a:pPr marL="365760" indent="-256032" eaLnBrk="1" fontAlgn="auto" hangingPunct="1">
              <a:spcAft>
                <a:spcPts val="0"/>
              </a:spcAft>
              <a:buFont typeface="Arial" pitchFamily="34" charset="0"/>
              <a:buNone/>
              <a:defRPr/>
            </a:pPr>
            <a:r>
              <a:rPr lang="en-US" dirty="0" smtClean="0"/>
              <a:t> </a:t>
            </a:r>
          </a:p>
          <a:p>
            <a:pPr marL="365760" indent="-256032" eaLnBrk="1" fontAlgn="auto" hangingPunct="1">
              <a:spcAft>
                <a:spcPts val="0"/>
              </a:spcAft>
              <a:buFont typeface="Arial" pitchFamily="34" charset="0"/>
              <a:buNone/>
              <a:defRPr/>
            </a:pPr>
            <a:r>
              <a:rPr lang="en-US" dirty="0" smtClean="0"/>
              <a:t>Katherine O'Koniewski</a:t>
            </a:r>
          </a:p>
          <a:p>
            <a:pPr marL="365760" indent="-256032" eaLnBrk="1" fontAlgn="auto" hangingPunct="1">
              <a:spcAft>
                <a:spcPts val="0"/>
              </a:spcAft>
              <a:buFont typeface="Arial" pitchFamily="34" charset="0"/>
              <a:buNone/>
              <a:defRPr/>
            </a:pPr>
            <a:r>
              <a:rPr lang="en-US" dirty="0" smtClean="0"/>
              <a:t>c/o Joss Aune</a:t>
            </a:r>
          </a:p>
          <a:p>
            <a:pPr marL="365760" indent="-256032" eaLnBrk="1" fontAlgn="auto" hangingPunct="1">
              <a:spcAft>
                <a:spcPts val="0"/>
              </a:spcAft>
              <a:buFont typeface="Arial" pitchFamily="34" charset="0"/>
              <a:buNone/>
              <a:defRPr/>
            </a:pPr>
            <a:r>
              <a:rPr lang="en-US" dirty="0" smtClean="0"/>
              <a:t>2414 </a:t>
            </a:r>
            <a:r>
              <a:rPr lang="en-US" dirty="0" err="1" smtClean="0"/>
              <a:t>Tunlaw</a:t>
            </a:r>
            <a:r>
              <a:rPr lang="en-US" dirty="0" smtClean="0"/>
              <a:t> Rd, NW</a:t>
            </a:r>
          </a:p>
          <a:p>
            <a:pPr marL="365760" indent="-256032" eaLnBrk="1" fontAlgn="auto" hangingPunct="1">
              <a:spcAft>
                <a:spcPts val="0"/>
              </a:spcAft>
              <a:buFont typeface="Arial" pitchFamily="34" charset="0"/>
              <a:buNone/>
              <a:defRPr/>
            </a:pPr>
            <a:r>
              <a:rPr lang="en-US" dirty="0" smtClean="0"/>
              <a:t>Washington, DC 20007</a:t>
            </a:r>
          </a:p>
          <a:p>
            <a:pPr marL="365760" indent="-256032" eaLnBrk="1" fontAlgn="auto" hangingPunct="1">
              <a:spcAft>
                <a:spcPts val="0"/>
              </a:spcAft>
              <a:buFont typeface="Arial" pitchFamily="34" charset="0"/>
              <a:buNone/>
              <a:defRPr/>
            </a:pPr>
            <a:r>
              <a:rPr lang="en-US" dirty="0" smtClean="0"/>
              <a:t> </a:t>
            </a:r>
          </a:p>
          <a:p>
            <a:pPr marL="365760" indent="-256032" eaLnBrk="1" fontAlgn="auto" hangingPunct="1">
              <a:spcAft>
                <a:spcPts val="0"/>
              </a:spcAft>
              <a:buFont typeface="Arial" pitchFamily="34" charset="0"/>
              <a:buNone/>
              <a:defRPr/>
            </a:pPr>
            <a:r>
              <a:rPr lang="en-US" dirty="0" smtClean="0"/>
              <a:t>This confirms that I contributed $2,000 from my personal funds, and not from any incorporated source or account, to the Democratic Congressional Campaign Committee, check number 1412, dated 10/26/2010, and I would like the contribution credited solely in my name. </a:t>
            </a:r>
          </a:p>
          <a:p>
            <a:pPr marL="365760" indent="-256032" eaLnBrk="1" fontAlgn="auto" hangingPunct="1">
              <a:spcAft>
                <a:spcPts val="0"/>
              </a:spcAft>
              <a:buFont typeface="Arial" pitchFamily="34" charset="0"/>
              <a:buNone/>
              <a:defRPr/>
            </a:pPr>
            <a:r>
              <a:rPr lang="en-US" b="1" i="1" dirty="0" smtClean="0"/>
              <a:t> </a:t>
            </a:r>
            <a:endParaRPr lang="en-US" b="1" dirty="0" smtClean="0"/>
          </a:p>
          <a:p>
            <a:pPr marL="365760" indent="-256032" eaLnBrk="1" fontAlgn="auto" hangingPunct="1">
              <a:spcAft>
                <a:spcPts val="0"/>
              </a:spcAft>
              <a:buFont typeface="Arial" pitchFamily="34" charset="0"/>
              <a:buNone/>
              <a:defRPr/>
            </a:pPr>
            <a:r>
              <a:rPr lang="en-US" dirty="0" smtClean="0"/>
              <a:t>Signed: ___________________________________________</a:t>
            </a:r>
          </a:p>
          <a:p>
            <a:pPr marL="365760" indent="-256032" eaLnBrk="1" fontAlgn="auto" hangingPunct="1">
              <a:spcAft>
                <a:spcPts val="0"/>
              </a:spcAft>
              <a:buFont typeface="Arial" pitchFamily="34" charset="0"/>
              <a:buNone/>
              <a:defRPr/>
            </a:pPr>
            <a:r>
              <a:rPr lang="en-US" dirty="0" smtClean="0"/>
              <a:t>	</a:t>
            </a:r>
          </a:p>
          <a:p>
            <a:pPr marL="365760" indent="-256032" eaLnBrk="1" fontAlgn="auto" hangingPunct="1">
              <a:spcAft>
                <a:spcPts val="0"/>
              </a:spcAft>
              <a:buFont typeface="Arial" pitchFamily="34" charset="0"/>
              <a:buNone/>
              <a:defRPr/>
            </a:pPr>
            <a:r>
              <a:rPr lang="en-US" dirty="0" smtClean="0"/>
              <a:t>Name Printed: _____________________________________		­­­­­­­­­­­­­­­­</a:t>
            </a:r>
          </a:p>
          <a:p>
            <a:pPr marL="365760" indent="-256032" eaLnBrk="1" fontAlgn="auto" hangingPunct="1">
              <a:spcAft>
                <a:spcPts val="0"/>
              </a:spcAft>
              <a:buFont typeface="Arial" pitchFamily="34" charset="0"/>
              <a:buNone/>
              <a:defRPr/>
            </a:pPr>
            <a:r>
              <a:rPr lang="en-US" dirty="0" smtClean="0"/>
              <a:t> </a:t>
            </a:r>
          </a:p>
          <a:p>
            <a:pPr marL="365760" indent="-256032" eaLnBrk="1" fontAlgn="auto" hangingPunct="1">
              <a:spcAft>
                <a:spcPts val="0"/>
              </a:spcAft>
              <a:buFont typeface="Arial" pitchFamily="34" charset="0"/>
              <a:buNone/>
              <a:defRPr/>
            </a:pPr>
            <a:r>
              <a:rPr lang="en-US" dirty="0" smtClean="0"/>
              <a:t>Date: ______________________________________________</a:t>
            </a:r>
          </a:p>
          <a:p>
            <a:pPr marL="365760" indent="-256032" eaLnBrk="1" fontAlgn="auto" hangingPunct="1">
              <a:spcAft>
                <a:spcPts val="0"/>
              </a:spcAft>
              <a:buFont typeface="Arial" pitchFamily="34" charset="0"/>
              <a:buNone/>
              <a:defRPr/>
            </a:pPr>
            <a:r>
              <a:rPr lang="en-US" b="1" i="1" dirty="0" smtClean="0"/>
              <a:t>OR IF DONOR CANNOT SIGN</a:t>
            </a:r>
            <a:endParaRPr lang="en-US" dirty="0" smtClean="0"/>
          </a:p>
          <a:p>
            <a:pPr marL="365760" indent="-256032" eaLnBrk="1" fontAlgn="auto" hangingPunct="1">
              <a:spcAft>
                <a:spcPts val="0"/>
              </a:spcAft>
              <a:buFont typeface="Arial" pitchFamily="34" charset="0"/>
              <a:buNone/>
              <a:defRPr/>
            </a:pPr>
            <a:r>
              <a:rPr lang="en-US" dirty="0" smtClean="0"/>
              <a:t>It is the intent of Katherine L. O'Koniewski to contribute $2,000 to the Democratic Congressional Campaign Committee. Her contribution is drawn on check number 1412, dated 10/26/2010, and she would like the contribution credited solely in her name.</a:t>
            </a:r>
          </a:p>
          <a:p>
            <a:pPr marL="365760" indent="-256032" eaLnBrk="1" fontAlgn="auto" hangingPunct="1">
              <a:spcAft>
                <a:spcPts val="0"/>
              </a:spcAft>
              <a:buFont typeface="Arial" pitchFamily="34" charset="0"/>
              <a:buNone/>
              <a:defRPr/>
            </a:pPr>
            <a:r>
              <a:rPr lang="en-US" dirty="0" smtClean="0"/>
              <a:t>By signing below, I attest that I hold power of attorney over this account, and am therefore authorized to sign for this contribution on behalf of Ms. O'Koniewski</a:t>
            </a:r>
          </a:p>
          <a:p>
            <a:pPr marL="365760" indent="-256032" eaLnBrk="1" fontAlgn="auto" hangingPunct="1">
              <a:spcAft>
                <a:spcPts val="0"/>
              </a:spcAft>
              <a:buFont typeface="Arial" pitchFamily="34" charset="0"/>
              <a:buNone/>
              <a:defRPr/>
            </a:pPr>
            <a:r>
              <a:rPr lang="en-US" dirty="0" smtClean="0"/>
              <a:t> </a:t>
            </a:r>
          </a:p>
          <a:p>
            <a:pPr marL="365760" indent="-256032" eaLnBrk="1" fontAlgn="auto" hangingPunct="1">
              <a:spcAft>
                <a:spcPts val="0"/>
              </a:spcAft>
              <a:buFont typeface="Arial" pitchFamily="34" charset="0"/>
              <a:buNone/>
              <a:defRPr/>
            </a:pPr>
            <a:r>
              <a:rPr lang="en-US" dirty="0" smtClean="0"/>
              <a:t>Signed: ___________________________________________</a:t>
            </a:r>
          </a:p>
          <a:p>
            <a:pPr marL="365760" indent="-256032" eaLnBrk="1" fontAlgn="auto" hangingPunct="1">
              <a:spcAft>
                <a:spcPts val="0"/>
              </a:spcAft>
              <a:buFont typeface="Arial" pitchFamily="34" charset="0"/>
              <a:buNone/>
              <a:defRPr/>
            </a:pPr>
            <a:r>
              <a:rPr lang="en-US" dirty="0" smtClean="0"/>
              <a:t>	</a:t>
            </a:r>
          </a:p>
          <a:p>
            <a:pPr marL="365760" indent="-256032" eaLnBrk="1" fontAlgn="auto" hangingPunct="1">
              <a:spcAft>
                <a:spcPts val="0"/>
              </a:spcAft>
              <a:buFont typeface="Arial" pitchFamily="34" charset="0"/>
              <a:buNone/>
              <a:defRPr/>
            </a:pPr>
            <a:r>
              <a:rPr lang="en-US" dirty="0" smtClean="0"/>
              <a:t>Name Printed: _____________________________________		­­­­­­­­­­­­­­­­</a:t>
            </a:r>
          </a:p>
          <a:p>
            <a:pPr marL="365760" indent="-256032" eaLnBrk="1" fontAlgn="auto" hangingPunct="1">
              <a:spcAft>
                <a:spcPts val="0"/>
              </a:spcAft>
              <a:buFont typeface="Arial" pitchFamily="34" charset="0"/>
              <a:buNone/>
              <a:defRPr/>
            </a:pPr>
            <a:r>
              <a:rPr lang="en-US" dirty="0" smtClean="0"/>
              <a:t> </a:t>
            </a:r>
          </a:p>
          <a:p>
            <a:pPr marL="365760" indent="-256032" eaLnBrk="1" fontAlgn="auto" hangingPunct="1">
              <a:spcAft>
                <a:spcPts val="0"/>
              </a:spcAft>
              <a:buFont typeface="Arial" pitchFamily="34" charset="0"/>
              <a:buNone/>
              <a:defRPr/>
            </a:pPr>
            <a:r>
              <a:rPr lang="en-US" dirty="0" smtClean="0"/>
              <a:t>Date: ______________________________________________</a:t>
            </a:r>
          </a:p>
          <a:p>
            <a:pPr marL="365760" indent="-256032" eaLnBrk="1" fontAlgn="auto" hangingPunct="1">
              <a:spcAft>
                <a:spcPts val="0"/>
              </a:spcAft>
              <a:buFont typeface="Arial" pitchFamily="34" charset="0"/>
              <a:buNone/>
              <a:defRPr/>
            </a:pPr>
            <a:r>
              <a:rPr lang="en-US" b="1" i="1" dirty="0" smtClean="0"/>
              <a:t>Please fax completed form to Amy Salomone at (202) 741-7386 or email to </a:t>
            </a:r>
            <a:r>
              <a:rPr lang="en-US" b="1" i="1" dirty="0" smtClean="0">
                <a:hlinkClick r:id="rId2"/>
              </a:rPr>
              <a:t>Salomone@dccc.org</a:t>
            </a:r>
            <a:endParaRPr lang="en-US" dirty="0" smtClean="0"/>
          </a:p>
          <a:p>
            <a:pPr marL="365760" indent="-256032" eaLnBrk="1" fontAlgn="auto" hangingPunct="1">
              <a:spcAft>
                <a:spcPts val="0"/>
              </a:spcAft>
              <a:buFont typeface="Arial" pitchFamily="34" charset="0"/>
              <a:buChar char="•"/>
              <a:defRPr/>
            </a:pPr>
            <a:endParaRPr lang="en-US" dirty="0" smtClean="0"/>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Problem: Contributor does not have the ability so sign</a:t>
            </a:r>
          </a:p>
        </p:txBody>
      </p:sp>
      <p:sp>
        <p:nvSpPr>
          <p:cNvPr id="17613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5CA0411-FC32-433F-8E96-32CAD0E33F33}" type="slidenum">
              <a:rPr lang="en-US" smtClean="0"/>
              <a:pPr/>
              <a:t>160</a:t>
            </a:fld>
            <a:endParaRPr lang="en-US" smtClean="0"/>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Content Placeholder 1"/>
          <p:cNvSpPr>
            <a:spLocks noGrp="1"/>
          </p:cNvSpPr>
          <p:nvPr>
            <p:ph idx="1"/>
          </p:nvPr>
        </p:nvSpPr>
        <p:spPr/>
        <p:txBody>
          <a:bodyPr/>
          <a:lstStyle/>
          <a:p>
            <a:pPr eaLnBrk="1" hangingPunct="1"/>
            <a:r>
              <a:rPr lang="en-US" b="1" smtClean="0"/>
              <a:t>Legally:</a:t>
            </a:r>
            <a:r>
              <a:rPr lang="en-US" smtClean="0"/>
              <a:t> An entity such as a partnership, LLC, or Sole Proprietorship can contribute to a national party committee as long as A. The entity itself is unincorporated, and B. The partners or sole proprietor to whom the contribution is being attributed are unincorporated. Any of the three entities above, if unincorporated, can contribute up to $30,800 per calendar year.</a:t>
            </a:r>
          </a:p>
          <a:p>
            <a:pPr eaLnBrk="1" hangingPunct="1"/>
            <a:endParaRPr lang="en-US" smtClean="0"/>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t>Problem: Check is from a Business Account, Partnership, or LLC</a:t>
            </a:r>
            <a:endParaRPr lang="en-US" dirty="0"/>
          </a:p>
        </p:txBody>
      </p:sp>
      <p:sp>
        <p:nvSpPr>
          <p:cNvPr id="177156"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DE76A75-37DF-43D6-ACCF-430F90F54F49}" type="slidenum">
              <a:rPr lang="en-US" smtClean="0"/>
              <a:pPr/>
              <a:t>161</a:t>
            </a:fld>
            <a:endParaRPr lang="en-US" smtClean="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365760" indent="-256032" eaLnBrk="1" fontAlgn="auto" hangingPunct="1">
              <a:spcAft>
                <a:spcPts val="0"/>
              </a:spcAft>
              <a:buFont typeface="Wingdings 3"/>
              <a:buChar char=""/>
              <a:defRPr/>
            </a:pPr>
            <a:r>
              <a:rPr lang="en-US" dirty="0" smtClean="0"/>
              <a:t>When a check says:</a:t>
            </a:r>
          </a:p>
          <a:p>
            <a:pPr marL="365760" indent="-256032" eaLnBrk="1" fontAlgn="auto" hangingPunct="1">
              <a:spcAft>
                <a:spcPts val="0"/>
              </a:spcAft>
              <a:buFont typeface="Wingdings 3"/>
              <a:buChar char=""/>
              <a:defRPr/>
            </a:pPr>
            <a:r>
              <a:rPr lang="en-US" dirty="0" smtClean="0"/>
              <a:t>Katherine O'Koniewski, Attorney at Law</a:t>
            </a:r>
          </a:p>
          <a:p>
            <a:pPr marL="365760" indent="-256032" eaLnBrk="1" fontAlgn="auto" hangingPunct="1">
              <a:spcAft>
                <a:spcPts val="0"/>
              </a:spcAft>
              <a:buFont typeface="Wingdings 3"/>
              <a:buChar char=""/>
              <a:defRPr/>
            </a:pPr>
            <a:r>
              <a:rPr lang="en-US" dirty="0" smtClean="0"/>
              <a:t>Or</a:t>
            </a:r>
          </a:p>
          <a:p>
            <a:pPr marL="365760" indent="-256032" eaLnBrk="1" fontAlgn="auto" hangingPunct="1">
              <a:spcAft>
                <a:spcPts val="0"/>
              </a:spcAft>
              <a:buFont typeface="Wingdings 3"/>
              <a:buChar char=""/>
              <a:defRPr/>
            </a:pPr>
            <a:r>
              <a:rPr lang="en-US" dirty="0" smtClean="0"/>
              <a:t>Katherine O'Koniewski, M.D.</a:t>
            </a:r>
          </a:p>
          <a:p>
            <a:pPr marL="365760" indent="-256032" eaLnBrk="1" fontAlgn="auto" hangingPunct="1">
              <a:spcAft>
                <a:spcPts val="0"/>
              </a:spcAft>
              <a:buFont typeface="Wingdings 3"/>
              <a:buChar char=""/>
              <a:defRPr/>
            </a:pPr>
            <a:r>
              <a:rPr lang="en-US" dirty="0" smtClean="0"/>
              <a:t>This creates a special kind of problem.  Here’s how to solve it:</a:t>
            </a:r>
          </a:p>
          <a:p>
            <a:pPr marL="621792" lvl="1" eaLnBrk="1" fontAlgn="auto" hangingPunct="1">
              <a:spcBef>
                <a:spcPts val="324"/>
              </a:spcBef>
              <a:spcAft>
                <a:spcPts val="0"/>
              </a:spcAft>
              <a:buFont typeface="Verdana"/>
              <a:buChar char="◦"/>
              <a:defRPr/>
            </a:pPr>
            <a:r>
              <a:rPr lang="en-US" dirty="0" smtClean="0"/>
              <a:t>As yourself if this appears to be a personal check or a business check (if the address on the check is 100 Shady Pines Lane, it is likely a personal check; if the address is 150 Main Street, Suite 100, it is likely a business check)</a:t>
            </a:r>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t>The Most Special Problem: Doctors and Lawyers</a:t>
            </a:r>
            <a:endParaRPr lang="en-US" dirty="0"/>
          </a:p>
        </p:txBody>
      </p:sp>
      <p:sp>
        <p:nvSpPr>
          <p:cNvPr id="178180"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33D5E99-16F9-471D-84F0-C745B1E3D1B4}" type="slidenum">
              <a:rPr lang="en-US" smtClean="0"/>
              <a:pPr/>
              <a:t>162</a:t>
            </a:fld>
            <a:endParaRPr lang="en-US" smtClean="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Content Placeholder 1"/>
          <p:cNvSpPr>
            <a:spLocks noGrp="1"/>
          </p:cNvSpPr>
          <p:nvPr>
            <p:ph idx="1"/>
          </p:nvPr>
        </p:nvSpPr>
        <p:spPr/>
        <p:txBody>
          <a:bodyPr/>
          <a:lstStyle/>
          <a:p>
            <a:pPr eaLnBrk="1" hangingPunct="1"/>
            <a:r>
              <a:rPr lang="en-US" smtClean="0"/>
              <a:t>Jackie will require the donor to sign a personal funds letter, attesting to the fact that the donor is not personally incorporated</a:t>
            </a:r>
          </a:p>
          <a:p>
            <a:pPr eaLnBrk="1" hangingPunct="1">
              <a:buFont typeface="Wingdings 3" pitchFamily="18" charset="2"/>
              <a:buNone/>
            </a:pPr>
            <a:r>
              <a:rPr lang="en-US" b="1" u="sng" smtClean="0"/>
              <a:t>Letter:</a:t>
            </a:r>
            <a:endParaRPr lang="en-US" smtClean="0"/>
          </a:p>
          <a:p>
            <a:pPr eaLnBrk="1" hangingPunct="1">
              <a:buFont typeface="Wingdings 3" pitchFamily="18" charset="2"/>
              <a:buNone/>
            </a:pPr>
            <a:r>
              <a:rPr lang="en-US" smtClean="0"/>
              <a:t>TBD</a:t>
            </a:r>
          </a:p>
        </p:txBody>
      </p:sp>
      <p:sp>
        <p:nvSpPr>
          <p:cNvPr id="3" name="Title 2"/>
          <p:cNvSpPr>
            <a:spLocks noGrp="1"/>
          </p:cNvSpPr>
          <p:nvPr>
            <p:ph type="title"/>
          </p:nvPr>
        </p:nvSpPr>
        <p:spPr/>
        <p:txBody>
          <a:bodyPr/>
          <a:lstStyle/>
          <a:p>
            <a:pPr eaLnBrk="1" fontAlgn="auto" hangingPunct="1">
              <a:spcAft>
                <a:spcPts val="0"/>
              </a:spcAft>
              <a:defRPr/>
            </a:pPr>
            <a:r>
              <a:rPr lang="en-US" dirty="0" smtClean="0"/>
              <a:t>If it is a personal check…</a:t>
            </a:r>
            <a:endParaRPr lang="en-US" dirty="0"/>
          </a:p>
        </p:txBody>
      </p:sp>
      <p:sp>
        <p:nvSpPr>
          <p:cNvPr id="17920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1ED8C14-70E7-40CC-963D-EC6AA2ACDA09}" type="slidenum">
              <a:rPr lang="en-US" smtClean="0"/>
              <a:pPr/>
              <a:t>163</a:t>
            </a:fld>
            <a:endParaRPr lang="en-US" smtClean="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pPr marL="365760" indent="-256032" eaLnBrk="1" fontAlgn="auto" hangingPunct="1">
              <a:spcAft>
                <a:spcPts val="0"/>
              </a:spcAft>
              <a:buFont typeface="Wingdings 3"/>
              <a:buChar char=""/>
              <a:defRPr/>
            </a:pPr>
            <a:r>
              <a:rPr lang="en-US" dirty="0" smtClean="0"/>
              <a:t>Jackie will require the donor to sign a personal funds letter, attesting to the fact that the donor is not personally incorporated</a:t>
            </a:r>
          </a:p>
          <a:p>
            <a:pPr marL="365760" indent="-256032" eaLnBrk="1" fontAlgn="auto" hangingPunct="1">
              <a:spcAft>
                <a:spcPts val="0"/>
              </a:spcAft>
              <a:buFont typeface="Wingdings 3"/>
              <a:buNone/>
              <a:defRPr/>
            </a:pPr>
            <a:r>
              <a:rPr lang="en-US" b="1" u="sng" dirty="0" smtClean="0"/>
              <a:t>Form:</a:t>
            </a:r>
            <a:endParaRPr lang="en-US" dirty="0" smtClean="0"/>
          </a:p>
          <a:p>
            <a:pPr marL="365760" indent="-256032" eaLnBrk="1" fontAlgn="auto" hangingPunct="1">
              <a:spcAft>
                <a:spcPts val="0"/>
              </a:spcAft>
              <a:buFont typeface="Wingdings 3"/>
              <a:buNone/>
              <a:defRPr/>
            </a:pPr>
            <a:r>
              <a:rPr lang="en-US" dirty="0" smtClean="0"/>
              <a:t>CONFIRMATION OF PERSONAL FUNDS</a:t>
            </a:r>
            <a:endParaRPr lang="en-US" b="1" i="1" dirty="0" smtClean="0"/>
          </a:p>
          <a:p>
            <a:pPr marL="365760" indent="-256032" eaLnBrk="1" fontAlgn="auto" hangingPunct="1">
              <a:spcAft>
                <a:spcPts val="0"/>
              </a:spcAft>
              <a:buFont typeface="Wingdings 3"/>
              <a:buNone/>
              <a:defRPr/>
            </a:pPr>
            <a:r>
              <a:rPr lang="en-US" b="1" dirty="0" smtClean="0"/>
              <a:t> </a:t>
            </a:r>
            <a:endParaRPr lang="en-US" dirty="0" smtClean="0"/>
          </a:p>
          <a:p>
            <a:pPr marL="365760" indent="-256032" eaLnBrk="1" fontAlgn="auto" hangingPunct="1">
              <a:spcAft>
                <a:spcPts val="0"/>
              </a:spcAft>
              <a:buFont typeface="Wingdings 3"/>
              <a:buNone/>
              <a:defRPr/>
            </a:pPr>
            <a:r>
              <a:rPr lang="en-US" dirty="0" smtClean="0"/>
              <a:t>Katherine O'Koniewski</a:t>
            </a:r>
          </a:p>
          <a:p>
            <a:pPr marL="365760" indent="-256032" eaLnBrk="1" fontAlgn="auto" hangingPunct="1">
              <a:spcAft>
                <a:spcPts val="0"/>
              </a:spcAft>
              <a:buFont typeface="Wingdings 3"/>
              <a:buNone/>
              <a:defRPr/>
            </a:pPr>
            <a:r>
              <a:rPr lang="en-US" dirty="0" smtClean="0"/>
              <a:t>2414 </a:t>
            </a:r>
            <a:r>
              <a:rPr lang="en-US" dirty="0" err="1" smtClean="0"/>
              <a:t>Tunlaw</a:t>
            </a:r>
            <a:r>
              <a:rPr lang="en-US" dirty="0" smtClean="0"/>
              <a:t> Rd, NW</a:t>
            </a:r>
          </a:p>
          <a:p>
            <a:pPr marL="365760" indent="-256032" eaLnBrk="1" fontAlgn="auto" hangingPunct="1">
              <a:spcAft>
                <a:spcPts val="0"/>
              </a:spcAft>
              <a:buFont typeface="Wingdings 3"/>
              <a:buNone/>
              <a:defRPr/>
            </a:pPr>
            <a:r>
              <a:rPr lang="en-US" dirty="0" smtClean="0"/>
              <a:t>Washington, DC 20007</a:t>
            </a:r>
          </a:p>
          <a:p>
            <a:pPr marL="365760" indent="-256032" eaLnBrk="1" fontAlgn="auto" hangingPunct="1">
              <a:spcAft>
                <a:spcPts val="0"/>
              </a:spcAft>
              <a:buFont typeface="Wingdings 3"/>
              <a:buNone/>
              <a:defRPr/>
            </a:pPr>
            <a:r>
              <a:rPr lang="en-US" dirty="0" smtClean="0"/>
              <a:t> </a:t>
            </a:r>
          </a:p>
          <a:p>
            <a:pPr marL="365760" indent="-256032" eaLnBrk="1" fontAlgn="auto" hangingPunct="1">
              <a:spcAft>
                <a:spcPts val="0"/>
              </a:spcAft>
              <a:buFont typeface="Wingdings 3"/>
              <a:buNone/>
              <a:defRPr/>
            </a:pPr>
            <a:r>
              <a:rPr lang="en-US" dirty="0" smtClean="0"/>
              <a:t>This confirms that I contributed $20,000 from my personal funds, and not from any incorporated source or account, to the Democratic Congressional Campaign Committee on January 1st, 2010, check number 1234 and I would like the contribution credited solely in my name. </a:t>
            </a:r>
          </a:p>
          <a:p>
            <a:pPr marL="365760" indent="-256032" eaLnBrk="1" fontAlgn="auto" hangingPunct="1">
              <a:spcAft>
                <a:spcPts val="0"/>
              </a:spcAft>
              <a:buFont typeface="Wingdings 3"/>
              <a:buNone/>
              <a:defRPr/>
            </a:pPr>
            <a:r>
              <a:rPr lang="en-US" dirty="0" smtClean="0"/>
              <a:t> </a:t>
            </a:r>
          </a:p>
          <a:p>
            <a:pPr marL="365760" indent="-256032" eaLnBrk="1" fontAlgn="auto" hangingPunct="1">
              <a:spcAft>
                <a:spcPts val="0"/>
              </a:spcAft>
              <a:buFont typeface="Wingdings 3"/>
              <a:buNone/>
              <a:defRPr/>
            </a:pPr>
            <a:r>
              <a:rPr lang="en-US" dirty="0" smtClean="0"/>
              <a:t>Signed: ___________________________________________</a:t>
            </a:r>
          </a:p>
          <a:p>
            <a:pPr marL="365760" indent="-256032" eaLnBrk="1" fontAlgn="auto" hangingPunct="1">
              <a:spcAft>
                <a:spcPts val="0"/>
              </a:spcAft>
              <a:buFont typeface="Wingdings 3"/>
              <a:buNone/>
              <a:defRPr/>
            </a:pPr>
            <a:r>
              <a:rPr lang="en-US" dirty="0" smtClean="0"/>
              <a:t>	</a:t>
            </a:r>
          </a:p>
          <a:p>
            <a:pPr marL="365760" indent="-256032" eaLnBrk="1" fontAlgn="auto" hangingPunct="1">
              <a:spcAft>
                <a:spcPts val="0"/>
              </a:spcAft>
              <a:buFont typeface="Wingdings 3"/>
              <a:buNone/>
              <a:defRPr/>
            </a:pPr>
            <a:r>
              <a:rPr lang="en-US" dirty="0" smtClean="0"/>
              <a:t>Name Printed: _____________________________________		­­­­­­­­­­­­­­­­</a:t>
            </a:r>
          </a:p>
          <a:p>
            <a:pPr marL="365760" indent="-256032" eaLnBrk="1" fontAlgn="auto" hangingPunct="1">
              <a:spcAft>
                <a:spcPts val="0"/>
              </a:spcAft>
              <a:buFont typeface="Wingdings 3"/>
              <a:buNone/>
              <a:defRPr/>
            </a:pPr>
            <a:r>
              <a:rPr lang="en-US" dirty="0" smtClean="0"/>
              <a:t> </a:t>
            </a:r>
          </a:p>
          <a:p>
            <a:pPr marL="365760" indent="-256032" eaLnBrk="1" fontAlgn="auto" hangingPunct="1">
              <a:spcAft>
                <a:spcPts val="0"/>
              </a:spcAft>
              <a:buFont typeface="Wingdings 3"/>
              <a:buNone/>
              <a:defRPr/>
            </a:pPr>
            <a:r>
              <a:rPr lang="en-US" dirty="0" smtClean="0"/>
              <a:t>Date: ______________________________________________</a:t>
            </a:r>
          </a:p>
          <a:p>
            <a:pPr marL="365760" indent="-256032" eaLnBrk="1" fontAlgn="auto" hangingPunct="1">
              <a:spcAft>
                <a:spcPts val="0"/>
              </a:spcAft>
              <a:buFont typeface="Wingdings 3"/>
              <a:buNone/>
              <a:defRPr/>
            </a:pPr>
            <a:r>
              <a:rPr lang="en-US" b="1" i="1" dirty="0" smtClean="0"/>
              <a:t>Please fax completed form to Amy Salomone at (202) 741-7386 or email to </a:t>
            </a:r>
            <a:r>
              <a:rPr lang="en-US" b="1" i="1" dirty="0" smtClean="0">
                <a:hlinkClick r:id="rId2"/>
              </a:rPr>
              <a:t>Salomone@dccc.org</a:t>
            </a:r>
            <a:endParaRPr lang="en-US" dirty="0" smtClean="0"/>
          </a:p>
          <a:p>
            <a:pPr marL="365760" indent="-256032" eaLnBrk="1" fontAlgn="auto" hangingPunct="1">
              <a:spcAft>
                <a:spcPts val="0"/>
              </a:spcAft>
              <a:buFont typeface="Wingdings 3"/>
              <a:buChar char=""/>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If it is a personal check…</a:t>
            </a:r>
            <a:endParaRPr lang="en-US" dirty="0"/>
          </a:p>
        </p:txBody>
      </p:sp>
      <p:sp>
        <p:nvSpPr>
          <p:cNvPr id="180228"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952E11E3-E37F-42FC-B23E-E7F09C5A1599}" type="slidenum">
              <a:rPr lang="en-US" smtClean="0"/>
              <a:pPr/>
              <a:t>164</a:t>
            </a:fld>
            <a:endParaRPr lang="en-US" smtClean="0"/>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Content Placeholder 1"/>
          <p:cNvSpPr>
            <a:spLocks noGrp="1"/>
          </p:cNvSpPr>
          <p:nvPr>
            <p:ph idx="1"/>
          </p:nvPr>
        </p:nvSpPr>
        <p:spPr/>
        <p:txBody>
          <a:bodyPr/>
          <a:lstStyle/>
          <a:p>
            <a:pPr eaLnBrk="1" hangingPunct="1"/>
            <a:r>
              <a:rPr lang="en-US" smtClean="0"/>
              <a:t>It must be determined whether the entity is:</a:t>
            </a:r>
          </a:p>
          <a:p>
            <a:pPr lvl="1" eaLnBrk="1" hangingPunct="1"/>
            <a:r>
              <a:rPr lang="en-US" sz="4000" smtClean="0"/>
              <a:t>Sole Proprietorship</a:t>
            </a:r>
          </a:p>
          <a:p>
            <a:pPr lvl="1" eaLnBrk="1" hangingPunct="1"/>
            <a:r>
              <a:rPr lang="en-US" sz="4000" smtClean="0"/>
              <a:t>Unincorporated Partnership</a:t>
            </a:r>
          </a:p>
          <a:p>
            <a:pPr lvl="1" eaLnBrk="1" hangingPunct="1"/>
            <a:r>
              <a:rPr lang="en-US" sz="4000" smtClean="0"/>
              <a:t>Unincorporated LLC</a:t>
            </a:r>
          </a:p>
        </p:txBody>
      </p:sp>
      <p:sp>
        <p:nvSpPr>
          <p:cNvPr id="3" name="Title 2"/>
          <p:cNvSpPr>
            <a:spLocks noGrp="1"/>
          </p:cNvSpPr>
          <p:nvPr>
            <p:ph type="title"/>
          </p:nvPr>
        </p:nvSpPr>
        <p:spPr/>
        <p:txBody>
          <a:bodyPr/>
          <a:lstStyle/>
          <a:p>
            <a:pPr eaLnBrk="1" fontAlgn="auto" hangingPunct="1">
              <a:spcAft>
                <a:spcPts val="0"/>
              </a:spcAft>
              <a:defRPr/>
            </a:pPr>
            <a:r>
              <a:rPr lang="en-US" dirty="0" smtClean="0"/>
              <a:t>If it is a business check…</a:t>
            </a:r>
            <a:endParaRPr lang="en-US" dirty="0"/>
          </a:p>
        </p:txBody>
      </p:sp>
      <p:sp>
        <p:nvSpPr>
          <p:cNvPr id="18125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F6F731B-A765-4D68-880D-94CFE7DE1FAC}" type="slidenum">
              <a:rPr lang="en-US" smtClean="0"/>
              <a:pPr/>
              <a:t>165</a:t>
            </a:fld>
            <a:endParaRPr lang="en-US" smtClean="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365760" indent="-256032" eaLnBrk="1" fontAlgn="auto" hangingPunct="1">
              <a:spcAft>
                <a:spcPts val="0"/>
              </a:spcAft>
              <a:buFont typeface="Wingdings 3"/>
              <a:buChar char=""/>
              <a:defRPr/>
            </a:pPr>
            <a:r>
              <a:rPr lang="en-US" b="1" u="sng" dirty="0" smtClean="0"/>
              <a:t>Unincorporated</a:t>
            </a:r>
            <a:r>
              <a:rPr lang="en-US" dirty="0" smtClean="0"/>
              <a:t> partnerships may contribute up to $30,800 to a committee during an election cycle.  Partnership contributions must be attributed not only to the partnership as an entity, but also to one or more partners as individuals.  The campaign is required to obtain an allocation from each contributing partnership that identifies the partners sharing in the contribution and the amount of each such contribution.  The campaign must then disclose on its FEC report both the partnership contribution and, separately as memo entries, the contributions of the various partners.  Note that no portion of the contribution may be attributed to a partner that is individually incorporated.  An incorporated partnership, a professional corporation or a Subchapter S corporation may not contribute.  However contributions may be accepted from unincorporated individual partners, using personal funds</a:t>
            </a:r>
          </a:p>
          <a:p>
            <a:pPr marL="365760" indent="-256032" eaLnBrk="1" fontAlgn="auto" hangingPunct="1">
              <a:spcAft>
                <a:spcPts val="0"/>
              </a:spcAft>
              <a:buFont typeface="Wingdings 3"/>
              <a:buChar char=""/>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Partnerships - Legally</a:t>
            </a:r>
            <a:endParaRPr lang="en-US" dirty="0"/>
          </a:p>
        </p:txBody>
      </p:sp>
      <p:sp>
        <p:nvSpPr>
          <p:cNvPr id="182276"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512D494-0E55-483F-ABC1-543FD52F4D8C}" type="slidenum">
              <a:rPr lang="en-US" smtClean="0"/>
              <a:pPr/>
              <a:t>166</a:t>
            </a:fld>
            <a:endParaRPr lang="en-US" smtClean="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32500" lnSpcReduction="20000"/>
          </a:bodyPr>
          <a:lstStyle/>
          <a:p>
            <a:pPr marL="365760" indent="-256032" eaLnBrk="1" fontAlgn="auto" hangingPunct="1">
              <a:spcAft>
                <a:spcPts val="0"/>
              </a:spcAft>
              <a:buFont typeface="Wingdings 3"/>
              <a:buNone/>
              <a:defRPr/>
            </a:pPr>
            <a:r>
              <a:rPr lang="en-US" dirty="0" smtClean="0"/>
              <a:t>Thank you for your recent contribution of $_______ to the _____________ Committee:  Check No. ____ dated _______. </a:t>
            </a:r>
          </a:p>
          <a:p>
            <a:pPr marL="365760" indent="-256032" eaLnBrk="1" fontAlgn="auto" hangingPunct="1">
              <a:spcAft>
                <a:spcPts val="0"/>
              </a:spcAft>
              <a:buFont typeface="Wingdings 3"/>
              <a:buNone/>
              <a:defRPr/>
            </a:pPr>
            <a:r>
              <a:rPr lang="en-US" dirty="0" smtClean="0"/>
              <a:t>Because your contribution appears to have come from a business account, we must obtain some additional information in order to process your contribution.</a:t>
            </a:r>
          </a:p>
          <a:p>
            <a:pPr marL="365760" indent="-256032" eaLnBrk="1" fontAlgn="auto" hangingPunct="1">
              <a:spcAft>
                <a:spcPts val="0"/>
              </a:spcAft>
              <a:buFont typeface="Wingdings 3"/>
              <a:buNone/>
              <a:defRPr/>
            </a:pPr>
            <a:r>
              <a:rPr lang="en-US" dirty="0" smtClean="0"/>
              <a:t>Is your company or organization incorporated?</a:t>
            </a:r>
          </a:p>
          <a:p>
            <a:pPr marL="365760" indent="-256032" eaLnBrk="1" fontAlgn="auto" hangingPunct="1">
              <a:spcAft>
                <a:spcPts val="0"/>
              </a:spcAft>
              <a:buFont typeface="Wingdings 3"/>
              <a:buNone/>
              <a:defRPr/>
            </a:pPr>
            <a:r>
              <a:rPr lang="en-US" dirty="0" smtClean="0"/>
              <a:t>Yes _______</a:t>
            </a:r>
          </a:p>
          <a:p>
            <a:pPr marL="365760" indent="-256032" eaLnBrk="1" fontAlgn="auto" hangingPunct="1">
              <a:spcAft>
                <a:spcPts val="0"/>
              </a:spcAft>
              <a:buFont typeface="Wingdings 3"/>
              <a:buNone/>
              <a:defRPr/>
            </a:pPr>
            <a:r>
              <a:rPr lang="en-US" dirty="0" smtClean="0"/>
              <a:t>No  _______</a:t>
            </a:r>
          </a:p>
          <a:p>
            <a:pPr marL="365760" indent="-256032" eaLnBrk="1" fontAlgn="auto" hangingPunct="1">
              <a:spcAft>
                <a:spcPts val="0"/>
              </a:spcAft>
              <a:buFont typeface="Wingdings 3"/>
              <a:buNone/>
              <a:defRPr/>
            </a:pPr>
            <a:r>
              <a:rPr lang="en-US" dirty="0" smtClean="0"/>
              <a:t> </a:t>
            </a:r>
          </a:p>
          <a:p>
            <a:pPr marL="365760" indent="-256032" eaLnBrk="1" fontAlgn="auto" hangingPunct="1">
              <a:spcAft>
                <a:spcPts val="0"/>
              </a:spcAft>
              <a:buFont typeface="Wingdings 3"/>
              <a:buNone/>
              <a:defRPr/>
            </a:pPr>
            <a:r>
              <a:rPr lang="en-US" b="1" i="1" u="sng" dirty="0" smtClean="0"/>
              <a:t>If YES, federal law prevents us from accepting your contribution and it must be returned.</a:t>
            </a:r>
            <a:endParaRPr lang="en-US" b="1" i="1" dirty="0" smtClean="0"/>
          </a:p>
          <a:p>
            <a:pPr marL="365760" indent="-256032" eaLnBrk="1" fontAlgn="auto" hangingPunct="1">
              <a:spcAft>
                <a:spcPts val="0"/>
              </a:spcAft>
              <a:buFont typeface="Wingdings 3"/>
              <a:buNone/>
              <a:defRPr/>
            </a:pPr>
            <a:r>
              <a:rPr lang="en-US" b="1" i="1" dirty="0" smtClean="0"/>
              <a:t> </a:t>
            </a:r>
          </a:p>
          <a:p>
            <a:pPr marL="365760" indent="-256032" eaLnBrk="1" fontAlgn="auto" hangingPunct="1">
              <a:spcAft>
                <a:spcPts val="0"/>
              </a:spcAft>
              <a:buFont typeface="Wingdings 3"/>
              <a:buNone/>
              <a:defRPr/>
            </a:pPr>
            <a:r>
              <a:rPr lang="en-US" b="1" i="1" dirty="0" smtClean="0"/>
              <a:t>If NO, please complete  the attached form</a:t>
            </a:r>
          </a:p>
          <a:p>
            <a:pPr marL="365760" indent="-256032" eaLnBrk="1" fontAlgn="auto" hangingPunct="1">
              <a:spcAft>
                <a:spcPts val="0"/>
              </a:spcAft>
              <a:buFont typeface="Wingdings 3"/>
              <a:buNone/>
              <a:defRPr/>
            </a:pPr>
            <a:r>
              <a:rPr lang="en-US" dirty="0" smtClean="0"/>
              <a:t> </a:t>
            </a:r>
          </a:p>
          <a:p>
            <a:pPr marL="365760" indent="-256032" eaLnBrk="1" fontAlgn="auto" hangingPunct="1">
              <a:spcAft>
                <a:spcPts val="0"/>
              </a:spcAft>
              <a:buFont typeface="Wingdings 3"/>
              <a:buNone/>
              <a:defRPr/>
            </a:pPr>
            <a:r>
              <a:rPr lang="en-US" dirty="0" smtClean="0"/>
              <a:t>Under federal law, partnerships that are not incorporated may contribute up to $30,800 per election to a national party committee.  The law requires, however, that the contribution be attributed both to the partnership and to individual partners making up the partnership. Your partnership may attribute the contribution to the partners in direct proportion to their share of the partnership profits; or by agreement of the partners, with the profits of the contributing partners reduced in proportion to the amounts attributed to them. </a:t>
            </a:r>
            <a:r>
              <a:rPr lang="en-US" b="1" u="sng" dirty="0" smtClean="0"/>
              <a:t>None of the partners to whom a portion of the contribution is attributed may be incorporated.</a:t>
            </a:r>
            <a:endParaRPr lang="en-US" dirty="0" smtClean="0"/>
          </a:p>
          <a:p>
            <a:pPr marL="365760" indent="-256032" eaLnBrk="1" fontAlgn="auto" hangingPunct="1">
              <a:spcAft>
                <a:spcPts val="0"/>
              </a:spcAft>
              <a:buFont typeface="Wingdings 3"/>
              <a:buNone/>
              <a:defRPr/>
            </a:pPr>
            <a:r>
              <a:rPr lang="en-US" dirty="0" smtClean="0"/>
              <a:t>In order that we may comply with federal law, we would appreciate your providing us with a list of partners to whom a portion of this contribution is to be attributed together with the amount to be attributed to each.  Please return the allocation to us in the enclosed postage prepaid envelope.</a:t>
            </a:r>
          </a:p>
          <a:p>
            <a:pPr marL="365760" indent="-256032" eaLnBrk="1" fontAlgn="auto" hangingPunct="1">
              <a:spcAft>
                <a:spcPts val="0"/>
              </a:spcAft>
              <a:buFont typeface="Wingdings 3"/>
              <a:buNone/>
              <a:defRPr/>
            </a:pPr>
            <a:r>
              <a:rPr lang="en-US" dirty="0" smtClean="0"/>
              <a:t>Under Federal Election Commission regulations, we need to determine whether your limited liability company has elected to file for Internal Revenue Service tax purposes as a partnership or as a corporation.  The regulations provide that an LLC filing with the IRS as a partnership should be treated for federal campaign law purposes as a partnership and one electing to file as a corporation must be treated for federal campaign law purposes as a corporation.  An LLC with publicly traded shares is also considered a corporation under the regulations.  Single-member LLCs that have not chosen corporate tax status may contribute and the contribution is considered a contribution from the individual member.</a:t>
            </a:r>
          </a:p>
          <a:p>
            <a:pPr marL="365760" indent="-256032" eaLnBrk="1" fontAlgn="auto" hangingPunct="1">
              <a:spcAft>
                <a:spcPts val="0"/>
              </a:spcAft>
              <a:buFont typeface="Wingdings 3"/>
              <a:buNone/>
              <a:defRPr/>
            </a:pPr>
            <a:r>
              <a:rPr lang="en-US" dirty="0" smtClean="0"/>
              <a:t>If your LLC files as a partnership, under the FEC's partnership rules we must allocate the contribution not only to the LLC but also to members of the LLC, as you determine.</a:t>
            </a:r>
          </a:p>
          <a:p>
            <a:pPr marL="365760" indent="-256032" eaLnBrk="1" fontAlgn="auto" hangingPunct="1">
              <a:spcAft>
                <a:spcPts val="0"/>
              </a:spcAft>
              <a:buFont typeface="Wingdings 3"/>
              <a:buNone/>
              <a:defRPr/>
            </a:pPr>
            <a:r>
              <a:rPr lang="en-US" dirty="0" smtClean="0"/>
              <a:t> </a:t>
            </a:r>
          </a:p>
          <a:p>
            <a:pPr marL="365760" indent="-256032" eaLnBrk="1" fontAlgn="auto" hangingPunct="1">
              <a:spcAft>
                <a:spcPts val="0"/>
              </a:spcAft>
              <a:buFont typeface="Wingdings 3"/>
              <a:buNone/>
              <a:defRPr/>
            </a:pPr>
            <a:r>
              <a:rPr lang="en-US" dirty="0" smtClean="0"/>
              <a:t>If you have any questions, please do not hesitate to contact ________________ at (___) ________________.</a:t>
            </a:r>
          </a:p>
          <a:p>
            <a:pPr marL="365760" indent="-256032" eaLnBrk="1" fontAlgn="auto" hangingPunct="1">
              <a:spcAft>
                <a:spcPts val="0"/>
              </a:spcAft>
              <a:buFont typeface="Wingdings 3"/>
              <a:buNone/>
              <a:defRPr/>
            </a:pPr>
            <a:r>
              <a:rPr lang="en-US" dirty="0" smtClean="0"/>
              <a:t>(See response card on next page.)</a:t>
            </a:r>
          </a:p>
          <a:p>
            <a:pPr marL="365760" indent="-256032" eaLnBrk="1" fontAlgn="auto" hangingPunct="1">
              <a:spcAft>
                <a:spcPts val="0"/>
              </a:spcAft>
              <a:buFont typeface="Wingdings 3"/>
              <a:buNone/>
              <a:defRPr/>
            </a:pPr>
            <a:r>
              <a:rPr lang="en-US" dirty="0" smtClean="0"/>
              <a:t/>
            </a:r>
            <a:br>
              <a:rPr lang="en-US" dirty="0" smtClean="0"/>
            </a:b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Partnerships: Form Letter</a:t>
            </a:r>
            <a:endParaRPr lang="en-US" dirty="0"/>
          </a:p>
        </p:txBody>
      </p:sp>
      <p:sp>
        <p:nvSpPr>
          <p:cNvPr id="183300"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CDFFBBC-4835-4EC0-ADA3-30A1D7300893}" type="slidenum">
              <a:rPr lang="en-US" smtClean="0"/>
              <a:pPr/>
              <a:t>167</a:t>
            </a:fld>
            <a:endParaRPr lang="en-US" smtClean="0"/>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365760" indent="-256032" eaLnBrk="1" fontAlgn="auto" hangingPunct="1">
              <a:spcAft>
                <a:spcPts val="0"/>
              </a:spcAft>
              <a:buFont typeface="Wingdings 3"/>
              <a:buChar char=""/>
              <a:defRPr/>
            </a:pPr>
            <a:r>
              <a:rPr lang="en-US" dirty="0" smtClean="0"/>
              <a:t>To determine if a limited liability company (LLC) may contribute, the campaign must inquire about the LLC's federal tax status.  If the LLC has chosen to be treated for tax purposes as a partnership, it may contribute up to $30,800 per election and must attribute its contribution to one or more members of the LLC as if it were a partnership. If the LLC has chosen to be treated as a corporation for federal tax purposes, or if its shares are publicly traded, the campaign may not accept the LLC contribution and it must be returned.</a:t>
            </a:r>
          </a:p>
          <a:p>
            <a:pPr marL="365760" indent="-256032" eaLnBrk="1" fontAlgn="auto" hangingPunct="1">
              <a:spcAft>
                <a:spcPts val="0"/>
              </a:spcAft>
              <a:buFont typeface="Wingdings 3"/>
              <a:buChar char=""/>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LLCs - Legally</a:t>
            </a:r>
            <a:endParaRPr lang="en-US" dirty="0"/>
          </a:p>
        </p:txBody>
      </p:sp>
      <p:sp>
        <p:nvSpPr>
          <p:cNvPr id="18432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1884F8B-1073-46BF-88D0-5EAFD04876CA}" type="slidenum">
              <a:rPr lang="en-US" smtClean="0"/>
              <a:pPr/>
              <a:t>168</a:t>
            </a:fld>
            <a:endParaRPr lang="en-US" smtClean="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marL="365760" indent="-256032" eaLnBrk="1" fontAlgn="auto" hangingPunct="1">
              <a:spcAft>
                <a:spcPts val="0"/>
              </a:spcAft>
              <a:buFont typeface="Wingdings 3"/>
              <a:buNone/>
              <a:defRPr/>
            </a:pPr>
            <a:r>
              <a:rPr lang="en-US" dirty="0" smtClean="0"/>
              <a:t>Thank you for your recent contribution to the__________ Committee, check number ______, dated _____ in the amount of $______.   In order to process your contribution, however, we need some additional information.</a:t>
            </a:r>
          </a:p>
          <a:p>
            <a:pPr marL="365760" indent="-256032" eaLnBrk="1" fontAlgn="auto" hangingPunct="1">
              <a:spcAft>
                <a:spcPts val="0"/>
              </a:spcAft>
              <a:buFont typeface="Wingdings 3"/>
              <a:buNone/>
              <a:defRPr/>
            </a:pPr>
            <a:r>
              <a:rPr lang="en-US" dirty="0" smtClean="0"/>
              <a:t>Under Federal Election Commission regulations, we need to determine whether your limited liability company has elected to file for Internal Revenue Service tax purposes as a partnership or as a corporation.  The regulations provide that an LLC filing with the IRS as a partnership should be treated for federal campaign law purposes as a partnership and one electing to file as a corporation must be treated for federal campaign law purposes as a corporation.  An LLC with publicly traded shares is also considered a corporation under the regulations.  Single-member LLCs that have not chosen corporate tax status may contribute and the contribution is considered a contribution from the individual member.</a:t>
            </a:r>
          </a:p>
          <a:p>
            <a:pPr marL="365760" indent="-256032" eaLnBrk="1" fontAlgn="auto" hangingPunct="1">
              <a:spcAft>
                <a:spcPts val="0"/>
              </a:spcAft>
              <a:buFont typeface="Wingdings 3"/>
              <a:buNone/>
              <a:defRPr/>
            </a:pPr>
            <a:r>
              <a:rPr lang="en-US" dirty="0" smtClean="0"/>
              <a:t>If your LLC files as a partnership, under the FEC's partnership rules we must allocate the contribution not only to the LLC but also to members of the LLC, as you determine.</a:t>
            </a:r>
          </a:p>
          <a:p>
            <a:pPr marL="365760" indent="-256032" eaLnBrk="1" fontAlgn="auto" hangingPunct="1">
              <a:spcAft>
                <a:spcPts val="0"/>
              </a:spcAft>
              <a:buFont typeface="Wingdings 3"/>
              <a:buNone/>
              <a:defRPr/>
            </a:pPr>
            <a:r>
              <a:rPr lang="en-US" dirty="0" smtClean="0"/>
              <a:t>Please complete the attached form and return it to us in the enclosed envelope.  If you have any questions, please contact ________________ at </a:t>
            </a:r>
            <a:r>
              <a:rPr lang="en-US" u="sng" dirty="0" smtClean="0"/>
              <a:t>(   )    		.</a:t>
            </a:r>
            <a:endParaRPr lang="en-US" dirty="0" smtClean="0"/>
          </a:p>
          <a:p>
            <a:pPr marL="365760" indent="-256032" eaLnBrk="1" fontAlgn="auto" hangingPunct="1">
              <a:spcAft>
                <a:spcPts val="0"/>
              </a:spcAft>
              <a:buFont typeface="Wingdings 3"/>
              <a:buNone/>
              <a:defRPr/>
            </a:pPr>
            <a:r>
              <a:rPr lang="en-US" dirty="0" smtClean="0"/>
              <a:t>(See response card on next page.)</a:t>
            </a:r>
          </a:p>
          <a:p>
            <a:pPr marL="365760" indent="-256032" eaLnBrk="1" fontAlgn="auto" hangingPunct="1">
              <a:spcAft>
                <a:spcPts val="0"/>
              </a:spcAft>
              <a:buFont typeface="Wingdings 3"/>
              <a:buChar char=""/>
              <a:defRPr/>
            </a:pPr>
            <a:r>
              <a:rPr lang="en-US" i="1" dirty="0" smtClean="0"/>
              <a:t/>
            </a:r>
            <a:br>
              <a:rPr lang="en-US" i="1" dirty="0" smtClean="0"/>
            </a:b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LLC: Form Letter</a:t>
            </a:r>
            <a:endParaRPr lang="en-US" dirty="0"/>
          </a:p>
        </p:txBody>
      </p:sp>
      <p:sp>
        <p:nvSpPr>
          <p:cNvPr id="185348"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075DC07-01E3-440C-8A13-1C5415F66E9B}" type="slidenum">
              <a:rPr lang="en-US" smtClean="0"/>
              <a:pPr/>
              <a:t>169</a:t>
            </a:fld>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p:txBody>
          <a:bodyPr/>
          <a:lstStyle/>
          <a:p>
            <a:pPr eaLnBrk="1" hangingPunct="1">
              <a:lnSpc>
                <a:spcPct val="90000"/>
              </a:lnSpc>
            </a:pPr>
            <a:r>
              <a:rPr lang="en-US" sz="2800" smtClean="0"/>
              <a:t>Once your event has been added to the LT, it is YOUR responsibility to update it. </a:t>
            </a:r>
          </a:p>
          <a:p>
            <a:pPr eaLnBrk="1" hangingPunct="1">
              <a:lnSpc>
                <a:spcPct val="90000"/>
              </a:lnSpc>
            </a:pPr>
            <a:r>
              <a:rPr lang="en-US" sz="2800" smtClean="0"/>
              <a:t>Generally a shell of the event will be added that looks like this:</a:t>
            </a:r>
          </a:p>
          <a:p>
            <a:pPr eaLnBrk="1" hangingPunct="1">
              <a:lnSpc>
                <a:spcPct val="90000"/>
              </a:lnSpc>
            </a:pPr>
            <a:endParaRPr lang="en-US" sz="2800" smtClean="0"/>
          </a:p>
          <a:p>
            <a:pPr lvl="1" eaLnBrk="1" hangingPunct="1">
              <a:lnSpc>
                <a:spcPct val="90000"/>
              </a:lnSpc>
            </a:pPr>
            <a:endParaRPr lang="en-US" sz="2400" smtClean="0"/>
          </a:p>
          <a:p>
            <a:pPr eaLnBrk="1" hangingPunct="1">
              <a:lnSpc>
                <a:spcPct val="90000"/>
              </a:lnSpc>
              <a:buFont typeface="Wingdings 3" pitchFamily="18" charset="2"/>
              <a:buNone/>
            </a:pPr>
            <a:endParaRPr lang="en-US" sz="2800" smtClean="0"/>
          </a:p>
        </p:txBody>
      </p:sp>
      <p:sp>
        <p:nvSpPr>
          <p:cNvPr id="14338"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t>Leader Pelosi Scheduling: NP’s Long Term Schedule</a:t>
            </a:r>
            <a:endParaRPr lang="en-US" dirty="0"/>
          </a:p>
        </p:txBody>
      </p:sp>
      <p:pic>
        <p:nvPicPr>
          <p:cNvPr id="28676" name="Picture 4"/>
          <p:cNvPicPr>
            <a:picLocks noChangeAspect="1" noChangeArrowheads="1"/>
          </p:cNvPicPr>
          <p:nvPr/>
        </p:nvPicPr>
        <p:blipFill>
          <a:blip r:embed="rId2" cstate="print"/>
          <a:srcRect l="20367" t="59874" r="40572" b="26657"/>
          <a:stretch>
            <a:fillRect/>
          </a:stretch>
        </p:blipFill>
        <p:spPr bwMode="auto">
          <a:xfrm>
            <a:off x="381000" y="3352800"/>
            <a:ext cx="6961188" cy="1920875"/>
          </a:xfrm>
          <a:prstGeom prst="rect">
            <a:avLst/>
          </a:prstGeom>
          <a:noFill/>
          <a:ln w="9525">
            <a:noFill/>
            <a:miter lim="800000"/>
            <a:headEnd/>
            <a:tailEnd/>
          </a:ln>
        </p:spPr>
      </p:pic>
      <p:sp>
        <p:nvSpPr>
          <p:cNvPr id="28677"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5A5C19E-5E80-484F-801D-622AF48A321F}" type="slidenum">
              <a:rPr lang="en-US" smtClean="0"/>
              <a:pPr/>
              <a:t>17</a:t>
            </a:fld>
            <a:endParaRPr lang="en-US" smtClean="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smtClean="0"/>
              <a:t>Entity Form</a:t>
            </a:r>
            <a:endParaRPr lang="en-US" dirty="0"/>
          </a:p>
        </p:txBody>
      </p:sp>
      <p:pic>
        <p:nvPicPr>
          <p:cNvPr id="186371" name="Picture 4"/>
          <p:cNvPicPr>
            <a:picLocks noGrp="1" noChangeAspect="1" noChangeArrowheads="1"/>
          </p:cNvPicPr>
          <p:nvPr>
            <p:ph idx="1"/>
          </p:nvPr>
        </p:nvPicPr>
        <p:blipFill>
          <a:blip r:embed="rId2" cstate="print"/>
          <a:srcRect/>
          <a:stretch>
            <a:fillRect/>
          </a:stretch>
        </p:blipFill>
        <p:spPr>
          <a:xfrm>
            <a:off x="2670175" y="1481138"/>
            <a:ext cx="3803650" cy="4525962"/>
          </a:xfrm>
          <a:noFill/>
        </p:spPr>
      </p:pic>
      <p:sp>
        <p:nvSpPr>
          <p:cNvPr id="18637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C4AEA3D-2BD9-48FD-A9DE-872A764FB67E}" type="slidenum">
              <a:rPr lang="en-US" smtClean="0"/>
              <a:pPr/>
              <a:t>170</a:t>
            </a:fld>
            <a:endParaRPr lang="en-US" smtClean="0"/>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Content Placeholder 2"/>
          <p:cNvSpPr>
            <a:spLocks noGrp="1"/>
          </p:cNvSpPr>
          <p:nvPr>
            <p:ph idx="1"/>
          </p:nvPr>
        </p:nvSpPr>
        <p:spPr/>
        <p:txBody>
          <a:bodyPr/>
          <a:lstStyle/>
          <a:p>
            <a:pPr eaLnBrk="1" hangingPunct="1"/>
            <a:endParaRPr lang="en-US" b="1" u="sng" smtClean="0"/>
          </a:p>
          <a:p>
            <a:pPr eaLnBrk="1" hangingPunct="1"/>
            <a:r>
              <a:rPr lang="en-US" b="1" u="sng" smtClean="0"/>
              <a:t>Legally:</a:t>
            </a:r>
            <a:r>
              <a:rPr lang="en-US" smtClean="0"/>
              <a:t> If an individual makes a contribution that puts them over his or her annual giving limits, we can do one of two things:</a:t>
            </a:r>
          </a:p>
          <a:p>
            <a:pPr eaLnBrk="1" hangingPunct="1"/>
            <a:r>
              <a:rPr lang="en-US" smtClean="0"/>
              <a:t>Redesignate a portion of their contribution to a spouse or family member (if this person still has money left to give)</a:t>
            </a:r>
          </a:p>
          <a:p>
            <a:pPr eaLnBrk="1" hangingPunct="1"/>
            <a:r>
              <a:rPr lang="en-US" smtClean="0"/>
              <a:t>Send the contribution back and ask them for a new contribution for the appropriate amount.</a:t>
            </a:r>
          </a:p>
          <a:p>
            <a:pPr eaLnBrk="1" hangingPunct="1"/>
            <a:endParaRPr lang="en-US" smtClean="0"/>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sz="4000" dirty="0" smtClean="0"/>
              <a:t/>
            </a:r>
            <a:br>
              <a:rPr lang="en-US" sz="4000" dirty="0" smtClean="0"/>
            </a:br>
            <a:r>
              <a:rPr lang="en-US" sz="4000" dirty="0" smtClean="0"/>
              <a:t/>
            </a:r>
            <a:br>
              <a:rPr lang="en-US" sz="4000" dirty="0" smtClean="0"/>
            </a:br>
            <a:r>
              <a:rPr lang="en-US" sz="4000" dirty="0" smtClean="0"/>
              <a:t>Problem: An Individual’s contribution has either exceeded his or her giving limit </a:t>
            </a:r>
            <a:r>
              <a:rPr lang="en-US" dirty="0" smtClean="0"/>
              <a:t/>
            </a:r>
            <a:br>
              <a:rPr lang="en-US" dirty="0" smtClean="0"/>
            </a:br>
            <a:endParaRPr lang="en-US" dirty="0" smtClean="0"/>
          </a:p>
        </p:txBody>
      </p:sp>
      <p:sp>
        <p:nvSpPr>
          <p:cNvPr id="187396"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7A76FC0-7C63-4CA2-A0B0-65AC9DEE8F84}" type="slidenum">
              <a:rPr lang="en-US" smtClean="0"/>
              <a:pPr/>
              <a:t>171</a:t>
            </a:fld>
            <a:endParaRPr lang="en-US" smtClean="0"/>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62500" lnSpcReduction="20000"/>
          </a:bodyPr>
          <a:lstStyle/>
          <a:p>
            <a:pPr marL="365760" indent="-256032" eaLnBrk="1" fontAlgn="auto" hangingPunct="1">
              <a:spcAft>
                <a:spcPts val="0"/>
              </a:spcAft>
              <a:buFont typeface="Arial" pitchFamily="34" charset="0"/>
              <a:buNone/>
              <a:defRPr/>
            </a:pPr>
            <a:endParaRPr lang="en-US" b="1" u="sng" dirty="0" smtClean="0"/>
          </a:p>
          <a:p>
            <a:pPr marL="365760" indent="-256032" eaLnBrk="1" fontAlgn="auto" hangingPunct="1">
              <a:spcAft>
                <a:spcPts val="0"/>
              </a:spcAft>
              <a:buFont typeface="Arial" pitchFamily="34" charset="0"/>
              <a:buNone/>
              <a:defRPr/>
            </a:pPr>
            <a:r>
              <a:rPr lang="en-US" b="1" u="sng" dirty="0" smtClean="0"/>
              <a:t>Letter:</a:t>
            </a:r>
            <a:endParaRPr lang="en-US" dirty="0" smtClean="0"/>
          </a:p>
          <a:p>
            <a:pPr marL="365760" indent="-256032" eaLnBrk="1" fontAlgn="auto" hangingPunct="1">
              <a:spcAft>
                <a:spcPts val="0"/>
              </a:spcAft>
              <a:buFont typeface="Arial" pitchFamily="34" charset="0"/>
              <a:buNone/>
              <a:defRPr/>
            </a:pPr>
            <a:r>
              <a:rPr lang="en-US" dirty="0" smtClean="0"/>
              <a:t>Katherine O'Koniewski</a:t>
            </a:r>
          </a:p>
          <a:p>
            <a:pPr marL="365760" indent="-256032" eaLnBrk="1" fontAlgn="auto" hangingPunct="1">
              <a:spcAft>
                <a:spcPts val="0"/>
              </a:spcAft>
              <a:buFont typeface="Arial" pitchFamily="34" charset="0"/>
              <a:buNone/>
              <a:defRPr/>
            </a:pPr>
            <a:r>
              <a:rPr lang="en-US" dirty="0" smtClean="0"/>
              <a:t>2414 </a:t>
            </a:r>
            <a:r>
              <a:rPr lang="en-US" dirty="0" err="1" smtClean="0"/>
              <a:t>Tunlaw</a:t>
            </a:r>
            <a:r>
              <a:rPr lang="en-US" dirty="0" smtClean="0"/>
              <a:t> Rd, NW</a:t>
            </a:r>
          </a:p>
          <a:p>
            <a:pPr marL="365760" indent="-256032" eaLnBrk="1" fontAlgn="auto" hangingPunct="1">
              <a:spcAft>
                <a:spcPts val="0"/>
              </a:spcAft>
              <a:buFont typeface="Arial" pitchFamily="34" charset="0"/>
              <a:buNone/>
              <a:defRPr/>
            </a:pPr>
            <a:r>
              <a:rPr lang="en-US" dirty="0" smtClean="0"/>
              <a:t>Washington, DC 20007</a:t>
            </a:r>
          </a:p>
          <a:p>
            <a:pPr marL="365760" indent="-256032" eaLnBrk="1" fontAlgn="auto" hangingPunct="1">
              <a:spcAft>
                <a:spcPts val="0"/>
              </a:spcAft>
              <a:buFont typeface="Arial" pitchFamily="34" charset="0"/>
              <a:buNone/>
              <a:defRPr/>
            </a:pPr>
            <a:r>
              <a:rPr lang="en-US" dirty="0" smtClean="0"/>
              <a:t> </a:t>
            </a:r>
          </a:p>
          <a:p>
            <a:pPr marL="365760" indent="-256032" eaLnBrk="1" fontAlgn="auto" hangingPunct="1">
              <a:spcAft>
                <a:spcPts val="0"/>
              </a:spcAft>
              <a:buFont typeface="Arial" pitchFamily="34" charset="0"/>
              <a:buNone/>
              <a:defRPr/>
            </a:pPr>
            <a:r>
              <a:rPr lang="en-US" dirty="0" smtClean="0"/>
              <a:t>Dear Ms. O'Koniewski,</a:t>
            </a:r>
          </a:p>
          <a:p>
            <a:pPr marL="365760" indent="-256032" eaLnBrk="1" fontAlgn="auto" hangingPunct="1">
              <a:spcAft>
                <a:spcPts val="0"/>
              </a:spcAft>
              <a:buFont typeface="Arial" pitchFamily="34" charset="0"/>
              <a:buNone/>
              <a:defRPr/>
            </a:pPr>
            <a:r>
              <a:rPr lang="en-US" dirty="0" smtClean="0"/>
              <a:t>Thank you for your recent contribution of $_______ to the _______________ Committee.  While we appreciate your support, unfortunately this contribution will put you over the maximum amount an Individual is able to contribute to the DCCC in a calendar year. </a:t>
            </a:r>
          </a:p>
          <a:p>
            <a:pPr marL="365760" indent="-256032" eaLnBrk="1" fontAlgn="auto" hangingPunct="1">
              <a:spcAft>
                <a:spcPts val="0"/>
              </a:spcAft>
              <a:buFont typeface="Arial" pitchFamily="34" charset="0"/>
              <a:buNone/>
              <a:defRPr/>
            </a:pPr>
            <a:r>
              <a:rPr lang="en-US" dirty="0" smtClean="0"/>
              <a:t>Therefore, we must return/ refund/ or have you </a:t>
            </a:r>
            <a:r>
              <a:rPr lang="en-US" dirty="0" err="1" smtClean="0"/>
              <a:t>redesignate</a:t>
            </a:r>
            <a:r>
              <a:rPr lang="en-US" dirty="0" smtClean="0"/>
              <a:t> </a:t>
            </a:r>
            <a:r>
              <a:rPr lang="en-US" u="sng" dirty="0" smtClean="0"/>
              <a:t>portion </a:t>
            </a:r>
            <a:r>
              <a:rPr lang="en-US" dirty="0" smtClean="0"/>
              <a:t>over to a spouse or other family member.   Should you and a willing contributor wish to </a:t>
            </a:r>
            <a:r>
              <a:rPr lang="en-US" dirty="0" err="1" smtClean="0"/>
              <a:t>redesignate</a:t>
            </a:r>
            <a:r>
              <a:rPr lang="en-US" dirty="0" smtClean="0"/>
              <a:t> your contribution, please complete the attached form and send it back to us in the enclosed envelope provided.  If you have any questions, please do not hesitate to contact ________________ at (___) _____________________.</a:t>
            </a:r>
          </a:p>
          <a:p>
            <a:pPr marL="365760" indent="-256032" eaLnBrk="1" fontAlgn="auto" hangingPunct="1">
              <a:spcAft>
                <a:spcPts val="0"/>
              </a:spcAft>
              <a:buFont typeface="Arial" pitchFamily="34" charset="0"/>
              <a:buNone/>
              <a:defRPr/>
            </a:pPr>
            <a:r>
              <a:rPr lang="en-US" dirty="0" smtClean="0"/>
              <a:t>(See response form next page.)</a:t>
            </a:r>
          </a:p>
          <a:p>
            <a:pPr marL="365760" indent="-256032" eaLnBrk="1" fontAlgn="auto" hangingPunct="1">
              <a:spcAft>
                <a:spcPts val="0"/>
              </a:spcAft>
              <a:buFont typeface="Arial" pitchFamily="34" charset="0"/>
              <a:buChar char="•"/>
              <a:defRPr/>
            </a:pPr>
            <a:endParaRPr lang="en-US" dirty="0" smtClean="0"/>
          </a:p>
        </p:txBody>
      </p:sp>
      <p:sp>
        <p:nvSpPr>
          <p:cNvPr id="35842" name="Title 1"/>
          <p:cNvSpPr>
            <a:spLocks noGrp="1"/>
          </p:cNvSpPr>
          <p:nvPr>
            <p:ph type="title"/>
          </p:nvPr>
        </p:nvSpPr>
        <p:spPr/>
        <p:txBody>
          <a:bodyPr>
            <a:normAutofit fontScale="90000"/>
          </a:bodyPr>
          <a:lstStyle/>
          <a:p>
            <a:pPr eaLnBrk="1" fontAlgn="auto" hangingPunct="1">
              <a:spcAft>
                <a:spcPts val="0"/>
              </a:spcAft>
              <a:defRPr/>
            </a:pPr>
            <a:r>
              <a:rPr lang="en-US" sz="3600" smtClean="0"/>
              <a:t>Problem: An Individual’s contribution has either exceeded his or her giving limit</a:t>
            </a:r>
          </a:p>
        </p:txBody>
      </p:sp>
      <p:sp>
        <p:nvSpPr>
          <p:cNvPr id="188420"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14F30BA-C0F3-4070-9ECD-067729B0BE29}" type="slidenum">
              <a:rPr lang="en-US" smtClean="0"/>
              <a:pPr/>
              <a:t>172</a:t>
            </a:fld>
            <a:endParaRPr lang="en-US" smtClean="0"/>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40000" lnSpcReduction="20000"/>
          </a:bodyPr>
          <a:lstStyle/>
          <a:p>
            <a:pPr marL="365760" indent="-256032" eaLnBrk="1" fontAlgn="auto" hangingPunct="1">
              <a:spcAft>
                <a:spcPts val="0"/>
              </a:spcAft>
              <a:buFont typeface="Arial" pitchFamily="34" charset="0"/>
              <a:buNone/>
              <a:defRPr/>
            </a:pPr>
            <a:endParaRPr lang="en-US" b="1" u="sng" dirty="0" smtClean="0"/>
          </a:p>
          <a:p>
            <a:pPr marL="365760" indent="-256032" eaLnBrk="1" fontAlgn="auto" hangingPunct="1">
              <a:spcAft>
                <a:spcPts val="0"/>
              </a:spcAft>
              <a:buFont typeface="Arial" pitchFamily="34" charset="0"/>
              <a:buNone/>
              <a:defRPr/>
            </a:pPr>
            <a:endParaRPr lang="en-US" b="1" u="sng" dirty="0" smtClean="0"/>
          </a:p>
          <a:p>
            <a:pPr marL="365760" indent="-256032" eaLnBrk="1" fontAlgn="auto" hangingPunct="1">
              <a:spcAft>
                <a:spcPts val="0"/>
              </a:spcAft>
              <a:buFont typeface="Arial" pitchFamily="34" charset="0"/>
              <a:buNone/>
              <a:defRPr/>
            </a:pPr>
            <a:r>
              <a:rPr lang="en-US" b="1" u="sng" dirty="0" smtClean="0"/>
              <a:t>Form:</a:t>
            </a:r>
            <a:endParaRPr lang="en-US" dirty="0" smtClean="0"/>
          </a:p>
          <a:p>
            <a:pPr marL="365760" indent="-256032" eaLnBrk="1" fontAlgn="auto" hangingPunct="1">
              <a:spcAft>
                <a:spcPts val="0"/>
              </a:spcAft>
              <a:buFont typeface="Arial" pitchFamily="34" charset="0"/>
              <a:buNone/>
              <a:defRPr/>
            </a:pPr>
            <a:r>
              <a:rPr lang="en-US" dirty="0" smtClean="0"/>
              <a:t>Contributor </a:t>
            </a:r>
            <a:r>
              <a:rPr lang="en-US" dirty="0" err="1" smtClean="0"/>
              <a:t>Redesignation</a:t>
            </a:r>
            <a:r>
              <a:rPr lang="en-US" dirty="0" smtClean="0"/>
              <a:t> Form</a:t>
            </a:r>
            <a:endParaRPr lang="en-US" b="1" i="1" dirty="0" smtClean="0"/>
          </a:p>
          <a:p>
            <a:pPr marL="365760" indent="-256032" eaLnBrk="1" fontAlgn="auto" hangingPunct="1">
              <a:spcAft>
                <a:spcPts val="0"/>
              </a:spcAft>
              <a:buFont typeface="Arial" pitchFamily="34" charset="0"/>
              <a:buNone/>
              <a:defRPr/>
            </a:pPr>
            <a:r>
              <a:rPr lang="en-US" b="1" dirty="0" smtClean="0"/>
              <a:t> </a:t>
            </a:r>
            <a:endParaRPr lang="en-US" dirty="0" smtClean="0"/>
          </a:p>
          <a:p>
            <a:pPr marL="365760" indent="-256032" eaLnBrk="1" fontAlgn="auto" hangingPunct="1">
              <a:spcAft>
                <a:spcPts val="0"/>
              </a:spcAft>
              <a:buFont typeface="Arial" pitchFamily="34" charset="0"/>
              <a:buNone/>
              <a:defRPr/>
            </a:pPr>
            <a:r>
              <a:rPr lang="en-US" dirty="0" smtClean="0"/>
              <a:t>Katherine and Kurt O'Koniewski</a:t>
            </a:r>
          </a:p>
          <a:p>
            <a:pPr marL="365760" indent="-256032" eaLnBrk="1" fontAlgn="auto" hangingPunct="1">
              <a:spcAft>
                <a:spcPts val="0"/>
              </a:spcAft>
              <a:buFont typeface="Arial" pitchFamily="34" charset="0"/>
              <a:buNone/>
              <a:defRPr/>
            </a:pPr>
            <a:r>
              <a:rPr lang="en-US" dirty="0" smtClean="0"/>
              <a:t>2414 </a:t>
            </a:r>
            <a:r>
              <a:rPr lang="en-US" dirty="0" err="1" smtClean="0"/>
              <a:t>Tunlaw</a:t>
            </a:r>
            <a:r>
              <a:rPr lang="en-US" dirty="0" smtClean="0"/>
              <a:t> Rd, NW</a:t>
            </a:r>
          </a:p>
          <a:p>
            <a:pPr marL="365760" indent="-256032" eaLnBrk="1" fontAlgn="auto" hangingPunct="1">
              <a:spcAft>
                <a:spcPts val="0"/>
              </a:spcAft>
              <a:buFont typeface="Arial" pitchFamily="34" charset="0"/>
              <a:buNone/>
              <a:defRPr/>
            </a:pPr>
            <a:r>
              <a:rPr lang="en-US" dirty="0" smtClean="0"/>
              <a:t>Washington, DC 20007</a:t>
            </a:r>
          </a:p>
          <a:p>
            <a:pPr marL="365760" indent="-256032" eaLnBrk="1" fontAlgn="auto" hangingPunct="1">
              <a:spcAft>
                <a:spcPts val="0"/>
              </a:spcAft>
              <a:buFont typeface="Arial" pitchFamily="34" charset="0"/>
              <a:buNone/>
              <a:defRPr/>
            </a:pPr>
            <a:r>
              <a:rPr lang="en-US" dirty="0" smtClean="0"/>
              <a:t> </a:t>
            </a:r>
          </a:p>
          <a:p>
            <a:pPr marL="365760" indent="-256032" eaLnBrk="1" fontAlgn="auto" hangingPunct="1">
              <a:spcAft>
                <a:spcPts val="0"/>
              </a:spcAft>
              <a:buFont typeface="Arial" pitchFamily="34" charset="0"/>
              <a:buNone/>
              <a:defRPr/>
            </a:pPr>
            <a:r>
              <a:rPr lang="en-US" dirty="0" smtClean="0"/>
              <a:t> </a:t>
            </a:r>
          </a:p>
          <a:p>
            <a:pPr marL="365760" indent="-256032" eaLnBrk="1" fontAlgn="auto" hangingPunct="1">
              <a:spcAft>
                <a:spcPts val="0"/>
              </a:spcAft>
              <a:buFont typeface="Arial" pitchFamily="34" charset="0"/>
              <a:buNone/>
              <a:defRPr/>
            </a:pPr>
            <a:r>
              <a:rPr lang="en-US" dirty="0" smtClean="0"/>
              <a:t>This confirms that I hereby </a:t>
            </a:r>
            <a:r>
              <a:rPr lang="en-US" dirty="0" err="1" smtClean="0"/>
              <a:t>redesignate</a:t>
            </a:r>
            <a:r>
              <a:rPr lang="en-US" dirty="0" smtClean="0"/>
              <a:t> my $30,800 contribution to the Democratic Congressional Campaign Committee, American Express card ending in 2008, received July 30th, 2010, as follows:</a:t>
            </a:r>
          </a:p>
          <a:p>
            <a:pPr marL="365760" indent="-256032" eaLnBrk="1" fontAlgn="auto" hangingPunct="1">
              <a:spcAft>
                <a:spcPts val="0"/>
              </a:spcAft>
              <a:buFont typeface="Arial" pitchFamily="34" charset="0"/>
              <a:buNone/>
              <a:defRPr/>
            </a:pPr>
            <a:r>
              <a:rPr lang="en-US" dirty="0" smtClean="0"/>
              <a:t> </a:t>
            </a:r>
          </a:p>
          <a:p>
            <a:pPr marL="365760" indent="-256032" eaLnBrk="1" fontAlgn="auto" hangingPunct="1">
              <a:spcAft>
                <a:spcPts val="0"/>
              </a:spcAft>
              <a:buFont typeface="Arial" pitchFamily="34" charset="0"/>
              <a:buNone/>
              <a:defRPr/>
            </a:pPr>
            <a:r>
              <a:rPr lang="en-US" dirty="0" smtClean="0"/>
              <a:t>$10,000 contributed by Katherine O'Koniewski, $20,400 contributed by Kurt O'Koniewski.</a:t>
            </a:r>
          </a:p>
          <a:p>
            <a:pPr marL="365760" indent="-256032" eaLnBrk="1" fontAlgn="auto" hangingPunct="1">
              <a:spcAft>
                <a:spcPts val="0"/>
              </a:spcAft>
              <a:buFont typeface="Arial" pitchFamily="34" charset="0"/>
              <a:buNone/>
              <a:defRPr/>
            </a:pPr>
            <a:r>
              <a:rPr lang="en-US" b="1" dirty="0" smtClean="0"/>
              <a:t>Katherine O'Koniewski</a:t>
            </a:r>
            <a:r>
              <a:rPr lang="en-US" dirty="0" smtClean="0"/>
              <a:t>: _______________________________________________ Date: ____________</a:t>
            </a:r>
          </a:p>
          <a:p>
            <a:pPr marL="365760" indent="-256032" eaLnBrk="1" fontAlgn="auto" hangingPunct="1">
              <a:spcAft>
                <a:spcPts val="0"/>
              </a:spcAft>
              <a:buFont typeface="Arial" pitchFamily="34" charset="0"/>
              <a:buNone/>
              <a:defRPr/>
            </a:pPr>
            <a:r>
              <a:rPr lang="en-US" dirty="0" smtClean="0"/>
              <a:t> </a:t>
            </a:r>
          </a:p>
          <a:p>
            <a:pPr marL="365760" indent="-256032" eaLnBrk="1" fontAlgn="auto" hangingPunct="1">
              <a:spcAft>
                <a:spcPts val="0"/>
              </a:spcAft>
              <a:buFont typeface="Arial" pitchFamily="34" charset="0"/>
              <a:buNone/>
              <a:defRPr/>
            </a:pPr>
            <a:r>
              <a:rPr lang="en-US" dirty="0" smtClean="0"/>
              <a:t>This confirms that it is my intent to re-allocate and therefore contribute $20,400 to the Democratic Congressional Campaign Committee, with American Express card ending in 2008, which represents my personal funds, and is not from any incorporated source or account, and I would like the contribution </a:t>
            </a:r>
            <a:r>
              <a:rPr lang="en-US" dirty="0" err="1" smtClean="0"/>
              <a:t>credityed</a:t>
            </a:r>
            <a:r>
              <a:rPr lang="en-US" dirty="0" smtClean="0"/>
              <a:t> solely in my name. </a:t>
            </a:r>
          </a:p>
          <a:p>
            <a:pPr marL="365760" indent="-256032" eaLnBrk="1" fontAlgn="auto" hangingPunct="1">
              <a:spcAft>
                <a:spcPts val="0"/>
              </a:spcAft>
              <a:buFont typeface="Arial" pitchFamily="34" charset="0"/>
              <a:buNone/>
              <a:defRPr/>
            </a:pPr>
            <a:r>
              <a:rPr lang="en-US" b="1" dirty="0" smtClean="0"/>
              <a:t>Kurt O'Koniewski: __________________________________________</a:t>
            </a:r>
            <a:r>
              <a:rPr lang="en-US" dirty="0" smtClean="0"/>
              <a:t>Date: ____________</a:t>
            </a:r>
          </a:p>
          <a:p>
            <a:pPr marL="365760" indent="-256032" eaLnBrk="1" fontAlgn="auto" hangingPunct="1">
              <a:spcAft>
                <a:spcPts val="0"/>
              </a:spcAft>
              <a:buFont typeface="Arial" pitchFamily="34" charset="0"/>
              <a:buNone/>
              <a:defRPr/>
            </a:pPr>
            <a:r>
              <a:rPr lang="en-US" b="1" i="1" dirty="0" smtClean="0"/>
              <a:t> </a:t>
            </a:r>
            <a:endParaRPr lang="en-US" dirty="0" smtClean="0"/>
          </a:p>
          <a:p>
            <a:pPr marL="365760" indent="-256032" eaLnBrk="1" fontAlgn="auto" hangingPunct="1">
              <a:spcAft>
                <a:spcPts val="0"/>
              </a:spcAft>
              <a:buFont typeface="Arial" pitchFamily="34" charset="0"/>
              <a:buNone/>
              <a:defRPr/>
            </a:pPr>
            <a:r>
              <a:rPr lang="en-US" b="1" i="1" dirty="0" smtClean="0"/>
              <a:t> </a:t>
            </a:r>
            <a:endParaRPr lang="en-US" dirty="0" smtClean="0"/>
          </a:p>
          <a:p>
            <a:pPr marL="365760" indent="-256032" eaLnBrk="1" fontAlgn="auto" hangingPunct="1">
              <a:spcAft>
                <a:spcPts val="0"/>
              </a:spcAft>
              <a:buFont typeface="Arial" pitchFamily="34" charset="0"/>
              <a:buNone/>
              <a:defRPr/>
            </a:pPr>
            <a:r>
              <a:rPr lang="en-US" b="1" i="1" dirty="0" smtClean="0"/>
              <a:t> </a:t>
            </a:r>
            <a:endParaRPr lang="en-US" dirty="0" smtClean="0"/>
          </a:p>
          <a:p>
            <a:pPr marL="365760" indent="-256032" eaLnBrk="1" fontAlgn="auto" hangingPunct="1">
              <a:spcAft>
                <a:spcPts val="0"/>
              </a:spcAft>
              <a:buFont typeface="Arial" pitchFamily="34" charset="0"/>
              <a:buNone/>
              <a:defRPr/>
            </a:pPr>
            <a:r>
              <a:rPr lang="en-US" b="1" i="1" dirty="0" smtClean="0"/>
              <a:t> </a:t>
            </a:r>
            <a:endParaRPr lang="en-US" dirty="0" smtClean="0"/>
          </a:p>
          <a:p>
            <a:pPr marL="365760" indent="-256032" eaLnBrk="1" fontAlgn="auto" hangingPunct="1">
              <a:spcAft>
                <a:spcPts val="0"/>
              </a:spcAft>
              <a:buFont typeface="Arial" pitchFamily="34" charset="0"/>
              <a:buNone/>
              <a:defRPr/>
            </a:pPr>
            <a:r>
              <a:rPr lang="en-US" b="1" i="1" dirty="0" smtClean="0"/>
              <a:t>Please fax completed form to Amy Salomone at (202) 741-7386 or email to </a:t>
            </a:r>
            <a:r>
              <a:rPr lang="en-US" b="1" i="1" dirty="0" smtClean="0">
                <a:hlinkClick r:id="rId2"/>
              </a:rPr>
              <a:t>Salomone@dccc.org</a:t>
            </a:r>
            <a:endParaRPr lang="en-US" dirty="0" smtClean="0"/>
          </a:p>
          <a:p>
            <a:pPr marL="365760" indent="-256032" eaLnBrk="1" fontAlgn="auto" hangingPunct="1">
              <a:spcAft>
                <a:spcPts val="0"/>
              </a:spcAft>
              <a:buFont typeface="Arial" pitchFamily="34" charset="0"/>
              <a:buChar char="•"/>
              <a:defRPr/>
            </a:pPr>
            <a:endParaRPr lang="en-US" dirty="0" smtClean="0"/>
          </a:p>
        </p:txBody>
      </p:sp>
      <p:sp>
        <p:nvSpPr>
          <p:cNvPr id="36866" name="Title 1"/>
          <p:cNvSpPr>
            <a:spLocks noGrp="1"/>
          </p:cNvSpPr>
          <p:nvPr>
            <p:ph type="title"/>
          </p:nvPr>
        </p:nvSpPr>
        <p:spPr/>
        <p:txBody>
          <a:bodyPr/>
          <a:lstStyle/>
          <a:p>
            <a:pPr eaLnBrk="1" fontAlgn="auto" hangingPunct="1">
              <a:spcAft>
                <a:spcPts val="0"/>
              </a:spcAft>
              <a:defRPr/>
            </a:pPr>
            <a:r>
              <a:rPr lang="en-US" sz="3100" dirty="0" smtClean="0"/>
              <a:t>Problem: An Individual’s contribution has either exceeded his or her giving limit</a:t>
            </a:r>
          </a:p>
        </p:txBody>
      </p:sp>
      <p:sp>
        <p:nvSpPr>
          <p:cNvPr id="18944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83FB83E-ADA4-4E62-8CA9-64FE3DFAC53E}" type="slidenum">
              <a:rPr lang="en-US" smtClean="0"/>
              <a:pPr/>
              <a:t>173</a:t>
            </a:fld>
            <a:endParaRPr lang="en-US" smtClean="0"/>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Content Placeholder 2"/>
          <p:cNvSpPr>
            <a:spLocks noGrp="1"/>
          </p:cNvSpPr>
          <p:nvPr>
            <p:ph idx="1"/>
          </p:nvPr>
        </p:nvSpPr>
        <p:spPr/>
        <p:txBody>
          <a:bodyPr/>
          <a:lstStyle/>
          <a:p>
            <a:pPr eaLnBrk="1" hangingPunct="1"/>
            <a:r>
              <a:rPr lang="en-US" smtClean="0"/>
              <a:t>If a donor requests a refund for any reason other than going over his or her federal limit, it must:</a:t>
            </a:r>
          </a:p>
          <a:p>
            <a:pPr lvl="1" eaLnBrk="1" hangingPunct="1"/>
            <a:r>
              <a:rPr lang="en-US" u="sng" smtClean="0"/>
              <a:t>be submitted, in writing, by the donor, and a memo must be drafted to Jackie spelling out exactly why the donor is requesting the refund. Then you give this information to Katherine, who will write up a check request for the refund amount, and submit to Jackie.</a:t>
            </a:r>
            <a:endParaRPr lang="en-US" smtClean="0"/>
          </a:p>
          <a:p>
            <a:pPr lvl="1" eaLnBrk="1" hangingPunct="1"/>
            <a:endParaRPr lang="en-US" smtClean="0"/>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Problem: A donor wants his or her contribution returned</a:t>
            </a:r>
          </a:p>
        </p:txBody>
      </p:sp>
      <p:sp>
        <p:nvSpPr>
          <p:cNvPr id="190468"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D889F2B-8F4E-45EA-8A46-0241C8D0FA67}" type="slidenum">
              <a:rPr lang="en-US" smtClean="0"/>
              <a:pPr/>
              <a:t>174</a:t>
            </a:fld>
            <a:endParaRPr lang="en-US" smtClean="0"/>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Content Placeholder 2"/>
          <p:cNvSpPr>
            <a:spLocks noGrp="1"/>
          </p:cNvSpPr>
          <p:nvPr>
            <p:ph idx="1"/>
          </p:nvPr>
        </p:nvSpPr>
        <p:spPr/>
        <p:txBody>
          <a:bodyPr/>
          <a:lstStyle/>
          <a:p>
            <a:pPr eaLnBrk="1" hangingPunct="1"/>
            <a:r>
              <a:rPr lang="en-US" smtClean="0"/>
              <a:t>If a donor requests a refund because he or she is over his or her federal limit, you should do your due diligence to make sure that there is not another way to handle this situation.</a:t>
            </a:r>
          </a:p>
          <a:p>
            <a:pPr eaLnBrk="1" hangingPunct="1"/>
            <a:r>
              <a:rPr lang="en-US" b="1" smtClean="0"/>
              <a:t>Always:</a:t>
            </a:r>
          </a:p>
          <a:p>
            <a:pPr lvl="1" eaLnBrk="1" hangingPunct="1"/>
            <a:r>
              <a:rPr lang="en-US" smtClean="0"/>
              <a:t>Ask if there is a spouse or family member to whom we could redesignate the overage</a:t>
            </a:r>
          </a:p>
          <a:p>
            <a:pPr lvl="1" eaLnBrk="1" hangingPunct="1"/>
            <a:r>
              <a:rPr lang="en-US" smtClean="0"/>
              <a:t>Look and see which committee the donor gave to last. </a:t>
            </a:r>
          </a:p>
          <a:p>
            <a:pPr eaLnBrk="1" hangingPunct="1"/>
            <a:endParaRPr lang="en-US" smtClean="0"/>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Problem: A donor wants his or her contribution returned</a:t>
            </a:r>
          </a:p>
        </p:txBody>
      </p:sp>
      <p:sp>
        <p:nvSpPr>
          <p:cNvPr id="19149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888E51E-1581-44D8-BADC-725EB8065F1F}" type="slidenum">
              <a:rPr lang="en-US" smtClean="0"/>
              <a:pPr/>
              <a:t>175</a:t>
            </a:fld>
            <a:endParaRPr lang="en-US" smtClean="0"/>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Content Placeholder 2"/>
          <p:cNvSpPr>
            <a:spLocks noGrp="1"/>
          </p:cNvSpPr>
          <p:nvPr>
            <p:ph idx="1"/>
          </p:nvPr>
        </p:nvSpPr>
        <p:spPr/>
        <p:txBody>
          <a:bodyPr/>
          <a:lstStyle/>
          <a:p>
            <a:pPr eaLnBrk="1" hangingPunct="1">
              <a:buFont typeface="Arial" charset="0"/>
              <a:buChar char="•"/>
            </a:pPr>
            <a:r>
              <a:rPr lang="en-US" smtClean="0"/>
              <a:t>If there is just no way around giving them their contribution back, you must then do the following:</a:t>
            </a:r>
          </a:p>
          <a:p>
            <a:pPr lvl="1" eaLnBrk="1" hangingPunct="1">
              <a:buFont typeface="Arial" charset="0"/>
              <a:buChar char="–"/>
            </a:pPr>
            <a:r>
              <a:rPr lang="en-US" smtClean="0"/>
              <a:t>Write a memo to Jackie explaining why the donor is requesting a refund, and why we cannot attribute the overage to a spouse or family member</a:t>
            </a:r>
          </a:p>
          <a:p>
            <a:pPr lvl="1" eaLnBrk="1" hangingPunct="1">
              <a:buFont typeface="Arial" charset="0"/>
              <a:buChar char="–"/>
            </a:pPr>
            <a:r>
              <a:rPr lang="en-US" smtClean="0"/>
              <a:t>Print out the donor’s giving history</a:t>
            </a:r>
          </a:p>
          <a:p>
            <a:pPr lvl="1" eaLnBrk="1" hangingPunct="1">
              <a:buFont typeface="Arial" charset="0"/>
              <a:buChar char="–"/>
            </a:pPr>
            <a:r>
              <a:rPr lang="en-US" smtClean="0"/>
              <a:t>Katherine will then write up a check request and take to Jackie, and get yelled at for 15 minutes.</a:t>
            </a:r>
          </a:p>
          <a:p>
            <a:pPr eaLnBrk="1" hangingPunct="1">
              <a:buFont typeface="Arial" charset="0"/>
              <a:buChar char="•"/>
            </a:pPr>
            <a:endParaRPr lang="en-US" smtClean="0"/>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Problem: A donor wants his or her contribution returned</a:t>
            </a:r>
          </a:p>
        </p:txBody>
      </p:sp>
      <p:sp>
        <p:nvSpPr>
          <p:cNvPr id="192516"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62575AB-FCEB-4C52-BA95-8CC6A258D905}" type="slidenum">
              <a:rPr lang="en-US" smtClean="0"/>
              <a:pPr/>
              <a:t>176</a:t>
            </a:fld>
            <a:endParaRPr lang="en-US" smtClean="0"/>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Content Placeholder 2"/>
          <p:cNvSpPr>
            <a:spLocks noGrp="1"/>
          </p:cNvSpPr>
          <p:nvPr>
            <p:ph idx="1"/>
          </p:nvPr>
        </p:nvSpPr>
        <p:spPr/>
        <p:txBody>
          <a:bodyPr/>
          <a:lstStyle/>
          <a:p>
            <a:pPr eaLnBrk="1" hangingPunct="1"/>
            <a:r>
              <a:rPr lang="en-US" smtClean="0"/>
              <a:t>Credit cards can decline for several reasons, the most common of which are:</a:t>
            </a:r>
          </a:p>
          <a:p>
            <a:pPr lvl="1" eaLnBrk="1" hangingPunct="1"/>
            <a:r>
              <a:rPr lang="en-US" sz="2000" smtClean="0"/>
              <a:t>“Contact card issuer to determine reason.”</a:t>
            </a:r>
          </a:p>
          <a:p>
            <a:pPr lvl="2" eaLnBrk="1" hangingPunct="1"/>
            <a:r>
              <a:rPr lang="en-US" sz="2000" smtClean="0"/>
              <a:t>This generally means that the amount is so large that it has been flagged by the cc company, and the donor must call and authorize this contribution. </a:t>
            </a:r>
          </a:p>
          <a:p>
            <a:pPr lvl="1" eaLnBrk="1" hangingPunct="1"/>
            <a:r>
              <a:rPr lang="en-US" sz="2000" smtClean="0"/>
              <a:t>Address</a:t>
            </a:r>
          </a:p>
          <a:p>
            <a:pPr lvl="2" eaLnBrk="1" hangingPunct="1"/>
            <a:r>
              <a:rPr lang="en-US" sz="2000" smtClean="0"/>
              <a:t>Addresses can be very sensitive, and if you do or do not include an apt number, for instance, on an address, it can be declined. </a:t>
            </a:r>
          </a:p>
          <a:p>
            <a:pPr lvl="2" eaLnBrk="1" hangingPunct="1"/>
            <a:endParaRPr lang="en-US" smtClean="0"/>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Problem: A Donor’s Credit Card declines</a:t>
            </a:r>
          </a:p>
        </p:txBody>
      </p:sp>
      <p:sp>
        <p:nvSpPr>
          <p:cNvPr id="193540"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CD4FE21-A54A-44B7-A147-7AFD4870B1C1}" type="slidenum">
              <a:rPr lang="en-US" smtClean="0"/>
              <a:pPr/>
              <a:t>177</a:t>
            </a:fld>
            <a:endParaRPr lang="en-US" smtClean="0"/>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2"/>
          <p:cNvSpPr>
            <a:spLocks noGrp="1"/>
          </p:cNvSpPr>
          <p:nvPr>
            <p:ph idx="1"/>
          </p:nvPr>
        </p:nvSpPr>
        <p:spPr/>
        <p:txBody>
          <a:bodyPr>
            <a:normAutofit lnSpcReduction="10000"/>
          </a:bodyPr>
          <a:lstStyle/>
          <a:p>
            <a:pPr marL="365760" indent="-256032" eaLnBrk="1" fontAlgn="auto" hangingPunct="1">
              <a:spcAft>
                <a:spcPts val="0"/>
              </a:spcAft>
              <a:buFont typeface="Wingdings 3"/>
              <a:buChar char=""/>
              <a:defRPr/>
            </a:pPr>
            <a:r>
              <a:rPr lang="en-US" sz="2400" smtClean="0"/>
              <a:t>Ways to prevent/solve credit card issues</a:t>
            </a:r>
          </a:p>
          <a:p>
            <a:pPr marL="621792" lvl="1" eaLnBrk="1" fontAlgn="auto" hangingPunct="1">
              <a:spcBef>
                <a:spcPts val="324"/>
              </a:spcBef>
              <a:spcAft>
                <a:spcPts val="0"/>
              </a:spcAft>
              <a:buFont typeface="Verdana"/>
              <a:buChar char="◦"/>
              <a:defRPr/>
            </a:pPr>
            <a:r>
              <a:rPr lang="en-US" sz="2400" smtClean="0"/>
              <a:t>Always read the information back to the donor when taking over the phone, and make sure you have written everything down correctly</a:t>
            </a:r>
          </a:p>
          <a:p>
            <a:pPr marL="621792" lvl="1" eaLnBrk="1" fontAlgn="auto" hangingPunct="1">
              <a:spcBef>
                <a:spcPts val="324"/>
              </a:spcBef>
              <a:spcAft>
                <a:spcPts val="0"/>
              </a:spcAft>
              <a:buFont typeface="Verdana"/>
              <a:buChar char="◦"/>
              <a:defRPr/>
            </a:pPr>
            <a:r>
              <a:rPr lang="en-US" sz="2400" smtClean="0"/>
              <a:t>Make sure to ask them their billing address on the card</a:t>
            </a:r>
          </a:p>
          <a:p>
            <a:pPr marL="621792" lvl="1" eaLnBrk="1" fontAlgn="auto" hangingPunct="1">
              <a:spcBef>
                <a:spcPts val="324"/>
              </a:spcBef>
              <a:spcAft>
                <a:spcPts val="0"/>
              </a:spcAft>
              <a:buFont typeface="Verdana"/>
              <a:buChar char="◦"/>
              <a:defRPr/>
            </a:pPr>
            <a:r>
              <a:rPr lang="en-US" sz="2400" smtClean="0"/>
              <a:t>NEVER tell them it has been declined because there is no money in the account, because 99.9% of the time, that is not the problem</a:t>
            </a:r>
          </a:p>
          <a:p>
            <a:pPr marL="621792" lvl="1" eaLnBrk="1" fontAlgn="auto" hangingPunct="1">
              <a:spcBef>
                <a:spcPts val="324"/>
              </a:spcBef>
              <a:spcAft>
                <a:spcPts val="0"/>
              </a:spcAft>
              <a:buFont typeface="Verdana"/>
              <a:buChar char="◦"/>
              <a:defRPr/>
            </a:pPr>
            <a:r>
              <a:rPr lang="en-US" sz="2400" smtClean="0"/>
              <a:t>Just explain to them that “this happens all the time, and we have a VERY sensitive system.”</a:t>
            </a:r>
          </a:p>
          <a:p>
            <a:pPr marL="859536" lvl="2" eaLnBrk="1" fontAlgn="auto" hangingPunct="1">
              <a:spcAft>
                <a:spcPts val="0"/>
              </a:spcAft>
              <a:buFont typeface="Wingdings 2"/>
              <a:buChar char=""/>
              <a:defRPr/>
            </a:pPr>
            <a:r>
              <a:rPr lang="en-US" sz="2000" smtClean="0"/>
              <a:t>Vanessa Ide</a:t>
            </a:r>
          </a:p>
          <a:p>
            <a:pPr marL="621792" lvl="1" eaLnBrk="1" fontAlgn="auto" hangingPunct="1">
              <a:spcBef>
                <a:spcPts val="324"/>
              </a:spcBef>
              <a:spcAft>
                <a:spcPts val="0"/>
              </a:spcAft>
              <a:buFont typeface="Verdana"/>
              <a:buChar char="◦"/>
              <a:defRPr/>
            </a:pPr>
            <a:endParaRPr lang="en-US" smtClean="0"/>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Problem: A Donor’s Credit Card declines</a:t>
            </a:r>
          </a:p>
        </p:txBody>
      </p:sp>
      <p:sp>
        <p:nvSpPr>
          <p:cNvPr id="19456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CF4BD08-5A3E-422E-90E9-0745C38D5E56}" type="slidenum">
              <a:rPr lang="en-US" smtClean="0"/>
              <a:pPr/>
              <a:t>178</a:t>
            </a:fld>
            <a:endParaRPr lang="en-US" smtClean="0"/>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Content Placeholder 1"/>
          <p:cNvSpPr>
            <a:spLocks noGrp="1"/>
          </p:cNvSpPr>
          <p:nvPr>
            <p:ph idx="1"/>
          </p:nvPr>
        </p:nvSpPr>
        <p:spPr/>
        <p:txBody>
          <a:bodyPr/>
          <a:lstStyle/>
          <a:p>
            <a:pPr eaLnBrk="1" hangingPunct="1"/>
            <a:r>
              <a:rPr lang="en-US" smtClean="0"/>
              <a:t>Contributions received via bank wire require a Personal Funds letter to back up the contribution</a:t>
            </a:r>
          </a:p>
          <a:p>
            <a:pPr eaLnBrk="1" hangingPunct="1"/>
            <a:r>
              <a:rPr lang="en-US" smtClean="0"/>
              <a:t>This is very similar to a standard personal funds form, with a slight exception</a:t>
            </a:r>
          </a:p>
        </p:txBody>
      </p:sp>
      <p:sp>
        <p:nvSpPr>
          <p:cNvPr id="3" name="Title 2"/>
          <p:cNvSpPr>
            <a:spLocks noGrp="1"/>
          </p:cNvSpPr>
          <p:nvPr>
            <p:ph type="title"/>
          </p:nvPr>
        </p:nvSpPr>
        <p:spPr/>
        <p:txBody>
          <a:bodyPr>
            <a:normAutofit fontScale="90000"/>
          </a:bodyPr>
          <a:lstStyle/>
          <a:p>
            <a:pPr eaLnBrk="1" hangingPunct="1">
              <a:defRPr/>
            </a:pPr>
            <a:r>
              <a:rPr lang="en-US" dirty="0" smtClean="0"/>
              <a:t>Wire Transfers: Not a problem, but still need documentation</a:t>
            </a:r>
            <a:endParaRPr lang="en-US" dirty="0"/>
          </a:p>
        </p:txBody>
      </p:sp>
      <p:sp>
        <p:nvSpPr>
          <p:cNvPr id="195588"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03C07B4-CE53-4A9D-81DE-6039D4A3234F}" type="slidenum">
              <a:rPr lang="en-US" smtClean="0"/>
              <a:pPr/>
              <a:t>179</a:t>
            </a:fld>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365760" indent="-256032" eaLnBrk="1" fontAlgn="auto" hangingPunct="1">
              <a:spcAft>
                <a:spcPts val="0"/>
              </a:spcAft>
              <a:buFont typeface="Wingdings 3"/>
              <a:buChar char=""/>
              <a:defRPr/>
            </a:pPr>
            <a:r>
              <a:rPr lang="en-US" dirty="0" smtClean="0"/>
              <a:t>Your job is to fill in the holes as you have the information. </a:t>
            </a:r>
          </a:p>
          <a:p>
            <a:pPr marL="365760" indent="-256032" eaLnBrk="1" fontAlgn="auto" hangingPunct="1">
              <a:spcAft>
                <a:spcPts val="0"/>
              </a:spcAft>
              <a:buFont typeface="Wingdings 3"/>
              <a:buChar char=""/>
              <a:defRPr/>
            </a:pPr>
            <a:r>
              <a:rPr lang="en-US" dirty="0" smtClean="0"/>
              <a:t>Every event needs the following details</a:t>
            </a:r>
          </a:p>
          <a:p>
            <a:pPr marL="621792" lvl="1" eaLnBrk="1" fontAlgn="auto" hangingPunct="1">
              <a:spcBef>
                <a:spcPts val="324"/>
              </a:spcBef>
              <a:spcAft>
                <a:spcPts val="0"/>
              </a:spcAft>
              <a:buFont typeface="Verdana"/>
              <a:buChar char="◦"/>
              <a:defRPr/>
            </a:pPr>
            <a:r>
              <a:rPr lang="en-US" dirty="0" smtClean="0"/>
              <a:t>Location (Name of location, Room, Floor, Suite #, exact address and zip code)</a:t>
            </a:r>
          </a:p>
          <a:p>
            <a:pPr marL="621792" lvl="1" eaLnBrk="1" fontAlgn="auto" hangingPunct="1">
              <a:spcBef>
                <a:spcPts val="324"/>
              </a:spcBef>
              <a:spcAft>
                <a:spcPts val="0"/>
              </a:spcAft>
              <a:buFont typeface="Verdana"/>
              <a:buChar char="◦"/>
              <a:defRPr/>
            </a:pPr>
            <a:r>
              <a:rPr lang="en-US" dirty="0" smtClean="0"/>
              <a:t>Details:</a:t>
            </a:r>
          </a:p>
          <a:p>
            <a:pPr marL="859536" lvl="2" eaLnBrk="1" fontAlgn="auto" hangingPunct="1">
              <a:spcAft>
                <a:spcPts val="0"/>
              </a:spcAft>
              <a:buFont typeface="Wingdings 2"/>
              <a:buChar char=""/>
              <a:defRPr/>
            </a:pPr>
            <a:r>
              <a:rPr lang="en-US" dirty="0" smtClean="0"/>
              <a:t>-Attendees (Total # and VIPS (Members) confirmed to attend)</a:t>
            </a:r>
          </a:p>
          <a:p>
            <a:pPr marL="859536" lvl="2" eaLnBrk="1" fontAlgn="auto" hangingPunct="1">
              <a:spcAft>
                <a:spcPts val="0"/>
              </a:spcAft>
              <a:buFont typeface="Wingdings 2"/>
              <a:buChar char=""/>
              <a:defRPr/>
            </a:pPr>
            <a:r>
              <a:rPr lang="en-US" dirty="0" smtClean="0"/>
              <a:t>Reservation information (# and name it is under)</a:t>
            </a:r>
          </a:p>
          <a:p>
            <a:pPr marL="859536" lvl="2" eaLnBrk="1" fontAlgn="auto" hangingPunct="1">
              <a:spcAft>
                <a:spcPts val="0"/>
              </a:spcAft>
              <a:buFont typeface="Wingdings 2"/>
              <a:buChar char=""/>
              <a:defRPr/>
            </a:pPr>
            <a:r>
              <a:rPr lang="en-US" dirty="0" smtClean="0"/>
              <a:t>Event run time (for events, not meetings)</a:t>
            </a:r>
          </a:p>
          <a:p>
            <a:pPr lvl="3" eaLnBrk="1" fontAlgn="auto" hangingPunct="1">
              <a:spcAft>
                <a:spcPts val="0"/>
              </a:spcAft>
              <a:buFont typeface="Wingdings 2"/>
              <a:buChar char=""/>
              <a:defRPr/>
            </a:pPr>
            <a:r>
              <a:rPr lang="en-US" dirty="0" smtClean="0"/>
              <a:t>Timeline that is exactly what you put in your briefing)</a:t>
            </a:r>
          </a:p>
          <a:p>
            <a:pPr marL="621792" lvl="1" eaLnBrk="1" fontAlgn="auto" hangingPunct="1">
              <a:spcBef>
                <a:spcPts val="324"/>
              </a:spcBef>
              <a:spcAft>
                <a:spcPts val="0"/>
              </a:spcAft>
              <a:buFont typeface="Verdana"/>
              <a:buChar char="◦"/>
              <a:defRPr/>
            </a:pPr>
            <a:r>
              <a:rPr lang="en-US" dirty="0" smtClean="0"/>
              <a:t>Staff (Missy, </a:t>
            </a:r>
            <a:r>
              <a:rPr lang="en-US" dirty="0" smtClean="0"/>
              <a:t>Stella, </a:t>
            </a:r>
            <a:r>
              <a:rPr lang="en-US" dirty="0" smtClean="0"/>
              <a:t>etc, with cell phone number)</a:t>
            </a:r>
          </a:p>
          <a:p>
            <a:pPr marL="621792" lvl="1" eaLnBrk="1" fontAlgn="auto" hangingPunct="1">
              <a:spcBef>
                <a:spcPts val="324"/>
              </a:spcBef>
              <a:spcAft>
                <a:spcPts val="0"/>
              </a:spcAft>
              <a:buFont typeface="Verdana"/>
              <a:buChar char="◦"/>
              <a:defRPr/>
            </a:pPr>
            <a:r>
              <a:rPr lang="en-US" dirty="0" smtClean="0"/>
              <a:t>Contact (this is the SITE contact. This is the person the security detail will call to do the walk-thru of the event. </a:t>
            </a:r>
            <a:r>
              <a:rPr lang="en-US" u="sng" dirty="0" smtClean="0"/>
              <a:t>This is important</a:t>
            </a:r>
            <a:r>
              <a:rPr lang="en-US" dirty="0" smtClean="0"/>
              <a:t>.</a:t>
            </a:r>
          </a:p>
          <a:p>
            <a:pPr marL="621792" lvl="1" eaLnBrk="1" fontAlgn="auto" hangingPunct="1">
              <a:spcBef>
                <a:spcPts val="324"/>
              </a:spcBef>
              <a:spcAft>
                <a:spcPts val="0"/>
              </a:spcAft>
              <a:buFont typeface="Verdana"/>
              <a:buChar char="◦"/>
              <a:defRPr/>
            </a:pPr>
            <a:endParaRPr lang="en-US" dirty="0"/>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t>Leader Pelosi Scheduling: NP’s Long Term Schedule</a:t>
            </a:r>
            <a:endParaRPr lang="en-US" dirty="0"/>
          </a:p>
        </p:txBody>
      </p:sp>
      <p:sp>
        <p:nvSpPr>
          <p:cNvPr id="29700"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4DD75A5-CE81-462C-8DAA-7182C33F9B82}" type="slidenum">
              <a:rPr lang="en-US" smtClean="0"/>
              <a:pPr/>
              <a:t>18</a:t>
            </a:fld>
            <a:endParaRPr lang="en-US" smtClean="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65760" indent="-256032" eaLnBrk="1" fontAlgn="auto" hangingPunct="1">
              <a:spcAft>
                <a:spcPts val="0"/>
              </a:spcAft>
              <a:buFont typeface="Arial" pitchFamily="34" charset="0"/>
              <a:buNone/>
              <a:defRPr/>
            </a:pPr>
            <a:r>
              <a:rPr lang="en-US" sz="1200" b="1" u="sng" dirty="0" smtClean="0"/>
              <a:t>Form:</a:t>
            </a:r>
            <a:endParaRPr lang="en-US" sz="1200" dirty="0" smtClean="0"/>
          </a:p>
          <a:p>
            <a:pPr marL="365760" indent="-256032" eaLnBrk="1" fontAlgn="auto" hangingPunct="1">
              <a:spcAft>
                <a:spcPts val="0"/>
              </a:spcAft>
              <a:buFont typeface="Arial" pitchFamily="34" charset="0"/>
              <a:buNone/>
              <a:defRPr/>
            </a:pPr>
            <a:r>
              <a:rPr lang="en-US" sz="1200" dirty="0" smtClean="0"/>
              <a:t>CONFIRMATION OF PERSONAL FUNDS</a:t>
            </a:r>
            <a:endParaRPr lang="en-US" sz="1200" b="1" i="1" dirty="0" smtClean="0"/>
          </a:p>
          <a:p>
            <a:pPr marL="365760" indent="-256032" eaLnBrk="1" fontAlgn="auto" hangingPunct="1">
              <a:spcAft>
                <a:spcPts val="0"/>
              </a:spcAft>
              <a:buFont typeface="Arial" pitchFamily="34" charset="0"/>
              <a:buNone/>
              <a:defRPr/>
            </a:pPr>
            <a:r>
              <a:rPr lang="en-US" sz="1200" b="1" dirty="0" smtClean="0"/>
              <a:t> </a:t>
            </a:r>
            <a:endParaRPr lang="en-US" sz="1200" dirty="0" smtClean="0"/>
          </a:p>
          <a:p>
            <a:pPr marL="365760" indent="-256032" eaLnBrk="1" fontAlgn="auto" hangingPunct="1">
              <a:spcAft>
                <a:spcPts val="0"/>
              </a:spcAft>
              <a:buFont typeface="Arial" pitchFamily="34" charset="0"/>
              <a:buNone/>
              <a:defRPr/>
            </a:pPr>
            <a:r>
              <a:rPr lang="en-US" sz="1200" dirty="0" smtClean="0"/>
              <a:t>Katherine O'Koniewski</a:t>
            </a:r>
          </a:p>
          <a:p>
            <a:pPr marL="365760" indent="-256032" eaLnBrk="1" fontAlgn="auto" hangingPunct="1">
              <a:spcAft>
                <a:spcPts val="0"/>
              </a:spcAft>
              <a:buFont typeface="Arial" pitchFamily="34" charset="0"/>
              <a:buNone/>
              <a:defRPr/>
            </a:pPr>
            <a:r>
              <a:rPr lang="en-US" sz="1200" dirty="0" smtClean="0"/>
              <a:t>2414 </a:t>
            </a:r>
            <a:r>
              <a:rPr lang="en-US" sz="1200" dirty="0" err="1" smtClean="0"/>
              <a:t>Tunlaw</a:t>
            </a:r>
            <a:r>
              <a:rPr lang="en-US" sz="1200" dirty="0" smtClean="0"/>
              <a:t> Rd, NW</a:t>
            </a:r>
          </a:p>
          <a:p>
            <a:pPr marL="365760" indent="-256032" eaLnBrk="1" fontAlgn="auto" hangingPunct="1">
              <a:spcAft>
                <a:spcPts val="0"/>
              </a:spcAft>
              <a:buFont typeface="Arial" pitchFamily="34" charset="0"/>
              <a:buNone/>
              <a:defRPr/>
            </a:pPr>
            <a:r>
              <a:rPr lang="en-US" sz="1200" dirty="0" smtClean="0"/>
              <a:t>Washington, DC 20007</a:t>
            </a:r>
          </a:p>
          <a:p>
            <a:pPr marL="365760" indent="-256032" eaLnBrk="1" fontAlgn="auto" hangingPunct="1">
              <a:spcAft>
                <a:spcPts val="0"/>
              </a:spcAft>
              <a:buFont typeface="Arial" pitchFamily="34" charset="0"/>
              <a:buNone/>
              <a:defRPr/>
            </a:pPr>
            <a:r>
              <a:rPr lang="en-US" sz="1200" dirty="0" smtClean="0"/>
              <a:t> </a:t>
            </a:r>
          </a:p>
          <a:p>
            <a:pPr marL="365760" indent="-256032" eaLnBrk="1" fontAlgn="auto" hangingPunct="1">
              <a:spcAft>
                <a:spcPts val="0"/>
              </a:spcAft>
              <a:buFont typeface="Arial" pitchFamily="34" charset="0"/>
              <a:buNone/>
              <a:defRPr/>
            </a:pPr>
            <a:r>
              <a:rPr lang="en-US" sz="1200" dirty="0" smtClean="0"/>
              <a:t>This confirms that I contributed $20,000 from my personal funds, and not from any incorporated source or account, to the Democratic Congressional Campaign Committee on January 1st, 2010, to bank account ending in 1234 and I would like the contribution credited solely in my name. </a:t>
            </a:r>
          </a:p>
          <a:p>
            <a:pPr marL="365760" indent="-256032" eaLnBrk="1" fontAlgn="auto" hangingPunct="1">
              <a:spcAft>
                <a:spcPts val="0"/>
              </a:spcAft>
              <a:buFont typeface="Arial" pitchFamily="34" charset="0"/>
              <a:buNone/>
              <a:defRPr/>
            </a:pPr>
            <a:r>
              <a:rPr lang="en-US" sz="1200" dirty="0" smtClean="0"/>
              <a:t> </a:t>
            </a:r>
          </a:p>
          <a:p>
            <a:pPr marL="365760" indent="-256032" eaLnBrk="1" fontAlgn="auto" hangingPunct="1">
              <a:spcAft>
                <a:spcPts val="0"/>
              </a:spcAft>
              <a:buFont typeface="Arial" pitchFamily="34" charset="0"/>
              <a:buNone/>
              <a:defRPr/>
            </a:pPr>
            <a:r>
              <a:rPr lang="en-US" sz="1200" dirty="0" smtClean="0"/>
              <a:t>Signed: ___________________________________________</a:t>
            </a:r>
          </a:p>
          <a:p>
            <a:pPr marL="365760" indent="-256032" eaLnBrk="1" fontAlgn="auto" hangingPunct="1">
              <a:spcAft>
                <a:spcPts val="0"/>
              </a:spcAft>
              <a:buFont typeface="Arial" pitchFamily="34" charset="0"/>
              <a:buNone/>
              <a:defRPr/>
            </a:pPr>
            <a:r>
              <a:rPr lang="en-US" sz="1200" dirty="0" smtClean="0"/>
              <a:t>	</a:t>
            </a:r>
          </a:p>
          <a:p>
            <a:pPr marL="365760" indent="-256032" eaLnBrk="1" fontAlgn="auto" hangingPunct="1">
              <a:spcAft>
                <a:spcPts val="0"/>
              </a:spcAft>
              <a:buFont typeface="Arial" pitchFamily="34" charset="0"/>
              <a:buNone/>
              <a:defRPr/>
            </a:pPr>
            <a:r>
              <a:rPr lang="en-US" sz="1200" dirty="0" smtClean="0"/>
              <a:t>Name Printed: _____________________________________		­­­­­­­­­­­­­­­­</a:t>
            </a:r>
          </a:p>
          <a:p>
            <a:pPr marL="365760" indent="-256032" eaLnBrk="1" fontAlgn="auto" hangingPunct="1">
              <a:spcAft>
                <a:spcPts val="0"/>
              </a:spcAft>
              <a:buFont typeface="Arial" pitchFamily="34" charset="0"/>
              <a:buNone/>
              <a:defRPr/>
            </a:pPr>
            <a:r>
              <a:rPr lang="en-US" sz="1200" dirty="0" smtClean="0"/>
              <a:t> </a:t>
            </a:r>
          </a:p>
          <a:p>
            <a:pPr marL="365760" indent="-256032" eaLnBrk="1" fontAlgn="auto" hangingPunct="1">
              <a:spcAft>
                <a:spcPts val="0"/>
              </a:spcAft>
              <a:buFont typeface="Arial" pitchFamily="34" charset="0"/>
              <a:buNone/>
              <a:defRPr/>
            </a:pPr>
            <a:r>
              <a:rPr lang="en-US" sz="1200" dirty="0" smtClean="0"/>
              <a:t>Date: ______________________________________________</a:t>
            </a:r>
          </a:p>
          <a:p>
            <a:pPr marL="365760" indent="-256032" eaLnBrk="1" fontAlgn="auto" hangingPunct="1">
              <a:spcAft>
                <a:spcPts val="0"/>
              </a:spcAft>
              <a:buFont typeface="Arial" pitchFamily="34" charset="0"/>
              <a:buNone/>
              <a:defRPr/>
            </a:pPr>
            <a:r>
              <a:rPr lang="en-US" sz="1200" b="1" i="1" dirty="0" smtClean="0"/>
              <a:t>Please fax completed form to Amy Salomone at (202) 741-7386 or email to </a:t>
            </a:r>
            <a:r>
              <a:rPr lang="en-US" sz="1200" b="1" i="1" dirty="0" smtClean="0">
                <a:hlinkClick r:id="rId2"/>
              </a:rPr>
              <a:t>Salomone@dccc.org</a:t>
            </a:r>
            <a:endParaRPr lang="en-US" sz="1200" dirty="0" smtClean="0"/>
          </a:p>
          <a:p>
            <a:pPr eaLnBrk="1" hangingPunct="1">
              <a:defRPr/>
            </a:pPr>
            <a:endParaRPr lang="en-US" sz="1200" dirty="0"/>
          </a:p>
        </p:txBody>
      </p:sp>
      <p:sp>
        <p:nvSpPr>
          <p:cNvPr id="5" name="Title 4"/>
          <p:cNvSpPr>
            <a:spLocks noGrp="1"/>
          </p:cNvSpPr>
          <p:nvPr>
            <p:ph type="title"/>
          </p:nvPr>
        </p:nvSpPr>
        <p:spPr/>
        <p:txBody>
          <a:bodyPr>
            <a:normAutofit fontScale="90000"/>
          </a:bodyPr>
          <a:lstStyle/>
          <a:p>
            <a:pPr eaLnBrk="1" hangingPunct="1">
              <a:defRPr/>
            </a:pPr>
            <a:r>
              <a:rPr lang="en-US" dirty="0" smtClean="0"/>
              <a:t>Wire Transfers: Not a problem, but still need documentation</a:t>
            </a:r>
            <a:endParaRPr lang="en-US" dirty="0"/>
          </a:p>
        </p:txBody>
      </p:sp>
      <p:sp>
        <p:nvSpPr>
          <p:cNvPr id="196612"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6168FF8-6887-45B6-B7EB-48302BC0FB6B}" type="slidenum">
              <a:rPr lang="en-US" smtClean="0"/>
              <a:pPr/>
              <a:t>180</a:t>
            </a:fld>
            <a:endParaRPr lang="en-US" smtClean="0"/>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Content Placeholder 1"/>
          <p:cNvSpPr>
            <a:spLocks noGrp="1"/>
          </p:cNvSpPr>
          <p:nvPr>
            <p:ph idx="1"/>
          </p:nvPr>
        </p:nvSpPr>
        <p:spPr/>
        <p:txBody>
          <a:bodyPr/>
          <a:lstStyle/>
          <a:p>
            <a:pPr eaLnBrk="1" hangingPunct="1"/>
            <a:r>
              <a:rPr lang="en-US" smtClean="0"/>
              <a:t>Checks generally come back for two reasons:</a:t>
            </a:r>
          </a:p>
          <a:p>
            <a:pPr lvl="1" eaLnBrk="1" hangingPunct="1"/>
            <a:r>
              <a:rPr lang="en-US" smtClean="0"/>
              <a:t>NSF (Non-sufficient funds)</a:t>
            </a:r>
          </a:p>
          <a:p>
            <a:pPr lvl="1" eaLnBrk="1" hangingPunct="1"/>
            <a:r>
              <a:rPr lang="en-US" smtClean="0"/>
              <a:t>Because the donor did a “stop payment” on the check</a:t>
            </a:r>
          </a:p>
          <a:p>
            <a:pPr lvl="1" eaLnBrk="1" hangingPunct="1"/>
            <a:r>
              <a:rPr lang="en-US" smtClean="0"/>
              <a:t>When either of these scenarios happens, simply call them and tell them that their check came back. Generally, there is usually a reasonable explanation for why, and the donor will offer some form of payment to compensate for the “bad” check</a:t>
            </a:r>
          </a:p>
        </p:txBody>
      </p:sp>
      <p:sp>
        <p:nvSpPr>
          <p:cNvPr id="3" name="Title 2"/>
          <p:cNvSpPr>
            <a:spLocks noGrp="1"/>
          </p:cNvSpPr>
          <p:nvPr>
            <p:ph type="title"/>
          </p:nvPr>
        </p:nvSpPr>
        <p:spPr/>
        <p:txBody>
          <a:bodyPr>
            <a:normAutofit fontScale="90000"/>
          </a:bodyPr>
          <a:lstStyle/>
          <a:p>
            <a:pPr eaLnBrk="1" hangingPunct="1">
              <a:defRPr/>
            </a:pPr>
            <a:r>
              <a:rPr lang="en-US" dirty="0" smtClean="0"/>
              <a:t>Problem: A Donor’s Check Comes Back</a:t>
            </a:r>
            <a:endParaRPr lang="en-US" dirty="0"/>
          </a:p>
        </p:txBody>
      </p:sp>
      <p:sp>
        <p:nvSpPr>
          <p:cNvPr id="197636"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C5DCEB0-5C5A-4CB6-8AF7-49D672EE9010}" type="slidenum">
              <a:rPr lang="en-US" smtClean="0"/>
              <a:pPr/>
              <a:t>181</a:t>
            </a:fld>
            <a:endParaRPr lang="en-US" smtClean="0"/>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Content Placeholder 1"/>
          <p:cNvSpPr>
            <a:spLocks noGrp="1"/>
          </p:cNvSpPr>
          <p:nvPr>
            <p:ph idx="1"/>
          </p:nvPr>
        </p:nvSpPr>
        <p:spPr/>
        <p:txBody>
          <a:bodyPr/>
          <a:lstStyle/>
          <a:p>
            <a:pPr eaLnBrk="1" hangingPunct="1"/>
            <a:r>
              <a:rPr lang="en-US" sz="2400" b="1" u="sng" smtClean="0"/>
              <a:t>Legally: </a:t>
            </a:r>
            <a:r>
              <a:rPr lang="en-US" sz="2400" smtClean="0"/>
              <a:t>Federal law requires us to use our best efforts to collect and report the name, mailing address, occupation and name of employer of individuals whose contributions exceed $200 in an election cycle</a:t>
            </a:r>
          </a:p>
          <a:p>
            <a:pPr eaLnBrk="1" hangingPunct="1"/>
            <a:endParaRPr lang="en-US" sz="2400" smtClean="0"/>
          </a:p>
          <a:p>
            <a:pPr eaLnBrk="1" hangingPunct="1"/>
            <a:r>
              <a:rPr lang="en-US" sz="2400" b="1" u="sng" smtClean="0"/>
              <a:t>Jackie: </a:t>
            </a:r>
            <a:r>
              <a:rPr lang="en-US" sz="2400" smtClean="0"/>
              <a:t>Does not care about your efforts unless they produce a result. Therefore, contributions with missing employer/occupation info are deemed Problem Checks and cannot be deposited until we have obtained this information</a:t>
            </a:r>
          </a:p>
        </p:txBody>
      </p:sp>
      <p:sp>
        <p:nvSpPr>
          <p:cNvPr id="3" name="Title 2"/>
          <p:cNvSpPr>
            <a:spLocks noGrp="1"/>
          </p:cNvSpPr>
          <p:nvPr>
            <p:ph type="title"/>
          </p:nvPr>
        </p:nvSpPr>
        <p:spPr/>
        <p:txBody>
          <a:bodyPr>
            <a:normAutofit fontScale="90000"/>
          </a:bodyPr>
          <a:lstStyle/>
          <a:p>
            <a:pPr eaLnBrk="1" hangingPunct="1">
              <a:defRPr/>
            </a:pPr>
            <a:r>
              <a:rPr lang="en-US" dirty="0" smtClean="0"/>
              <a:t>Problem: Employer/Occupation is Missing</a:t>
            </a:r>
            <a:endParaRPr lang="en-US" dirty="0"/>
          </a:p>
        </p:txBody>
      </p:sp>
      <p:sp>
        <p:nvSpPr>
          <p:cNvPr id="198660"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86AD6B5-A6C2-4BEF-B89F-01C0BAC838E3}" type="slidenum">
              <a:rPr lang="en-US" smtClean="0"/>
              <a:pPr/>
              <a:t>182</a:t>
            </a:fld>
            <a:endParaRPr lang="en-US" smtClean="0"/>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65760" indent="-256032" eaLnBrk="1" fontAlgn="auto" hangingPunct="1">
              <a:spcAft>
                <a:spcPts val="0"/>
              </a:spcAft>
              <a:buFont typeface="Arial" pitchFamily="34" charset="0"/>
              <a:buNone/>
              <a:defRPr/>
            </a:pPr>
            <a:endParaRPr lang="en-US" sz="1400" b="1" u="sng" dirty="0" smtClean="0"/>
          </a:p>
          <a:p>
            <a:pPr marL="365760" indent="-256032" eaLnBrk="1" fontAlgn="auto" hangingPunct="1">
              <a:spcAft>
                <a:spcPts val="0"/>
              </a:spcAft>
              <a:buFont typeface="Arial" pitchFamily="34" charset="0"/>
              <a:buNone/>
              <a:defRPr/>
            </a:pPr>
            <a:r>
              <a:rPr lang="en-US" sz="1400" b="1" u="sng" dirty="0" smtClean="0"/>
              <a:t>Letter:</a:t>
            </a:r>
            <a:endParaRPr lang="en-US" sz="1400" dirty="0" smtClean="0"/>
          </a:p>
          <a:p>
            <a:pPr marL="365760" indent="-256032" eaLnBrk="1" fontAlgn="auto" hangingPunct="1">
              <a:spcAft>
                <a:spcPts val="0"/>
              </a:spcAft>
              <a:buFont typeface="Arial" pitchFamily="34" charset="0"/>
              <a:buNone/>
              <a:defRPr/>
            </a:pPr>
            <a:r>
              <a:rPr lang="en-US" sz="1400" dirty="0" smtClean="0"/>
              <a:t>Katherine O'Koniewski</a:t>
            </a:r>
          </a:p>
          <a:p>
            <a:pPr marL="365760" indent="-256032" eaLnBrk="1" fontAlgn="auto" hangingPunct="1">
              <a:spcAft>
                <a:spcPts val="0"/>
              </a:spcAft>
              <a:buFont typeface="Arial" pitchFamily="34" charset="0"/>
              <a:buNone/>
              <a:defRPr/>
            </a:pPr>
            <a:r>
              <a:rPr lang="en-US" sz="1400" dirty="0" smtClean="0"/>
              <a:t>2414 </a:t>
            </a:r>
            <a:r>
              <a:rPr lang="en-US" sz="1400" dirty="0" err="1" smtClean="0"/>
              <a:t>Tunlaw</a:t>
            </a:r>
            <a:r>
              <a:rPr lang="en-US" sz="1400" dirty="0" smtClean="0"/>
              <a:t> Rd, NW</a:t>
            </a:r>
          </a:p>
          <a:p>
            <a:pPr marL="365760" indent="-256032" eaLnBrk="1" fontAlgn="auto" hangingPunct="1">
              <a:spcAft>
                <a:spcPts val="0"/>
              </a:spcAft>
              <a:buFont typeface="Arial" pitchFamily="34" charset="0"/>
              <a:buNone/>
              <a:defRPr/>
            </a:pPr>
            <a:r>
              <a:rPr lang="en-US" sz="1400" dirty="0" smtClean="0"/>
              <a:t>Washington, DC 20007</a:t>
            </a:r>
          </a:p>
          <a:p>
            <a:pPr marL="365760" indent="-256032" eaLnBrk="1" fontAlgn="auto" hangingPunct="1">
              <a:spcAft>
                <a:spcPts val="0"/>
              </a:spcAft>
              <a:buFont typeface="Arial" pitchFamily="34" charset="0"/>
              <a:buNone/>
              <a:defRPr/>
            </a:pPr>
            <a:r>
              <a:rPr lang="en-US" sz="1400" dirty="0" smtClean="0"/>
              <a:t> </a:t>
            </a:r>
          </a:p>
          <a:p>
            <a:pPr marL="365760" indent="-256032" eaLnBrk="1" fontAlgn="auto" hangingPunct="1">
              <a:spcAft>
                <a:spcPts val="0"/>
              </a:spcAft>
              <a:buFont typeface="Arial" pitchFamily="34" charset="0"/>
              <a:buNone/>
              <a:defRPr/>
            </a:pPr>
            <a:r>
              <a:rPr lang="en-US" sz="1400" dirty="0" smtClean="0"/>
              <a:t>Dear Ms. O'Koniewski,</a:t>
            </a:r>
          </a:p>
          <a:p>
            <a:pPr marL="365760" indent="-256032" eaLnBrk="1" fontAlgn="auto" hangingPunct="1">
              <a:spcAft>
                <a:spcPts val="0"/>
              </a:spcAft>
              <a:buFont typeface="Arial" pitchFamily="34" charset="0"/>
              <a:buNone/>
              <a:defRPr/>
            </a:pPr>
            <a:r>
              <a:rPr lang="en-US" sz="1400" dirty="0" smtClean="0"/>
              <a:t>Thank you for your recent contribution of $_______ to the _______________ Committee. Federal law requires us to use our best efforts to collect and report the name, mailing address, occupation and name of employer of individuals whose contributions exceed $200 in an election cycle</a:t>
            </a:r>
          </a:p>
          <a:p>
            <a:pPr marL="365760" indent="-256032" eaLnBrk="1" fontAlgn="auto" hangingPunct="1">
              <a:spcAft>
                <a:spcPts val="0"/>
              </a:spcAft>
              <a:buFont typeface="Arial" pitchFamily="34" charset="0"/>
              <a:buNone/>
              <a:defRPr/>
            </a:pPr>
            <a:r>
              <a:rPr lang="en-US" sz="1400" dirty="0" smtClean="0"/>
              <a:t>Please complete the attached form and send it back to us in the enclosed envelope provided.  If you have any questions, please do not hesitate to contact ________________ at (___) _____________________.</a:t>
            </a:r>
          </a:p>
          <a:p>
            <a:pPr marL="365760" indent="-256032" eaLnBrk="1" fontAlgn="auto" hangingPunct="1">
              <a:spcAft>
                <a:spcPts val="0"/>
              </a:spcAft>
              <a:buFont typeface="Arial" pitchFamily="34" charset="0"/>
              <a:buNone/>
              <a:defRPr/>
            </a:pPr>
            <a:r>
              <a:rPr lang="en-US" sz="1400" dirty="0" smtClean="0"/>
              <a:t>(See response form next page.)</a:t>
            </a:r>
          </a:p>
          <a:p>
            <a:pPr eaLnBrk="1" hangingPunct="1">
              <a:defRPr/>
            </a:pPr>
            <a:r>
              <a:rPr lang="en-US" sz="1400" dirty="0" smtClean="0"/>
              <a:t>Letter:</a:t>
            </a:r>
          </a:p>
          <a:p>
            <a:pPr lvl="1" eaLnBrk="1" hangingPunct="1">
              <a:defRPr/>
            </a:pPr>
            <a:endParaRPr lang="en-US" sz="1400" dirty="0"/>
          </a:p>
        </p:txBody>
      </p:sp>
      <p:sp>
        <p:nvSpPr>
          <p:cNvPr id="3" name="Title 2"/>
          <p:cNvSpPr>
            <a:spLocks noGrp="1"/>
          </p:cNvSpPr>
          <p:nvPr>
            <p:ph type="title"/>
          </p:nvPr>
        </p:nvSpPr>
        <p:spPr/>
        <p:txBody>
          <a:bodyPr>
            <a:normAutofit fontScale="90000"/>
          </a:bodyPr>
          <a:lstStyle/>
          <a:p>
            <a:pPr eaLnBrk="1" hangingPunct="1">
              <a:defRPr/>
            </a:pPr>
            <a:r>
              <a:rPr lang="en-US" dirty="0" smtClean="0"/>
              <a:t>Problem: Employer/Occupation is Missing</a:t>
            </a:r>
            <a:endParaRPr lang="en-US" dirty="0"/>
          </a:p>
        </p:txBody>
      </p:sp>
      <p:sp>
        <p:nvSpPr>
          <p:cNvPr id="19968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1654F17-619C-42C4-BE29-E474B1A9900A}" type="slidenum">
              <a:rPr lang="en-US" smtClean="0"/>
              <a:pPr/>
              <a:t>183</a:t>
            </a:fld>
            <a:endParaRPr lang="en-US" smtClean="0"/>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635500"/>
          </a:xfrm>
        </p:spPr>
        <p:txBody>
          <a:bodyPr/>
          <a:lstStyle/>
          <a:p>
            <a:pPr marL="365760" indent="-256032" eaLnBrk="1" fontAlgn="auto" hangingPunct="1">
              <a:spcAft>
                <a:spcPts val="0"/>
              </a:spcAft>
              <a:buFont typeface="Arial" pitchFamily="34" charset="0"/>
              <a:buNone/>
              <a:defRPr/>
            </a:pPr>
            <a:r>
              <a:rPr lang="en-US" sz="1400" b="1" u="sng" dirty="0" smtClean="0"/>
              <a:t>Form:</a:t>
            </a:r>
            <a:endParaRPr lang="en-US" sz="1400" dirty="0" smtClean="0"/>
          </a:p>
          <a:p>
            <a:pPr marL="365760" indent="-256032" eaLnBrk="1" fontAlgn="auto" hangingPunct="1">
              <a:spcAft>
                <a:spcPts val="0"/>
              </a:spcAft>
              <a:buFont typeface="Arial" pitchFamily="34" charset="0"/>
              <a:buNone/>
              <a:defRPr/>
            </a:pPr>
            <a:r>
              <a:rPr lang="en-US" sz="1400" b="1" dirty="0" smtClean="0"/>
              <a:t>Contributor Information Form</a:t>
            </a:r>
            <a:endParaRPr lang="en-US" sz="1400" b="1" i="1" dirty="0" smtClean="0"/>
          </a:p>
          <a:p>
            <a:pPr marL="365760" indent="-256032" eaLnBrk="1" fontAlgn="auto" hangingPunct="1">
              <a:spcAft>
                <a:spcPts val="0"/>
              </a:spcAft>
              <a:buFont typeface="Arial" pitchFamily="34" charset="0"/>
              <a:buNone/>
              <a:defRPr/>
            </a:pPr>
            <a:r>
              <a:rPr lang="en-US" sz="1400" b="1" dirty="0" smtClean="0"/>
              <a:t> </a:t>
            </a:r>
            <a:endParaRPr lang="en-US" sz="1400" dirty="0" smtClean="0"/>
          </a:p>
          <a:p>
            <a:pPr marL="365760" indent="-256032" eaLnBrk="1" fontAlgn="auto" hangingPunct="1">
              <a:spcAft>
                <a:spcPts val="0"/>
              </a:spcAft>
              <a:buFont typeface="Arial" pitchFamily="34" charset="0"/>
              <a:buNone/>
              <a:defRPr/>
            </a:pPr>
            <a:r>
              <a:rPr lang="en-US" sz="1400" dirty="0" smtClean="0"/>
              <a:t>Katherine O'Koniewski</a:t>
            </a:r>
          </a:p>
          <a:p>
            <a:pPr marL="365760" indent="-256032" eaLnBrk="1" fontAlgn="auto" hangingPunct="1">
              <a:spcAft>
                <a:spcPts val="0"/>
              </a:spcAft>
              <a:buFont typeface="Arial" pitchFamily="34" charset="0"/>
              <a:buNone/>
              <a:defRPr/>
            </a:pPr>
            <a:r>
              <a:rPr lang="en-US" sz="1400" dirty="0" smtClean="0"/>
              <a:t>2414 </a:t>
            </a:r>
            <a:r>
              <a:rPr lang="en-US" sz="1400" dirty="0" err="1" smtClean="0"/>
              <a:t>Tunlaw</a:t>
            </a:r>
            <a:r>
              <a:rPr lang="en-US" sz="1400" dirty="0" smtClean="0"/>
              <a:t> Rd, NW</a:t>
            </a:r>
          </a:p>
          <a:p>
            <a:pPr marL="365760" indent="-256032" eaLnBrk="1" fontAlgn="auto" hangingPunct="1">
              <a:spcAft>
                <a:spcPts val="0"/>
              </a:spcAft>
              <a:buFont typeface="Arial" pitchFamily="34" charset="0"/>
              <a:buNone/>
              <a:defRPr/>
            </a:pPr>
            <a:r>
              <a:rPr lang="en-US" sz="1400" dirty="0" smtClean="0"/>
              <a:t>Washington, DC 20007</a:t>
            </a:r>
          </a:p>
          <a:p>
            <a:pPr marL="365760" indent="-256032" eaLnBrk="1" fontAlgn="auto" hangingPunct="1">
              <a:spcAft>
                <a:spcPts val="0"/>
              </a:spcAft>
              <a:buFont typeface="Arial" pitchFamily="34" charset="0"/>
              <a:buNone/>
              <a:defRPr/>
            </a:pPr>
            <a:r>
              <a:rPr lang="en-US" sz="1400" dirty="0" smtClean="0"/>
              <a:t> </a:t>
            </a:r>
          </a:p>
          <a:p>
            <a:pPr marL="365760" indent="-256032" eaLnBrk="1" fontAlgn="auto" hangingPunct="1">
              <a:spcAft>
                <a:spcPts val="0"/>
              </a:spcAft>
              <a:buFont typeface="Arial" pitchFamily="34" charset="0"/>
              <a:buNone/>
              <a:defRPr/>
            </a:pPr>
            <a:r>
              <a:rPr lang="en-US" sz="1400" dirty="0" smtClean="0"/>
              <a:t>Federal law requires us to use our best efforts to collect and report the name, mailing address, occupation and name of employer of individuals whose contributions exceed $200 in an election cycle  </a:t>
            </a:r>
          </a:p>
          <a:p>
            <a:pPr marL="365760" indent="-256032" eaLnBrk="1" fontAlgn="auto" hangingPunct="1">
              <a:spcAft>
                <a:spcPts val="0"/>
              </a:spcAft>
              <a:buFont typeface="Arial" pitchFamily="34" charset="0"/>
              <a:buNone/>
              <a:defRPr/>
            </a:pPr>
            <a:r>
              <a:rPr lang="en-US" sz="1400" dirty="0" smtClean="0"/>
              <a:t>Name: ________________________________________________</a:t>
            </a:r>
          </a:p>
          <a:p>
            <a:pPr marL="365760" indent="-256032" eaLnBrk="1" fontAlgn="auto" hangingPunct="1">
              <a:spcAft>
                <a:spcPts val="0"/>
              </a:spcAft>
              <a:buFont typeface="Arial" pitchFamily="34" charset="0"/>
              <a:buNone/>
              <a:defRPr/>
            </a:pPr>
            <a:r>
              <a:rPr lang="en-US" sz="1400" dirty="0" smtClean="0"/>
              <a:t>Address: ______________________________________________		</a:t>
            </a:r>
          </a:p>
          <a:p>
            <a:pPr marL="365760" indent="-256032" eaLnBrk="1" fontAlgn="auto" hangingPunct="1">
              <a:spcAft>
                <a:spcPts val="0"/>
              </a:spcAft>
              <a:buFont typeface="Arial" pitchFamily="34" charset="0"/>
              <a:buNone/>
              <a:defRPr/>
            </a:pPr>
            <a:r>
              <a:rPr lang="en-US" sz="1400" dirty="0" smtClean="0"/>
              <a:t> Employer: ______________________________________________</a:t>
            </a:r>
          </a:p>
          <a:p>
            <a:pPr marL="365760" indent="-256032" eaLnBrk="1" fontAlgn="auto" hangingPunct="1">
              <a:spcAft>
                <a:spcPts val="0"/>
              </a:spcAft>
              <a:buFont typeface="Arial" pitchFamily="34" charset="0"/>
              <a:buNone/>
              <a:defRPr/>
            </a:pPr>
            <a:r>
              <a:rPr lang="en-US" sz="1400" dirty="0" smtClean="0"/>
              <a:t>Occupation: ______________________________________________</a:t>
            </a:r>
          </a:p>
          <a:p>
            <a:pPr marL="365760" indent="-256032" eaLnBrk="1" fontAlgn="auto" hangingPunct="1">
              <a:spcAft>
                <a:spcPts val="0"/>
              </a:spcAft>
              <a:buFont typeface="Arial" pitchFamily="34" charset="0"/>
              <a:buNone/>
              <a:defRPr/>
            </a:pPr>
            <a:r>
              <a:rPr lang="en-US" sz="1400" dirty="0" smtClean="0"/>
              <a:t>Signed: ________________________________________ Date:_____________</a:t>
            </a:r>
          </a:p>
          <a:p>
            <a:pPr marL="365760" indent="-256032" eaLnBrk="1" fontAlgn="auto" hangingPunct="1">
              <a:spcAft>
                <a:spcPts val="0"/>
              </a:spcAft>
              <a:buFont typeface="Arial" pitchFamily="34" charset="0"/>
              <a:buNone/>
              <a:defRPr/>
            </a:pPr>
            <a:r>
              <a:rPr lang="en-US" sz="1400" b="1" i="1" dirty="0" smtClean="0"/>
              <a:t>Please fax completed form to Amy Salomone at (202) 741-7386 or email to </a:t>
            </a:r>
            <a:r>
              <a:rPr lang="en-US" sz="1400" b="1" i="1" dirty="0" smtClean="0">
                <a:hlinkClick r:id="rId2"/>
              </a:rPr>
              <a:t>Salomone@dccc.org</a:t>
            </a:r>
            <a:endParaRPr lang="en-US" sz="1400" dirty="0" smtClean="0"/>
          </a:p>
          <a:p>
            <a:pPr eaLnBrk="1" hangingPunct="1">
              <a:defRPr/>
            </a:pPr>
            <a:endParaRPr lang="en-US" sz="1400" dirty="0" smtClean="0"/>
          </a:p>
          <a:p>
            <a:pPr eaLnBrk="1" hangingPunct="1">
              <a:defRPr/>
            </a:pPr>
            <a:endParaRPr lang="en-US" sz="1400" dirty="0"/>
          </a:p>
        </p:txBody>
      </p:sp>
      <p:sp>
        <p:nvSpPr>
          <p:cNvPr id="3" name="Title 2"/>
          <p:cNvSpPr>
            <a:spLocks noGrp="1"/>
          </p:cNvSpPr>
          <p:nvPr>
            <p:ph type="title"/>
          </p:nvPr>
        </p:nvSpPr>
        <p:spPr/>
        <p:txBody>
          <a:bodyPr>
            <a:normAutofit fontScale="90000"/>
          </a:bodyPr>
          <a:lstStyle/>
          <a:p>
            <a:pPr eaLnBrk="1" hangingPunct="1">
              <a:defRPr/>
            </a:pPr>
            <a:r>
              <a:rPr lang="en-US" dirty="0" smtClean="0"/>
              <a:t>Problem: Employer/Occupation is Missing</a:t>
            </a:r>
            <a:endParaRPr lang="en-US" dirty="0"/>
          </a:p>
        </p:txBody>
      </p:sp>
      <p:sp>
        <p:nvSpPr>
          <p:cNvPr id="200708"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8C4F67C-E6B4-4ECE-A6EB-B5668408D767}" type="slidenum">
              <a:rPr lang="en-US" smtClean="0"/>
              <a:pPr/>
              <a:t>184</a:t>
            </a:fld>
            <a:endParaRPr lang="en-US" smtClean="0"/>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Content Placeholder 2"/>
          <p:cNvSpPr>
            <a:spLocks noGrp="1"/>
          </p:cNvSpPr>
          <p:nvPr>
            <p:ph idx="1"/>
          </p:nvPr>
        </p:nvSpPr>
        <p:spPr/>
        <p:txBody>
          <a:bodyPr/>
          <a:lstStyle/>
          <a:p>
            <a:pPr eaLnBrk="1" hangingPunct="1"/>
            <a:r>
              <a:rPr lang="en-US" smtClean="0"/>
              <a:t>Now to speak with you about the finesse with which you should handle problem checks…</a:t>
            </a:r>
          </a:p>
          <a:p>
            <a:pPr eaLnBrk="1" hangingPunct="1"/>
            <a:endParaRPr lang="en-US" smtClean="0"/>
          </a:p>
          <a:p>
            <a:pPr eaLnBrk="1" hangingPunct="1"/>
            <a:endParaRPr lang="en-US" smtClean="0"/>
          </a:p>
        </p:txBody>
      </p:sp>
      <p:sp>
        <p:nvSpPr>
          <p:cNvPr id="41986" name="Title 1"/>
          <p:cNvSpPr>
            <a:spLocks noGrp="1"/>
          </p:cNvSpPr>
          <p:nvPr>
            <p:ph type="title"/>
          </p:nvPr>
        </p:nvSpPr>
        <p:spPr/>
        <p:txBody>
          <a:bodyPr/>
          <a:lstStyle/>
          <a:p>
            <a:pPr eaLnBrk="1" fontAlgn="auto" hangingPunct="1">
              <a:spcAft>
                <a:spcPts val="0"/>
              </a:spcAft>
              <a:defRPr/>
            </a:pPr>
            <a:r>
              <a:rPr lang="en-US" smtClean="0"/>
              <a:t>How to Handle Problem Checks</a:t>
            </a:r>
          </a:p>
        </p:txBody>
      </p:sp>
      <p:pic>
        <p:nvPicPr>
          <p:cNvPr id="201732" name="Picture 4"/>
          <p:cNvPicPr>
            <a:picLocks noChangeAspect="1" noChangeArrowheads="1"/>
          </p:cNvPicPr>
          <p:nvPr/>
        </p:nvPicPr>
        <p:blipFill>
          <a:blip r:embed="rId2" cstate="print"/>
          <a:srcRect t="22464" r="61961" b="39294"/>
          <a:stretch>
            <a:fillRect/>
          </a:stretch>
        </p:blipFill>
        <p:spPr bwMode="auto">
          <a:xfrm>
            <a:off x="2362200" y="2667000"/>
            <a:ext cx="4591050" cy="3692525"/>
          </a:xfrm>
          <a:prstGeom prst="rect">
            <a:avLst/>
          </a:prstGeom>
          <a:noFill/>
          <a:ln w="12700">
            <a:solidFill>
              <a:schemeClr val="tx1"/>
            </a:solidFill>
            <a:miter lim="800000"/>
            <a:headEnd/>
            <a:tailEnd/>
          </a:ln>
        </p:spPr>
      </p:pic>
      <p:sp>
        <p:nvSpPr>
          <p:cNvPr id="201733"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E089ABB-3F31-4C60-A547-E4915DB94659}" type="slidenum">
              <a:rPr lang="en-US" smtClean="0"/>
              <a:pPr/>
              <a:t>185</a:t>
            </a:fld>
            <a:endParaRPr lang="en-US" smtClean="0"/>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Content Placeholder 1"/>
          <p:cNvSpPr>
            <a:spLocks noGrp="1"/>
          </p:cNvSpPr>
          <p:nvPr>
            <p:ph idx="1"/>
          </p:nvPr>
        </p:nvSpPr>
        <p:spPr/>
        <p:txBody>
          <a:bodyPr/>
          <a:lstStyle/>
          <a:p>
            <a:pPr eaLnBrk="1" hangingPunct="1"/>
            <a:r>
              <a:rPr lang="en-US" smtClean="0"/>
              <a:t>If a donor is being especially difficult about their “problem” contribution for any reason, you can always ask them if they would like to speak with our Compliance Department (aka Katherine)</a:t>
            </a:r>
          </a:p>
          <a:p>
            <a:pPr eaLnBrk="1" hangingPunct="1"/>
            <a:r>
              <a:rPr lang="en-US" smtClean="0"/>
              <a:t>If that doesn’t appease, we can always have our lawyers call them</a:t>
            </a:r>
          </a:p>
          <a:p>
            <a:pPr eaLnBrk="1" hangingPunct="1"/>
            <a:r>
              <a:rPr lang="en-US" smtClean="0"/>
              <a:t>And if that doesn’t work…</a:t>
            </a:r>
          </a:p>
          <a:p>
            <a:pPr eaLnBrk="1" hangingPunct="1"/>
            <a:r>
              <a:rPr lang="en-US" smtClean="0"/>
              <a:t>Send them to Jackie </a:t>
            </a:r>
            <a:r>
              <a:rPr lang="en-US" smtClean="0">
                <a:sym typeface="Wingdings" pitchFamily="2" charset="2"/>
              </a:rPr>
              <a:t></a:t>
            </a:r>
            <a:endParaRPr lang="en-US" smtClean="0"/>
          </a:p>
        </p:txBody>
      </p:sp>
      <p:sp>
        <p:nvSpPr>
          <p:cNvPr id="3" name="Title 2"/>
          <p:cNvSpPr>
            <a:spLocks noGrp="1"/>
          </p:cNvSpPr>
          <p:nvPr>
            <p:ph type="title"/>
          </p:nvPr>
        </p:nvSpPr>
        <p:spPr/>
        <p:txBody>
          <a:bodyPr>
            <a:normAutofit fontScale="90000"/>
          </a:bodyPr>
          <a:lstStyle/>
          <a:p>
            <a:pPr eaLnBrk="1" hangingPunct="1">
              <a:defRPr/>
            </a:pPr>
            <a:r>
              <a:rPr lang="en-US" dirty="0" smtClean="0"/>
              <a:t>How to Handle Problem Checks </a:t>
            </a:r>
            <a:r>
              <a:rPr lang="en-US" dirty="0" err="1" smtClean="0"/>
              <a:t>ctd</a:t>
            </a:r>
            <a:r>
              <a:rPr lang="en-US" dirty="0" smtClean="0"/>
              <a:t>.</a:t>
            </a:r>
            <a:endParaRPr lang="en-US" dirty="0"/>
          </a:p>
        </p:txBody>
      </p:sp>
      <p:sp>
        <p:nvSpPr>
          <p:cNvPr id="202756"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B806070-7192-4B8B-A24E-B9D21D91CD2D}" type="slidenum">
              <a:rPr lang="en-US" smtClean="0"/>
              <a:pPr/>
              <a:t>186</a:t>
            </a:fld>
            <a:endParaRPr lang="en-US" smtClean="0"/>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Content Placeholder 2"/>
          <p:cNvSpPr>
            <a:spLocks noGrp="1"/>
          </p:cNvSpPr>
          <p:nvPr>
            <p:ph idx="1"/>
          </p:nvPr>
        </p:nvSpPr>
        <p:spPr/>
        <p:txBody>
          <a:bodyPr/>
          <a:lstStyle/>
          <a:p>
            <a:pPr eaLnBrk="1" hangingPunct="1"/>
            <a:r>
              <a:rPr lang="en-US" smtClean="0"/>
              <a:t>Filing Check Copies</a:t>
            </a:r>
          </a:p>
          <a:p>
            <a:pPr eaLnBrk="1" hangingPunct="1"/>
            <a:r>
              <a:rPr lang="en-US" smtClean="0"/>
              <a:t>Redacting Credit Card Numbers</a:t>
            </a:r>
          </a:p>
          <a:p>
            <a:pPr eaLnBrk="1" hangingPunct="1"/>
            <a:r>
              <a:rPr lang="en-US" smtClean="0"/>
              <a:t>Researching Bad Addresses</a:t>
            </a:r>
          </a:p>
          <a:p>
            <a:pPr eaLnBrk="1" hangingPunct="1"/>
            <a:r>
              <a:rPr lang="en-US" smtClean="0"/>
              <a:t>Combining Duplicates in NGP and householding as you go</a:t>
            </a:r>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Best Practices for Good Record Keeping</a:t>
            </a:r>
          </a:p>
        </p:txBody>
      </p:sp>
      <p:sp>
        <p:nvSpPr>
          <p:cNvPr id="203780"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3CA7F11-9319-4187-8E2B-2F3044233147}" type="slidenum">
              <a:rPr lang="en-US" smtClean="0"/>
              <a:pPr/>
              <a:t>187</a:t>
            </a:fld>
            <a:endParaRPr lang="en-US" smtClean="0"/>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eaLnBrk="1" hangingPunct="1">
              <a:defRPr/>
            </a:pPr>
            <a:r>
              <a:rPr lang="en-US" dirty="0" smtClean="0"/>
              <a:t>Bundling</a:t>
            </a:r>
            <a:endParaRPr lang="en-US" dirty="0"/>
          </a:p>
        </p:txBody>
      </p:sp>
      <p:sp>
        <p:nvSpPr>
          <p:cNvPr id="204803" name="Subtitle 4"/>
          <p:cNvSpPr>
            <a:spLocks noGrp="1"/>
          </p:cNvSpPr>
          <p:nvPr>
            <p:ph type="subTitle" idx="1"/>
          </p:nvPr>
        </p:nvSpPr>
        <p:spPr>
          <a:xfrm>
            <a:off x="685800" y="3611563"/>
            <a:ext cx="7772400" cy="1200150"/>
          </a:xfrm>
        </p:spPr>
        <p:txBody>
          <a:bodyPr/>
          <a:lstStyle/>
          <a:p>
            <a:pPr marR="0" eaLnBrk="1" hangingPunct="1"/>
            <a:r>
              <a:rPr lang="en-US" smtClean="0"/>
              <a:t>“No, Thank YOU, CVH”</a:t>
            </a:r>
          </a:p>
        </p:txBody>
      </p:sp>
      <p:sp>
        <p:nvSpPr>
          <p:cNvPr id="204804"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01C10DF-67F1-40BF-A49C-A259918D69E8}" type="slidenum">
              <a:rPr lang="en-US" smtClean="0"/>
              <a:pPr/>
              <a:t>188</a:t>
            </a:fld>
            <a:endParaRPr lang="en-US" smtClean="0"/>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Content Placeholder 2"/>
          <p:cNvSpPr>
            <a:spLocks noGrp="1"/>
          </p:cNvSpPr>
          <p:nvPr>
            <p:ph idx="1"/>
          </p:nvPr>
        </p:nvSpPr>
        <p:spPr/>
        <p:txBody>
          <a:bodyPr/>
          <a:lstStyle/>
          <a:p>
            <a:pPr eaLnBrk="1" hangingPunct="1"/>
            <a:r>
              <a:rPr lang="en-US" smtClean="0"/>
              <a:t>Once it has been determined that someone will either be raising money for the DCCC (preferred), or has raised money for the DCCC, they </a:t>
            </a:r>
            <a:r>
              <a:rPr lang="en-US" b="1" u="sng" smtClean="0"/>
              <a:t>must be sent an Agent Letter</a:t>
            </a:r>
            <a:r>
              <a:rPr lang="en-US" smtClean="0"/>
              <a:t>, explaining the rules and guidelines of raising for the DCCC. This is saved in the Bundling Folder found in Finance- Bundling – Agent Letters. They do not need to sign this letter, but please cc Katherine on all agent letter emails.</a:t>
            </a:r>
          </a:p>
          <a:p>
            <a:pPr eaLnBrk="1" hangingPunct="1"/>
            <a:endParaRPr lang="en-US" smtClean="0"/>
          </a:p>
        </p:txBody>
      </p:sp>
      <p:sp>
        <p:nvSpPr>
          <p:cNvPr id="45058" name="Title 1"/>
          <p:cNvSpPr>
            <a:spLocks noGrp="1"/>
          </p:cNvSpPr>
          <p:nvPr>
            <p:ph type="title"/>
          </p:nvPr>
        </p:nvSpPr>
        <p:spPr/>
        <p:txBody>
          <a:bodyPr/>
          <a:lstStyle/>
          <a:p>
            <a:pPr eaLnBrk="1" fontAlgn="auto" hangingPunct="1">
              <a:spcAft>
                <a:spcPts val="0"/>
              </a:spcAft>
              <a:defRPr/>
            </a:pPr>
            <a:r>
              <a:rPr lang="en-US" smtClean="0"/>
              <a:t>BUNDLING</a:t>
            </a:r>
          </a:p>
        </p:txBody>
      </p:sp>
      <p:sp>
        <p:nvSpPr>
          <p:cNvPr id="205828"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2742EAE-E2AA-48D6-995D-F4C732471FF6}" type="slidenum">
              <a:rPr lang="en-US" smtClean="0"/>
              <a:pPr/>
              <a:t>189</a:t>
            </a:fld>
            <a:endParaRPr lang="en-US"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p:txBody>
          <a:bodyPr/>
          <a:lstStyle/>
          <a:p>
            <a:pPr eaLnBrk="1" hangingPunct="1">
              <a:lnSpc>
                <a:spcPct val="90000"/>
              </a:lnSpc>
            </a:pPr>
            <a:r>
              <a:rPr lang="en-US" sz="2800" smtClean="0"/>
              <a:t>So what was this:</a:t>
            </a:r>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pPr>
            <a:r>
              <a:rPr lang="en-US" sz="2800" smtClean="0"/>
              <a:t>Now becomes this:</a:t>
            </a:r>
          </a:p>
          <a:p>
            <a:pPr eaLnBrk="1" hangingPunct="1">
              <a:lnSpc>
                <a:spcPct val="90000"/>
              </a:lnSpc>
              <a:buFont typeface="Wingdings 3" pitchFamily="18" charset="2"/>
              <a:buNone/>
            </a:pPr>
            <a:endParaRPr lang="en-US" sz="2800" smtClean="0"/>
          </a:p>
          <a:p>
            <a:pPr eaLnBrk="1" hangingPunct="1">
              <a:lnSpc>
                <a:spcPct val="90000"/>
              </a:lnSpc>
            </a:pPr>
            <a:endParaRPr lang="en-US" sz="2800" smtClean="0"/>
          </a:p>
          <a:p>
            <a:pPr eaLnBrk="1" hangingPunct="1">
              <a:lnSpc>
                <a:spcPct val="90000"/>
              </a:lnSpc>
            </a:pPr>
            <a:endParaRPr lang="en-US" sz="2800" smtClean="0"/>
          </a:p>
          <a:p>
            <a:pPr lvl="1" eaLnBrk="1" hangingPunct="1">
              <a:lnSpc>
                <a:spcPct val="90000"/>
              </a:lnSpc>
            </a:pPr>
            <a:endParaRPr lang="en-US" sz="2400" smtClean="0"/>
          </a:p>
          <a:p>
            <a:pPr eaLnBrk="1" hangingPunct="1">
              <a:lnSpc>
                <a:spcPct val="90000"/>
              </a:lnSpc>
              <a:buFont typeface="Wingdings 3" pitchFamily="18" charset="2"/>
              <a:buNone/>
            </a:pPr>
            <a:endParaRPr lang="en-US" sz="2800" smtClean="0"/>
          </a:p>
        </p:txBody>
      </p:sp>
      <p:sp>
        <p:nvSpPr>
          <p:cNvPr id="14338"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t>Leader Pelosi Scheduling: NP’s Long Term Schedule</a:t>
            </a:r>
            <a:endParaRPr lang="en-US" dirty="0"/>
          </a:p>
        </p:txBody>
      </p:sp>
      <p:pic>
        <p:nvPicPr>
          <p:cNvPr id="30724" name="Picture 4"/>
          <p:cNvPicPr>
            <a:picLocks noChangeAspect="1" noChangeArrowheads="1"/>
          </p:cNvPicPr>
          <p:nvPr/>
        </p:nvPicPr>
        <p:blipFill>
          <a:blip r:embed="rId2" cstate="print"/>
          <a:srcRect l="22078" t="61478" r="42004" b="28902"/>
          <a:stretch>
            <a:fillRect/>
          </a:stretch>
        </p:blipFill>
        <p:spPr bwMode="auto">
          <a:xfrm>
            <a:off x="2057400" y="1828800"/>
            <a:ext cx="6400800" cy="1371600"/>
          </a:xfrm>
          <a:prstGeom prst="rect">
            <a:avLst/>
          </a:prstGeom>
          <a:noFill/>
          <a:ln w="9525">
            <a:noFill/>
            <a:miter lim="800000"/>
            <a:headEnd/>
            <a:tailEnd/>
          </a:ln>
        </p:spPr>
      </p:pic>
      <p:pic>
        <p:nvPicPr>
          <p:cNvPr id="30725" name="Picture 2"/>
          <p:cNvPicPr>
            <a:picLocks noChangeAspect="1" noChangeArrowheads="1"/>
          </p:cNvPicPr>
          <p:nvPr/>
        </p:nvPicPr>
        <p:blipFill>
          <a:blip r:embed="rId3" cstate="print"/>
          <a:srcRect l="20367" t="53139" r="32491" b="21606"/>
          <a:stretch>
            <a:fillRect/>
          </a:stretch>
        </p:blipFill>
        <p:spPr bwMode="auto">
          <a:xfrm>
            <a:off x="1905000" y="3581400"/>
            <a:ext cx="6188075" cy="2651125"/>
          </a:xfrm>
          <a:prstGeom prst="rect">
            <a:avLst/>
          </a:prstGeom>
          <a:noFill/>
          <a:ln w="9525">
            <a:noFill/>
            <a:miter lim="800000"/>
            <a:headEnd/>
            <a:tailEnd/>
          </a:ln>
        </p:spPr>
      </p:pic>
      <p:sp>
        <p:nvSpPr>
          <p:cNvPr id="30726"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60599CB-FA74-4CFB-BF09-B27332885DF4}" type="slidenum">
              <a:rPr lang="en-US" smtClean="0"/>
              <a:pPr/>
              <a:t>19</a:t>
            </a:fld>
            <a:endParaRPr lang="en-US" smtClean="0"/>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77500" lnSpcReduction="20000"/>
          </a:bodyPr>
          <a:lstStyle/>
          <a:p>
            <a:pPr marL="621792" lvl="1" eaLnBrk="1" fontAlgn="auto" hangingPunct="1">
              <a:spcBef>
                <a:spcPts val="324"/>
              </a:spcBef>
              <a:spcAft>
                <a:spcPts val="0"/>
              </a:spcAft>
              <a:buFont typeface="Arial" pitchFamily="34" charset="0"/>
              <a:buChar char="–"/>
              <a:defRPr/>
            </a:pPr>
            <a:r>
              <a:rPr lang="en-US" b="1" dirty="0" smtClean="0"/>
              <a:t>For Non- Lobbyists</a:t>
            </a:r>
            <a:endParaRPr lang="en-US" dirty="0" smtClean="0"/>
          </a:p>
          <a:p>
            <a:pPr marL="859536" lvl="2" eaLnBrk="1" fontAlgn="auto" hangingPunct="1">
              <a:spcAft>
                <a:spcPts val="0"/>
              </a:spcAft>
              <a:buFont typeface="Arial" pitchFamily="34" charset="0"/>
              <a:buChar char="•"/>
              <a:defRPr/>
            </a:pPr>
            <a:r>
              <a:rPr lang="en-US" dirty="0" smtClean="0"/>
              <a:t>An </a:t>
            </a:r>
            <a:r>
              <a:rPr lang="en-US" b="1" u="sng" dirty="0" smtClean="0"/>
              <a:t>Attribution 1</a:t>
            </a:r>
            <a:r>
              <a:rPr lang="en-US" dirty="0" smtClean="0"/>
              <a:t> Code must be created (if not already in the system)</a:t>
            </a:r>
          </a:p>
          <a:p>
            <a:pPr lvl="3" eaLnBrk="1" fontAlgn="auto" hangingPunct="1">
              <a:spcAft>
                <a:spcPts val="0"/>
              </a:spcAft>
              <a:buFont typeface="Arial" pitchFamily="34" charset="0"/>
              <a:buChar char="–"/>
              <a:defRPr/>
            </a:pPr>
            <a:r>
              <a:rPr lang="en-US" dirty="0" smtClean="0"/>
              <a:t>To do this, send Katherine the name and NGP Contact ID of the Individual, and she will create their Attribution 1 Code</a:t>
            </a:r>
          </a:p>
          <a:p>
            <a:pPr lvl="3" eaLnBrk="1" fontAlgn="auto" hangingPunct="1">
              <a:spcAft>
                <a:spcPts val="0"/>
              </a:spcAft>
              <a:buFont typeface="Arial" pitchFamily="34" charset="0"/>
              <a:buChar char="–"/>
              <a:defRPr/>
            </a:pPr>
            <a:r>
              <a:rPr lang="en-US" dirty="0" smtClean="0"/>
              <a:t>Go to BOTH of the following websites, and do a thorough search of the Individual or Registrant’s name, and prove that neither returned any matches for the Registrant/Individual</a:t>
            </a:r>
          </a:p>
          <a:p>
            <a:pPr marL="365760" indent="-256032" eaLnBrk="1" fontAlgn="auto" hangingPunct="1">
              <a:spcAft>
                <a:spcPts val="0"/>
              </a:spcAft>
              <a:buFont typeface="Arial" pitchFamily="34" charset="0"/>
              <a:buChar char="•"/>
              <a:defRPr/>
            </a:pPr>
            <a:r>
              <a:rPr lang="en-US" u="sng" dirty="0" smtClean="0">
                <a:hlinkClick r:id="rId2"/>
              </a:rPr>
              <a:t>http://soprweb.senate.gov/index.cfm?event=selectfields</a:t>
            </a:r>
            <a:r>
              <a:rPr lang="en-US" dirty="0" smtClean="0"/>
              <a:t> </a:t>
            </a:r>
            <a:endParaRPr lang="en-US" sz="4000" dirty="0" smtClean="0"/>
          </a:p>
          <a:p>
            <a:pPr marL="365760" indent="-256032" eaLnBrk="1" fontAlgn="auto" hangingPunct="1">
              <a:spcAft>
                <a:spcPts val="0"/>
              </a:spcAft>
              <a:buFont typeface="Arial" pitchFamily="34" charset="0"/>
              <a:buChar char="•"/>
              <a:defRPr/>
            </a:pPr>
            <a:r>
              <a:rPr lang="en-US" u="sng" dirty="0" smtClean="0">
                <a:hlinkClick r:id="rId3"/>
              </a:rPr>
              <a:t>http://disclosures.house.gov/ld/ldsearch.aspx</a:t>
            </a:r>
            <a:r>
              <a:rPr lang="en-US" dirty="0" smtClean="0"/>
              <a:t> </a:t>
            </a:r>
            <a:endParaRPr lang="en-US" sz="4000" dirty="0" smtClean="0"/>
          </a:p>
          <a:p>
            <a:pPr lvl="3" eaLnBrk="1" fontAlgn="auto" hangingPunct="1">
              <a:spcAft>
                <a:spcPts val="0"/>
              </a:spcAft>
              <a:buFont typeface="Arial" pitchFamily="34" charset="0"/>
              <a:buChar char="–"/>
              <a:defRPr/>
            </a:pPr>
            <a:r>
              <a:rPr lang="en-US" dirty="0" smtClean="0"/>
              <a:t>Print out screenshots from BOTH websites, and save them in the Screenshots Folder found in Finance- Bundling – Screenshots – Non-Lobbyists</a:t>
            </a:r>
          </a:p>
          <a:p>
            <a:pPr lvl="3" eaLnBrk="1" fontAlgn="auto" hangingPunct="1">
              <a:spcAft>
                <a:spcPts val="0"/>
              </a:spcAft>
              <a:buFont typeface="Arial" pitchFamily="34" charset="0"/>
              <a:buChar char="–"/>
              <a:defRPr/>
            </a:pPr>
            <a:r>
              <a:rPr lang="en-US" dirty="0" smtClean="0"/>
              <a:t>When you go to process the contribution,  the only additional step you will take is adding the name of the raiser in the “Attribution” portion of the contribution page. This will appear on the NGP transmittal under “Attribution.”	</a:t>
            </a:r>
          </a:p>
          <a:p>
            <a:pPr lvl="3" eaLnBrk="1" fontAlgn="auto" hangingPunct="1">
              <a:spcAft>
                <a:spcPts val="0"/>
              </a:spcAft>
              <a:buFont typeface="Arial" pitchFamily="34" charset="0"/>
              <a:buChar char="–"/>
              <a:defRPr/>
            </a:pPr>
            <a:r>
              <a:rPr lang="en-US" dirty="0" smtClean="0"/>
              <a:t>Attach copies of the screenshot to the NGP transmittal, and give to Katherine</a:t>
            </a:r>
          </a:p>
          <a:p>
            <a:pPr lvl="3" eaLnBrk="1" fontAlgn="auto" hangingPunct="1">
              <a:spcAft>
                <a:spcPts val="0"/>
              </a:spcAft>
              <a:buFont typeface="Arial" pitchFamily="34" charset="0"/>
              <a:buChar char="–"/>
              <a:defRPr/>
            </a:pPr>
            <a:r>
              <a:rPr lang="en-US" dirty="0" smtClean="0"/>
              <a:t>In your Money In spreadsheet, add the name of the Individual  under the “</a:t>
            </a:r>
            <a:r>
              <a:rPr lang="en-US" dirty="0" err="1" smtClean="0"/>
              <a:t>Att</a:t>
            </a:r>
            <a:r>
              <a:rPr lang="en-US" dirty="0" smtClean="0"/>
              <a:t> 1” portion of your money in</a:t>
            </a:r>
          </a:p>
          <a:p>
            <a:pPr marL="365760" indent="-256032" eaLnBrk="1" fontAlgn="auto" hangingPunct="1">
              <a:spcAft>
                <a:spcPts val="0"/>
              </a:spcAft>
              <a:buFont typeface="Arial" pitchFamily="34" charset="0"/>
              <a:buChar char="•"/>
              <a:defRPr/>
            </a:pPr>
            <a:endParaRPr lang="en-US" dirty="0" smtClean="0"/>
          </a:p>
        </p:txBody>
      </p:sp>
      <p:sp>
        <p:nvSpPr>
          <p:cNvPr id="46082" name="Title 1"/>
          <p:cNvSpPr>
            <a:spLocks noGrp="1"/>
          </p:cNvSpPr>
          <p:nvPr>
            <p:ph type="title"/>
          </p:nvPr>
        </p:nvSpPr>
        <p:spPr/>
        <p:txBody>
          <a:bodyPr/>
          <a:lstStyle/>
          <a:p>
            <a:pPr eaLnBrk="1" fontAlgn="auto" hangingPunct="1">
              <a:spcAft>
                <a:spcPts val="0"/>
              </a:spcAft>
              <a:defRPr/>
            </a:pPr>
            <a:r>
              <a:rPr lang="en-US" smtClean="0"/>
              <a:t>BUNDLING</a:t>
            </a:r>
          </a:p>
        </p:txBody>
      </p:sp>
      <p:sp>
        <p:nvSpPr>
          <p:cNvPr id="20685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106FB7C-BE00-480A-8630-78AB2CA68891}" type="slidenum">
              <a:rPr lang="en-US" smtClean="0"/>
              <a:pPr/>
              <a:t>190</a:t>
            </a:fld>
            <a:endParaRPr lang="en-US" smtClean="0"/>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70000" lnSpcReduction="20000"/>
          </a:bodyPr>
          <a:lstStyle/>
          <a:p>
            <a:pPr marL="621792" lvl="1" eaLnBrk="1" fontAlgn="auto" hangingPunct="1">
              <a:spcBef>
                <a:spcPts val="324"/>
              </a:spcBef>
              <a:spcAft>
                <a:spcPts val="0"/>
              </a:spcAft>
              <a:buFont typeface="Arial" pitchFamily="34" charset="0"/>
              <a:buChar char="–"/>
              <a:defRPr/>
            </a:pPr>
            <a:r>
              <a:rPr lang="en-US" b="1" dirty="0" smtClean="0"/>
              <a:t>For Lobbyists</a:t>
            </a:r>
            <a:endParaRPr lang="en-US" dirty="0" smtClean="0"/>
          </a:p>
          <a:p>
            <a:pPr marL="859536" lvl="2" eaLnBrk="1" fontAlgn="auto" hangingPunct="1">
              <a:spcAft>
                <a:spcPts val="0"/>
              </a:spcAft>
              <a:buFont typeface="Arial" pitchFamily="34" charset="0"/>
              <a:buChar char="•"/>
              <a:defRPr/>
            </a:pPr>
            <a:r>
              <a:rPr lang="en-US" dirty="0" smtClean="0"/>
              <a:t>An </a:t>
            </a:r>
            <a:r>
              <a:rPr lang="en-US" b="1" u="sng" dirty="0" smtClean="0"/>
              <a:t>Attribution 2</a:t>
            </a:r>
            <a:r>
              <a:rPr lang="en-US" dirty="0" smtClean="0"/>
              <a:t> Code must be created (if not already in the system)</a:t>
            </a:r>
          </a:p>
          <a:p>
            <a:pPr lvl="3" eaLnBrk="1" fontAlgn="auto" hangingPunct="1">
              <a:spcAft>
                <a:spcPts val="0"/>
              </a:spcAft>
              <a:buFont typeface="Arial" pitchFamily="34" charset="0"/>
              <a:buChar char="–"/>
              <a:defRPr/>
            </a:pPr>
            <a:r>
              <a:rPr lang="en-US" dirty="0" smtClean="0"/>
              <a:t>To do this, send Katherine the name and NGP Contact ID of the Individual, and she will create their Attribution 2 Code</a:t>
            </a:r>
          </a:p>
          <a:p>
            <a:pPr lvl="3" eaLnBrk="1" fontAlgn="auto" hangingPunct="1">
              <a:spcAft>
                <a:spcPts val="0"/>
              </a:spcAft>
              <a:buFont typeface="Arial" pitchFamily="34" charset="0"/>
              <a:buChar char="–"/>
              <a:defRPr/>
            </a:pPr>
            <a:r>
              <a:rPr lang="en-US" dirty="0" smtClean="0"/>
              <a:t>Go to BOTH of the following websites, and do a thorough search of the Individual or Registrant’s name, and find the most recent filing for the Individual or Registrant.</a:t>
            </a:r>
          </a:p>
          <a:p>
            <a:pPr marL="365760" indent="-256032" eaLnBrk="1" fontAlgn="auto" hangingPunct="1">
              <a:spcAft>
                <a:spcPts val="0"/>
              </a:spcAft>
              <a:buFont typeface="Arial" pitchFamily="34" charset="0"/>
              <a:buChar char="•"/>
              <a:defRPr/>
            </a:pPr>
            <a:r>
              <a:rPr lang="en-US" u="sng" dirty="0" smtClean="0">
                <a:hlinkClick r:id="rId2"/>
              </a:rPr>
              <a:t>http://soprweb.senate.gov/index.cfm?event=selectfields</a:t>
            </a:r>
            <a:r>
              <a:rPr lang="en-US" dirty="0" smtClean="0"/>
              <a:t> </a:t>
            </a:r>
            <a:endParaRPr lang="en-US" sz="4000" dirty="0" smtClean="0"/>
          </a:p>
          <a:p>
            <a:pPr marL="365760" indent="-256032" eaLnBrk="1" fontAlgn="auto" hangingPunct="1">
              <a:spcAft>
                <a:spcPts val="0"/>
              </a:spcAft>
              <a:buFont typeface="Arial" pitchFamily="34" charset="0"/>
              <a:buChar char="•"/>
              <a:defRPr/>
            </a:pPr>
            <a:r>
              <a:rPr lang="en-US" u="sng" dirty="0" smtClean="0">
                <a:hlinkClick r:id="rId3"/>
              </a:rPr>
              <a:t>http://disclosures.house.gov/ld/ldsearch.aspx</a:t>
            </a:r>
            <a:r>
              <a:rPr lang="en-US" dirty="0" smtClean="0"/>
              <a:t> </a:t>
            </a:r>
            <a:endParaRPr lang="en-US" sz="4000" dirty="0" smtClean="0"/>
          </a:p>
          <a:p>
            <a:pPr lvl="3" eaLnBrk="1" fontAlgn="auto" hangingPunct="1">
              <a:spcAft>
                <a:spcPts val="0"/>
              </a:spcAft>
              <a:buFont typeface="Arial" pitchFamily="34" charset="0"/>
              <a:buChar char="–"/>
              <a:defRPr/>
            </a:pPr>
            <a:r>
              <a:rPr lang="en-US" dirty="0" smtClean="0"/>
              <a:t>Print out screenshots from BOTH websites, and save them in the Screenshots Folder found in Finance- Bundling – Screenshots –Lobbyists</a:t>
            </a:r>
          </a:p>
          <a:p>
            <a:pPr lvl="3" eaLnBrk="1" fontAlgn="auto" hangingPunct="1">
              <a:spcAft>
                <a:spcPts val="0"/>
              </a:spcAft>
              <a:buFont typeface="Arial" pitchFamily="34" charset="0"/>
              <a:buChar char="–"/>
              <a:defRPr/>
            </a:pPr>
            <a:r>
              <a:rPr lang="en-US" dirty="0" smtClean="0"/>
              <a:t>When you go to process the contribution, you must do two things:</a:t>
            </a:r>
          </a:p>
          <a:p>
            <a:pPr lvl="4" eaLnBrk="1" fontAlgn="auto" hangingPunct="1">
              <a:spcAft>
                <a:spcPts val="0"/>
              </a:spcAft>
              <a:buFont typeface="Arial" pitchFamily="34" charset="0"/>
              <a:buChar char="»"/>
              <a:defRPr/>
            </a:pPr>
            <a:r>
              <a:rPr lang="en-US" dirty="0" smtClean="0"/>
              <a:t>Add  the name of the raiser in the “Attribution 2” portion of the contribution page. This will appear on the NGP transmittal under “Attribution 2.”</a:t>
            </a:r>
          </a:p>
          <a:p>
            <a:pPr lvl="4" eaLnBrk="1" fontAlgn="auto" hangingPunct="1">
              <a:spcAft>
                <a:spcPts val="0"/>
              </a:spcAft>
              <a:buFont typeface="Arial" pitchFamily="34" charset="0"/>
              <a:buChar char="»"/>
              <a:defRPr/>
            </a:pPr>
            <a:r>
              <a:rPr lang="en-US" dirty="0" smtClean="0"/>
              <a:t>Print the transmittal on hot pink paper.  (I suggest you keep some at your desk). This is how accounting differentiates lobbyist bundled contributions from non-lobbyist bundled contributions</a:t>
            </a:r>
          </a:p>
          <a:p>
            <a:pPr lvl="3" eaLnBrk="1" fontAlgn="auto" hangingPunct="1">
              <a:spcAft>
                <a:spcPts val="0"/>
              </a:spcAft>
              <a:buFont typeface="Arial" pitchFamily="34" charset="0"/>
              <a:buChar char="–"/>
              <a:defRPr/>
            </a:pPr>
            <a:r>
              <a:rPr lang="en-US" dirty="0" smtClean="0"/>
              <a:t>Attach copies of the screenshot to the NGP transmittal, and give to Katherine</a:t>
            </a:r>
          </a:p>
          <a:p>
            <a:pPr lvl="3" eaLnBrk="1" fontAlgn="auto" hangingPunct="1">
              <a:spcAft>
                <a:spcPts val="0"/>
              </a:spcAft>
              <a:buFont typeface="Arial" pitchFamily="34" charset="0"/>
              <a:buChar char="–"/>
              <a:defRPr/>
            </a:pPr>
            <a:r>
              <a:rPr lang="en-US" dirty="0" smtClean="0"/>
              <a:t>In your Money In spreadsheet, add the name of the Individual  under the “</a:t>
            </a:r>
            <a:r>
              <a:rPr lang="en-US" dirty="0" err="1" smtClean="0"/>
              <a:t>Att</a:t>
            </a:r>
            <a:r>
              <a:rPr lang="en-US" dirty="0" smtClean="0"/>
              <a:t> 2” portion of your money in</a:t>
            </a:r>
          </a:p>
          <a:p>
            <a:pPr marL="365760" indent="-256032" eaLnBrk="1" fontAlgn="auto" hangingPunct="1">
              <a:spcAft>
                <a:spcPts val="0"/>
              </a:spcAft>
              <a:buFont typeface="Arial" pitchFamily="34" charset="0"/>
              <a:buChar char="•"/>
              <a:defRPr/>
            </a:pPr>
            <a:endParaRPr lang="en-US" dirty="0" smtClean="0"/>
          </a:p>
        </p:txBody>
      </p:sp>
      <p:sp>
        <p:nvSpPr>
          <p:cNvPr id="47106" name="Title 1"/>
          <p:cNvSpPr>
            <a:spLocks noGrp="1"/>
          </p:cNvSpPr>
          <p:nvPr>
            <p:ph type="title"/>
          </p:nvPr>
        </p:nvSpPr>
        <p:spPr/>
        <p:txBody>
          <a:bodyPr/>
          <a:lstStyle/>
          <a:p>
            <a:pPr eaLnBrk="1" fontAlgn="auto" hangingPunct="1">
              <a:spcAft>
                <a:spcPts val="0"/>
              </a:spcAft>
              <a:defRPr/>
            </a:pPr>
            <a:r>
              <a:rPr lang="en-US" dirty="0" smtClean="0"/>
              <a:t>BUNDLING</a:t>
            </a:r>
          </a:p>
        </p:txBody>
      </p:sp>
      <p:sp>
        <p:nvSpPr>
          <p:cNvPr id="207876"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C24EFD1-A191-4D7B-A70F-8DAE903D90B7}" type="slidenum">
              <a:rPr lang="en-US" smtClean="0"/>
              <a:pPr/>
              <a:t>191</a:t>
            </a:fld>
            <a:endParaRPr lang="en-US" smtClean="0"/>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62500" lnSpcReduction="20000"/>
          </a:bodyPr>
          <a:lstStyle/>
          <a:p>
            <a:pPr marL="365760" indent="-256032" eaLnBrk="1" fontAlgn="auto" hangingPunct="1">
              <a:spcAft>
                <a:spcPts val="0"/>
              </a:spcAft>
              <a:buFont typeface="Arial" pitchFamily="34" charset="0"/>
              <a:buChar char="•"/>
              <a:defRPr/>
            </a:pPr>
            <a:r>
              <a:rPr lang="en-US" sz="5800" b="1" dirty="0" smtClean="0"/>
              <a:t>A few things to note about bundled contributions:</a:t>
            </a:r>
            <a:endParaRPr lang="en-US" sz="5800" dirty="0" smtClean="0"/>
          </a:p>
          <a:p>
            <a:pPr marL="365760" indent="-256032" eaLnBrk="1" fontAlgn="auto" hangingPunct="1">
              <a:spcAft>
                <a:spcPts val="0"/>
              </a:spcAft>
              <a:buFont typeface="Arial" pitchFamily="34" charset="0"/>
              <a:buChar char="•"/>
              <a:defRPr/>
            </a:pPr>
            <a:r>
              <a:rPr lang="en-US" dirty="0" smtClean="0"/>
              <a:t> </a:t>
            </a:r>
          </a:p>
          <a:p>
            <a:pPr marL="621792" lvl="1" eaLnBrk="1" fontAlgn="auto" hangingPunct="1">
              <a:spcBef>
                <a:spcPts val="324"/>
              </a:spcBef>
              <a:spcAft>
                <a:spcPts val="0"/>
              </a:spcAft>
              <a:buFont typeface="Arial" pitchFamily="34" charset="0"/>
              <a:buChar char="–"/>
              <a:defRPr/>
            </a:pPr>
            <a:r>
              <a:rPr lang="en-US" dirty="0" smtClean="0"/>
              <a:t>Only Lobbyists are reported; non-lobbyists are for internal tracking only</a:t>
            </a:r>
          </a:p>
          <a:p>
            <a:pPr marL="621792" lvl="1" eaLnBrk="1" fontAlgn="auto" hangingPunct="1">
              <a:spcBef>
                <a:spcPts val="324"/>
              </a:spcBef>
              <a:spcAft>
                <a:spcPts val="0"/>
              </a:spcAft>
              <a:buFont typeface="Arial" pitchFamily="34" charset="0"/>
              <a:buChar char="–"/>
              <a:defRPr/>
            </a:pPr>
            <a:r>
              <a:rPr lang="en-US" dirty="0" smtClean="0"/>
              <a:t>A contribution can be credited to either an Individual, Registrant, or Registrant PAC of the organization. It is up to you to ask what the Individual/firm would prefer</a:t>
            </a:r>
          </a:p>
          <a:p>
            <a:pPr marL="621792" lvl="1" eaLnBrk="1" fontAlgn="auto" hangingPunct="1">
              <a:spcBef>
                <a:spcPts val="324"/>
              </a:spcBef>
              <a:spcAft>
                <a:spcPts val="0"/>
              </a:spcAft>
              <a:buFont typeface="Arial" pitchFamily="34" charset="0"/>
              <a:buChar char="–"/>
              <a:defRPr/>
            </a:pPr>
            <a:r>
              <a:rPr lang="en-US" dirty="0" smtClean="0"/>
              <a:t>Lobbyists/ Registrants are only reported if they have raised two or more contributions, totaling at least $16,000. If a Lobbyist raises one $20,000 contribution, they will not be reported. However, if they raise a $15,000 contribution, and a $1,000 contribution, they will be reported.</a:t>
            </a:r>
          </a:p>
          <a:p>
            <a:pPr marL="621792" lvl="1" eaLnBrk="1" fontAlgn="auto" hangingPunct="1">
              <a:spcBef>
                <a:spcPts val="324"/>
              </a:spcBef>
              <a:spcAft>
                <a:spcPts val="0"/>
              </a:spcAft>
              <a:buFont typeface="Arial" pitchFamily="34" charset="0"/>
              <a:buChar char="–"/>
              <a:defRPr/>
            </a:pPr>
            <a:r>
              <a:rPr lang="en-US" dirty="0" smtClean="0"/>
              <a:t>Raise credit does not count for an Individual’s own contribution, or their spouses contribution. For example, if Dan Glickman and his wife each contribution $10,000 to the </a:t>
            </a:r>
            <a:r>
              <a:rPr lang="en-US" dirty="0" err="1" smtClean="0"/>
              <a:t>dccc</a:t>
            </a:r>
            <a:r>
              <a:rPr lang="en-US" dirty="0" smtClean="0"/>
              <a:t>, neither would be credited for Dan, even though he is a lobbyist</a:t>
            </a:r>
          </a:p>
          <a:p>
            <a:pPr marL="621792" lvl="1" eaLnBrk="1" fontAlgn="auto" hangingPunct="1">
              <a:spcBef>
                <a:spcPts val="324"/>
              </a:spcBef>
              <a:spcAft>
                <a:spcPts val="0"/>
              </a:spcAft>
              <a:buFont typeface="Arial" pitchFamily="34" charset="0"/>
              <a:buChar char="–"/>
              <a:defRPr/>
            </a:pPr>
            <a:r>
              <a:rPr lang="en-US" dirty="0" smtClean="0"/>
              <a:t>The definition of “bundling” comprises contributions both actively raised by an agent of the </a:t>
            </a:r>
            <a:r>
              <a:rPr lang="en-US" dirty="0" err="1" smtClean="0"/>
              <a:t>dccc</a:t>
            </a:r>
            <a:r>
              <a:rPr lang="en-US" dirty="0" smtClean="0"/>
              <a:t>, or actually physically “bundled” by them. In other words, if Vin Roberti send an envelope with 5 checks in it, those were technically “bundled” by him.</a:t>
            </a:r>
          </a:p>
          <a:p>
            <a:pPr marL="621792" lvl="1" eaLnBrk="1" fontAlgn="auto" hangingPunct="1">
              <a:spcBef>
                <a:spcPts val="324"/>
              </a:spcBef>
              <a:spcAft>
                <a:spcPts val="0"/>
              </a:spcAft>
              <a:buFont typeface="Arial" pitchFamily="34" charset="0"/>
              <a:buChar char="–"/>
              <a:defRPr/>
            </a:pPr>
            <a:r>
              <a:rPr lang="en-US" dirty="0" smtClean="0"/>
              <a:t>We report lobbyist bundling both monthly and semi-annually, and the lobbyist or registrant will appear on both reports.</a:t>
            </a:r>
          </a:p>
          <a:p>
            <a:pPr marL="365760" indent="-256032" eaLnBrk="1" fontAlgn="auto" hangingPunct="1">
              <a:spcAft>
                <a:spcPts val="0"/>
              </a:spcAft>
              <a:buFont typeface="Arial" pitchFamily="34" charset="0"/>
              <a:buChar char="•"/>
              <a:defRPr/>
            </a:pPr>
            <a:endParaRPr lang="en-US" dirty="0" smtClean="0"/>
          </a:p>
        </p:txBody>
      </p:sp>
      <p:sp>
        <p:nvSpPr>
          <p:cNvPr id="48130" name="Title 1"/>
          <p:cNvSpPr>
            <a:spLocks noGrp="1"/>
          </p:cNvSpPr>
          <p:nvPr>
            <p:ph type="title"/>
          </p:nvPr>
        </p:nvSpPr>
        <p:spPr/>
        <p:txBody>
          <a:bodyPr/>
          <a:lstStyle/>
          <a:p>
            <a:pPr eaLnBrk="1" fontAlgn="auto" hangingPunct="1">
              <a:spcAft>
                <a:spcPts val="0"/>
              </a:spcAft>
              <a:defRPr/>
            </a:pPr>
            <a:r>
              <a:rPr lang="en-US" smtClean="0"/>
              <a:t>BUNDLING</a:t>
            </a:r>
          </a:p>
        </p:txBody>
      </p:sp>
      <p:sp>
        <p:nvSpPr>
          <p:cNvPr id="208900"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862B23D-DE2D-4942-AE46-09E90D500602}" type="slidenum">
              <a:rPr lang="en-US" smtClean="0"/>
              <a:pPr/>
              <a:t>192</a:t>
            </a:fld>
            <a:endParaRPr lang="en-US" smtClean="0"/>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2209800"/>
            <a:ext cx="8458200" cy="1470025"/>
          </a:xfrm>
        </p:spPr>
        <p:txBody>
          <a:bodyPr>
            <a:normAutofit fontScale="90000"/>
          </a:bodyPr>
          <a:lstStyle/>
          <a:p>
            <a:pPr eaLnBrk="1" fontAlgn="auto" hangingPunct="1">
              <a:spcAft>
                <a:spcPts val="0"/>
              </a:spcAft>
              <a:defRPr/>
            </a:pPr>
            <a:r>
              <a:rPr lang="en-US" dirty="0" smtClean="0"/>
              <a:t>Member Dues and </a:t>
            </a:r>
            <a:br>
              <a:rPr lang="en-US" dirty="0" smtClean="0"/>
            </a:br>
            <a:r>
              <a:rPr lang="en-US" dirty="0" smtClean="0"/>
              <a:t>the Caucus Report</a:t>
            </a:r>
            <a:endParaRPr lang="en-US" dirty="0"/>
          </a:p>
        </p:txBody>
      </p:sp>
      <p:sp>
        <p:nvSpPr>
          <p:cNvPr id="209923" name="Subtitle 5"/>
          <p:cNvSpPr>
            <a:spLocks noGrp="1"/>
          </p:cNvSpPr>
          <p:nvPr>
            <p:ph type="subTitle" idx="1"/>
          </p:nvPr>
        </p:nvSpPr>
        <p:spPr>
          <a:xfrm>
            <a:off x="685800" y="3611563"/>
            <a:ext cx="7772400" cy="1200150"/>
          </a:xfrm>
        </p:spPr>
        <p:txBody>
          <a:bodyPr/>
          <a:lstStyle/>
          <a:p>
            <a:pPr marR="0" eaLnBrk="1" hangingPunct="1"/>
            <a:r>
              <a:rPr lang="en-US" smtClean="0"/>
              <a:t>A Retrospective</a:t>
            </a:r>
          </a:p>
        </p:txBody>
      </p:sp>
      <p:sp>
        <p:nvSpPr>
          <p:cNvPr id="209924"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8F199F9-630D-4732-BEAD-B82804AD1FCD}" type="slidenum">
              <a:rPr lang="en-US" smtClean="0"/>
              <a:pPr/>
              <a:t>193</a:t>
            </a:fld>
            <a:endParaRPr lang="en-US" smtClean="0"/>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Content Placeholder 1"/>
          <p:cNvSpPr>
            <a:spLocks noGrp="1"/>
          </p:cNvSpPr>
          <p:nvPr>
            <p:ph idx="1"/>
          </p:nvPr>
        </p:nvSpPr>
        <p:spPr/>
        <p:txBody>
          <a:bodyPr/>
          <a:lstStyle/>
          <a:p>
            <a:pPr eaLnBrk="1" hangingPunct="1">
              <a:buFont typeface="Wingdings 3" pitchFamily="18" charset="2"/>
              <a:buNone/>
            </a:pPr>
            <a:r>
              <a:rPr lang="en-US" sz="1800" b="1" smtClean="0"/>
              <a:t>The Caucus Report </a:t>
            </a:r>
          </a:p>
          <a:p>
            <a:pPr eaLnBrk="1" hangingPunct="1">
              <a:buFont typeface="Wingdings 3" pitchFamily="18" charset="2"/>
              <a:buNone/>
            </a:pPr>
            <a:r>
              <a:rPr lang="en-US" sz="1800" smtClean="0"/>
              <a:t>	- A snapshot of the fundraising efforts for the DCCC by members of the Democratic Caucus.  Each member has established goals for the 2011-2012 cycle in both Member Dues (payments to the DCCC from the Members’ campaign committees) and Raised for DCCC contributions (fundraising on behalf of the DCCC). The caucus report also tracks any contributions raised for Frontline and Red2Blue Candidates and the newly established Member Points System.  The goals are based on committee assignments and the leadership structure. The 2011-2012 dues goals have remained unchanged from the 2009-2010 cycle. The Caucus report is regularly updated to reflect their payments and contributions to date.  The report is sent out on a monthly basis to every member of the Caucus. </a:t>
            </a:r>
          </a:p>
          <a:p>
            <a:pPr eaLnBrk="1" hangingPunct="1">
              <a:buFont typeface="Wingdings 3" pitchFamily="18" charset="2"/>
              <a:buNone/>
            </a:pPr>
            <a:endParaRPr lang="en-US" sz="1400" smtClean="0"/>
          </a:p>
        </p:txBody>
      </p:sp>
      <p:sp>
        <p:nvSpPr>
          <p:cNvPr id="3" name="Title 2"/>
          <p:cNvSpPr>
            <a:spLocks noGrp="1"/>
          </p:cNvSpPr>
          <p:nvPr>
            <p:ph type="title"/>
          </p:nvPr>
        </p:nvSpPr>
        <p:spPr/>
        <p:txBody>
          <a:bodyPr>
            <a:normAutofit fontScale="90000"/>
          </a:bodyPr>
          <a:lstStyle/>
          <a:p>
            <a:pPr eaLnBrk="1" hangingPunct="1">
              <a:defRPr/>
            </a:pPr>
            <a:r>
              <a:rPr lang="en-US" dirty="0" smtClean="0"/>
              <a:t>Member Dues and The Caucus Report</a:t>
            </a:r>
            <a:endParaRPr lang="en-US" dirty="0"/>
          </a:p>
        </p:txBody>
      </p:sp>
      <p:sp>
        <p:nvSpPr>
          <p:cNvPr id="210948"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1427AF5-1721-49B2-BB6D-EB84EF558AE0}" type="slidenum">
              <a:rPr lang="en-US" smtClean="0"/>
              <a:pPr/>
              <a:t>194</a:t>
            </a:fld>
            <a:endParaRPr lang="en-US" smtClean="0"/>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Content Placeholder 1"/>
          <p:cNvSpPr>
            <a:spLocks noGrp="1"/>
          </p:cNvSpPr>
          <p:nvPr>
            <p:ph idx="1"/>
          </p:nvPr>
        </p:nvSpPr>
        <p:spPr/>
        <p:txBody>
          <a:bodyPr/>
          <a:lstStyle/>
          <a:p>
            <a:pPr eaLnBrk="1" hangingPunct="1">
              <a:buFont typeface="Wingdings 3" pitchFamily="18" charset="2"/>
              <a:buNone/>
            </a:pPr>
            <a:r>
              <a:rPr lang="en-US" sz="2000" b="1" smtClean="0"/>
              <a:t>Member Dues:</a:t>
            </a:r>
          </a:p>
          <a:p>
            <a:pPr eaLnBrk="1" hangingPunct="1">
              <a:buFont typeface="Wingdings 3" pitchFamily="18" charset="2"/>
              <a:buNone/>
            </a:pPr>
            <a:endParaRPr lang="en-US" sz="2000" smtClean="0"/>
          </a:p>
          <a:p>
            <a:pPr eaLnBrk="1" hangingPunct="1">
              <a:buFont typeface="Wingdings" pitchFamily="2" charset="2"/>
              <a:buChar char="Ø"/>
            </a:pPr>
            <a:r>
              <a:rPr lang="en-US" sz="2000" smtClean="0"/>
              <a:t>The Caucus Report establishes a Dues structure for members of the Caucus.  Dues are paid directly from campaign committees and their Leadership PACs and are distinct from the Members’ fundraising activities.  Dues checks are processed by the Member Dues team.  Members are invoiced monthly and we utilize the Members to whip other Members.  </a:t>
            </a:r>
          </a:p>
          <a:p>
            <a:pPr eaLnBrk="1" hangingPunct="1">
              <a:buFont typeface="Wingdings" pitchFamily="2" charset="2"/>
              <a:buChar char="Ø"/>
            </a:pPr>
            <a:r>
              <a:rPr lang="en-US" sz="2000" smtClean="0"/>
              <a:t>Frontline members are not expected to pay Dues.  </a:t>
            </a:r>
          </a:p>
          <a:p>
            <a:pPr eaLnBrk="1" hangingPunct="1">
              <a:buFont typeface="Wingdings 3" pitchFamily="18" charset="2"/>
              <a:buNone/>
            </a:pPr>
            <a:endParaRPr lang="en-US" sz="1400" smtClean="0"/>
          </a:p>
        </p:txBody>
      </p:sp>
      <p:sp>
        <p:nvSpPr>
          <p:cNvPr id="3" name="Title 2"/>
          <p:cNvSpPr>
            <a:spLocks noGrp="1"/>
          </p:cNvSpPr>
          <p:nvPr>
            <p:ph type="title"/>
          </p:nvPr>
        </p:nvSpPr>
        <p:spPr/>
        <p:txBody>
          <a:bodyPr>
            <a:normAutofit fontScale="90000"/>
          </a:bodyPr>
          <a:lstStyle/>
          <a:p>
            <a:pPr eaLnBrk="1" hangingPunct="1">
              <a:defRPr/>
            </a:pPr>
            <a:r>
              <a:rPr lang="en-US" dirty="0" smtClean="0"/>
              <a:t>Member Dues and The Caucus Report</a:t>
            </a:r>
            <a:endParaRPr lang="en-US" dirty="0"/>
          </a:p>
        </p:txBody>
      </p:sp>
      <p:sp>
        <p:nvSpPr>
          <p:cNvPr id="21197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3B93006-92BF-44BB-856C-536B442D0A45}" type="slidenum">
              <a:rPr lang="en-US" smtClean="0"/>
              <a:pPr/>
              <a:t>195</a:t>
            </a:fld>
            <a:endParaRPr lang="en-US" smtClean="0"/>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buFont typeface="Wingdings 3" pitchFamily="18" charset="2"/>
              <a:buNone/>
              <a:defRPr/>
            </a:pPr>
            <a:r>
              <a:rPr lang="en-US" sz="1050" b="1" dirty="0" smtClean="0"/>
              <a:t>Raised for DCCC Contributions:</a:t>
            </a:r>
          </a:p>
          <a:p>
            <a:pPr eaLnBrk="1" hangingPunct="1">
              <a:defRPr/>
            </a:pPr>
            <a:r>
              <a:rPr lang="en-US" sz="1050" dirty="0" smtClean="0"/>
              <a:t>The Caucus Report also keeps a record of money raised by Members for the DCCC (‘2011-2012 Raised for DCCC’ on the report).  </a:t>
            </a:r>
            <a:r>
              <a:rPr lang="en-US" sz="1050" b="1" i="1" dirty="0" smtClean="0"/>
              <a:t>Every check must be credited to a Member using the NGP Tally Codes.</a:t>
            </a:r>
            <a:r>
              <a:rPr lang="en-US" sz="1050" i="1" dirty="0" smtClean="0"/>
              <a:t>  </a:t>
            </a:r>
            <a:r>
              <a:rPr lang="en-US" sz="1050" dirty="0" smtClean="0"/>
              <a:t>The Caucus Report uses a program that pulls data from NGP.  If checks are not tallied, they will not be reflected on the Caucus Report, which is a major problem.  Proper check processing is the key to the Caucus Report.  </a:t>
            </a:r>
          </a:p>
          <a:p>
            <a:pPr eaLnBrk="1" hangingPunct="1">
              <a:defRPr/>
            </a:pPr>
            <a:r>
              <a:rPr lang="en-US" sz="1050" dirty="0" smtClean="0"/>
              <a:t>You will receive a copy of the caucus report a few days before it is released to the caucus.  We will try to give you as much time as possible to properly check this document.  We will also send out the previous month’s Caucus Report as a quick reference.  You should be tracking Member Credit in your Money IN Spreadsheets as well (see Money: best practices).  </a:t>
            </a:r>
            <a:r>
              <a:rPr lang="en-US" sz="1050" b="1" dirty="0" smtClean="0"/>
              <a:t>This is especially important for Joint / Victory Funds, as they will not be tallied in NGP.</a:t>
            </a:r>
            <a:endParaRPr lang="en-US" sz="1050" dirty="0" smtClean="0"/>
          </a:p>
          <a:p>
            <a:pPr eaLnBrk="1" hangingPunct="1">
              <a:defRPr/>
            </a:pPr>
            <a:r>
              <a:rPr lang="en-US" sz="1050" dirty="0" smtClean="0"/>
              <a:t>You can search for contributions by Member in NGP.  Under ‘Reports’ go to “Financial Reports” and then “Contribution Reports.”  For “Select a Report” choose “Tally Sheet.”  You then need to add a Member under “Member codes to filter by.”  Set your date range for “Date Received,” base the search on “All Records” and click “View Report.”  You will then have the option to export to and Excel Spreadsheet.  The Member Dues team can also pull this information for you.</a:t>
            </a:r>
          </a:p>
          <a:p>
            <a:pPr eaLnBrk="1" hangingPunct="1">
              <a:defRPr/>
            </a:pPr>
            <a:r>
              <a:rPr lang="en-US" sz="1050" dirty="0" smtClean="0"/>
              <a:t>Before the Caucus Report goes out, we will check with each region to confirm the ‘Raised for DCCC’ numbers and make sure every Member is being properly credited for their fundraising efforts.  We will work out any discrepancies, including: Hard Commits, problem checks, joints/victory funds, etc.</a:t>
            </a:r>
          </a:p>
          <a:p>
            <a:pPr eaLnBrk="1" hangingPunct="1">
              <a:defRPr/>
            </a:pPr>
            <a:r>
              <a:rPr lang="en-US" sz="1050" dirty="0" smtClean="0"/>
              <a:t>If you have Member Credit that is not reflected in NGP, you need to email the Member Dues team any additions, with as much detail as possible.</a:t>
            </a:r>
          </a:p>
          <a:p>
            <a:pPr eaLnBrk="1" hangingPunct="1">
              <a:defRPr/>
            </a:pPr>
            <a:r>
              <a:rPr lang="en-US" sz="1050" dirty="0" smtClean="0"/>
              <a:t>You are responsible for giving Members the credit they deserve. As we get busier and as more and more events pass, it is critical that you are aware how much Members are raising in your region. It will be impossible for the Member Dues team to remember where every member should be in terms of raising, so please remember to tally appropriately.   </a:t>
            </a:r>
          </a:p>
          <a:p>
            <a:pPr eaLnBrk="1" hangingPunct="1">
              <a:defRPr/>
            </a:pPr>
            <a:r>
              <a:rPr lang="en-US" sz="1050" dirty="0" smtClean="0"/>
              <a:t>Above all, make sure you are communicating with Member staff.  If you are holding something out of the Caucus Report for some reason, make sure the Member and his/her staff knows that, and knows why.  They do not like surprises. </a:t>
            </a:r>
          </a:p>
          <a:p>
            <a:pPr eaLnBrk="1" hangingPunct="1">
              <a:defRPr/>
            </a:pPr>
            <a:r>
              <a:rPr lang="en-US" sz="1050" dirty="0" smtClean="0"/>
              <a:t> </a:t>
            </a:r>
            <a:endParaRPr lang="en-US" sz="1050" dirty="0"/>
          </a:p>
        </p:txBody>
      </p:sp>
      <p:sp>
        <p:nvSpPr>
          <p:cNvPr id="3" name="Title 2"/>
          <p:cNvSpPr>
            <a:spLocks noGrp="1"/>
          </p:cNvSpPr>
          <p:nvPr>
            <p:ph type="title"/>
          </p:nvPr>
        </p:nvSpPr>
        <p:spPr/>
        <p:txBody>
          <a:bodyPr>
            <a:normAutofit fontScale="90000"/>
          </a:bodyPr>
          <a:lstStyle/>
          <a:p>
            <a:pPr eaLnBrk="1" hangingPunct="1">
              <a:defRPr/>
            </a:pPr>
            <a:r>
              <a:rPr lang="en-US" dirty="0" smtClean="0"/>
              <a:t>Member Dues and The Caucus Report</a:t>
            </a:r>
            <a:endParaRPr lang="en-US" dirty="0"/>
          </a:p>
        </p:txBody>
      </p:sp>
      <p:sp>
        <p:nvSpPr>
          <p:cNvPr id="212996"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F1A617B-5C34-4C46-895C-CED2CCA8FC7C}" type="slidenum">
              <a:rPr lang="en-US" smtClean="0"/>
              <a:pPr/>
              <a:t>196</a:t>
            </a:fld>
            <a:endParaRPr lang="en-US" smtClean="0"/>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Content Placeholder 1"/>
          <p:cNvSpPr>
            <a:spLocks noGrp="1"/>
          </p:cNvSpPr>
          <p:nvPr>
            <p:ph idx="1"/>
          </p:nvPr>
        </p:nvSpPr>
        <p:spPr/>
        <p:txBody>
          <a:bodyPr/>
          <a:lstStyle/>
          <a:p>
            <a:pPr eaLnBrk="1" hangingPunct="1">
              <a:buFont typeface="Wingdings 3" pitchFamily="18" charset="2"/>
              <a:buNone/>
            </a:pPr>
            <a:r>
              <a:rPr lang="en-US" b="1" smtClean="0"/>
              <a:t>Problem Checks:</a:t>
            </a:r>
          </a:p>
          <a:p>
            <a:pPr eaLnBrk="1" hangingPunct="1">
              <a:buFont typeface="Wingdings 3" pitchFamily="18" charset="2"/>
              <a:buNone/>
            </a:pPr>
            <a:endParaRPr lang="en-US" b="1" smtClean="0"/>
          </a:p>
          <a:p>
            <a:pPr eaLnBrk="1" hangingPunct="1"/>
            <a:r>
              <a:rPr lang="en-US" sz="2400" smtClean="0"/>
              <a:t>When we announce that the caucus report is going out please keep us informed of any problem checks that are not yet listed in NGP.  We need to know if these checks should be reflected on the Caucus Report.</a:t>
            </a:r>
          </a:p>
          <a:p>
            <a:pPr eaLnBrk="1" hangingPunct="1"/>
            <a:endParaRPr lang="en-US" smtClean="0"/>
          </a:p>
        </p:txBody>
      </p:sp>
      <p:sp>
        <p:nvSpPr>
          <p:cNvPr id="3" name="Title 2"/>
          <p:cNvSpPr>
            <a:spLocks noGrp="1"/>
          </p:cNvSpPr>
          <p:nvPr>
            <p:ph type="title"/>
          </p:nvPr>
        </p:nvSpPr>
        <p:spPr/>
        <p:txBody>
          <a:bodyPr>
            <a:normAutofit fontScale="90000"/>
          </a:bodyPr>
          <a:lstStyle/>
          <a:p>
            <a:pPr eaLnBrk="1" hangingPunct="1">
              <a:defRPr/>
            </a:pPr>
            <a:r>
              <a:rPr lang="en-US" dirty="0" smtClean="0"/>
              <a:t>Member Dues and The Caucus Report</a:t>
            </a:r>
            <a:endParaRPr lang="en-US" dirty="0"/>
          </a:p>
        </p:txBody>
      </p:sp>
      <p:sp>
        <p:nvSpPr>
          <p:cNvPr id="214020"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3B7BE15-DCA5-4671-A834-911C76656227}" type="slidenum">
              <a:rPr lang="en-US" smtClean="0"/>
              <a:pPr/>
              <a:t>197</a:t>
            </a:fld>
            <a:endParaRPr lang="en-US" smtClean="0"/>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Content Placeholder 1"/>
          <p:cNvSpPr>
            <a:spLocks noGrp="1"/>
          </p:cNvSpPr>
          <p:nvPr>
            <p:ph idx="1"/>
          </p:nvPr>
        </p:nvSpPr>
        <p:spPr/>
        <p:txBody>
          <a:bodyPr/>
          <a:lstStyle/>
          <a:p>
            <a:pPr eaLnBrk="1" hangingPunct="1">
              <a:buFont typeface="Wingdings 3" pitchFamily="18" charset="2"/>
              <a:buNone/>
            </a:pPr>
            <a:r>
              <a:rPr lang="en-US" sz="2000" b="1" smtClean="0"/>
              <a:t>Frontline / Red to Blue:</a:t>
            </a:r>
          </a:p>
          <a:p>
            <a:pPr eaLnBrk="1" hangingPunct="1">
              <a:buFont typeface="Wingdings 3" pitchFamily="18" charset="2"/>
              <a:buNone/>
            </a:pPr>
            <a:endParaRPr lang="en-US" sz="2000" b="1" smtClean="0"/>
          </a:p>
          <a:p>
            <a:pPr eaLnBrk="1" hangingPunct="1"/>
            <a:r>
              <a:rPr lang="en-US" sz="2000" smtClean="0"/>
              <a:t>The Caucus Report also reflects fundraising efforts for our Frontline / Red to Blue Program.  Any contributions to that should be reported to the Member Dues team (until further notice).  We will update the Caucus Report based on those numbers. Please don’t assume that we have any updates that are sent to you directly – always pass them along.</a:t>
            </a:r>
          </a:p>
          <a:p>
            <a:pPr eaLnBrk="1" hangingPunct="1"/>
            <a:r>
              <a:rPr lang="en-US" sz="2000" smtClean="0"/>
              <a:t>Please also be aware that the Caucus Report will also reflect a Member Points System. At this point, please direct all questions to the Member Dues team if any office has questions about this.</a:t>
            </a:r>
          </a:p>
          <a:p>
            <a:pPr eaLnBrk="1" hangingPunct="1"/>
            <a:endParaRPr lang="en-US" sz="2000" smtClean="0"/>
          </a:p>
        </p:txBody>
      </p:sp>
      <p:sp>
        <p:nvSpPr>
          <p:cNvPr id="3" name="Title 2"/>
          <p:cNvSpPr>
            <a:spLocks noGrp="1"/>
          </p:cNvSpPr>
          <p:nvPr>
            <p:ph type="title"/>
          </p:nvPr>
        </p:nvSpPr>
        <p:spPr/>
        <p:txBody>
          <a:bodyPr>
            <a:normAutofit fontScale="90000"/>
          </a:bodyPr>
          <a:lstStyle/>
          <a:p>
            <a:pPr eaLnBrk="1" hangingPunct="1">
              <a:defRPr/>
            </a:pPr>
            <a:r>
              <a:rPr lang="en-US" dirty="0" smtClean="0"/>
              <a:t>Member Dues and The Caucus Report</a:t>
            </a:r>
            <a:endParaRPr lang="en-US" dirty="0"/>
          </a:p>
        </p:txBody>
      </p:sp>
      <p:sp>
        <p:nvSpPr>
          <p:cNvPr id="21504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90ADD85-65A2-44B0-B5C3-2D3B5CA2BEEE}" type="slidenum">
              <a:rPr lang="en-US" smtClean="0"/>
              <a:pPr/>
              <a:t>198</a:t>
            </a:fld>
            <a:endParaRPr lang="en-US" smtClean="0"/>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Content Placeholder 1"/>
          <p:cNvSpPr>
            <a:spLocks noGrp="1"/>
          </p:cNvSpPr>
          <p:nvPr>
            <p:ph idx="1"/>
          </p:nvPr>
        </p:nvSpPr>
        <p:spPr/>
        <p:txBody>
          <a:bodyPr/>
          <a:lstStyle/>
          <a:p>
            <a:pPr eaLnBrk="1" hangingPunct="1">
              <a:buFont typeface="Wingdings 3" pitchFamily="18" charset="2"/>
              <a:buNone/>
            </a:pPr>
            <a:r>
              <a:rPr lang="en-US" b="1" smtClean="0"/>
              <a:t>Member Coordination:</a:t>
            </a:r>
          </a:p>
          <a:p>
            <a:pPr eaLnBrk="1" hangingPunct="1"/>
            <a:r>
              <a:rPr lang="en-US" sz="2400" smtClean="0"/>
              <a:t>Coordinate cards for Members with the Member Dues team. We are in regular contact with the House and DCCC Leadership and often have cards going up. We want to coordinate asks as much as possible and avoid redundant cards / call sheets.  We may also find opportunities to add asks on to each others’ cards / call sheets.  Everybody wins.</a:t>
            </a:r>
          </a:p>
          <a:p>
            <a:pPr eaLnBrk="1" hangingPunct="1"/>
            <a:endParaRPr lang="en-US" smtClean="0"/>
          </a:p>
        </p:txBody>
      </p:sp>
      <p:sp>
        <p:nvSpPr>
          <p:cNvPr id="3" name="Title 2"/>
          <p:cNvSpPr>
            <a:spLocks noGrp="1"/>
          </p:cNvSpPr>
          <p:nvPr>
            <p:ph type="title"/>
          </p:nvPr>
        </p:nvSpPr>
        <p:spPr/>
        <p:txBody>
          <a:bodyPr>
            <a:normAutofit fontScale="90000"/>
          </a:bodyPr>
          <a:lstStyle/>
          <a:p>
            <a:pPr eaLnBrk="1" hangingPunct="1">
              <a:defRPr/>
            </a:pPr>
            <a:r>
              <a:rPr lang="en-US" dirty="0" smtClean="0"/>
              <a:t>Member Dues and The Caucus Report</a:t>
            </a:r>
            <a:endParaRPr lang="en-US" dirty="0"/>
          </a:p>
        </p:txBody>
      </p:sp>
      <p:sp>
        <p:nvSpPr>
          <p:cNvPr id="216068"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C5A7312-1FF9-4A2D-A3CC-85353D339FEE}" type="slidenum">
              <a:rPr lang="en-US" smtClean="0"/>
              <a:pPr/>
              <a:t>199</a:t>
            </a:fld>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4"/>
          <p:cNvSpPr>
            <a:spLocks noGrp="1"/>
          </p:cNvSpPr>
          <p:nvPr>
            <p:ph idx="1"/>
          </p:nvPr>
        </p:nvSpPr>
        <p:spPr/>
        <p:txBody>
          <a:bodyPr/>
          <a:lstStyle/>
          <a:p>
            <a:pPr eaLnBrk="1" hangingPunct="1"/>
            <a:r>
              <a:rPr lang="en-US" sz="4400" b="1" smtClean="0"/>
              <a:t>2013 Organizational Chart</a:t>
            </a:r>
          </a:p>
          <a:p>
            <a:pPr eaLnBrk="1" hangingPunct="1">
              <a:buFont typeface="Wingdings 3" pitchFamily="18" charset="2"/>
              <a:buNone/>
            </a:pPr>
            <a:endParaRPr lang="en-US" sz="4400" b="1" smtClean="0"/>
          </a:p>
          <a:p>
            <a:pPr eaLnBrk="1" hangingPunct="1"/>
            <a:r>
              <a:rPr lang="en-US" sz="4400" b="1" smtClean="0"/>
              <a:t>2013 Contact List</a:t>
            </a:r>
          </a:p>
          <a:p>
            <a:pPr eaLnBrk="1" hangingPunct="1">
              <a:buFont typeface="Wingdings 3" pitchFamily="18" charset="2"/>
              <a:buNone/>
            </a:pPr>
            <a:endParaRPr lang="en-US" sz="4400" b="1" smtClean="0"/>
          </a:p>
          <a:p>
            <a:pPr eaLnBrk="1" hangingPunct="1"/>
            <a:r>
              <a:rPr lang="en-US" sz="4000" b="1" smtClean="0"/>
              <a:t>Finance Dept. Responsibilities</a:t>
            </a:r>
          </a:p>
        </p:txBody>
      </p:sp>
      <p:sp>
        <p:nvSpPr>
          <p:cNvPr id="3" name="Title 2"/>
          <p:cNvSpPr>
            <a:spLocks noGrp="1"/>
          </p:cNvSpPr>
          <p:nvPr>
            <p:ph type="title"/>
          </p:nvPr>
        </p:nvSpPr>
        <p:spPr/>
        <p:txBody>
          <a:bodyPr/>
          <a:lstStyle/>
          <a:p>
            <a:pPr eaLnBrk="1" hangingPunct="1">
              <a:defRPr/>
            </a:pPr>
            <a:r>
              <a:rPr lang="en-US" dirty="0" smtClean="0"/>
              <a:t>Introductions</a:t>
            </a:r>
            <a:endParaRPr lang="en-US" dirty="0"/>
          </a:p>
        </p:txBody>
      </p:sp>
      <p:sp>
        <p:nvSpPr>
          <p:cNvPr id="13316"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CF7B52D-E358-4172-9746-48D478CB1270}" type="slidenum">
              <a:rPr lang="en-US" smtClean="0"/>
              <a:pPr/>
              <a:t>2</a:t>
            </a:fld>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p:cNvSpPr>
            <a:spLocks noGrp="1"/>
          </p:cNvSpPr>
          <p:nvPr>
            <p:ph idx="1"/>
          </p:nvPr>
        </p:nvSpPr>
        <p:spPr/>
        <p:txBody>
          <a:bodyPr/>
          <a:lstStyle/>
          <a:p>
            <a:pPr eaLnBrk="1" hangingPunct="1"/>
            <a:r>
              <a:rPr lang="en-US" dirty="0" smtClean="0"/>
              <a:t>To send a Long Term Update:</a:t>
            </a:r>
          </a:p>
          <a:p>
            <a:pPr lvl="1" eaLnBrk="1" hangingPunct="1"/>
            <a:r>
              <a:rPr lang="en-US" dirty="0" smtClean="0"/>
              <a:t>Email </a:t>
            </a:r>
            <a:r>
              <a:rPr lang="en-US" dirty="0" smtClean="0"/>
              <a:t>Kellie and </a:t>
            </a:r>
            <a:r>
              <a:rPr lang="en-US" dirty="0" smtClean="0"/>
              <a:t>cc Missy </a:t>
            </a:r>
            <a:r>
              <a:rPr lang="en-US" dirty="0" smtClean="0"/>
              <a:t>and Stella, </a:t>
            </a:r>
            <a:r>
              <a:rPr lang="en-US" dirty="0" smtClean="0"/>
              <a:t>and your entire team</a:t>
            </a:r>
          </a:p>
          <a:p>
            <a:pPr lvl="2" eaLnBrk="1" hangingPunct="1"/>
            <a:r>
              <a:rPr lang="en-US" dirty="0" smtClean="0"/>
              <a:t>Subject: </a:t>
            </a:r>
            <a:r>
              <a:rPr lang="en-US" b="1" u="sng" dirty="0" smtClean="0">
                <a:solidFill>
                  <a:srgbClr val="FF0000"/>
                </a:solidFill>
              </a:rPr>
              <a:t>Long Term Update</a:t>
            </a:r>
          </a:p>
          <a:p>
            <a:pPr lvl="3" eaLnBrk="1" hangingPunct="1"/>
            <a:r>
              <a:rPr lang="en-US" dirty="0" smtClean="0">
                <a:solidFill>
                  <a:srgbClr val="FF0000"/>
                </a:solidFill>
              </a:rPr>
              <a:t>This is important. It should say nothing more and nothing less than this. </a:t>
            </a:r>
          </a:p>
          <a:p>
            <a:pPr lvl="3" eaLnBrk="1" hangingPunct="1"/>
            <a:r>
              <a:rPr lang="en-US" dirty="0" smtClean="0">
                <a:solidFill>
                  <a:srgbClr val="FF0000"/>
                </a:solidFill>
              </a:rPr>
              <a:t>Body: Relevant info only. I need to be able to read this quickly and pick out only what I need to send up</a:t>
            </a:r>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t>Leader Pelosi Scheduling: NP’s Long Term Schedule</a:t>
            </a:r>
            <a:endParaRPr lang="en-US" dirty="0"/>
          </a:p>
        </p:txBody>
      </p:sp>
      <p:sp>
        <p:nvSpPr>
          <p:cNvPr id="31748"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51BE47D-3A33-446E-AB2F-256AB75A9DF8}" type="slidenum">
              <a:rPr lang="en-US" smtClean="0"/>
              <a:pPr/>
              <a:t>20</a:t>
            </a:fld>
            <a:endParaRPr lang="en-US" smtClean="0"/>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4648200" cy="639762"/>
          </a:xfrm>
        </p:spPr>
        <p:txBody>
          <a:bodyPr>
            <a:normAutofit fontScale="90000"/>
          </a:bodyPr>
          <a:lstStyle/>
          <a:p>
            <a:pPr eaLnBrk="1" fontAlgn="auto" hangingPunct="1">
              <a:spcAft>
                <a:spcPts val="0"/>
              </a:spcAft>
              <a:defRPr/>
            </a:pPr>
            <a:r>
              <a:rPr lang="en-US" dirty="0" smtClean="0"/>
              <a:t>The Caucus Report</a:t>
            </a:r>
            <a:endParaRPr lang="en-US" dirty="0"/>
          </a:p>
        </p:txBody>
      </p:sp>
      <p:graphicFrame>
        <p:nvGraphicFramePr>
          <p:cNvPr id="1026" name="Content Placeholder 3"/>
          <p:cNvGraphicFramePr>
            <a:graphicFrameLocks noChangeAspect="1"/>
          </p:cNvGraphicFramePr>
          <p:nvPr>
            <p:ph idx="1"/>
          </p:nvPr>
        </p:nvGraphicFramePr>
        <p:xfrm>
          <a:off x="381000" y="1066800"/>
          <a:ext cx="8382000" cy="5649913"/>
        </p:xfrm>
        <a:graphic>
          <a:graphicData uri="http://schemas.openxmlformats.org/presentationml/2006/ole">
            <p:oleObj spid="_x0000_s1026" name="Acrobat Document" r:id="rId3" imgW="7542857" imgH="5830114" progId="AcroExch.Document.7">
              <p:embed/>
            </p:oleObj>
          </a:graphicData>
        </a:graphic>
      </p:graphicFrame>
      <p:sp>
        <p:nvSpPr>
          <p:cNvPr id="5" name="Oval 4"/>
          <p:cNvSpPr/>
          <p:nvPr/>
        </p:nvSpPr>
        <p:spPr>
          <a:xfrm>
            <a:off x="5791200" y="1371600"/>
            <a:ext cx="838200" cy="838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9"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70C941A-AED6-4B16-A95A-088A3914ABB3}" type="slidenum">
              <a:rPr lang="en-US" smtClean="0"/>
              <a:pPr/>
              <a:t>200</a:t>
            </a:fld>
            <a:endParaRPr lang="en-US" smtClean="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5486400" cy="715962"/>
          </a:xfrm>
        </p:spPr>
        <p:txBody>
          <a:bodyPr>
            <a:normAutofit fontScale="90000"/>
          </a:bodyPr>
          <a:lstStyle/>
          <a:p>
            <a:pPr eaLnBrk="1" fontAlgn="auto" hangingPunct="1">
              <a:spcAft>
                <a:spcPts val="0"/>
              </a:spcAft>
              <a:defRPr/>
            </a:pPr>
            <a:r>
              <a:rPr lang="en-US" dirty="0" smtClean="0"/>
              <a:t>Member Credit in NGP</a:t>
            </a:r>
            <a:endParaRPr lang="en-US" dirty="0"/>
          </a:p>
        </p:txBody>
      </p:sp>
      <p:graphicFrame>
        <p:nvGraphicFramePr>
          <p:cNvPr id="2050" name="Content Placeholder 5"/>
          <p:cNvGraphicFramePr>
            <a:graphicFrameLocks noChangeAspect="1"/>
          </p:cNvGraphicFramePr>
          <p:nvPr>
            <p:ph idx="1"/>
          </p:nvPr>
        </p:nvGraphicFramePr>
        <p:xfrm>
          <a:off x="533400" y="1349375"/>
          <a:ext cx="7239000" cy="5491163"/>
        </p:xfrm>
        <a:graphic>
          <a:graphicData uri="http://schemas.openxmlformats.org/presentationml/2006/ole">
            <p:oleObj spid="_x0000_s2050" name="Document" r:id="rId3" imgW="9631515" imgH="7305455" progId="Word.Document.12">
              <p:embed/>
            </p:oleObj>
          </a:graphicData>
        </a:graphic>
      </p:graphicFrame>
      <p:sp>
        <p:nvSpPr>
          <p:cNvPr id="7" name="Oval 6"/>
          <p:cNvSpPr/>
          <p:nvPr/>
        </p:nvSpPr>
        <p:spPr>
          <a:xfrm>
            <a:off x="457200" y="5105400"/>
            <a:ext cx="16764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3276600" y="3581400"/>
            <a:ext cx="3810000" cy="2133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4"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B770F93-B079-476A-9796-1EDF671C3EB7}" type="slidenum">
              <a:rPr lang="en-US" smtClean="0"/>
              <a:pPr/>
              <a:t>201</a:t>
            </a:fld>
            <a:endParaRPr lang="en-US" smtClean="0"/>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5943600" cy="914400"/>
          </a:xfrm>
        </p:spPr>
        <p:txBody>
          <a:bodyPr/>
          <a:lstStyle/>
          <a:p>
            <a:pPr eaLnBrk="1" fontAlgn="auto" hangingPunct="1">
              <a:spcAft>
                <a:spcPts val="0"/>
              </a:spcAft>
              <a:defRPr/>
            </a:pPr>
            <a:r>
              <a:rPr lang="en-US" sz="3100" dirty="0" smtClean="0"/>
              <a:t>Tracking Member Credit</a:t>
            </a:r>
            <a:endParaRPr lang="en-US" sz="3100" dirty="0"/>
          </a:p>
        </p:txBody>
      </p:sp>
      <p:sp>
        <p:nvSpPr>
          <p:cNvPr id="3" name="Content Placeholder 2"/>
          <p:cNvSpPr>
            <a:spLocks noGrp="1"/>
          </p:cNvSpPr>
          <p:nvPr>
            <p:ph idx="1"/>
          </p:nvPr>
        </p:nvSpPr>
        <p:spPr>
          <a:xfrm>
            <a:off x="457200" y="1600200"/>
            <a:ext cx="8229600" cy="4324350"/>
          </a:xfrm>
        </p:spPr>
        <p:txBody>
          <a:bodyPr>
            <a:normAutofit lnSpcReduction="10000"/>
          </a:bodyPr>
          <a:lstStyle/>
          <a:p>
            <a:pPr marL="365760" indent="-256032" eaLnBrk="1" fontAlgn="auto" hangingPunct="1">
              <a:lnSpc>
                <a:spcPct val="150000"/>
              </a:lnSpc>
              <a:spcBef>
                <a:spcPct val="0"/>
              </a:spcBef>
              <a:spcAft>
                <a:spcPts val="0"/>
              </a:spcAft>
              <a:buClr>
                <a:schemeClr val="accent2">
                  <a:lumMod val="75000"/>
                </a:schemeClr>
              </a:buClr>
              <a:buFont typeface="Wingdings" pitchFamily="2" charset="2"/>
              <a:buChar char="Ø"/>
              <a:defRPr/>
            </a:pPr>
            <a:r>
              <a:rPr lang="en-US" sz="3100" dirty="0" smtClean="0">
                <a:solidFill>
                  <a:schemeClr val="tx2"/>
                </a:solidFill>
                <a:latin typeface="+mj-lt"/>
                <a:ea typeface="+mj-ea"/>
                <a:cs typeface="+mj-cs"/>
              </a:rPr>
              <a:t>Event Spreadsheets / Plan</a:t>
            </a:r>
          </a:p>
          <a:p>
            <a:pPr marL="365760" indent="-256032" eaLnBrk="1" fontAlgn="auto" hangingPunct="1">
              <a:lnSpc>
                <a:spcPct val="150000"/>
              </a:lnSpc>
              <a:spcBef>
                <a:spcPct val="0"/>
              </a:spcBef>
              <a:spcAft>
                <a:spcPts val="0"/>
              </a:spcAft>
              <a:buClr>
                <a:schemeClr val="accent2">
                  <a:lumMod val="75000"/>
                </a:schemeClr>
              </a:buClr>
              <a:buFont typeface="Wingdings" pitchFamily="2" charset="2"/>
              <a:buChar char="Ø"/>
              <a:defRPr/>
            </a:pPr>
            <a:r>
              <a:rPr lang="en-US" sz="3100" dirty="0" smtClean="0">
                <a:solidFill>
                  <a:schemeClr val="tx2"/>
                </a:solidFill>
                <a:latin typeface="+mj-lt"/>
                <a:ea typeface="+mj-ea"/>
                <a:cs typeface="+mj-cs"/>
              </a:rPr>
              <a:t>Money IN</a:t>
            </a:r>
          </a:p>
          <a:p>
            <a:pPr marL="365760" indent="-256032" eaLnBrk="1" fontAlgn="auto" hangingPunct="1">
              <a:lnSpc>
                <a:spcPct val="150000"/>
              </a:lnSpc>
              <a:spcBef>
                <a:spcPct val="0"/>
              </a:spcBef>
              <a:spcAft>
                <a:spcPts val="0"/>
              </a:spcAft>
              <a:buClr>
                <a:schemeClr val="accent2">
                  <a:lumMod val="75000"/>
                </a:schemeClr>
              </a:buClr>
              <a:buFont typeface="Wingdings" pitchFamily="2" charset="2"/>
              <a:buChar char="Ø"/>
              <a:defRPr/>
            </a:pPr>
            <a:r>
              <a:rPr lang="en-US" sz="3100" dirty="0" smtClean="0">
                <a:solidFill>
                  <a:schemeClr val="tx2"/>
                </a:solidFill>
                <a:latin typeface="+mj-lt"/>
                <a:ea typeface="+mj-ea"/>
                <a:cs typeface="+mj-cs"/>
              </a:rPr>
              <a:t>Hard Commits on the Caucus Report</a:t>
            </a:r>
          </a:p>
          <a:p>
            <a:pPr marL="365760" indent="-256032" eaLnBrk="1" fontAlgn="auto" hangingPunct="1">
              <a:lnSpc>
                <a:spcPct val="150000"/>
              </a:lnSpc>
              <a:spcBef>
                <a:spcPct val="0"/>
              </a:spcBef>
              <a:spcAft>
                <a:spcPts val="0"/>
              </a:spcAft>
              <a:buClr>
                <a:schemeClr val="accent2">
                  <a:lumMod val="75000"/>
                </a:schemeClr>
              </a:buClr>
              <a:buFont typeface="Wingdings" pitchFamily="2" charset="2"/>
              <a:buChar char="Ø"/>
              <a:defRPr/>
            </a:pPr>
            <a:r>
              <a:rPr lang="en-US" sz="3100" dirty="0" smtClean="0">
                <a:solidFill>
                  <a:schemeClr val="tx2"/>
                </a:solidFill>
                <a:latin typeface="+mj-lt"/>
                <a:ea typeface="+mj-ea"/>
                <a:cs typeface="+mj-cs"/>
              </a:rPr>
              <a:t>Joints / Victory Funds</a:t>
            </a:r>
          </a:p>
          <a:p>
            <a:pPr marL="365760" indent="-256032" eaLnBrk="1" fontAlgn="auto" hangingPunct="1">
              <a:lnSpc>
                <a:spcPct val="150000"/>
              </a:lnSpc>
              <a:spcBef>
                <a:spcPct val="0"/>
              </a:spcBef>
              <a:spcAft>
                <a:spcPts val="0"/>
              </a:spcAft>
              <a:buClr>
                <a:schemeClr val="accent2">
                  <a:lumMod val="75000"/>
                </a:schemeClr>
              </a:buClr>
              <a:buFont typeface="Wingdings" pitchFamily="2" charset="2"/>
              <a:buChar char="Ø"/>
              <a:defRPr/>
            </a:pPr>
            <a:endParaRPr lang="en-US" sz="3100" dirty="0" smtClean="0">
              <a:solidFill>
                <a:schemeClr val="tx2"/>
              </a:solidFill>
              <a:latin typeface="+mj-lt"/>
              <a:ea typeface="+mj-ea"/>
              <a:cs typeface="+mj-cs"/>
            </a:endParaRPr>
          </a:p>
          <a:p>
            <a:pPr marL="365760" indent="-256032" eaLnBrk="1" fontAlgn="auto" hangingPunct="1">
              <a:lnSpc>
                <a:spcPct val="150000"/>
              </a:lnSpc>
              <a:spcBef>
                <a:spcPct val="0"/>
              </a:spcBef>
              <a:spcAft>
                <a:spcPts val="0"/>
              </a:spcAft>
              <a:buClr>
                <a:schemeClr val="accent2">
                  <a:lumMod val="75000"/>
                </a:schemeClr>
              </a:buClr>
              <a:buFont typeface="Wingdings" pitchFamily="2" charset="2"/>
              <a:buChar char="Ø"/>
              <a:defRPr/>
            </a:pPr>
            <a:r>
              <a:rPr lang="en-US" sz="3100" dirty="0" smtClean="0">
                <a:solidFill>
                  <a:schemeClr val="tx2"/>
                </a:solidFill>
                <a:latin typeface="+mj-lt"/>
                <a:ea typeface="+mj-ea"/>
                <a:cs typeface="+mj-cs"/>
              </a:rPr>
              <a:t>Communicating with Member Staff</a:t>
            </a:r>
          </a:p>
        </p:txBody>
      </p:sp>
      <p:cxnSp>
        <p:nvCxnSpPr>
          <p:cNvPr id="5" name="Straight Connector 4"/>
          <p:cNvCxnSpPr/>
          <p:nvPr/>
        </p:nvCxnSpPr>
        <p:spPr>
          <a:xfrm>
            <a:off x="762000" y="4876800"/>
            <a:ext cx="7132638" cy="0"/>
          </a:xfrm>
          <a:prstGeom prst="line">
            <a:avLst/>
          </a:prstGeom>
        </p:spPr>
        <p:style>
          <a:lnRef idx="3">
            <a:schemeClr val="accent2"/>
          </a:lnRef>
          <a:fillRef idx="0">
            <a:schemeClr val="accent2"/>
          </a:fillRef>
          <a:effectRef idx="2">
            <a:schemeClr val="accent2"/>
          </a:effectRef>
          <a:fontRef idx="minor">
            <a:schemeClr val="tx1"/>
          </a:fontRef>
        </p:style>
      </p:cxnSp>
      <p:sp>
        <p:nvSpPr>
          <p:cNvPr id="217093"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1D55D3E-E940-4F16-99C0-87DB29DE0A68}" type="slidenum">
              <a:rPr lang="en-US" smtClean="0"/>
              <a:pPr/>
              <a:t>202</a:t>
            </a:fld>
            <a:endParaRPr lang="en-US" smtClean="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t>NP Caucus Cards</a:t>
            </a:r>
            <a:endParaRPr lang="en-US" dirty="0"/>
          </a:p>
        </p:txBody>
      </p:sp>
      <p:pic>
        <p:nvPicPr>
          <p:cNvPr id="218115" name="Picture 2"/>
          <p:cNvPicPr>
            <a:picLocks noGrp="1" noChangeAspect="1" noChangeArrowheads="1"/>
          </p:cNvPicPr>
          <p:nvPr>
            <p:ph idx="1"/>
          </p:nvPr>
        </p:nvPicPr>
        <p:blipFill>
          <a:blip r:embed="rId2" cstate="print"/>
          <a:srcRect l="4753" t="21152" r="62627" b="6454"/>
          <a:stretch>
            <a:fillRect/>
          </a:stretch>
        </p:blipFill>
        <p:spPr>
          <a:xfrm>
            <a:off x="4991100" y="609600"/>
            <a:ext cx="4152900" cy="5761038"/>
          </a:xfrm>
          <a:noFill/>
          <a:ln w="12700">
            <a:solidFill>
              <a:schemeClr val="tx1"/>
            </a:solidFill>
          </a:ln>
        </p:spPr>
      </p:pic>
      <p:sp>
        <p:nvSpPr>
          <p:cNvPr id="218116" name="TextBox 4"/>
          <p:cNvSpPr txBox="1">
            <a:spLocks noChangeArrowheads="1"/>
          </p:cNvSpPr>
          <p:nvPr/>
        </p:nvSpPr>
        <p:spPr bwMode="auto">
          <a:xfrm>
            <a:off x="381000" y="1219200"/>
            <a:ext cx="4114800" cy="4246563"/>
          </a:xfrm>
          <a:prstGeom prst="rect">
            <a:avLst/>
          </a:prstGeom>
          <a:noFill/>
          <a:ln w="9525">
            <a:noFill/>
            <a:miter lim="800000"/>
            <a:headEnd/>
            <a:tailEnd/>
          </a:ln>
        </p:spPr>
        <p:txBody>
          <a:bodyPr>
            <a:spAutoFit/>
          </a:bodyPr>
          <a:lstStyle/>
          <a:p>
            <a:pPr>
              <a:buFont typeface="Arial" charset="0"/>
              <a:buChar char="•"/>
            </a:pPr>
            <a:r>
              <a:rPr lang="en-US"/>
              <a:t>Lindsey and Brian will be notified of when Caucus is coming up, and will need to prepare a Caucus Card for NP which will include the following:</a:t>
            </a:r>
          </a:p>
          <a:p>
            <a:pPr>
              <a:buFont typeface="Arial" charset="0"/>
              <a:buChar char="•"/>
            </a:pPr>
            <a:endParaRPr lang="en-US"/>
          </a:p>
          <a:p>
            <a:pPr lvl="1">
              <a:buFont typeface="Arial" charset="0"/>
              <a:buChar char="•"/>
            </a:pPr>
            <a:r>
              <a:rPr lang="en-US"/>
              <a:t>Member $ Raised for Recent Events and Event Total</a:t>
            </a:r>
          </a:p>
          <a:p>
            <a:pPr lvl="1">
              <a:buFont typeface="Arial" charset="0"/>
              <a:buChar char="•"/>
            </a:pPr>
            <a:r>
              <a:rPr lang="en-US"/>
              <a:t>Member $ Raised for Upcoming Event and Event Total</a:t>
            </a:r>
          </a:p>
          <a:p>
            <a:pPr lvl="1">
              <a:buFont typeface="Arial" charset="0"/>
              <a:buChar char="•"/>
            </a:pPr>
            <a:r>
              <a:rPr lang="en-US"/>
              <a:t>Members who have paid dues since the previous caucus</a:t>
            </a:r>
          </a:p>
          <a:p>
            <a:pPr lvl="1">
              <a:buFont typeface="Arial" charset="0"/>
              <a:buChar char="•"/>
            </a:pPr>
            <a:endParaRPr lang="en-US"/>
          </a:p>
          <a:p>
            <a:pPr lvl="1">
              <a:buFont typeface="Arial" charset="0"/>
              <a:buChar char="•"/>
            </a:pPr>
            <a:r>
              <a:rPr lang="en-US">
                <a:solidFill>
                  <a:srgbClr val="FF0000"/>
                </a:solidFill>
              </a:rPr>
              <a:t>This is very important information, and it must be accurate. </a:t>
            </a:r>
          </a:p>
        </p:txBody>
      </p:sp>
      <p:sp>
        <p:nvSpPr>
          <p:cNvPr id="218117"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348BB03-97BF-4733-807D-9E4EBDDDCA73}" type="slidenum">
              <a:rPr lang="en-US" smtClean="0"/>
              <a:pPr/>
              <a:t>203</a:t>
            </a:fld>
            <a:endParaRPr lang="en-US" smtClean="0"/>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4648200" cy="639762"/>
          </a:xfrm>
        </p:spPr>
        <p:txBody>
          <a:bodyPr>
            <a:normAutofit fontScale="90000"/>
          </a:bodyPr>
          <a:lstStyle/>
          <a:p>
            <a:pPr eaLnBrk="1" fontAlgn="auto" hangingPunct="1">
              <a:spcAft>
                <a:spcPts val="0"/>
              </a:spcAft>
              <a:defRPr/>
            </a:pPr>
            <a:r>
              <a:rPr lang="en-US" dirty="0" smtClean="0"/>
              <a:t>The Caucus Report</a:t>
            </a:r>
            <a:endParaRPr lang="en-US" dirty="0"/>
          </a:p>
        </p:txBody>
      </p:sp>
      <p:graphicFrame>
        <p:nvGraphicFramePr>
          <p:cNvPr id="3074" name="Content Placeholder 3"/>
          <p:cNvGraphicFramePr>
            <a:graphicFrameLocks noChangeAspect="1"/>
          </p:cNvGraphicFramePr>
          <p:nvPr>
            <p:ph idx="1"/>
          </p:nvPr>
        </p:nvGraphicFramePr>
        <p:xfrm>
          <a:off x="381000" y="914400"/>
          <a:ext cx="8382000" cy="5802313"/>
        </p:xfrm>
        <a:graphic>
          <a:graphicData uri="http://schemas.openxmlformats.org/presentationml/2006/ole">
            <p:oleObj spid="_x0000_s3074" name="Acrobat Document" r:id="rId3" imgW="7542857" imgH="5830114" progId="AcroExch.Document.7">
              <p:embed/>
            </p:oleObj>
          </a:graphicData>
        </a:graphic>
      </p:graphicFrame>
      <p:sp>
        <p:nvSpPr>
          <p:cNvPr id="3076"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5DD7B57-DBC5-45BA-B8D6-82774BA56707}" type="slidenum">
              <a:rPr lang="en-US" smtClean="0"/>
              <a:pPr/>
              <a:t>204</a:t>
            </a:fld>
            <a:endParaRPr lang="en-US" smtClean="0"/>
          </a:p>
        </p:txBody>
      </p:sp>
    </p:spTree>
  </p:cSld>
  <p:clrMapOvr>
    <a:masterClrMapping/>
  </p:clrMapOvr>
  <p:transition spd="slow">
    <p:newsflash/>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5943600" cy="1066800"/>
          </a:xfrm>
        </p:spPr>
        <p:txBody>
          <a:bodyPr>
            <a:noAutofit/>
          </a:bodyPr>
          <a:lstStyle/>
          <a:p>
            <a:pPr eaLnBrk="1" fontAlgn="auto" hangingPunct="1">
              <a:spcAft>
                <a:spcPts val="0"/>
              </a:spcAft>
              <a:defRPr/>
            </a:pPr>
            <a:r>
              <a:rPr lang="en-US" sz="3600" dirty="0" smtClean="0"/>
              <a:t>Why Member Credit Matters</a:t>
            </a:r>
            <a:endParaRPr lang="en-US" sz="3600" dirty="0"/>
          </a:p>
        </p:txBody>
      </p:sp>
      <p:sp>
        <p:nvSpPr>
          <p:cNvPr id="3" name="Content Placeholder 2"/>
          <p:cNvSpPr>
            <a:spLocks noGrp="1"/>
          </p:cNvSpPr>
          <p:nvPr>
            <p:ph idx="1"/>
          </p:nvPr>
        </p:nvSpPr>
        <p:spPr>
          <a:xfrm>
            <a:off x="228600" y="1905000"/>
            <a:ext cx="5181600" cy="1219200"/>
          </a:xfrm>
        </p:spPr>
        <p:txBody>
          <a:bodyPr>
            <a:normAutofit fontScale="77500" lnSpcReduction="20000"/>
          </a:bodyPr>
          <a:lstStyle/>
          <a:p>
            <a:pPr marL="365760" indent="-256032" eaLnBrk="1" fontAlgn="auto" hangingPunct="1">
              <a:spcBef>
                <a:spcPct val="0"/>
              </a:spcBef>
              <a:spcAft>
                <a:spcPts val="0"/>
              </a:spcAft>
              <a:buClr>
                <a:schemeClr val="accent2">
                  <a:lumMod val="75000"/>
                </a:schemeClr>
              </a:buClr>
              <a:buFont typeface="Wingdings" pitchFamily="2" charset="2"/>
              <a:buChar char="Ø"/>
              <a:defRPr/>
            </a:pPr>
            <a:r>
              <a:rPr lang="en-US" sz="3600" dirty="0" smtClean="0">
                <a:solidFill>
                  <a:schemeClr val="tx2"/>
                </a:solidFill>
                <a:latin typeface="+mj-lt"/>
                <a:ea typeface="+mj-ea"/>
                <a:cs typeface="+mj-cs"/>
              </a:rPr>
              <a:t>Nancy Pelosi looks at the Caucus Report – a LOT</a:t>
            </a:r>
          </a:p>
          <a:p>
            <a:pPr marL="365760" indent="-256032" eaLnBrk="1" fontAlgn="auto" hangingPunct="1">
              <a:spcAft>
                <a:spcPts val="0"/>
              </a:spcAft>
              <a:buFont typeface="Wingdings 3"/>
              <a:buChar char=""/>
              <a:defRPr/>
            </a:pPr>
            <a:endParaRPr lang="en-US" dirty="0" smtClean="0"/>
          </a:p>
        </p:txBody>
      </p:sp>
      <p:sp>
        <p:nvSpPr>
          <p:cNvPr id="5" name="TextBox 4"/>
          <p:cNvSpPr txBox="1"/>
          <p:nvPr/>
        </p:nvSpPr>
        <p:spPr>
          <a:xfrm>
            <a:off x="228600" y="3352800"/>
            <a:ext cx="5257800" cy="2944813"/>
          </a:xfrm>
          <a:prstGeom prst="rect">
            <a:avLst/>
          </a:prstGeom>
          <a:noFill/>
        </p:spPr>
        <p:txBody>
          <a:bodyPr>
            <a:spAutoFit/>
          </a:bodyPr>
          <a:lstStyle/>
          <a:p>
            <a:pPr marL="365760" indent="-256032">
              <a:lnSpc>
                <a:spcPct val="90000"/>
              </a:lnSpc>
              <a:buClr>
                <a:schemeClr val="accent2">
                  <a:lumMod val="75000"/>
                </a:schemeClr>
              </a:buClr>
              <a:buFont typeface="Wingdings" pitchFamily="2" charset="2"/>
              <a:buChar char="Ø"/>
              <a:defRPr/>
            </a:pPr>
            <a:r>
              <a:rPr lang="en-US" sz="3100" dirty="0">
                <a:solidFill>
                  <a:schemeClr val="tx2"/>
                </a:solidFill>
                <a:latin typeface="+mj-lt"/>
                <a:ea typeface="+mj-ea"/>
                <a:cs typeface="+mj-cs"/>
              </a:rPr>
              <a:t>Members care about the Caucus Report.  If something is wrong, you might get yelled at by a Member of Congress.  And as we all know…..</a:t>
            </a:r>
          </a:p>
          <a:p>
            <a:pPr>
              <a:defRPr/>
            </a:pPr>
            <a:endParaRPr lang="en-US" dirty="0"/>
          </a:p>
        </p:txBody>
      </p:sp>
      <p:pic>
        <p:nvPicPr>
          <p:cNvPr id="6" name="Picture 5" descr="NP1.jpg"/>
          <p:cNvPicPr>
            <a:picLocks noChangeAspect="1"/>
          </p:cNvPicPr>
          <p:nvPr/>
        </p:nvPicPr>
        <p:blipFill>
          <a:blip r:embed="rId2" cstate="print"/>
          <a:srcRect b="6779"/>
          <a:stretch>
            <a:fillRect/>
          </a:stretch>
        </p:blipFill>
        <p:spPr bwMode="auto">
          <a:xfrm>
            <a:off x="5562600" y="1447800"/>
            <a:ext cx="2903538" cy="4038600"/>
          </a:xfrm>
          <a:prstGeom prst="rect">
            <a:avLst/>
          </a:prstGeom>
          <a:noFill/>
          <a:ln w="9525">
            <a:noFill/>
            <a:miter lim="800000"/>
            <a:headEnd/>
            <a:tailEnd/>
          </a:ln>
        </p:spPr>
      </p:pic>
      <p:sp>
        <p:nvSpPr>
          <p:cNvPr id="219142"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DE5E6E6-6F8E-48F8-94AC-9BC3D1E69529}" type="slidenum">
              <a:rPr lang="en-US" smtClean="0"/>
              <a:pPr/>
              <a:t>205</a:t>
            </a:fld>
            <a:endParaRPr lang="en-US" smtClean="0"/>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allAtOnce"/>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Wilson.jpg"/>
          <p:cNvPicPr>
            <a:picLocks noGrp="1" noChangeAspect="1"/>
          </p:cNvPicPr>
          <p:nvPr>
            <p:ph type="pic" idx="1"/>
          </p:nvPr>
        </p:nvPicPr>
        <p:blipFill>
          <a:blip r:embed="rId2" cstate="print"/>
          <a:srcRect l="12500" r="12500"/>
          <a:stretch>
            <a:fillRect/>
          </a:stretch>
        </p:blipFill>
        <p:spPr>
          <a:xfrm>
            <a:off x="403671" y="1143000"/>
            <a:ext cx="3657600" cy="3657600"/>
          </a:xfrm>
        </p:spPr>
      </p:pic>
      <p:sp>
        <p:nvSpPr>
          <p:cNvPr id="220163" name="Text Placeholder 5"/>
          <p:cNvSpPr>
            <a:spLocks noGrp="1"/>
          </p:cNvSpPr>
          <p:nvPr>
            <p:ph type="body" sz="half" idx="2"/>
          </p:nvPr>
        </p:nvSpPr>
        <p:spPr>
          <a:xfrm>
            <a:off x="1828800" y="5105400"/>
            <a:ext cx="5486400" cy="804863"/>
          </a:xfrm>
        </p:spPr>
        <p:txBody>
          <a:bodyPr/>
          <a:lstStyle/>
          <a:p>
            <a:pPr marR="0" eaLnBrk="1" hangingPunct="1"/>
            <a:r>
              <a:rPr lang="en-US" sz="3100" smtClean="0">
                <a:solidFill>
                  <a:schemeClr val="tx2"/>
                </a:solidFill>
              </a:rPr>
              <a:t>….it’s not that much fun.</a:t>
            </a:r>
          </a:p>
        </p:txBody>
      </p:sp>
      <p:sp>
        <p:nvSpPr>
          <p:cNvPr id="22016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FF7ED30-4913-4A9C-A188-A891FB31ED04}" type="slidenum">
              <a:rPr lang="en-US" smtClean="0"/>
              <a:pPr/>
              <a:t>206</a:t>
            </a:fld>
            <a:endParaRPr lang="en-US" smtClean="0"/>
          </a:p>
        </p:txBody>
      </p:sp>
    </p:spTree>
  </p:cSld>
  <p:clrMapOvr>
    <a:masterClrMapping/>
  </p:clrMapOvr>
  <p:transition spd="slow">
    <p:wedge/>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4495800" cy="1066800"/>
          </a:xfrm>
        </p:spPr>
        <p:txBody>
          <a:bodyPr/>
          <a:lstStyle/>
          <a:p>
            <a:pPr eaLnBrk="1" fontAlgn="auto" hangingPunct="1">
              <a:spcAft>
                <a:spcPts val="0"/>
              </a:spcAft>
              <a:defRPr/>
            </a:pPr>
            <a:r>
              <a:rPr lang="en-US" dirty="0" smtClean="0"/>
              <a:t>So remember…</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a:xfrm>
            <a:off x="5791200" y="3048000"/>
            <a:ext cx="1344613" cy="2424113"/>
          </a:xfrm>
        </p:spPr>
      </p:pic>
      <p:pic>
        <p:nvPicPr>
          <p:cNvPr id="3075" name="Picture 3"/>
          <p:cNvPicPr>
            <a:picLocks noChangeAspect="1" noChangeArrowheads="1"/>
          </p:cNvPicPr>
          <p:nvPr/>
        </p:nvPicPr>
        <p:blipFill>
          <a:blip r:embed="rId3" cstate="print"/>
          <a:srcRect/>
          <a:stretch>
            <a:fillRect/>
          </a:stretch>
        </p:blipFill>
        <p:spPr bwMode="auto">
          <a:xfrm>
            <a:off x="1219200" y="2971800"/>
            <a:ext cx="2057400" cy="2232025"/>
          </a:xfrm>
          <a:prstGeom prst="rect">
            <a:avLst/>
          </a:prstGeom>
          <a:noFill/>
          <a:ln w="9525">
            <a:noFill/>
            <a:miter lim="800000"/>
            <a:headEnd/>
            <a:tailEnd/>
          </a:ln>
        </p:spPr>
      </p:pic>
      <p:sp>
        <p:nvSpPr>
          <p:cNvPr id="7" name="TextBox 6"/>
          <p:cNvSpPr txBox="1"/>
          <p:nvPr/>
        </p:nvSpPr>
        <p:spPr>
          <a:xfrm>
            <a:off x="609600" y="5638800"/>
            <a:ext cx="7696200" cy="569913"/>
          </a:xfrm>
          <a:prstGeom prst="rect">
            <a:avLst/>
          </a:prstGeom>
          <a:noFill/>
        </p:spPr>
        <p:txBody>
          <a:bodyPr>
            <a:spAutoFit/>
          </a:bodyPr>
          <a:lstStyle/>
          <a:p>
            <a:pPr algn="ctr">
              <a:defRPr/>
            </a:pPr>
            <a:r>
              <a:rPr lang="en-US" sz="3100" dirty="0">
                <a:solidFill>
                  <a:schemeClr val="tx2"/>
                </a:solidFill>
                <a:latin typeface="+mj-lt"/>
              </a:rPr>
              <a:t>…a happy Member is a helpful Member</a:t>
            </a:r>
          </a:p>
        </p:txBody>
      </p:sp>
      <p:pic>
        <p:nvPicPr>
          <p:cNvPr id="3076" name="Picture 4"/>
          <p:cNvPicPr>
            <a:picLocks noChangeAspect="1" noChangeArrowheads="1"/>
          </p:cNvPicPr>
          <p:nvPr/>
        </p:nvPicPr>
        <p:blipFill>
          <a:blip r:embed="rId4" cstate="print"/>
          <a:srcRect/>
          <a:stretch>
            <a:fillRect/>
          </a:stretch>
        </p:blipFill>
        <p:spPr bwMode="auto">
          <a:xfrm>
            <a:off x="3733800" y="1447800"/>
            <a:ext cx="1876425" cy="1600200"/>
          </a:xfrm>
          <a:prstGeom prst="rect">
            <a:avLst/>
          </a:prstGeom>
          <a:noFill/>
          <a:ln w="9525">
            <a:noFill/>
            <a:miter lim="800000"/>
            <a:headEnd/>
            <a:tailEnd/>
          </a:ln>
        </p:spPr>
      </p:pic>
      <p:sp>
        <p:nvSpPr>
          <p:cNvPr id="221191" name="Slide Number Placeholder 7"/>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41BE0ED-496B-4A1F-A22F-E9426530E7B8}" type="slidenum">
              <a:rPr lang="en-US" smtClean="0"/>
              <a:pPr/>
              <a:t>207</a:t>
            </a:fld>
            <a:endParaRPr lang="en-US" smtClean="0"/>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additive="base">
                                        <p:cTn id="11" dur="500" fill="hold"/>
                                        <p:tgtEl>
                                          <p:spTgt spid="3074"/>
                                        </p:tgtEl>
                                        <p:attrNameLst>
                                          <p:attrName>ppt_x</p:attrName>
                                        </p:attrNameLst>
                                      </p:cBhvr>
                                      <p:tavLst>
                                        <p:tav tm="0">
                                          <p:val>
                                            <p:strVal val="#ppt_x"/>
                                          </p:val>
                                        </p:tav>
                                        <p:tav tm="100000">
                                          <p:val>
                                            <p:strVal val="#ppt_x"/>
                                          </p:val>
                                        </p:tav>
                                      </p:tavLst>
                                    </p:anim>
                                    <p:anim calcmode="lin" valueType="num">
                                      <p:cBhvr additive="base">
                                        <p:cTn id="12" dur="500" fill="hold"/>
                                        <p:tgtEl>
                                          <p:spTgt spid="307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additive="base">
                                        <p:cTn id="19" dur="500" fill="hold"/>
                                        <p:tgtEl>
                                          <p:spTgt spid="3076"/>
                                        </p:tgtEl>
                                        <p:attrNameLst>
                                          <p:attrName>ppt_x</p:attrName>
                                        </p:attrNameLst>
                                      </p:cBhvr>
                                      <p:tavLst>
                                        <p:tav tm="0">
                                          <p:val>
                                            <p:strVal val="#ppt_x"/>
                                          </p:val>
                                        </p:tav>
                                        <p:tav tm="100000">
                                          <p:val>
                                            <p:strVal val="#ppt_x"/>
                                          </p:val>
                                        </p:tav>
                                      </p:tavLst>
                                    </p:anim>
                                    <p:anim calcmode="lin" valueType="num">
                                      <p:cBhvr additive="base">
                                        <p:cTn id="20"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ctrTitle"/>
          </p:nvPr>
        </p:nvSpPr>
        <p:spPr/>
        <p:txBody>
          <a:bodyPr/>
          <a:lstStyle/>
          <a:p>
            <a:pPr eaLnBrk="1" fontAlgn="auto" hangingPunct="1">
              <a:spcAft>
                <a:spcPts val="0"/>
              </a:spcAft>
              <a:defRPr/>
            </a:pPr>
            <a:r>
              <a:rPr lang="en-US" dirty="0" smtClean="0"/>
              <a:t>JOINT FUNDRAISERS</a:t>
            </a:r>
          </a:p>
        </p:txBody>
      </p:sp>
      <p:sp>
        <p:nvSpPr>
          <p:cNvPr id="222211" name="Content Placeholder 2"/>
          <p:cNvSpPr>
            <a:spLocks noGrp="1"/>
          </p:cNvSpPr>
          <p:nvPr>
            <p:ph type="subTitle" idx="1"/>
          </p:nvPr>
        </p:nvSpPr>
        <p:spPr>
          <a:xfrm>
            <a:off x="685800" y="3611563"/>
            <a:ext cx="7772400" cy="1200150"/>
          </a:xfrm>
        </p:spPr>
        <p:txBody>
          <a:bodyPr/>
          <a:lstStyle/>
          <a:p>
            <a:pPr marR="0" eaLnBrk="1" hangingPunct="1"/>
            <a:r>
              <a:rPr lang="en-US" smtClean="0"/>
              <a:t>The Eileen Heinous of Fundraising</a:t>
            </a:r>
          </a:p>
          <a:p>
            <a:pPr marR="0" eaLnBrk="1" hangingPunct="1"/>
            <a:endParaRPr lang="en-US" smtClean="0"/>
          </a:p>
        </p:txBody>
      </p:sp>
      <p:sp>
        <p:nvSpPr>
          <p:cNvPr id="22221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DD443EF-361E-40F7-AE71-DB8298D66CA4}" type="slidenum">
              <a:rPr lang="en-US" smtClean="0"/>
              <a:pPr/>
              <a:t>208</a:t>
            </a:fld>
            <a:endParaRPr lang="en-US" smtClean="0"/>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Content Placeholder 1"/>
          <p:cNvSpPr>
            <a:spLocks noGrp="1"/>
          </p:cNvSpPr>
          <p:nvPr>
            <p:ph idx="1"/>
          </p:nvPr>
        </p:nvSpPr>
        <p:spPr/>
        <p:txBody>
          <a:bodyPr/>
          <a:lstStyle/>
          <a:p>
            <a:pPr eaLnBrk="1" hangingPunct="1"/>
            <a:r>
              <a:rPr lang="en-US" smtClean="0"/>
              <a:t>A Joint Fundraiser is a newly established Committee in which two or more committees conduct joint fundraising efforts, provided certain requirements are met</a:t>
            </a:r>
          </a:p>
          <a:p>
            <a:pPr eaLnBrk="1" hangingPunct="1"/>
            <a:r>
              <a:rPr lang="en-US" smtClean="0"/>
              <a:t>After it has been internally agreed upon that a Joint Fundraising Committee will be established between the DCCC and another Campaign/Committee, the following things must happen:</a:t>
            </a:r>
          </a:p>
        </p:txBody>
      </p:sp>
      <p:sp>
        <p:nvSpPr>
          <p:cNvPr id="3" name="Title 2"/>
          <p:cNvSpPr>
            <a:spLocks noGrp="1"/>
          </p:cNvSpPr>
          <p:nvPr>
            <p:ph type="title"/>
          </p:nvPr>
        </p:nvSpPr>
        <p:spPr/>
        <p:txBody>
          <a:bodyPr>
            <a:normAutofit fontScale="90000"/>
          </a:bodyPr>
          <a:lstStyle/>
          <a:p>
            <a:pPr eaLnBrk="1" hangingPunct="1">
              <a:defRPr/>
            </a:pPr>
            <a:r>
              <a:rPr lang="en-US" dirty="0" smtClean="0"/>
              <a:t>Joint Fundraisers – Getting Started</a:t>
            </a:r>
            <a:endParaRPr lang="en-US" dirty="0"/>
          </a:p>
        </p:txBody>
      </p:sp>
      <p:sp>
        <p:nvSpPr>
          <p:cNvPr id="223236"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83A3A86-3A73-4CDE-9DFA-86C0DA04AF54}" type="slidenum">
              <a:rPr lang="en-US" smtClean="0"/>
              <a:pPr/>
              <a:t>209</a:t>
            </a:fld>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457200" y="1066800"/>
            <a:ext cx="8229600" cy="4940300"/>
          </a:xfrm>
        </p:spPr>
        <p:txBody>
          <a:bodyPr>
            <a:normAutofit fontScale="25000" lnSpcReduction="20000"/>
          </a:bodyPr>
          <a:lstStyle/>
          <a:p>
            <a:pPr marL="365760" indent="-256032" eaLnBrk="1" fontAlgn="auto" hangingPunct="1">
              <a:spcAft>
                <a:spcPts val="0"/>
              </a:spcAft>
              <a:buFont typeface="Wingdings 3"/>
              <a:buChar char=""/>
              <a:defRPr/>
            </a:pPr>
            <a:r>
              <a:rPr lang="en-US" sz="4200" dirty="0" smtClean="0"/>
              <a:t> We will likely receive notice about SJI travel in two ways:</a:t>
            </a:r>
          </a:p>
          <a:p>
            <a:pPr marL="621792" lvl="1" eaLnBrk="1" fontAlgn="auto" hangingPunct="1">
              <a:spcBef>
                <a:spcPts val="324"/>
              </a:spcBef>
              <a:spcAft>
                <a:spcPts val="0"/>
              </a:spcAft>
              <a:buFont typeface="Verdana"/>
              <a:buChar char="◦"/>
              <a:defRPr/>
            </a:pPr>
            <a:r>
              <a:rPr lang="en-US" sz="4200" dirty="0" smtClean="0"/>
              <a:t>Missy and </a:t>
            </a:r>
            <a:r>
              <a:rPr lang="en-US" sz="4200" dirty="0" smtClean="0"/>
              <a:t>Stella will </a:t>
            </a:r>
            <a:r>
              <a:rPr lang="en-US" sz="4200" dirty="0" smtClean="0"/>
              <a:t>find out about travel through senior staff, or meetings with SJI, or travel that he will be doing with NP</a:t>
            </a:r>
          </a:p>
          <a:p>
            <a:pPr marL="621792" lvl="1" eaLnBrk="1" fontAlgn="auto" hangingPunct="1">
              <a:spcBef>
                <a:spcPts val="324"/>
              </a:spcBef>
              <a:spcAft>
                <a:spcPts val="0"/>
              </a:spcAft>
              <a:buFont typeface="Verdana"/>
              <a:buChar char="◦"/>
              <a:defRPr/>
            </a:pPr>
            <a:r>
              <a:rPr lang="en-US" sz="4200" dirty="0" smtClean="0"/>
              <a:t>Missy and </a:t>
            </a:r>
            <a:r>
              <a:rPr lang="en-US" sz="4200" dirty="0" smtClean="0"/>
              <a:t>Stella will </a:t>
            </a:r>
            <a:r>
              <a:rPr lang="en-US" sz="4200" dirty="0" smtClean="0"/>
              <a:t>work with </a:t>
            </a:r>
            <a:r>
              <a:rPr lang="en-US" sz="4200" dirty="0" smtClean="0"/>
              <a:t>Brenna to </a:t>
            </a:r>
            <a:r>
              <a:rPr lang="en-US" sz="4200" dirty="0" smtClean="0"/>
              <a:t>secure travel dates that may be available for Finance</a:t>
            </a:r>
          </a:p>
          <a:p>
            <a:pPr marL="365760" indent="-256032" eaLnBrk="1" fontAlgn="auto" hangingPunct="1">
              <a:spcAft>
                <a:spcPts val="0"/>
              </a:spcAft>
              <a:buFont typeface="Wingdings 3"/>
              <a:buChar char=""/>
              <a:defRPr/>
            </a:pPr>
            <a:r>
              <a:rPr lang="en-US" sz="4200" dirty="0" smtClean="0"/>
              <a:t>Once a date with the Chairman is secured, </a:t>
            </a:r>
            <a:r>
              <a:rPr lang="en-US" sz="4200" dirty="0" smtClean="0"/>
              <a:t>Brenna will </a:t>
            </a:r>
            <a:r>
              <a:rPr lang="en-US" sz="4200" dirty="0" smtClean="0"/>
              <a:t>talk with Missy and </a:t>
            </a:r>
            <a:r>
              <a:rPr lang="en-US" sz="4200" dirty="0" smtClean="0"/>
              <a:t>Stella to </a:t>
            </a:r>
            <a:r>
              <a:rPr lang="en-US" sz="4200" dirty="0" smtClean="0"/>
              <a:t>determine what region SJI should travel to based on your needs:</a:t>
            </a:r>
          </a:p>
          <a:p>
            <a:pPr marL="621792" lvl="1" eaLnBrk="1" fontAlgn="auto" hangingPunct="1">
              <a:spcBef>
                <a:spcPts val="324"/>
              </a:spcBef>
              <a:spcAft>
                <a:spcPts val="0"/>
              </a:spcAft>
              <a:buFont typeface="Verdana"/>
              <a:buChar char="◦"/>
              <a:defRPr/>
            </a:pPr>
            <a:r>
              <a:rPr lang="en-US" sz="4200" dirty="0" smtClean="0"/>
              <a:t>In order to make decisions on his travel appropriately please send </a:t>
            </a:r>
            <a:r>
              <a:rPr lang="en-US" sz="4200" dirty="0" smtClean="0"/>
              <a:t>Brenna regular </a:t>
            </a:r>
            <a:r>
              <a:rPr lang="en-US" sz="4200" dirty="0" smtClean="0"/>
              <a:t>requests on where you would like him to travel to in your region and what events/meetings you are proposing.  </a:t>
            </a:r>
            <a:r>
              <a:rPr lang="en-US" sz="4200" b="1" i="1" dirty="0" smtClean="0"/>
              <a:t>The more specific you can be about where and how you think he can be useful the easier it will be to set his travel.  </a:t>
            </a:r>
            <a:endParaRPr lang="en-US" sz="4200" dirty="0" smtClean="0"/>
          </a:p>
          <a:p>
            <a:pPr marL="365760" indent="-256032" eaLnBrk="1" fontAlgn="auto" hangingPunct="1">
              <a:spcAft>
                <a:spcPts val="0"/>
              </a:spcAft>
              <a:buFont typeface="Wingdings 3"/>
              <a:buChar char=""/>
              <a:defRPr/>
            </a:pPr>
            <a:r>
              <a:rPr lang="en-US" sz="4200" dirty="0" smtClean="0"/>
              <a:t>Regional Responsibilities:</a:t>
            </a:r>
          </a:p>
          <a:p>
            <a:pPr marL="621792" lvl="1" eaLnBrk="1" fontAlgn="auto" hangingPunct="1">
              <a:spcBef>
                <a:spcPts val="324"/>
              </a:spcBef>
              <a:spcAft>
                <a:spcPts val="0"/>
              </a:spcAft>
              <a:buFont typeface="Verdana"/>
              <a:buChar char="◦"/>
              <a:defRPr/>
            </a:pPr>
            <a:r>
              <a:rPr lang="en-US" sz="4200" dirty="0" smtClean="0"/>
              <a:t>After the region is selected </a:t>
            </a:r>
            <a:r>
              <a:rPr lang="en-US" sz="4200" dirty="0" smtClean="0"/>
              <a:t>Brenna will </a:t>
            </a:r>
            <a:r>
              <a:rPr lang="en-US" sz="4200" dirty="0" smtClean="0"/>
              <a:t>work with the regional directors to draft SJI’s schedule.</a:t>
            </a:r>
          </a:p>
          <a:p>
            <a:pPr marL="859536" lvl="2" eaLnBrk="1" fontAlgn="auto" hangingPunct="1">
              <a:spcAft>
                <a:spcPts val="0"/>
              </a:spcAft>
              <a:buFont typeface="Wingdings 2"/>
              <a:buChar char=""/>
              <a:defRPr/>
            </a:pPr>
            <a:r>
              <a:rPr lang="en-US" sz="4200" dirty="0" smtClean="0"/>
              <a:t>At this point the regional directors will then be responsible for sending confirmation updates to </a:t>
            </a:r>
            <a:r>
              <a:rPr lang="en-US" sz="4200" dirty="0" smtClean="0"/>
              <a:t>Brenna and Kellie. </a:t>
            </a:r>
            <a:r>
              <a:rPr lang="en-US" sz="4200" b="1" i="1" dirty="0" smtClean="0"/>
              <a:t>Kellie will </a:t>
            </a:r>
            <a:r>
              <a:rPr lang="en-US" sz="4200" b="1" i="1" dirty="0" smtClean="0"/>
              <a:t>need to know what is confirmed and should be added to the various calendars.  </a:t>
            </a:r>
            <a:r>
              <a:rPr lang="en-US" sz="4200" b="1" i="1" dirty="0" smtClean="0"/>
              <a:t>For example:</a:t>
            </a:r>
            <a:endParaRPr lang="en-US" sz="4200" dirty="0" smtClean="0"/>
          </a:p>
          <a:p>
            <a:pPr marL="365760" indent="-256032" eaLnBrk="1" fontAlgn="auto" hangingPunct="1">
              <a:spcAft>
                <a:spcPts val="0"/>
              </a:spcAft>
              <a:buFont typeface="Wingdings 3"/>
              <a:buChar char=""/>
              <a:defRPr/>
            </a:pPr>
            <a:r>
              <a:rPr lang="en-US" sz="4200" b="1" i="1" dirty="0" smtClean="0"/>
              <a:t>SJI is traveling to the South.  </a:t>
            </a:r>
            <a:r>
              <a:rPr lang="en-US" sz="4200" b="1" i="1" dirty="0" smtClean="0"/>
              <a:t>Brenna will </a:t>
            </a:r>
            <a:r>
              <a:rPr lang="en-US" sz="4200" b="1" i="1" dirty="0" smtClean="0"/>
              <a:t>work with </a:t>
            </a:r>
            <a:r>
              <a:rPr lang="en-US" sz="4200" b="1" i="1" dirty="0" smtClean="0"/>
              <a:t>Amelie to </a:t>
            </a:r>
            <a:r>
              <a:rPr lang="en-US" sz="4200" b="1" i="1" dirty="0" smtClean="0"/>
              <a:t>draft a tentative schedule that will get approved by </a:t>
            </a:r>
            <a:r>
              <a:rPr lang="en-US" sz="4200" b="1" i="1" dirty="0" smtClean="0"/>
              <a:t>Brenna.</a:t>
            </a:r>
            <a:r>
              <a:rPr lang="en-US" sz="4200" b="1" i="1" dirty="0" smtClean="0"/>
              <a:t>  Once this schedule is set, </a:t>
            </a:r>
            <a:r>
              <a:rPr lang="en-US" sz="4200" b="1" i="1" dirty="0" smtClean="0"/>
              <a:t>Amelie is </a:t>
            </a:r>
            <a:r>
              <a:rPr lang="en-US" sz="4200" b="1" i="1" dirty="0" smtClean="0"/>
              <a:t>responsible for emailing </a:t>
            </a:r>
            <a:r>
              <a:rPr lang="en-US" sz="4200" b="1" i="1" dirty="0" smtClean="0"/>
              <a:t>Brenna and Kellie as </a:t>
            </a:r>
            <a:r>
              <a:rPr lang="en-US" sz="4200" b="1" i="1" dirty="0" smtClean="0"/>
              <a:t>the actual meetings are confirmed</a:t>
            </a:r>
            <a:endParaRPr lang="en-US" sz="4200" dirty="0" smtClean="0"/>
          </a:p>
          <a:p>
            <a:pPr marL="859536" lvl="2" eaLnBrk="1" fontAlgn="auto" hangingPunct="1">
              <a:spcAft>
                <a:spcPts val="0"/>
              </a:spcAft>
              <a:buFont typeface="Wingdings 2"/>
              <a:buChar char=""/>
              <a:defRPr/>
            </a:pPr>
            <a:r>
              <a:rPr lang="en-US" sz="4200" dirty="0" smtClean="0"/>
              <a:t>If a regional would like to alter the approved schedule, i.e. </a:t>
            </a:r>
            <a:r>
              <a:rPr lang="en-US" sz="4200" dirty="0" smtClean="0"/>
              <a:t>change meeting times, event times, or types of meetings they should ask </a:t>
            </a:r>
            <a:r>
              <a:rPr lang="en-US" sz="4200" dirty="0" smtClean="0"/>
              <a:t>Brenna</a:t>
            </a:r>
            <a:endParaRPr lang="en-US" sz="4200" dirty="0" smtClean="0"/>
          </a:p>
          <a:p>
            <a:pPr marL="621792" lvl="1" eaLnBrk="1" fontAlgn="auto" hangingPunct="1">
              <a:spcBef>
                <a:spcPts val="324"/>
              </a:spcBef>
              <a:spcAft>
                <a:spcPts val="0"/>
              </a:spcAft>
              <a:buFont typeface="Verdana"/>
              <a:buChar char="◦"/>
              <a:defRPr/>
            </a:pPr>
            <a:r>
              <a:rPr lang="en-US" sz="4200" dirty="0" smtClean="0"/>
              <a:t>In most instances, like NP, SJI travel will occur within one region on a given trip, meaning the region in question will be responsible for all travel material.</a:t>
            </a:r>
          </a:p>
          <a:p>
            <a:pPr marL="859536" lvl="2" eaLnBrk="1" fontAlgn="auto" hangingPunct="1">
              <a:spcAft>
                <a:spcPts val="0"/>
              </a:spcAft>
              <a:buFont typeface="Wingdings 2"/>
              <a:buChar char=""/>
              <a:defRPr/>
            </a:pPr>
            <a:r>
              <a:rPr lang="en-US" sz="4200" dirty="0" smtClean="0"/>
              <a:t>SJI briefings should be given to </a:t>
            </a:r>
            <a:r>
              <a:rPr lang="en-US" sz="4200" dirty="0" smtClean="0"/>
              <a:t>Stella and then Missy for </a:t>
            </a:r>
            <a:r>
              <a:rPr lang="en-US" sz="4200" dirty="0" smtClean="0"/>
              <a:t>approval.</a:t>
            </a:r>
          </a:p>
          <a:p>
            <a:pPr marL="859536" lvl="2" eaLnBrk="1" fontAlgn="auto" hangingPunct="1">
              <a:spcAft>
                <a:spcPts val="0"/>
              </a:spcAft>
              <a:buFont typeface="Wingdings 2"/>
              <a:buChar char=""/>
              <a:defRPr/>
            </a:pPr>
            <a:r>
              <a:rPr lang="en-US" sz="4200" dirty="0" smtClean="0"/>
              <a:t>When briefings are complete they should be sent to </a:t>
            </a:r>
            <a:r>
              <a:rPr lang="en-US" sz="4200" dirty="0" smtClean="0"/>
              <a:t>Brenna and </a:t>
            </a:r>
            <a:r>
              <a:rPr lang="en-US" sz="4200" dirty="0" smtClean="0"/>
              <a:t>‘cc </a:t>
            </a:r>
            <a:r>
              <a:rPr lang="en-US" sz="4200" dirty="0" smtClean="0"/>
              <a:t>Kellie. </a:t>
            </a:r>
            <a:endParaRPr lang="en-US" sz="4200" dirty="0" smtClean="0"/>
          </a:p>
          <a:p>
            <a:pPr marL="365760" indent="-256032" eaLnBrk="1" fontAlgn="auto" hangingPunct="1">
              <a:spcAft>
                <a:spcPts val="0"/>
              </a:spcAft>
              <a:buFont typeface="Wingdings 3"/>
              <a:buChar char=""/>
              <a:defRPr/>
            </a:pPr>
            <a:r>
              <a:rPr lang="en-US" sz="3200" dirty="0" smtClean="0"/>
              <a:t> </a:t>
            </a:r>
          </a:p>
          <a:p>
            <a:pPr marL="365760" indent="-256032" eaLnBrk="1" fontAlgn="auto" hangingPunct="1">
              <a:spcAft>
                <a:spcPts val="0"/>
              </a:spcAft>
              <a:buFont typeface="Wingdings 3"/>
              <a:buChar char=""/>
              <a:defRPr/>
            </a:pPr>
            <a:r>
              <a:rPr lang="en-US" sz="2800" dirty="0" smtClean="0"/>
              <a:t> </a:t>
            </a:r>
            <a:endParaRPr lang="en-US" sz="2800" dirty="0"/>
          </a:p>
        </p:txBody>
      </p:sp>
      <p:sp>
        <p:nvSpPr>
          <p:cNvPr id="23554" name="Rectangle 2"/>
          <p:cNvSpPr>
            <a:spLocks noGrp="1" noChangeArrowheads="1"/>
          </p:cNvSpPr>
          <p:nvPr>
            <p:ph type="title"/>
          </p:nvPr>
        </p:nvSpPr>
        <p:spPr>
          <a:xfrm>
            <a:off x="457200" y="274638"/>
            <a:ext cx="8229600" cy="715962"/>
          </a:xfrm>
        </p:spPr>
        <p:txBody>
          <a:bodyPr>
            <a:normAutofit fontScale="90000"/>
          </a:bodyPr>
          <a:lstStyle/>
          <a:p>
            <a:pPr eaLnBrk="1" fontAlgn="auto" hangingPunct="1">
              <a:spcAft>
                <a:spcPts val="0"/>
              </a:spcAft>
              <a:defRPr/>
            </a:pPr>
            <a:r>
              <a:rPr lang="en-US" dirty="0" smtClean="0"/>
              <a:t>Chairman Israel Scheduling</a:t>
            </a:r>
            <a:endParaRPr lang="en-US" dirty="0"/>
          </a:p>
        </p:txBody>
      </p:sp>
      <p:sp>
        <p:nvSpPr>
          <p:cNvPr id="3277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502C6E2-783F-40FD-ACDA-9A031D4FC6FF}" type="slidenum">
              <a:rPr lang="en-US" smtClean="0"/>
              <a:pPr/>
              <a:t>21</a:t>
            </a:fld>
            <a:endParaRPr lang="en-US" smtClean="0"/>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Content Placeholder 1"/>
          <p:cNvSpPr>
            <a:spLocks noGrp="1"/>
          </p:cNvSpPr>
          <p:nvPr>
            <p:ph idx="1"/>
          </p:nvPr>
        </p:nvSpPr>
        <p:spPr>
          <a:xfrm>
            <a:off x="457200" y="1219200"/>
            <a:ext cx="8229600" cy="4787900"/>
          </a:xfrm>
        </p:spPr>
        <p:txBody>
          <a:bodyPr/>
          <a:lstStyle/>
          <a:p>
            <a:pPr eaLnBrk="1" hangingPunct="1"/>
            <a:r>
              <a:rPr lang="en-US" smtClean="0"/>
              <a:t>An Allocation Formula must be agreed upon</a:t>
            </a:r>
          </a:p>
          <a:p>
            <a:pPr eaLnBrk="1" hangingPunct="1">
              <a:buFont typeface="Wingdings 3" pitchFamily="18" charset="2"/>
              <a:buNone/>
            </a:pPr>
            <a:endParaRPr lang="en-US" smtClean="0"/>
          </a:p>
          <a:p>
            <a:pPr eaLnBrk="1" hangingPunct="1"/>
            <a:r>
              <a:rPr lang="en-US" smtClean="0"/>
              <a:t>A Joint Fundraising Agreement, including the allocation formula agreed upon, must be signed by all participants before any funds are raised</a:t>
            </a:r>
          </a:p>
          <a:p>
            <a:pPr eaLnBrk="1" hangingPunct="1">
              <a:buFont typeface="Wingdings 3" pitchFamily="18" charset="2"/>
              <a:buNone/>
            </a:pPr>
            <a:endParaRPr lang="en-US" smtClean="0"/>
          </a:p>
          <a:p>
            <a:pPr eaLnBrk="1" hangingPunct="1"/>
            <a:r>
              <a:rPr lang="en-US" smtClean="0"/>
              <a:t>The newly established Joint FR committee must register with the FEC, have its own bank account, and taxpayer ID, and file separate reports with the FEC</a:t>
            </a:r>
          </a:p>
          <a:p>
            <a:pPr eaLnBrk="1" hangingPunct="1"/>
            <a:endParaRPr lang="en-US" smtClean="0"/>
          </a:p>
        </p:txBody>
      </p:sp>
      <p:sp>
        <p:nvSpPr>
          <p:cNvPr id="3" name="Title 2"/>
          <p:cNvSpPr>
            <a:spLocks noGrp="1"/>
          </p:cNvSpPr>
          <p:nvPr>
            <p:ph type="title"/>
          </p:nvPr>
        </p:nvSpPr>
        <p:spPr/>
        <p:txBody>
          <a:bodyPr/>
          <a:lstStyle/>
          <a:p>
            <a:pPr eaLnBrk="1" hangingPunct="1">
              <a:defRPr/>
            </a:pPr>
            <a:r>
              <a:rPr lang="en-US" dirty="0" smtClean="0"/>
              <a:t>Joint Fundraising</a:t>
            </a:r>
            <a:endParaRPr lang="en-US" dirty="0"/>
          </a:p>
        </p:txBody>
      </p:sp>
      <p:sp>
        <p:nvSpPr>
          <p:cNvPr id="224260"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B70FF89-2A6C-4761-95C3-974C7E88A46C}" type="slidenum">
              <a:rPr lang="en-US" smtClean="0"/>
              <a:pPr/>
              <a:t>210</a:t>
            </a:fld>
            <a:endParaRPr lang="en-US" smtClean="0"/>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Content Placeholder 1"/>
          <p:cNvSpPr>
            <a:spLocks noGrp="1"/>
          </p:cNvSpPr>
          <p:nvPr>
            <p:ph idx="1"/>
          </p:nvPr>
        </p:nvSpPr>
        <p:spPr>
          <a:xfrm>
            <a:off x="457200" y="1219200"/>
            <a:ext cx="8229600" cy="4787900"/>
          </a:xfrm>
        </p:spPr>
        <p:txBody>
          <a:bodyPr/>
          <a:lstStyle/>
          <a:p>
            <a:pPr eaLnBrk="1" hangingPunct="1"/>
            <a:r>
              <a:rPr lang="en-US" sz="2000" smtClean="0"/>
              <a:t>All contributions to the Joint FR should be made payable to the Joint Committee</a:t>
            </a:r>
          </a:p>
          <a:p>
            <a:pPr eaLnBrk="1" hangingPunct="1"/>
            <a:r>
              <a:rPr lang="en-US" sz="2000" smtClean="0"/>
              <a:t>Any expenses associated with the Joint FR Committee must be paid for by that committee</a:t>
            </a:r>
          </a:p>
          <a:p>
            <a:pPr eaLnBrk="1" hangingPunct="1"/>
            <a:r>
              <a:rPr lang="en-US" sz="2000" smtClean="0"/>
              <a:t>All print materials (invites, contribution forms, etc) must include the following:</a:t>
            </a:r>
          </a:p>
          <a:p>
            <a:pPr eaLnBrk="1" hangingPunct="1"/>
            <a:endParaRPr lang="en-US" sz="2000" smtClean="0"/>
          </a:p>
          <a:p>
            <a:pPr lvl="1" eaLnBrk="1" hangingPunct="1"/>
            <a:r>
              <a:rPr lang="en-US" sz="2000" smtClean="0"/>
              <a:t>Full name of all participants</a:t>
            </a:r>
          </a:p>
          <a:p>
            <a:pPr lvl="1" eaLnBrk="1" hangingPunct="1"/>
            <a:r>
              <a:rPr lang="en-US" sz="2000" smtClean="0"/>
              <a:t>Allocation formula</a:t>
            </a:r>
          </a:p>
          <a:p>
            <a:pPr lvl="1" eaLnBrk="1" hangingPunct="1"/>
            <a:r>
              <a:rPr lang="en-US" sz="2000" smtClean="0"/>
              <a:t>Statement that contributors may designate their contribution for a particular participant</a:t>
            </a:r>
          </a:p>
          <a:p>
            <a:pPr lvl="1" eaLnBrk="1" hangingPunct="1"/>
            <a:r>
              <a:rPr lang="en-US" sz="2000" smtClean="0"/>
              <a:t>A statement that the allocation formula may change if a contributor makes a contribution that would be in excess of relevant contribution limits</a:t>
            </a:r>
          </a:p>
          <a:p>
            <a:pPr eaLnBrk="1" hangingPunct="1"/>
            <a:endParaRPr lang="en-US" sz="2000" smtClean="0"/>
          </a:p>
        </p:txBody>
      </p:sp>
      <p:sp>
        <p:nvSpPr>
          <p:cNvPr id="3" name="Title 2"/>
          <p:cNvSpPr>
            <a:spLocks noGrp="1"/>
          </p:cNvSpPr>
          <p:nvPr>
            <p:ph type="title"/>
          </p:nvPr>
        </p:nvSpPr>
        <p:spPr/>
        <p:txBody>
          <a:bodyPr/>
          <a:lstStyle/>
          <a:p>
            <a:pPr eaLnBrk="1" hangingPunct="1">
              <a:defRPr/>
            </a:pPr>
            <a:r>
              <a:rPr lang="en-US" dirty="0" smtClean="0"/>
              <a:t>Joint Fundraising</a:t>
            </a:r>
            <a:endParaRPr lang="en-US" dirty="0"/>
          </a:p>
        </p:txBody>
      </p:sp>
      <p:sp>
        <p:nvSpPr>
          <p:cNvPr id="22528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10F011D-9426-4C79-A49A-8B2273CE82EF}" type="slidenum">
              <a:rPr lang="en-US" smtClean="0"/>
              <a:pPr/>
              <a:t>211</a:t>
            </a:fld>
            <a:endParaRPr lang="en-US" smtClean="0"/>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Content Placeholder 1"/>
          <p:cNvSpPr>
            <a:spLocks noGrp="1"/>
          </p:cNvSpPr>
          <p:nvPr>
            <p:ph idx="1"/>
          </p:nvPr>
        </p:nvSpPr>
        <p:spPr/>
        <p:txBody>
          <a:bodyPr/>
          <a:lstStyle/>
          <a:p>
            <a:pPr eaLnBrk="1" hangingPunct="1"/>
            <a:endParaRPr lang="en-US" smtClean="0"/>
          </a:p>
          <a:p>
            <a:pPr eaLnBrk="1" hangingPunct="1"/>
            <a:r>
              <a:rPr lang="en-US" smtClean="0"/>
              <a:t>Krista will design ALL invites for Joint Fundraisers, without exception</a:t>
            </a:r>
          </a:p>
          <a:p>
            <a:pPr eaLnBrk="1" hangingPunct="1">
              <a:buFont typeface="Wingdings 3" pitchFamily="18" charset="2"/>
              <a:buNone/>
            </a:pPr>
            <a:endParaRPr lang="en-US" smtClean="0"/>
          </a:p>
          <a:p>
            <a:pPr eaLnBrk="1" hangingPunct="1"/>
            <a:r>
              <a:rPr lang="en-US" smtClean="0"/>
              <a:t>The legal and disclaimer language on JFR must be exactly right, and she knows how to do this</a:t>
            </a:r>
          </a:p>
        </p:txBody>
      </p:sp>
      <p:sp>
        <p:nvSpPr>
          <p:cNvPr id="3" name="Title 2"/>
          <p:cNvSpPr>
            <a:spLocks noGrp="1"/>
          </p:cNvSpPr>
          <p:nvPr>
            <p:ph type="title"/>
          </p:nvPr>
        </p:nvSpPr>
        <p:spPr/>
        <p:txBody>
          <a:bodyPr/>
          <a:lstStyle/>
          <a:p>
            <a:pPr eaLnBrk="1" hangingPunct="1">
              <a:defRPr/>
            </a:pPr>
            <a:r>
              <a:rPr lang="en-US" dirty="0" smtClean="0"/>
              <a:t>Joint Fundraising- Invites</a:t>
            </a:r>
            <a:endParaRPr lang="en-US" dirty="0"/>
          </a:p>
        </p:txBody>
      </p:sp>
      <p:sp>
        <p:nvSpPr>
          <p:cNvPr id="226308"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70C5F91-F49E-4A28-8127-4429B6989662}" type="slidenum">
              <a:rPr lang="en-US" smtClean="0"/>
              <a:pPr/>
              <a:t>212</a:t>
            </a:fld>
            <a:endParaRPr lang="en-US" smtClean="0"/>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t>Joint Fundraising - Example</a:t>
            </a:r>
            <a:endParaRPr lang="en-US" dirty="0"/>
          </a:p>
        </p:txBody>
      </p:sp>
      <p:pic>
        <p:nvPicPr>
          <p:cNvPr id="227331" name="Picture 2"/>
          <p:cNvPicPr>
            <a:picLocks noGrp="1" noChangeAspect="1" noChangeArrowheads="1"/>
          </p:cNvPicPr>
          <p:nvPr>
            <p:ph idx="1"/>
          </p:nvPr>
        </p:nvPicPr>
        <p:blipFill>
          <a:blip r:embed="rId2" cstate="print"/>
          <a:srcRect l="12286" t="28412" r="10941" b="9749"/>
          <a:stretch>
            <a:fillRect/>
          </a:stretch>
        </p:blipFill>
        <p:spPr>
          <a:xfrm>
            <a:off x="1371600" y="1219200"/>
            <a:ext cx="7466013" cy="4846638"/>
          </a:xfrm>
          <a:noFill/>
          <a:ln w="19050">
            <a:solidFill>
              <a:schemeClr val="tx1"/>
            </a:solidFill>
          </a:ln>
        </p:spPr>
      </p:pic>
      <p:sp>
        <p:nvSpPr>
          <p:cNvPr id="227332"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6FAD7EA-7340-4134-8D6B-523453F655F8}" type="slidenum">
              <a:rPr lang="en-US" smtClean="0"/>
              <a:pPr/>
              <a:t>213</a:t>
            </a:fld>
            <a:endParaRPr lang="en-US" smtClean="0"/>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Content Placeholder 1"/>
          <p:cNvSpPr>
            <a:spLocks noGrp="1"/>
          </p:cNvSpPr>
          <p:nvPr>
            <p:ph idx="1"/>
          </p:nvPr>
        </p:nvSpPr>
        <p:spPr/>
        <p:txBody>
          <a:bodyPr/>
          <a:lstStyle/>
          <a:p>
            <a:pPr eaLnBrk="1" hangingPunct="1"/>
            <a:r>
              <a:rPr lang="en-US" smtClean="0"/>
              <a:t>Once the JFR committee has been established, you should do the following:</a:t>
            </a:r>
          </a:p>
          <a:p>
            <a:pPr lvl="1" eaLnBrk="1" hangingPunct="1"/>
            <a:r>
              <a:rPr lang="en-US" smtClean="0"/>
              <a:t>Send an email to the Point of Contact on the Campaign, copying Missy, Lindsey, Katherine, Nirali, and Jackie (on our end) and the relevant people on their end (including their compliance person)</a:t>
            </a:r>
          </a:p>
          <a:p>
            <a:pPr lvl="1" eaLnBrk="1" hangingPunct="1"/>
            <a:r>
              <a:rPr lang="en-US" smtClean="0"/>
              <a:t>If we are keeping the books on the joint committee, Nirali will send an email everytime we receive a new contribution, and will send around, and ask for confirmation that the committee is able to receive the funds allocated to them</a:t>
            </a:r>
          </a:p>
        </p:txBody>
      </p:sp>
      <p:sp>
        <p:nvSpPr>
          <p:cNvPr id="3" name="Title 2"/>
          <p:cNvSpPr>
            <a:spLocks noGrp="1"/>
          </p:cNvSpPr>
          <p:nvPr>
            <p:ph type="title"/>
          </p:nvPr>
        </p:nvSpPr>
        <p:spPr/>
        <p:txBody>
          <a:bodyPr>
            <a:normAutofit fontScale="90000"/>
          </a:bodyPr>
          <a:lstStyle/>
          <a:p>
            <a:pPr eaLnBrk="1" hangingPunct="1">
              <a:defRPr/>
            </a:pPr>
            <a:r>
              <a:rPr lang="en-US" dirty="0" smtClean="0"/>
              <a:t>Joint Fundraising – Once </a:t>
            </a:r>
            <a:r>
              <a:rPr lang="en-US" dirty="0" err="1" smtClean="0"/>
              <a:t>cmte</a:t>
            </a:r>
            <a:r>
              <a:rPr lang="en-US" dirty="0" smtClean="0"/>
              <a:t> is established</a:t>
            </a:r>
            <a:endParaRPr lang="en-US" dirty="0"/>
          </a:p>
        </p:txBody>
      </p:sp>
      <p:sp>
        <p:nvSpPr>
          <p:cNvPr id="228356"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5963977-9C8C-4E74-A73F-A4518BE04420}" type="slidenum">
              <a:rPr lang="en-US" smtClean="0"/>
              <a:pPr/>
              <a:t>214</a:t>
            </a:fld>
            <a:endParaRPr lang="en-US" smtClean="0"/>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Content Placeholder 1"/>
          <p:cNvSpPr>
            <a:spLocks noGrp="1"/>
          </p:cNvSpPr>
          <p:nvPr>
            <p:ph idx="1"/>
          </p:nvPr>
        </p:nvSpPr>
        <p:spPr>
          <a:xfrm>
            <a:off x="457200" y="1219200"/>
            <a:ext cx="8229600" cy="4787900"/>
          </a:xfrm>
        </p:spPr>
        <p:txBody>
          <a:bodyPr/>
          <a:lstStyle/>
          <a:p>
            <a:pPr eaLnBrk="1" hangingPunct="1"/>
            <a:r>
              <a:rPr lang="en-US" sz="2000" smtClean="0"/>
              <a:t>Please send Money In emails to Katherine completely separate from any DCCC money in emails.  A separate spreadsheet and separate totals will be kept for each JFR</a:t>
            </a:r>
          </a:p>
          <a:p>
            <a:pPr lvl="1" eaLnBrk="1" hangingPunct="1">
              <a:buFont typeface="Verdana" pitchFamily="34" charset="0"/>
              <a:buNone/>
            </a:pPr>
            <a:r>
              <a:rPr lang="en-US" sz="1600" b="1" u="sng" smtClean="0">
                <a:solidFill>
                  <a:srgbClr val="FF0000"/>
                </a:solidFill>
              </a:rPr>
              <a:t>*Note: JFR money does NOT go into the daily snap.  The actual number that goes into the snap is the actual amount we get a check cut for after expeneses</a:t>
            </a:r>
          </a:p>
          <a:p>
            <a:pPr lvl="1" eaLnBrk="1" hangingPunct="1">
              <a:buFont typeface="Verdana" pitchFamily="34" charset="0"/>
              <a:buNone/>
            </a:pPr>
            <a:endParaRPr lang="en-US" sz="1600" b="1" u="sng" smtClean="0">
              <a:solidFill>
                <a:srgbClr val="FF0000"/>
              </a:solidFill>
            </a:endParaRPr>
          </a:p>
          <a:p>
            <a:pPr eaLnBrk="1" hangingPunct="1"/>
            <a:r>
              <a:rPr lang="en-US" sz="2000" smtClean="0"/>
              <a:t>Every donor MUST have an entry set up in NGP.</a:t>
            </a:r>
          </a:p>
          <a:p>
            <a:pPr eaLnBrk="1" hangingPunct="1">
              <a:buFont typeface="Wingdings 3" pitchFamily="18" charset="2"/>
              <a:buNone/>
            </a:pPr>
            <a:endParaRPr lang="en-US" sz="2000" smtClean="0"/>
          </a:p>
          <a:p>
            <a:pPr eaLnBrk="1" hangingPunct="1"/>
            <a:r>
              <a:rPr lang="en-US" sz="2000" smtClean="0"/>
              <a:t>DO NOT enter the dollar amount of the contribution in NGP. This will instead be inputted on the “call sheet” you will use to “process” JFR money</a:t>
            </a:r>
          </a:p>
          <a:p>
            <a:pPr eaLnBrk="1" hangingPunct="1"/>
            <a:endParaRPr lang="en-US" sz="2000" smtClean="0"/>
          </a:p>
          <a:p>
            <a:pPr eaLnBrk="1" hangingPunct="1"/>
            <a:r>
              <a:rPr lang="en-US" sz="2000" smtClean="0"/>
              <a:t>All donations are imported into NGP at the end of the month, based on the allocation formula you approved</a:t>
            </a:r>
          </a:p>
          <a:p>
            <a:pPr eaLnBrk="1" hangingPunct="1"/>
            <a:endParaRPr lang="en-US" sz="2000" smtClean="0"/>
          </a:p>
        </p:txBody>
      </p:sp>
      <p:sp>
        <p:nvSpPr>
          <p:cNvPr id="3" name="Title 2"/>
          <p:cNvSpPr>
            <a:spLocks noGrp="1"/>
          </p:cNvSpPr>
          <p:nvPr>
            <p:ph type="title"/>
          </p:nvPr>
        </p:nvSpPr>
        <p:spPr/>
        <p:txBody>
          <a:bodyPr>
            <a:normAutofit fontScale="90000"/>
          </a:bodyPr>
          <a:lstStyle/>
          <a:p>
            <a:pPr eaLnBrk="1" hangingPunct="1">
              <a:defRPr/>
            </a:pPr>
            <a:r>
              <a:rPr lang="en-US" dirty="0" smtClean="0"/>
              <a:t>Joint Fundraising – Processing $</a:t>
            </a:r>
            <a:endParaRPr lang="en-US" dirty="0"/>
          </a:p>
        </p:txBody>
      </p:sp>
      <p:sp>
        <p:nvSpPr>
          <p:cNvPr id="229380"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BE3968F-90FD-4BF4-9EF7-7FF92BC258F5}" type="slidenum">
              <a:rPr lang="en-US" smtClean="0"/>
              <a:pPr/>
              <a:t>215</a:t>
            </a:fld>
            <a:endParaRPr lang="en-US" smtClean="0"/>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t>Joint Fundraising - Transmittal</a:t>
            </a:r>
            <a:endParaRPr lang="en-US" dirty="0"/>
          </a:p>
        </p:txBody>
      </p:sp>
      <p:pic>
        <p:nvPicPr>
          <p:cNvPr id="227330" name="Picture 2"/>
          <p:cNvPicPr>
            <a:picLocks noGrp="1" noChangeAspect="1" noChangeArrowheads="1"/>
          </p:cNvPicPr>
          <p:nvPr>
            <p:ph idx="1"/>
          </p:nvPr>
        </p:nvPicPr>
        <p:blipFill>
          <a:blip r:embed="rId2" cstate="print">
            <a:duotone>
              <a:prstClr val="black"/>
              <a:schemeClr val="bg2">
                <a:lumMod val="75000"/>
                <a:tint val="45000"/>
                <a:satMod val="400000"/>
              </a:schemeClr>
            </a:duotone>
          </a:blip>
          <a:srcRect l="17674" t="19467" r="16328" b="23290"/>
          <a:stretch>
            <a:fillRect/>
          </a:stretch>
        </p:blipFill>
        <p:spPr>
          <a:xfrm>
            <a:off x="2286000" y="1676400"/>
            <a:ext cx="6325493" cy="4389120"/>
          </a:xfrm>
          <a:ln w="12700">
            <a:solidFill>
              <a:schemeClr val="tx1"/>
            </a:solidFill>
          </a:ln>
        </p:spPr>
      </p:pic>
      <p:sp>
        <p:nvSpPr>
          <p:cNvPr id="230404" name="TextBox 5"/>
          <p:cNvSpPr txBox="1">
            <a:spLocks noChangeArrowheads="1"/>
          </p:cNvSpPr>
          <p:nvPr/>
        </p:nvSpPr>
        <p:spPr bwMode="auto">
          <a:xfrm>
            <a:off x="228600" y="1447800"/>
            <a:ext cx="1600200" cy="646113"/>
          </a:xfrm>
          <a:prstGeom prst="rect">
            <a:avLst/>
          </a:prstGeom>
          <a:noFill/>
          <a:ln w="9525">
            <a:noFill/>
            <a:miter lim="800000"/>
            <a:headEnd/>
            <a:tailEnd/>
          </a:ln>
        </p:spPr>
        <p:txBody>
          <a:bodyPr>
            <a:spAutoFit/>
          </a:bodyPr>
          <a:lstStyle/>
          <a:p>
            <a:r>
              <a:rPr lang="en-US"/>
              <a:t>Kurt loves these</a:t>
            </a:r>
          </a:p>
        </p:txBody>
      </p:sp>
      <p:sp>
        <p:nvSpPr>
          <p:cNvPr id="230405"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5D915EF-D1A9-42DF-AAE4-3BE2B92C2457}" type="slidenum">
              <a:rPr lang="en-US" smtClean="0"/>
              <a:pPr/>
              <a:t>216</a:t>
            </a:fld>
            <a:endParaRPr lang="en-US" smtClean="0"/>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1" hangingPunct="1">
              <a:defRPr/>
            </a:pPr>
            <a:r>
              <a:rPr lang="en-US" dirty="0" smtClean="0"/>
              <a:t>Joint Fundraising – Check Requests and Other</a:t>
            </a:r>
            <a:endParaRPr lang="en-US" dirty="0"/>
          </a:p>
        </p:txBody>
      </p:sp>
      <p:pic>
        <p:nvPicPr>
          <p:cNvPr id="228354" name="Picture 2"/>
          <p:cNvPicPr>
            <a:picLocks noGrp="1" noChangeAspect="1" noChangeArrowheads="1"/>
          </p:cNvPicPr>
          <p:nvPr>
            <p:ph idx="1"/>
          </p:nvPr>
        </p:nvPicPr>
        <p:blipFill>
          <a:blip r:embed="rId2" cstate="print">
            <a:duotone>
              <a:prstClr val="black"/>
              <a:schemeClr val="bg2">
                <a:lumMod val="75000"/>
                <a:tint val="45000"/>
                <a:satMod val="400000"/>
              </a:schemeClr>
            </a:duotone>
          </a:blip>
          <a:srcRect l="13634" t="17783" r="12287" b="9821"/>
          <a:stretch>
            <a:fillRect/>
          </a:stretch>
        </p:blipFill>
        <p:spPr>
          <a:xfrm>
            <a:off x="4267200" y="2133600"/>
            <a:ext cx="4191000" cy="3276600"/>
          </a:xfrm>
          <a:ln w="19050">
            <a:solidFill>
              <a:schemeClr val="tx1"/>
            </a:solidFill>
          </a:ln>
        </p:spPr>
      </p:pic>
      <p:sp>
        <p:nvSpPr>
          <p:cNvPr id="231428" name="TextBox 5"/>
          <p:cNvSpPr txBox="1">
            <a:spLocks noChangeArrowheads="1"/>
          </p:cNvSpPr>
          <p:nvPr/>
        </p:nvSpPr>
        <p:spPr bwMode="auto">
          <a:xfrm>
            <a:off x="304800" y="1524000"/>
            <a:ext cx="3657600" cy="3016250"/>
          </a:xfrm>
          <a:prstGeom prst="rect">
            <a:avLst/>
          </a:prstGeom>
          <a:noFill/>
          <a:ln w="9525">
            <a:noFill/>
            <a:miter lim="800000"/>
            <a:headEnd/>
            <a:tailEnd/>
          </a:ln>
        </p:spPr>
        <p:txBody>
          <a:bodyPr>
            <a:spAutoFit/>
          </a:bodyPr>
          <a:lstStyle/>
          <a:p>
            <a:pPr>
              <a:buFont typeface="Arial" charset="0"/>
              <a:buChar char="•"/>
            </a:pPr>
            <a:r>
              <a:rPr lang="en-US"/>
              <a:t>ALL JFRs get their own color, and their own check requests</a:t>
            </a:r>
          </a:p>
          <a:p>
            <a:pPr>
              <a:buFont typeface="Arial" charset="0"/>
              <a:buChar char="•"/>
            </a:pPr>
            <a:endParaRPr lang="en-US"/>
          </a:p>
          <a:p>
            <a:pPr>
              <a:buFont typeface="Arial" charset="0"/>
              <a:buChar char="•"/>
            </a:pPr>
            <a:r>
              <a:rPr lang="en-US"/>
              <a:t>All transmittals and check requests must be printed on the designated color</a:t>
            </a:r>
          </a:p>
          <a:p>
            <a:pPr>
              <a:buFont typeface="Arial" charset="0"/>
              <a:buChar char="•"/>
            </a:pPr>
            <a:endParaRPr lang="en-US"/>
          </a:p>
          <a:p>
            <a:pPr>
              <a:buFont typeface="Arial" charset="0"/>
              <a:buChar char="•"/>
            </a:pPr>
            <a:r>
              <a:rPr lang="en-US" b="1" u="sng">
                <a:solidFill>
                  <a:srgbClr val="FF0000"/>
                </a:solidFill>
              </a:rPr>
              <a:t>DO NOT USE YOUR CREDIT CARD FOR JFR EXPENSES</a:t>
            </a:r>
          </a:p>
          <a:p>
            <a:pPr lvl="1">
              <a:buFont typeface="Arial" charset="0"/>
              <a:buChar char="•"/>
            </a:pPr>
            <a:r>
              <a:rPr lang="en-US" sz="2800" b="1" u="sng">
                <a:solidFill>
                  <a:srgbClr val="FF0000"/>
                </a:solidFill>
              </a:rPr>
              <a:t>USE JACKIE’S</a:t>
            </a:r>
          </a:p>
        </p:txBody>
      </p:sp>
      <p:sp>
        <p:nvSpPr>
          <p:cNvPr id="231429"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541680C-F3D3-4316-B7FA-9AFC75E1D9D8}" type="slidenum">
              <a:rPr lang="en-US" smtClean="0"/>
              <a:pPr/>
              <a:t>217</a:t>
            </a:fld>
            <a:endParaRPr lang="en-US" smtClean="0"/>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Content Placeholder 1"/>
          <p:cNvSpPr>
            <a:spLocks noGrp="1"/>
          </p:cNvSpPr>
          <p:nvPr>
            <p:ph idx="1"/>
          </p:nvPr>
        </p:nvSpPr>
        <p:spPr/>
        <p:txBody>
          <a:bodyPr/>
          <a:lstStyle/>
          <a:p>
            <a:pPr eaLnBrk="1" hangingPunct="1"/>
            <a:r>
              <a:rPr lang="en-US" sz="2000" smtClean="0"/>
              <a:t>Invite approved</a:t>
            </a:r>
          </a:p>
          <a:p>
            <a:pPr eaLnBrk="1" hangingPunct="1"/>
            <a:r>
              <a:rPr lang="en-US" sz="2000" smtClean="0"/>
              <a:t>Account number on postage meter</a:t>
            </a:r>
          </a:p>
          <a:p>
            <a:pPr eaLnBrk="1" hangingPunct="1"/>
            <a:r>
              <a:rPr lang="en-US" sz="2000" smtClean="0"/>
              <a:t>Every donor is setup in NGP</a:t>
            </a:r>
          </a:p>
          <a:p>
            <a:pPr eaLnBrk="1" hangingPunct="1"/>
            <a:r>
              <a:rPr lang="en-US" sz="2000" smtClean="0"/>
              <a:t>Make sure donors NOT exceed contribution limits</a:t>
            </a:r>
          </a:p>
          <a:p>
            <a:pPr eaLnBrk="1" hangingPunct="1"/>
            <a:r>
              <a:rPr lang="en-US" sz="2000" smtClean="0"/>
              <a:t>Colored paper for check requests</a:t>
            </a:r>
          </a:p>
          <a:p>
            <a:pPr eaLnBrk="1" hangingPunct="1"/>
            <a:r>
              <a:rPr lang="en-US" sz="2000" smtClean="0"/>
              <a:t>Colored paper for Contribution Processing Form</a:t>
            </a:r>
          </a:p>
          <a:p>
            <a:pPr eaLnBrk="1" hangingPunct="1"/>
            <a:r>
              <a:rPr lang="en-US" sz="2000" smtClean="0"/>
              <a:t>All charges that NEED to be on Visa should be on JACKIE’s card</a:t>
            </a:r>
          </a:p>
          <a:p>
            <a:pPr eaLnBrk="1" hangingPunct="1"/>
            <a:r>
              <a:rPr lang="en-US" sz="2000" smtClean="0"/>
              <a:t>Give all paperwork to Nirali or Jackie, never to Milly</a:t>
            </a:r>
          </a:p>
          <a:p>
            <a:pPr eaLnBrk="1" hangingPunct="1"/>
            <a:r>
              <a:rPr lang="en-US" sz="2000" smtClean="0"/>
              <a:t>New vendors – need a signed, completed W-9 BEFORE payment: we will withhold payment w/o this)</a:t>
            </a:r>
          </a:p>
          <a:p>
            <a:pPr eaLnBrk="1" hangingPunct="1"/>
            <a:endParaRPr lang="en-US" sz="2000" smtClean="0"/>
          </a:p>
        </p:txBody>
      </p:sp>
      <p:sp>
        <p:nvSpPr>
          <p:cNvPr id="3" name="Title 2"/>
          <p:cNvSpPr>
            <a:spLocks noGrp="1"/>
          </p:cNvSpPr>
          <p:nvPr>
            <p:ph type="title"/>
          </p:nvPr>
        </p:nvSpPr>
        <p:spPr/>
        <p:txBody>
          <a:bodyPr/>
          <a:lstStyle/>
          <a:p>
            <a:pPr eaLnBrk="1" hangingPunct="1">
              <a:defRPr/>
            </a:pPr>
            <a:r>
              <a:rPr lang="en-US" dirty="0" smtClean="0"/>
              <a:t>Joint Fundraising – Checklist</a:t>
            </a:r>
            <a:endParaRPr lang="en-US" dirty="0"/>
          </a:p>
        </p:txBody>
      </p:sp>
      <p:sp>
        <p:nvSpPr>
          <p:cNvPr id="23245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9392D4E6-E21E-46B8-BD92-2CDEC83166C9}" type="slidenum">
              <a:rPr lang="en-US" smtClean="0"/>
              <a:pPr/>
              <a:t>218</a:t>
            </a:fld>
            <a:endParaRPr lang="en-US" smtClean="0"/>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Content Placeholder 1"/>
          <p:cNvSpPr>
            <a:spLocks noGrp="1"/>
          </p:cNvSpPr>
          <p:nvPr>
            <p:ph idx="1"/>
          </p:nvPr>
        </p:nvSpPr>
        <p:spPr/>
        <p:txBody>
          <a:bodyPr/>
          <a:lstStyle/>
          <a:p>
            <a:pPr eaLnBrk="1" hangingPunct="1"/>
            <a:r>
              <a:rPr lang="en-US" smtClean="0"/>
              <a:t>Note about Member Credit…</a:t>
            </a:r>
          </a:p>
        </p:txBody>
      </p:sp>
      <p:sp>
        <p:nvSpPr>
          <p:cNvPr id="3" name="Title 2"/>
          <p:cNvSpPr>
            <a:spLocks noGrp="1"/>
          </p:cNvSpPr>
          <p:nvPr>
            <p:ph type="title"/>
          </p:nvPr>
        </p:nvSpPr>
        <p:spPr/>
        <p:txBody>
          <a:bodyPr/>
          <a:lstStyle/>
          <a:p>
            <a:pPr eaLnBrk="1" hangingPunct="1">
              <a:defRPr/>
            </a:pPr>
            <a:r>
              <a:rPr lang="en-US" dirty="0" smtClean="0"/>
              <a:t>Joint Fundraising</a:t>
            </a:r>
            <a:endParaRPr lang="en-US" dirty="0"/>
          </a:p>
        </p:txBody>
      </p:sp>
      <p:sp>
        <p:nvSpPr>
          <p:cNvPr id="233476"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6B424C1-F349-4D58-8937-3EBCBEA90893}" type="slidenum">
              <a:rPr lang="en-US" smtClean="0"/>
              <a:pPr/>
              <a:t>219</a:t>
            </a:fld>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p:txBody>
          <a:bodyPr/>
          <a:lstStyle/>
          <a:p>
            <a:pPr eaLnBrk="1" hangingPunct="1">
              <a:lnSpc>
                <a:spcPct val="90000"/>
              </a:lnSpc>
            </a:pPr>
            <a:r>
              <a:rPr lang="en-US" sz="2800" dirty="0" smtClean="0"/>
              <a:t>When Members other than NP or SJI have agreed to host an event or meeting, you should always do the following:</a:t>
            </a:r>
          </a:p>
          <a:p>
            <a:pPr lvl="1" eaLnBrk="1" hangingPunct="1">
              <a:lnSpc>
                <a:spcPct val="90000"/>
              </a:lnSpc>
            </a:pPr>
            <a:r>
              <a:rPr lang="en-US" sz="2400" dirty="0" smtClean="0"/>
              <a:t>Get approval from </a:t>
            </a:r>
            <a:r>
              <a:rPr lang="en-US" sz="2400" dirty="0" smtClean="0"/>
              <a:t>Stella </a:t>
            </a:r>
            <a:r>
              <a:rPr lang="en-US" sz="2400" dirty="0" smtClean="0"/>
              <a:t>and Missy</a:t>
            </a:r>
          </a:p>
          <a:p>
            <a:pPr lvl="1" eaLnBrk="1" hangingPunct="1">
              <a:lnSpc>
                <a:spcPct val="90000"/>
              </a:lnSpc>
            </a:pPr>
            <a:r>
              <a:rPr lang="en-US" sz="2400" dirty="0" smtClean="0"/>
              <a:t>Send a Calendar Update for </a:t>
            </a:r>
            <a:r>
              <a:rPr lang="en-US" sz="2400" dirty="0" smtClean="0"/>
              <a:t>Kellie so </a:t>
            </a:r>
            <a:r>
              <a:rPr lang="en-US" sz="2400" dirty="0" smtClean="0"/>
              <a:t>she can add to the master Finance Calendar</a:t>
            </a:r>
          </a:p>
          <a:p>
            <a:pPr lvl="1" eaLnBrk="1" hangingPunct="1">
              <a:lnSpc>
                <a:spcPct val="90000"/>
              </a:lnSpc>
            </a:pPr>
            <a:r>
              <a:rPr lang="en-US" sz="2400" dirty="0" smtClean="0"/>
              <a:t>Prepare briefings and send talking points requests as needed</a:t>
            </a:r>
          </a:p>
          <a:p>
            <a:pPr lvl="1" eaLnBrk="1" hangingPunct="1">
              <a:lnSpc>
                <a:spcPct val="90000"/>
              </a:lnSpc>
            </a:pPr>
            <a:r>
              <a:rPr lang="en-US" sz="2400" dirty="0" smtClean="0"/>
              <a:t>Send the invitation through the normal procedures</a:t>
            </a:r>
          </a:p>
          <a:p>
            <a:pPr lvl="1" eaLnBrk="1" hangingPunct="1">
              <a:lnSpc>
                <a:spcPct val="90000"/>
              </a:lnSpc>
            </a:pPr>
            <a:endParaRPr lang="en-US" sz="2400" dirty="0" smtClean="0"/>
          </a:p>
        </p:txBody>
      </p:sp>
      <p:sp>
        <p:nvSpPr>
          <p:cNvPr id="24578" name="Rectangle 2"/>
          <p:cNvSpPr>
            <a:spLocks noGrp="1" noChangeArrowheads="1"/>
          </p:cNvSpPr>
          <p:nvPr>
            <p:ph type="title"/>
          </p:nvPr>
        </p:nvSpPr>
        <p:spPr/>
        <p:txBody>
          <a:bodyPr/>
          <a:lstStyle/>
          <a:p>
            <a:pPr eaLnBrk="1" fontAlgn="auto" hangingPunct="1">
              <a:spcAft>
                <a:spcPts val="0"/>
              </a:spcAft>
              <a:defRPr/>
            </a:pPr>
            <a:r>
              <a:rPr lang="en-US" dirty="0" smtClean="0"/>
              <a:t>Other Member Scheduling</a:t>
            </a:r>
            <a:endParaRPr lang="en-US" dirty="0"/>
          </a:p>
        </p:txBody>
      </p:sp>
      <p:sp>
        <p:nvSpPr>
          <p:cNvPr id="33796"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E852F23-DB9D-445A-A812-26AB23090259}" type="slidenum">
              <a:rPr lang="en-US" smtClean="0"/>
              <a:pPr/>
              <a:t>22</a:t>
            </a:fld>
            <a:endParaRPr lang="en-US" smtClean="0"/>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eaLnBrk="1" hangingPunct="1">
              <a:defRPr/>
            </a:pPr>
            <a:r>
              <a:rPr lang="en-US" dirty="0" smtClean="0"/>
              <a:t>NGP</a:t>
            </a:r>
            <a:endParaRPr lang="en-US" dirty="0"/>
          </a:p>
        </p:txBody>
      </p:sp>
      <p:sp>
        <p:nvSpPr>
          <p:cNvPr id="234499" name="Subtitle 5"/>
          <p:cNvSpPr>
            <a:spLocks noGrp="1"/>
          </p:cNvSpPr>
          <p:nvPr>
            <p:ph type="subTitle" idx="1"/>
          </p:nvPr>
        </p:nvSpPr>
        <p:spPr>
          <a:xfrm>
            <a:off x="685800" y="3611563"/>
            <a:ext cx="7772400" cy="1200150"/>
          </a:xfrm>
        </p:spPr>
        <p:txBody>
          <a:bodyPr/>
          <a:lstStyle/>
          <a:p>
            <a:pPr marR="0" eaLnBrk="1" hangingPunct="1"/>
            <a:r>
              <a:rPr lang="en-US" smtClean="0"/>
              <a:t>Because You are only as good as your Data</a:t>
            </a:r>
          </a:p>
        </p:txBody>
      </p:sp>
      <p:sp>
        <p:nvSpPr>
          <p:cNvPr id="234500"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074BAD6-2F85-45D5-9C52-FAE4B56F4454}" type="slidenum">
              <a:rPr lang="en-US" smtClean="0"/>
              <a:pPr/>
              <a:t>220</a:t>
            </a:fld>
            <a:endParaRPr lang="en-US" smtClean="0"/>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Content Placeholder 1"/>
          <p:cNvSpPr>
            <a:spLocks noGrp="1"/>
          </p:cNvSpPr>
          <p:nvPr>
            <p:ph idx="1"/>
          </p:nvPr>
        </p:nvSpPr>
        <p:spPr>
          <a:xfrm>
            <a:off x="457200" y="1143000"/>
            <a:ext cx="8229600" cy="4864100"/>
          </a:xfrm>
        </p:spPr>
        <p:txBody>
          <a:bodyPr/>
          <a:lstStyle/>
          <a:p>
            <a:pPr eaLnBrk="1" hangingPunct="1"/>
            <a:r>
              <a:rPr lang="en-US" smtClean="0"/>
              <a:t>NGP should be the main source through which you track all of your data</a:t>
            </a:r>
          </a:p>
          <a:p>
            <a:pPr eaLnBrk="1" hangingPunct="1"/>
            <a:r>
              <a:rPr lang="en-US" smtClean="0"/>
              <a:t>You should not be keeping your data in spreadsheets- you should be generating your spreadsheets out of NGP</a:t>
            </a:r>
          </a:p>
          <a:p>
            <a:pPr eaLnBrk="1" hangingPunct="1"/>
            <a:r>
              <a:rPr lang="en-US" smtClean="0"/>
              <a:t>All of your donor information should be as accurate and up to date as possible</a:t>
            </a:r>
          </a:p>
          <a:p>
            <a:pPr eaLnBrk="1" hangingPunct="1"/>
            <a:r>
              <a:rPr lang="en-US" smtClean="0"/>
              <a:t>Katherine will from now on be sending weekly clean up reports that each region is responsible for taking care of:</a:t>
            </a:r>
          </a:p>
          <a:p>
            <a:pPr lvl="4" eaLnBrk="1" hangingPunct="1"/>
            <a:r>
              <a:rPr lang="en-US" smtClean="0"/>
              <a:t>Bad Addresses</a:t>
            </a:r>
          </a:p>
          <a:p>
            <a:pPr lvl="4" eaLnBrk="1" hangingPunct="1"/>
            <a:r>
              <a:rPr lang="en-US" smtClean="0"/>
              <a:t>Duplicates</a:t>
            </a:r>
          </a:p>
          <a:p>
            <a:pPr lvl="4" eaLnBrk="1" hangingPunct="1"/>
            <a:endParaRPr lang="en-US" smtClean="0"/>
          </a:p>
        </p:txBody>
      </p:sp>
      <p:sp>
        <p:nvSpPr>
          <p:cNvPr id="3" name="Title 2"/>
          <p:cNvSpPr>
            <a:spLocks noGrp="1"/>
          </p:cNvSpPr>
          <p:nvPr>
            <p:ph type="title"/>
          </p:nvPr>
        </p:nvSpPr>
        <p:spPr/>
        <p:txBody>
          <a:bodyPr/>
          <a:lstStyle/>
          <a:p>
            <a:pPr eaLnBrk="1" hangingPunct="1">
              <a:defRPr/>
            </a:pPr>
            <a:r>
              <a:rPr lang="en-US" dirty="0" smtClean="0"/>
              <a:t>NGP</a:t>
            </a:r>
            <a:endParaRPr lang="en-US" dirty="0"/>
          </a:p>
        </p:txBody>
      </p:sp>
      <p:sp>
        <p:nvSpPr>
          <p:cNvPr id="23552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D1987E1-024C-4F64-9293-905A9E62F137}" type="slidenum">
              <a:rPr lang="en-US" smtClean="0"/>
              <a:pPr/>
              <a:t>221</a:t>
            </a:fld>
            <a:endParaRPr lang="en-US" smtClean="0"/>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Content Placeholder 1"/>
          <p:cNvSpPr>
            <a:spLocks noGrp="1"/>
          </p:cNvSpPr>
          <p:nvPr>
            <p:ph idx="1"/>
          </p:nvPr>
        </p:nvSpPr>
        <p:spPr/>
        <p:txBody>
          <a:bodyPr/>
          <a:lstStyle/>
          <a:p>
            <a:pPr eaLnBrk="1" hangingPunct="1"/>
            <a:r>
              <a:rPr lang="en-US" smtClean="0"/>
              <a:t>COMING SOON…</a:t>
            </a:r>
          </a:p>
          <a:p>
            <a:pPr eaLnBrk="1" hangingPunct="1"/>
            <a:endParaRPr lang="en-US" smtClean="0"/>
          </a:p>
          <a:p>
            <a:pPr lvl="1" algn="ctr" eaLnBrk="1" hangingPunct="1"/>
            <a:r>
              <a:rPr lang="en-US" sz="6000" smtClean="0">
                <a:solidFill>
                  <a:srgbClr val="FF0000"/>
                </a:solidFill>
              </a:rPr>
              <a:t>2001 NGP FINANCE TRAINING</a:t>
            </a:r>
          </a:p>
        </p:txBody>
      </p:sp>
      <p:sp>
        <p:nvSpPr>
          <p:cNvPr id="3" name="Title 2"/>
          <p:cNvSpPr>
            <a:spLocks noGrp="1"/>
          </p:cNvSpPr>
          <p:nvPr>
            <p:ph type="title"/>
          </p:nvPr>
        </p:nvSpPr>
        <p:spPr/>
        <p:txBody>
          <a:bodyPr/>
          <a:lstStyle/>
          <a:p>
            <a:pPr eaLnBrk="1" hangingPunct="1">
              <a:defRPr/>
            </a:pPr>
            <a:r>
              <a:rPr lang="en-US" dirty="0" smtClean="0"/>
              <a:t>NGP</a:t>
            </a:r>
            <a:endParaRPr lang="en-US" dirty="0"/>
          </a:p>
        </p:txBody>
      </p:sp>
      <p:sp>
        <p:nvSpPr>
          <p:cNvPr id="236548"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8D8127A-1EC0-454C-AD52-84E375A042A3}" type="slidenum">
              <a:rPr lang="en-US" smtClean="0"/>
              <a:pPr/>
              <a:t>222</a:t>
            </a:fld>
            <a:endParaRPr lang="en-US" smtClean="0"/>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eaLnBrk="1" hangingPunct="1">
              <a:defRPr/>
            </a:pPr>
            <a:r>
              <a:rPr lang="en-US" dirty="0" smtClean="0"/>
              <a:t>Miscellaneous</a:t>
            </a:r>
            <a:endParaRPr lang="en-US" dirty="0"/>
          </a:p>
        </p:txBody>
      </p:sp>
      <p:sp>
        <p:nvSpPr>
          <p:cNvPr id="237571" name="Subtitle 4"/>
          <p:cNvSpPr>
            <a:spLocks noGrp="1"/>
          </p:cNvSpPr>
          <p:nvPr>
            <p:ph type="subTitle" idx="1"/>
          </p:nvPr>
        </p:nvSpPr>
        <p:spPr>
          <a:xfrm>
            <a:off x="685800" y="3611563"/>
            <a:ext cx="7772400" cy="1200150"/>
          </a:xfrm>
        </p:spPr>
        <p:txBody>
          <a:bodyPr/>
          <a:lstStyle/>
          <a:p>
            <a:pPr marR="0" eaLnBrk="1" hangingPunct="1"/>
            <a:endParaRPr lang="en-US" smtClean="0"/>
          </a:p>
        </p:txBody>
      </p:sp>
      <p:sp>
        <p:nvSpPr>
          <p:cNvPr id="237572"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20B88B5-8D4D-4CAE-ACAE-EF1FA760527B}" type="slidenum">
              <a:rPr lang="en-US" smtClean="0"/>
              <a:pPr/>
              <a:t>223</a:t>
            </a:fld>
            <a:endParaRPr lang="en-US" smtClean="0"/>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t>Quarterly Renewals</a:t>
            </a:r>
            <a:endParaRPr lang="en-US" dirty="0"/>
          </a:p>
        </p:txBody>
      </p:sp>
      <p:sp>
        <p:nvSpPr>
          <p:cNvPr id="238595"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09FD9E7-9E93-44F8-B449-0E631C392753}" type="slidenum">
              <a:rPr lang="en-US" smtClean="0"/>
              <a:pPr/>
              <a:t>224</a:t>
            </a:fld>
            <a:endParaRPr lang="en-US" smtClean="0"/>
          </a:p>
        </p:txBody>
      </p:sp>
      <p:pic>
        <p:nvPicPr>
          <p:cNvPr id="238596" name="Picture 2"/>
          <p:cNvPicPr>
            <a:picLocks noGrp="1" noChangeAspect="1" noChangeArrowheads="1"/>
          </p:cNvPicPr>
          <p:nvPr>
            <p:ph idx="1"/>
          </p:nvPr>
        </p:nvPicPr>
        <p:blipFill>
          <a:blip r:embed="rId2" cstate="print"/>
          <a:srcRect l="16328" t="17783" r="50000" b="23289"/>
          <a:stretch>
            <a:fillRect/>
          </a:stretch>
        </p:blipFill>
        <p:spPr>
          <a:xfrm>
            <a:off x="4724400" y="1447800"/>
            <a:ext cx="3527425" cy="4937125"/>
          </a:xfrm>
          <a:noFill/>
          <a:ln w="19050">
            <a:solidFill>
              <a:schemeClr val="tx1"/>
            </a:solidFill>
          </a:ln>
        </p:spPr>
      </p:pic>
      <p:sp>
        <p:nvSpPr>
          <p:cNvPr id="238597" name="TextBox 6"/>
          <p:cNvSpPr txBox="1">
            <a:spLocks noChangeArrowheads="1"/>
          </p:cNvSpPr>
          <p:nvPr/>
        </p:nvSpPr>
        <p:spPr bwMode="auto">
          <a:xfrm>
            <a:off x="228600" y="1371600"/>
            <a:ext cx="4038600" cy="646113"/>
          </a:xfrm>
          <a:prstGeom prst="rect">
            <a:avLst/>
          </a:prstGeom>
          <a:noFill/>
          <a:ln w="9525">
            <a:noFill/>
            <a:miter lim="800000"/>
            <a:headEnd/>
            <a:tailEnd/>
          </a:ln>
        </p:spPr>
        <p:txBody>
          <a:bodyPr>
            <a:spAutoFit/>
          </a:bodyPr>
          <a:lstStyle/>
          <a:p>
            <a:pPr>
              <a:buFont typeface="Arial" charset="0"/>
              <a:buChar char="•"/>
            </a:pPr>
            <a:r>
              <a:rPr lang="en-US"/>
              <a:t>Always use this renewal, DO NOT USE OLD ONES</a:t>
            </a:r>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Content Placeholder 1"/>
          <p:cNvSpPr>
            <a:spLocks noGrp="1"/>
          </p:cNvSpPr>
          <p:nvPr>
            <p:ph idx="1"/>
          </p:nvPr>
        </p:nvSpPr>
        <p:spPr/>
        <p:txBody>
          <a:bodyPr/>
          <a:lstStyle/>
          <a:p>
            <a:pPr eaLnBrk="1" hangingPunct="1"/>
            <a:r>
              <a:rPr lang="en-US" smtClean="0"/>
              <a:t>Missy will handle all political tracking for NP</a:t>
            </a:r>
          </a:p>
          <a:p>
            <a:pPr eaLnBrk="1" hangingPunct="1"/>
            <a:r>
              <a:rPr lang="en-US" smtClean="0"/>
              <a:t>If you receive an email, letter, gift, or anything else from a donor that should be shown to NP or her office, put it in Katherine’s box labeled “Political Tracking”</a:t>
            </a:r>
          </a:p>
        </p:txBody>
      </p:sp>
      <p:sp>
        <p:nvSpPr>
          <p:cNvPr id="3" name="Title 2"/>
          <p:cNvSpPr>
            <a:spLocks noGrp="1"/>
          </p:cNvSpPr>
          <p:nvPr>
            <p:ph type="title"/>
          </p:nvPr>
        </p:nvSpPr>
        <p:spPr/>
        <p:txBody>
          <a:bodyPr/>
          <a:lstStyle/>
          <a:p>
            <a:pPr eaLnBrk="1" hangingPunct="1">
              <a:defRPr/>
            </a:pPr>
            <a:r>
              <a:rPr lang="en-US" dirty="0" smtClean="0"/>
              <a:t>Political Tracking</a:t>
            </a:r>
            <a:endParaRPr lang="en-US" dirty="0"/>
          </a:p>
        </p:txBody>
      </p:sp>
      <p:sp>
        <p:nvSpPr>
          <p:cNvPr id="239620"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3577958-32DA-419F-A9C3-AE6B35328EE3}" type="slidenum">
              <a:rPr lang="en-US" smtClean="0"/>
              <a:pPr/>
              <a:t>225</a:t>
            </a:fld>
            <a:endParaRPr lang="en-US" smtClean="0"/>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Content Placeholder 1"/>
          <p:cNvSpPr>
            <a:spLocks noGrp="1"/>
          </p:cNvSpPr>
          <p:nvPr>
            <p:ph idx="1"/>
          </p:nvPr>
        </p:nvSpPr>
        <p:spPr/>
        <p:txBody>
          <a:bodyPr/>
          <a:lstStyle/>
          <a:p>
            <a:pPr eaLnBrk="1" hangingPunct="1"/>
            <a:r>
              <a:rPr lang="en-US" smtClean="0"/>
              <a:t>Every Thursday (or Friday), Katherine will either send an email or come over to you and ask the following:</a:t>
            </a:r>
          </a:p>
          <a:p>
            <a:pPr lvl="1" eaLnBrk="1" hangingPunct="1"/>
            <a:r>
              <a:rPr lang="en-US" smtClean="0"/>
              <a:t>Which MOCs hosted and/or attended your events that week</a:t>
            </a:r>
          </a:p>
          <a:p>
            <a:pPr lvl="1" eaLnBrk="1" hangingPunct="1"/>
            <a:r>
              <a:rPr lang="en-US" smtClean="0"/>
              <a:t>If you did any donor maintenance (bagels and orchids)</a:t>
            </a:r>
          </a:p>
          <a:p>
            <a:pPr lvl="1" eaLnBrk="1" hangingPunct="1"/>
            <a:r>
              <a:rPr lang="en-US" smtClean="0"/>
              <a:t>This is the information needed for the Weekly Report, which goes to Robby and the Chairman. </a:t>
            </a:r>
          </a:p>
          <a:p>
            <a:pPr lvl="1" eaLnBrk="1" hangingPunct="1"/>
            <a:r>
              <a:rPr lang="en-US" b="1" smtClean="0">
                <a:solidFill>
                  <a:srgbClr val="FF0000"/>
                </a:solidFill>
              </a:rPr>
              <a:t>This information must be correct!</a:t>
            </a:r>
          </a:p>
        </p:txBody>
      </p:sp>
      <p:sp>
        <p:nvSpPr>
          <p:cNvPr id="3" name="Title 2"/>
          <p:cNvSpPr>
            <a:spLocks noGrp="1"/>
          </p:cNvSpPr>
          <p:nvPr>
            <p:ph type="title"/>
          </p:nvPr>
        </p:nvSpPr>
        <p:spPr/>
        <p:txBody>
          <a:bodyPr/>
          <a:lstStyle/>
          <a:p>
            <a:pPr eaLnBrk="1" hangingPunct="1">
              <a:defRPr/>
            </a:pPr>
            <a:r>
              <a:rPr lang="en-US" dirty="0" smtClean="0"/>
              <a:t>Weekly Report for Chairman</a:t>
            </a:r>
            <a:endParaRPr lang="en-US" dirty="0"/>
          </a:p>
        </p:txBody>
      </p:sp>
      <p:sp>
        <p:nvSpPr>
          <p:cNvPr id="24064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E1B2EB4-C1CF-4190-9089-511C37B17D69}" type="slidenum">
              <a:rPr lang="en-US" smtClean="0"/>
              <a:pPr/>
              <a:t>226</a:t>
            </a:fld>
            <a:endParaRPr lang="en-US" smtClean="0"/>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t>Check Requests</a:t>
            </a:r>
            <a:endParaRPr lang="en-US" dirty="0"/>
          </a:p>
        </p:txBody>
      </p:sp>
      <p:pic>
        <p:nvPicPr>
          <p:cNvPr id="241667" name="Picture 2"/>
          <p:cNvPicPr>
            <a:picLocks noGrp="1" noChangeAspect="1" noChangeArrowheads="1"/>
          </p:cNvPicPr>
          <p:nvPr>
            <p:ph idx="1"/>
          </p:nvPr>
        </p:nvPicPr>
        <p:blipFill>
          <a:blip r:embed="rId2" cstate="print"/>
          <a:srcRect l="8620" t="16837" r="50165" b="42757"/>
          <a:stretch>
            <a:fillRect/>
          </a:stretch>
        </p:blipFill>
        <p:spPr>
          <a:xfrm>
            <a:off x="2819400" y="1600200"/>
            <a:ext cx="5829300" cy="4572000"/>
          </a:xfrm>
          <a:noFill/>
          <a:ln w="12700">
            <a:solidFill>
              <a:schemeClr val="tx1"/>
            </a:solidFill>
          </a:ln>
        </p:spPr>
      </p:pic>
      <p:sp>
        <p:nvSpPr>
          <p:cNvPr id="241668" name="Rectangle 6"/>
          <p:cNvSpPr>
            <a:spLocks noChangeArrowheads="1"/>
          </p:cNvSpPr>
          <p:nvPr/>
        </p:nvSpPr>
        <p:spPr bwMode="auto">
          <a:xfrm>
            <a:off x="152400" y="1524000"/>
            <a:ext cx="2819400" cy="4400550"/>
          </a:xfrm>
          <a:prstGeom prst="rect">
            <a:avLst/>
          </a:prstGeom>
          <a:noFill/>
          <a:ln w="9525">
            <a:noFill/>
            <a:miter lim="800000"/>
            <a:headEnd/>
            <a:tailEnd/>
          </a:ln>
        </p:spPr>
        <p:txBody>
          <a:bodyPr>
            <a:spAutoFit/>
          </a:bodyPr>
          <a:lstStyle/>
          <a:p>
            <a:r>
              <a:rPr lang="en-US" sz="2800"/>
              <a:t>ALL must include the following:</a:t>
            </a:r>
          </a:p>
          <a:p>
            <a:r>
              <a:rPr lang="en-US" sz="2800"/>
              <a:t>-Account Code (plus 0)</a:t>
            </a:r>
          </a:p>
          <a:p>
            <a:r>
              <a:rPr lang="en-US" sz="2800"/>
              <a:t>-Dept. Code (Finance is 606, PAC is 602)</a:t>
            </a:r>
          </a:p>
          <a:p>
            <a:r>
              <a:rPr lang="en-US" sz="2800"/>
              <a:t>-Event Code (last 3 digits)</a:t>
            </a:r>
          </a:p>
        </p:txBody>
      </p:sp>
      <p:sp>
        <p:nvSpPr>
          <p:cNvPr id="241669" name="Slide Number Placeholder 7"/>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3DBE977-1C1F-4B37-8895-366433C73678}" type="slidenum">
              <a:rPr lang="en-US" smtClean="0"/>
              <a:pPr/>
              <a:t>227</a:t>
            </a:fld>
            <a:endParaRPr lang="en-US" smtClean="0"/>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defRPr/>
            </a:pPr>
            <a:r>
              <a:rPr lang="en-US" dirty="0" smtClean="0"/>
              <a:t>We are working with NGP to create new, more user-friendly, helpful Call sheets for </a:t>
            </a:r>
            <a:r>
              <a:rPr lang="en-US" dirty="0" err="1" smtClean="0"/>
              <a:t>Ind</a:t>
            </a:r>
            <a:r>
              <a:rPr lang="en-US" dirty="0" smtClean="0"/>
              <a:t>, PAC, and Member Calls</a:t>
            </a:r>
          </a:p>
          <a:p>
            <a:pPr eaLnBrk="1" hangingPunct="1">
              <a:defRPr/>
            </a:pPr>
            <a:endParaRPr lang="en-US" dirty="0" smtClean="0"/>
          </a:p>
          <a:p>
            <a:pPr eaLnBrk="1" hangingPunct="1">
              <a:defRPr/>
            </a:pPr>
            <a:r>
              <a:rPr lang="en-US" dirty="0" smtClean="0"/>
              <a:t>In the meantime, you should still always keep in mind the following:</a:t>
            </a:r>
          </a:p>
          <a:p>
            <a:pPr lvl="1" eaLnBrk="1" hangingPunct="1">
              <a:defRPr/>
            </a:pPr>
            <a:r>
              <a:rPr lang="en-US" dirty="0" smtClean="0"/>
              <a:t>Giving Limits should be correct</a:t>
            </a:r>
          </a:p>
          <a:p>
            <a:pPr lvl="1" eaLnBrk="1" hangingPunct="1">
              <a:defRPr/>
            </a:pPr>
            <a:r>
              <a:rPr lang="en-US" dirty="0" smtClean="0"/>
              <a:t>Phone Numbers should be correct</a:t>
            </a:r>
          </a:p>
          <a:p>
            <a:pPr lvl="1" eaLnBrk="1" hangingPunct="1">
              <a:defRPr/>
            </a:pPr>
            <a:endParaRPr lang="en-US" dirty="0" smtClean="0"/>
          </a:p>
          <a:p>
            <a:pPr marL="365125" lvl="1" indent="-255588" eaLnBrk="1" hangingPunct="1">
              <a:spcBef>
                <a:spcPts val="400"/>
              </a:spcBef>
              <a:buSzPct val="68000"/>
              <a:buFont typeface="Wingdings 3" pitchFamily="18" charset="2"/>
              <a:buChar char=""/>
              <a:defRPr/>
            </a:pPr>
            <a:r>
              <a:rPr lang="en-US" sz="2700" dirty="0" smtClean="0"/>
              <a:t>Note about NP/SJI Call Time…</a:t>
            </a:r>
          </a:p>
          <a:p>
            <a:pPr lvl="1" eaLnBrk="1" hangingPunct="1">
              <a:defRPr/>
            </a:pPr>
            <a:endParaRPr lang="en-US" dirty="0"/>
          </a:p>
        </p:txBody>
      </p:sp>
      <p:sp>
        <p:nvSpPr>
          <p:cNvPr id="3" name="Title 2"/>
          <p:cNvSpPr>
            <a:spLocks noGrp="1"/>
          </p:cNvSpPr>
          <p:nvPr>
            <p:ph type="title"/>
          </p:nvPr>
        </p:nvSpPr>
        <p:spPr/>
        <p:txBody>
          <a:bodyPr/>
          <a:lstStyle/>
          <a:p>
            <a:pPr eaLnBrk="1" hangingPunct="1">
              <a:defRPr/>
            </a:pPr>
            <a:r>
              <a:rPr lang="en-US" dirty="0" smtClean="0"/>
              <a:t>Call Sheets</a:t>
            </a:r>
            <a:endParaRPr lang="en-US" dirty="0"/>
          </a:p>
        </p:txBody>
      </p:sp>
      <p:sp>
        <p:nvSpPr>
          <p:cNvPr id="24269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1B681B8-BAFD-467F-9CDC-08E8A28E8187}" type="slidenum">
              <a:rPr lang="en-US" smtClean="0"/>
              <a:pPr/>
              <a:t>228</a:t>
            </a:fld>
            <a:endParaRPr lang="en-US" smtClean="0"/>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eaLnBrk="1" hangingPunct="1">
              <a:defRPr/>
            </a:pPr>
            <a:r>
              <a:rPr lang="en-US" dirty="0" smtClean="0"/>
              <a:t>ANY QUESTIONS?</a:t>
            </a:r>
            <a:endParaRPr lang="en-US" dirty="0"/>
          </a:p>
        </p:txBody>
      </p:sp>
      <p:sp>
        <p:nvSpPr>
          <p:cNvPr id="243715" name="Subtitle 4"/>
          <p:cNvSpPr>
            <a:spLocks noGrp="1"/>
          </p:cNvSpPr>
          <p:nvPr>
            <p:ph type="subTitle" idx="1"/>
          </p:nvPr>
        </p:nvSpPr>
        <p:spPr>
          <a:xfrm>
            <a:off x="685800" y="3611563"/>
            <a:ext cx="7772400" cy="1200150"/>
          </a:xfrm>
        </p:spPr>
        <p:txBody>
          <a:bodyPr/>
          <a:lstStyle/>
          <a:p>
            <a:pPr marR="0" eaLnBrk="1" hangingPunct="1"/>
            <a:endParaRPr lang="en-US" smtClean="0"/>
          </a:p>
        </p:txBody>
      </p:sp>
      <p:sp>
        <p:nvSpPr>
          <p:cNvPr id="243716"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522C934-0A9A-4AEF-B444-922982B6ECE8}" type="slidenum">
              <a:rPr lang="en-US" smtClean="0"/>
              <a:pPr/>
              <a:t>229</a:t>
            </a:fld>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eaLnBrk="1" hangingPunct="1">
              <a:defRPr/>
            </a:pPr>
            <a:r>
              <a:rPr lang="en-US" dirty="0" smtClean="0"/>
              <a:t>Invitations</a:t>
            </a:r>
            <a:endParaRPr lang="en-US" dirty="0"/>
          </a:p>
        </p:txBody>
      </p:sp>
      <p:sp>
        <p:nvSpPr>
          <p:cNvPr id="34819" name="Subtitle 4"/>
          <p:cNvSpPr>
            <a:spLocks noGrp="1"/>
          </p:cNvSpPr>
          <p:nvPr>
            <p:ph type="subTitle" idx="1"/>
          </p:nvPr>
        </p:nvSpPr>
        <p:spPr>
          <a:xfrm>
            <a:off x="685800" y="3611563"/>
            <a:ext cx="7772400" cy="1200150"/>
          </a:xfrm>
        </p:spPr>
        <p:txBody>
          <a:bodyPr/>
          <a:lstStyle/>
          <a:p>
            <a:pPr marR="0" eaLnBrk="1" hangingPunct="1"/>
            <a:r>
              <a:rPr lang="en-US" dirty="0" smtClean="0"/>
              <a:t>Not as easy as you would think</a:t>
            </a:r>
          </a:p>
        </p:txBody>
      </p:sp>
      <p:sp>
        <p:nvSpPr>
          <p:cNvPr id="34820"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4C37EB3-CC20-4F39-ACC6-F13F6E6C26F7}" type="slidenum">
              <a:rPr lang="en-US" smtClean="0"/>
              <a:pPr/>
              <a:t>23</a:t>
            </a:fld>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457200" y="1481138"/>
            <a:ext cx="8229600" cy="4691062"/>
          </a:xfrm>
        </p:spPr>
        <p:txBody>
          <a:bodyPr>
            <a:normAutofit fontScale="55000" lnSpcReduction="20000"/>
          </a:bodyPr>
          <a:lstStyle/>
          <a:p>
            <a:pPr marL="365760" indent="-256032" eaLnBrk="1" fontAlgn="auto" hangingPunct="1">
              <a:spcAft>
                <a:spcPts val="0"/>
              </a:spcAft>
              <a:buFont typeface="Wingdings 3"/>
              <a:buChar char=""/>
              <a:defRPr/>
            </a:pPr>
            <a:r>
              <a:rPr lang="en-US" sz="2800" dirty="0" smtClean="0"/>
              <a:t>Send Host Vets for potential or confirmed hosts</a:t>
            </a:r>
            <a:endParaRPr lang="en-US" sz="4000" dirty="0" smtClean="0"/>
          </a:p>
          <a:p>
            <a:pPr marL="365760" indent="-256032" eaLnBrk="1" fontAlgn="auto" hangingPunct="1">
              <a:spcAft>
                <a:spcPts val="0"/>
              </a:spcAft>
              <a:buFont typeface="Wingdings 3"/>
              <a:buChar char=""/>
              <a:defRPr/>
            </a:pPr>
            <a:r>
              <a:rPr lang="en-US" sz="2800" dirty="0" err="1" smtClean="0"/>
              <a:t>Regionals</a:t>
            </a:r>
            <a:r>
              <a:rPr lang="en-US" sz="2800" dirty="0" smtClean="0"/>
              <a:t> get approval from Missy and Stella as to hosts and MOCs whose names will be listed on the invite</a:t>
            </a:r>
            <a:r>
              <a:rPr lang="en-US" sz="4000" dirty="0" smtClean="0"/>
              <a:t> </a:t>
            </a:r>
          </a:p>
          <a:p>
            <a:pPr marL="365760" indent="-256032" eaLnBrk="1" fontAlgn="auto" hangingPunct="1">
              <a:spcAft>
                <a:spcPts val="0"/>
              </a:spcAft>
              <a:buFont typeface="Wingdings 3"/>
              <a:buChar char=""/>
              <a:defRPr/>
            </a:pPr>
            <a:r>
              <a:rPr lang="en-US" sz="2800" dirty="0" err="1" smtClean="0"/>
              <a:t>Regionals</a:t>
            </a:r>
            <a:r>
              <a:rPr lang="en-US" sz="2800" dirty="0" smtClean="0"/>
              <a:t> </a:t>
            </a:r>
            <a:r>
              <a:rPr lang="en-US" sz="2800" dirty="0" smtClean="0"/>
              <a:t>design </a:t>
            </a:r>
            <a:r>
              <a:rPr lang="en-US" sz="2800" dirty="0" smtClean="0"/>
              <a:t>the first iteration of the </a:t>
            </a:r>
            <a:r>
              <a:rPr lang="en-US" sz="2800" dirty="0" smtClean="0"/>
              <a:t>invite</a:t>
            </a:r>
            <a:r>
              <a:rPr lang="en-US" sz="4000" dirty="0" smtClean="0"/>
              <a:t> </a:t>
            </a:r>
            <a:r>
              <a:rPr lang="en-US" sz="2800" dirty="0" smtClean="0"/>
              <a:t>and when complete, regional </a:t>
            </a:r>
            <a:r>
              <a:rPr lang="en-US" sz="2800" dirty="0" smtClean="0"/>
              <a:t>gives to Johana</a:t>
            </a:r>
            <a:endParaRPr lang="en-US" sz="4000" dirty="0" smtClean="0"/>
          </a:p>
          <a:p>
            <a:pPr marL="365760" indent="-256032" eaLnBrk="1" fontAlgn="auto" hangingPunct="1">
              <a:spcAft>
                <a:spcPts val="0"/>
              </a:spcAft>
              <a:buFont typeface="Wingdings 3"/>
              <a:buChar char=""/>
              <a:defRPr/>
            </a:pPr>
            <a:r>
              <a:rPr lang="en-US" sz="2800" dirty="0" smtClean="0"/>
              <a:t>Johana gives to Missy and Stella for sign off</a:t>
            </a:r>
            <a:r>
              <a:rPr lang="en-US" sz="4000" dirty="0" smtClean="0"/>
              <a:t> </a:t>
            </a:r>
          </a:p>
          <a:p>
            <a:pPr marL="365760" indent="-256032" eaLnBrk="1" fontAlgn="auto" hangingPunct="1">
              <a:spcAft>
                <a:spcPts val="0"/>
              </a:spcAft>
              <a:buFont typeface="Wingdings 3"/>
              <a:buChar char=""/>
              <a:defRPr/>
            </a:pPr>
            <a:r>
              <a:rPr lang="en-US" sz="2800" dirty="0" smtClean="0"/>
              <a:t>Regionals</a:t>
            </a:r>
            <a:r>
              <a:rPr lang="en-US" sz="2800" dirty="0" smtClean="0"/>
              <a:t> make changes (if need be), and email final </a:t>
            </a:r>
            <a:r>
              <a:rPr lang="en-US" sz="2800" b="1" u="sng" dirty="0" smtClean="0"/>
              <a:t>approved</a:t>
            </a:r>
            <a:r>
              <a:rPr lang="en-US" sz="2800" dirty="0" smtClean="0"/>
              <a:t> version to Hayley Dierker, and CC </a:t>
            </a:r>
            <a:r>
              <a:rPr lang="en-US" sz="2800" dirty="0" smtClean="0"/>
              <a:t>Kellie, your regional team and </a:t>
            </a:r>
            <a:r>
              <a:rPr lang="en-US" sz="2800" dirty="0" smtClean="0"/>
              <a:t>Jesse Ferguson, for legal approval</a:t>
            </a:r>
            <a:r>
              <a:rPr lang="en-US" sz="4000" dirty="0" smtClean="0"/>
              <a:t> </a:t>
            </a:r>
          </a:p>
          <a:p>
            <a:pPr marL="621792" lvl="1" eaLnBrk="1" fontAlgn="auto" hangingPunct="1">
              <a:spcBef>
                <a:spcPts val="324"/>
              </a:spcBef>
              <a:spcAft>
                <a:spcPts val="0"/>
              </a:spcAft>
              <a:buFont typeface="Verdana"/>
              <a:buChar char="◦"/>
              <a:defRPr/>
            </a:pPr>
            <a:r>
              <a:rPr lang="en-US" sz="2400" dirty="0" smtClean="0"/>
              <a:t>Please make the subject, “For Legal Approval: January 30</a:t>
            </a:r>
            <a:r>
              <a:rPr lang="en-US" sz="2400" baseline="30000" dirty="0" smtClean="0"/>
              <a:t>th</a:t>
            </a:r>
            <a:r>
              <a:rPr lang="en-US" sz="2400" dirty="0" smtClean="0"/>
              <a:t> Midnight Snack” or something referencing the event</a:t>
            </a:r>
          </a:p>
          <a:p>
            <a:pPr marL="365760" indent="-256032" eaLnBrk="1" fontAlgn="auto" hangingPunct="1">
              <a:spcAft>
                <a:spcPts val="0"/>
              </a:spcAft>
              <a:buFont typeface="Wingdings 3"/>
              <a:buChar char=""/>
              <a:defRPr/>
            </a:pPr>
            <a:r>
              <a:rPr lang="en-US" sz="2800" dirty="0" smtClean="0"/>
              <a:t>Hayley will either respond that the invite is good to go, or give you changes. Once an invite has been approved by legal, send it to Kellie and she will send to NP’s office for final sign off</a:t>
            </a:r>
            <a:r>
              <a:rPr lang="en-US" sz="4000" dirty="0" smtClean="0"/>
              <a:t> </a:t>
            </a:r>
          </a:p>
          <a:p>
            <a:pPr marL="365760" indent="-256032" eaLnBrk="1" fontAlgn="auto" hangingPunct="1">
              <a:spcAft>
                <a:spcPts val="0"/>
              </a:spcAft>
              <a:buFont typeface="Wingdings 3"/>
              <a:buChar char=""/>
              <a:defRPr/>
            </a:pPr>
            <a:r>
              <a:rPr lang="en-US" sz="2800" dirty="0" smtClean="0"/>
              <a:t>Once Kellie hears back from NP”s office, she will let you know that the invite is good to send out</a:t>
            </a:r>
            <a:r>
              <a:rPr lang="en-US" sz="4000" dirty="0" smtClean="0"/>
              <a:t> </a:t>
            </a:r>
          </a:p>
          <a:p>
            <a:pPr marL="365760" indent="-256032" eaLnBrk="1" fontAlgn="auto" hangingPunct="1">
              <a:spcAft>
                <a:spcPts val="0"/>
              </a:spcAft>
              <a:buFont typeface="Wingdings 3"/>
              <a:buChar char=""/>
              <a:defRPr/>
            </a:pPr>
            <a:r>
              <a:rPr lang="en-US" sz="2800" dirty="0" smtClean="0"/>
              <a:t>Prior to sending out, Regionals send to all hosts and MOCs who have agreed to lend their name to invite.  </a:t>
            </a:r>
            <a:r>
              <a:rPr lang="en-US" sz="2800" dirty="0" smtClean="0"/>
              <a:t>All hosts and Members on the invite MUST approve their own name. </a:t>
            </a:r>
            <a:r>
              <a:rPr lang="en-US" sz="2800" dirty="0" smtClean="0"/>
              <a:t> (</a:t>
            </a:r>
            <a:r>
              <a:rPr lang="en-US" sz="2800" dirty="0" smtClean="0"/>
              <a:t>You don’t have to cc Kellie on this part)</a:t>
            </a:r>
            <a:endParaRPr lang="en-US" sz="4000" dirty="0" smtClean="0"/>
          </a:p>
          <a:p>
            <a:pPr marL="365760" indent="-256032" eaLnBrk="1" fontAlgn="auto" hangingPunct="1">
              <a:lnSpc>
                <a:spcPct val="90000"/>
              </a:lnSpc>
              <a:spcAft>
                <a:spcPts val="0"/>
              </a:spcAft>
              <a:buFontTx/>
              <a:buNone/>
              <a:defRPr/>
            </a:pPr>
            <a:endParaRPr lang="en-US" sz="2800" dirty="0"/>
          </a:p>
        </p:txBody>
      </p:sp>
      <p:sp>
        <p:nvSpPr>
          <p:cNvPr id="26626"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t>Invite Approval Process: NP Events</a:t>
            </a:r>
            <a:endParaRPr lang="en-US" dirty="0"/>
          </a:p>
        </p:txBody>
      </p:sp>
      <p:sp>
        <p:nvSpPr>
          <p:cNvPr id="3584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9E596D2-9696-41B3-B70E-B3599595338B}" type="slidenum">
              <a:rPr lang="en-US" smtClean="0"/>
              <a:pPr/>
              <a:t>24</a:t>
            </a:fld>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p:txBody>
          <a:bodyPr>
            <a:normAutofit fontScale="55000" lnSpcReduction="20000"/>
          </a:bodyPr>
          <a:lstStyle/>
          <a:p>
            <a:pPr marL="365760" indent="-256032" eaLnBrk="1" fontAlgn="auto" hangingPunct="1">
              <a:spcAft>
                <a:spcPts val="0"/>
              </a:spcAft>
              <a:buFont typeface="Wingdings 3"/>
              <a:buChar char=""/>
              <a:defRPr/>
            </a:pPr>
            <a:r>
              <a:rPr lang="en-US" sz="2800" dirty="0" smtClean="0"/>
              <a:t>Sent Host Vets for potential or confirmed hosts</a:t>
            </a:r>
            <a:endParaRPr lang="en-US" sz="4000" dirty="0" smtClean="0"/>
          </a:p>
          <a:p>
            <a:pPr marL="365760" indent="-256032" eaLnBrk="1" fontAlgn="auto" hangingPunct="1">
              <a:spcAft>
                <a:spcPts val="0"/>
              </a:spcAft>
              <a:buFont typeface="Wingdings 3"/>
              <a:buChar char=""/>
              <a:defRPr/>
            </a:pPr>
            <a:r>
              <a:rPr lang="en-US" sz="2800" dirty="0" err="1" smtClean="0"/>
              <a:t>Regionals</a:t>
            </a:r>
            <a:r>
              <a:rPr lang="en-US" sz="2800" dirty="0" smtClean="0"/>
              <a:t> get approval from Missy and Lindsey as to hosts and MOCs whose names will be listed on the invite</a:t>
            </a:r>
            <a:r>
              <a:rPr lang="en-US" sz="4000" dirty="0" smtClean="0"/>
              <a:t> </a:t>
            </a:r>
          </a:p>
          <a:p>
            <a:pPr marL="365760" indent="-256032" eaLnBrk="1" fontAlgn="auto" hangingPunct="1">
              <a:spcAft>
                <a:spcPts val="0"/>
              </a:spcAft>
              <a:buFont typeface="Wingdings 3"/>
              <a:buChar char=""/>
              <a:defRPr/>
            </a:pPr>
            <a:r>
              <a:rPr lang="en-US" sz="2800" dirty="0" err="1" smtClean="0"/>
              <a:t>Regionals</a:t>
            </a:r>
            <a:r>
              <a:rPr lang="en-US" sz="2800" dirty="0" smtClean="0"/>
              <a:t> design the first iteration of the invite</a:t>
            </a:r>
            <a:r>
              <a:rPr lang="en-US" sz="4000" dirty="0" smtClean="0"/>
              <a:t> </a:t>
            </a:r>
            <a:r>
              <a:rPr lang="en-US" sz="2800" dirty="0" smtClean="0"/>
              <a:t>and when complete, regional gives to Johana</a:t>
            </a:r>
            <a:endParaRPr lang="en-US" sz="4000" dirty="0" smtClean="0"/>
          </a:p>
          <a:p>
            <a:pPr marL="365760" indent="-256032" eaLnBrk="1" fontAlgn="auto" hangingPunct="1">
              <a:spcAft>
                <a:spcPts val="0"/>
              </a:spcAft>
              <a:buFont typeface="Wingdings 3"/>
              <a:buChar char=""/>
              <a:defRPr/>
            </a:pPr>
            <a:r>
              <a:rPr lang="en-US" sz="2800" dirty="0" smtClean="0"/>
              <a:t>Johana gives </a:t>
            </a:r>
            <a:r>
              <a:rPr lang="en-US" sz="2800" dirty="0" smtClean="0"/>
              <a:t>to Missy and </a:t>
            </a:r>
            <a:r>
              <a:rPr lang="en-US" sz="2800" dirty="0" smtClean="0"/>
              <a:t>Stella for </a:t>
            </a:r>
            <a:r>
              <a:rPr lang="en-US" sz="2800" dirty="0" smtClean="0"/>
              <a:t>sign off</a:t>
            </a:r>
            <a:r>
              <a:rPr lang="en-US" sz="4000" dirty="0" smtClean="0"/>
              <a:t> </a:t>
            </a:r>
          </a:p>
          <a:p>
            <a:pPr marL="365760" indent="-256032" eaLnBrk="1" fontAlgn="auto" hangingPunct="1">
              <a:spcAft>
                <a:spcPts val="0"/>
              </a:spcAft>
              <a:buFont typeface="Wingdings 3"/>
              <a:buChar char=""/>
              <a:defRPr/>
            </a:pPr>
            <a:r>
              <a:rPr lang="en-US" sz="2800" dirty="0" err="1" smtClean="0"/>
              <a:t>Regionals</a:t>
            </a:r>
            <a:r>
              <a:rPr lang="en-US" sz="2800" dirty="0" smtClean="0"/>
              <a:t> make changes (if need be), and email final </a:t>
            </a:r>
            <a:r>
              <a:rPr lang="en-US" sz="2800" b="1" u="sng" dirty="0" smtClean="0"/>
              <a:t>approved</a:t>
            </a:r>
            <a:r>
              <a:rPr lang="en-US" sz="2800" dirty="0" smtClean="0"/>
              <a:t> version to </a:t>
            </a:r>
            <a:r>
              <a:rPr lang="en-US" sz="2800" dirty="0" smtClean="0"/>
              <a:t>Hayley, </a:t>
            </a:r>
            <a:r>
              <a:rPr lang="en-US" sz="2800" dirty="0" smtClean="0"/>
              <a:t>and CC </a:t>
            </a:r>
            <a:r>
              <a:rPr lang="en-US" sz="2800" dirty="0" smtClean="0"/>
              <a:t>Kellie, your regional team and Jesse Ferguson, </a:t>
            </a:r>
            <a:r>
              <a:rPr lang="en-US" sz="2800" dirty="0" smtClean="0"/>
              <a:t>for legal approval</a:t>
            </a:r>
            <a:r>
              <a:rPr lang="en-US" sz="4000" dirty="0" smtClean="0"/>
              <a:t> </a:t>
            </a:r>
          </a:p>
          <a:p>
            <a:pPr marL="621792" lvl="1" eaLnBrk="1" fontAlgn="auto" hangingPunct="1">
              <a:spcBef>
                <a:spcPts val="324"/>
              </a:spcBef>
              <a:spcAft>
                <a:spcPts val="0"/>
              </a:spcAft>
              <a:buFont typeface="Verdana"/>
              <a:buChar char="◦"/>
              <a:defRPr/>
            </a:pPr>
            <a:r>
              <a:rPr lang="en-US" sz="2400" dirty="0" smtClean="0"/>
              <a:t>Please make the subject, “For Legal Approval: January 30th Midnight Snack” or something referencing the event</a:t>
            </a:r>
            <a:endParaRPr lang="en-US" sz="3600" dirty="0" smtClean="0"/>
          </a:p>
          <a:p>
            <a:pPr marL="365760" indent="-256032" eaLnBrk="1" fontAlgn="auto" hangingPunct="1">
              <a:spcAft>
                <a:spcPts val="0"/>
              </a:spcAft>
              <a:buFont typeface="Wingdings 3"/>
              <a:buChar char=""/>
              <a:defRPr/>
            </a:pPr>
            <a:r>
              <a:rPr lang="en-US" sz="2800" dirty="0" smtClean="0"/>
              <a:t>Hayley </a:t>
            </a:r>
            <a:r>
              <a:rPr lang="en-US" sz="2800" dirty="0" smtClean="0"/>
              <a:t>will either respond that the invite is good to go, or give you changes. Once you have either made the changes or gotten sign off, email it to </a:t>
            </a:r>
            <a:r>
              <a:rPr lang="en-US" sz="2800" dirty="0" smtClean="0"/>
              <a:t>Kellie, </a:t>
            </a:r>
            <a:r>
              <a:rPr lang="en-US" sz="2800" dirty="0" smtClean="0"/>
              <a:t>who will send to </a:t>
            </a:r>
            <a:r>
              <a:rPr lang="en-US" sz="2800" dirty="0" smtClean="0"/>
              <a:t>Brenna for </a:t>
            </a:r>
            <a:r>
              <a:rPr lang="en-US" sz="2800" dirty="0" smtClean="0"/>
              <a:t>approval</a:t>
            </a:r>
            <a:endParaRPr lang="en-US" sz="4000" dirty="0" smtClean="0"/>
          </a:p>
          <a:p>
            <a:pPr marL="621792" lvl="1" eaLnBrk="1" fontAlgn="auto" hangingPunct="1">
              <a:spcBef>
                <a:spcPts val="324"/>
              </a:spcBef>
              <a:spcAft>
                <a:spcPts val="0"/>
              </a:spcAft>
              <a:buFont typeface="Verdana"/>
              <a:buChar char="◦"/>
              <a:defRPr/>
            </a:pPr>
            <a:r>
              <a:rPr lang="en-US" sz="2400" dirty="0" smtClean="0"/>
              <a:t>Please make the subject, “For SJI Approval: January 30th Midnight Snack” or something referencing the event</a:t>
            </a:r>
            <a:endParaRPr lang="en-US" sz="3600" dirty="0" smtClean="0"/>
          </a:p>
          <a:p>
            <a:pPr marL="365760" indent="-256032" eaLnBrk="1" fontAlgn="auto" hangingPunct="1">
              <a:spcAft>
                <a:spcPts val="0"/>
              </a:spcAft>
              <a:buFont typeface="Wingdings 3"/>
              <a:buChar char=""/>
              <a:defRPr/>
            </a:pPr>
            <a:r>
              <a:rPr lang="en-US" sz="2800" dirty="0" smtClean="0"/>
              <a:t>Once an invite has been approved by SJI’s office, you are good to send out once all other MOCs and/or hosts have approved their names</a:t>
            </a:r>
            <a:endParaRPr lang="en-US" sz="4000" dirty="0" smtClean="0"/>
          </a:p>
          <a:p>
            <a:pPr marL="365760" indent="-256032" eaLnBrk="1" fontAlgn="auto" hangingPunct="1">
              <a:spcAft>
                <a:spcPts val="0"/>
              </a:spcAft>
              <a:buFont typeface="Wingdings 3"/>
              <a:buChar char=""/>
              <a:defRPr/>
            </a:pPr>
            <a:r>
              <a:rPr lang="en-US" sz="2800" dirty="0" smtClean="0"/>
              <a:t>Prior to sending out, </a:t>
            </a:r>
            <a:r>
              <a:rPr lang="en-US" sz="2800" dirty="0" err="1" smtClean="0"/>
              <a:t>Regionals</a:t>
            </a:r>
            <a:r>
              <a:rPr lang="en-US" sz="2800" dirty="0" smtClean="0"/>
              <a:t> send to all hosts and MOCs who have agreed to lend their name to invite.  All hosts and Members on the invite MUST approve their own name.  </a:t>
            </a:r>
            <a:r>
              <a:rPr lang="en-US" sz="2800" dirty="0" smtClean="0"/>
              <a:t>(You don’t have to cc </a:t>
            </a:r>
            <a:r>
              <a:rPr lang="en-US" sz="2800" dirty="0" smtClean="0"/>
              <a:t>Kellie on </a:t>
            </a:r>
            <a:r>
              <a:rPr lang="en-US" sz="2800" dirty="0" smtClean="0"/>
              <a:t>this part)</a:t>
            </a:r>
            <a:endParaRPr lang="en-US" sz="4000" dirty="0" smtClean="0"/>
          </a:p>
          <a:p>
            <a:pPr marL="365760" indent="-256032" eaLnBrk="1" fontAlgn="auto" hangingPunct="1">
              <a:lnSpc>
                <a:spcPct val="90000"/>
              </a:lnSpc>
              <a:spcAft>
                <a:spcPts val="0"/>
              </a:spcAft>
              <a:buFontTx/>
              <a:buNone/>
              <a:defRPr/>
            </a:pPr>
            <a:endParaRPr lang="en-US" sz="2800" dirty="0"/>
          </a:p>
        </p:txBody>
      </p:sp>
      <p:sp>
        <p:nvSpPr>
          <p:cNvPr id="26626"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t>Invite Approval Process: SJI Events</a:t>
            </a:r>
            <a:endParaRPr lang="en-US" dirty="0"/>
          </a:p>
        </p:txBody>
      </p:sp>
      <p:sp>
        <p:nvSpPr>
          <p:cNvPr id="36868"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B1669A7-F64D-4FC5-8A62-CAEFB6BDD6C1}" type="slidenum">
              <a:rPr lang="en-US" smtClean="0"/>
              <a:pPr/>
              <a:t>25</a:t>
            </a:fld>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p:txBody>
          <a:bodyPr>
            <a:normAutofit fontScale="62500" lnSpcReduction="20000"/>
          </a:bodyPr>
          <a:lstStyle/>
          <a:p>
            <a:pPr marL="365760" indent="-256032" eaLnBrk="1" fontAlgn="auto" hangingPunct="1">
              <a:spcAft>
                <a:spcPts val="0"/>
              </a:spcAft>
              <a:buFont typeface="Wingdings 3"/>
              <a:buChar char=""/>
              <a:defRPr/>
            </a:pPr>
            <a:r>
              <a:rPr lang="en-US" sz="2800" dirty="0" smtClean="0"/>
              <a:t>Regional's get approval from Missy and </a:t>
            </a:r>
            <a:r>
              <a:rPr lang="en-US" sz="2800" dirty="0" smtClean="0"/>
              <a:t>Stella as </a:t>
            </a:r>
            <a:r>
              <a:rPr lang="en-US" sz="2800" dirty="0" smtClean="0"/>
              <a:t>to hosts and MOCs whose names will be listed on the invite</a:t>
            </a:r>
            <a:r>
              <a:rPr lang="en-US" sz="4000" dirty="0" smtClean="0"/>
              <a:t> </a:t>
            </a:r>
          </a:p>
          <a:p>
            <a:pPr marL="365760" indent="-256032" eaLnBrk="1" fontAlgn="auto" hangingPunct="1">
              <a:spcAft>
                <a:spcPts val="0"/>
              </a:spcAft>
              <a:buFont typeface="Wingdings 3"/>
              <a:buChar char=""/>
              <a:defRPr/>
            </a:pPr>
            <a:r>
              <a:rPr lang="en-US" sz="2800" dirty="0" err="1" smtClean="0"/>
              <a:t>Regionals</a:t>
            </a:r>
            <a:r>
              <a:rPr lang="en-US" sz="2800" dirty="0" smtClean="0"/>
              <a:t> design the first iteration of the invite</a:t>
            </a:r>
            <a:r>
              <a:rPr lang="en-US" sz="4000" dirty="0" smtClean="0"/>
              <a:t> </a:t>
            </a:r>
            <a:r>
              <a:rPr lang="en-US" sz="2800" dirty="0" smtClean="0"/>
              <a:t>and when complete, regional gives to Johana</a:t>
            </a:r>
            <a:endParaRPr lang="en-US" sz="4000" dirty="0" smtClean="0"/>
          </a:p>
          <a:p>
            <a:pPr marL="365760" indent="-256032" eaLnBrk="1" fontAlgn="auto" hangingPunct="1">
              <a:spcAft>
                <a:spcPts val="0"/>
              </a:spcAft>
              <a:buFont typeface="Wingdings 3"/>
              <a:buChar char=""/>
              <a:defRPr/>
            </a:pPr>
            <a:r>
              <a:rPr lang="en-US" sz="2800" dirty="0" smtClean="0"/>
              <a:t>Kellie </a:t>
            </a:r>
            <a:r>
              <a:rPr lang="en-US" sz="2800" dirty="0" smtClean="0"/>
              <a:t>gives to Missy and Lindsey for sign off</a:t>
            </a:r>
            <a:r>
              <a:rPr lang="en-US" sz="4000" dirty="0" smtClean="0"/>
              <a:t> </a:t>
            </a:r>
          </a:p>
          <a:p>
            <a:pPr marL="365760" indent="-256032" eaLnBrk="1" fontAlgn="auto" hangingPunct="1">
              <a:spcAft>
                <a:spcPts val="0"/>
              </a:spcAft>
              <a:buFont typeface="Wingdings 3"/>
              <a:buChar char=""/>
              <a:defRPr/>
            </a:pPr>
            <a:r>
              <a:rPr lang="en-US" sz="2800" dirty="0" smtClean="0"/>
              <a:t>Regional's make changes (if need be), and email final </a:t>
            </a:r>
            <a:r>
              <a:rPr lang="en-US" sz="2800" b="1" u="sng" dirty="0" smtClean="0"/>
              <a:t>approved</a:t>
            </a:r>
            <a:r>
              <a:rPr lang="en-US" sz="2800" dirty="0" smtClean="0"/>
              <a:t> version to Kristie and Beth, and CC Katherine, for legal approval</a:t>
            </a:r>
            <a:r>
              <a:rPr lang="en-US" sz="4000" dirty="0" smtClean="0"/>
              <a:t> </a:t>
            </a:r>
          </a:p>
          <a:p>
            <a:pPr marL="621792" lvl="1" eaLnBrk="1" fontAlgn="auto" hangingPunct="1">
              <a:spcBef>
                <a:spcPts val="324"/>
              </a:spcBef>
              <a:spcAft>
                <a:spcPts val="0"/>
              </a:spcAft>
              <a:buFont typeface="Verdana"/>
              <a:buChar char="◦"/>
              <a:defRPr/>
            </a:pPr>
            <a:r>
              <a:rPr lang="en-US" sz="2400" dirty="0" smtClean="0"/>
              <a:t>Please make the subject, “For Legal Approval: January 30th Midnight Snack” or something referencing the event</a:t>
            </a:r>
            <a:endParaRPr lang="en-US" sz="3600" dirty="0" smtClean="0"/>
          </a:p>
          <a:p>
            <a:pPr marL="365760" indent="-256032" eaLnBrk="1" fontAlgn="auto" hangingPunct="1">
              <a:spcAft>
                <a:spcPts val="0"/>
              </a:spcAft>
              <a:buFont typeface="Wingdings 3"/>
              <a:buChar char=""/>
              <a:defRPr/>
            </a:pPr>
            <a:r>
              <a:rPr lang="en-US" sz="2800" dirty="0" smtClean="0"/>
              <a:t>Kristie or Beth will either respond that the invite is good to go, or give you changes. Once you have either made the changes or gotten sign off from them, you are good to send out once all other MOCs and/or hosts have approved their names</a:t>
            </a:r>
            <a:endParaRPr lang="en-US" sz="4000" dirty="0" smtClean="0"/>
          </a:p>
          <a:p>
            <a:pPr marL="365760" indent="-256032" eaLnBrk="1" fontAlgn="auto" hangingPunct="1">
              <a:spcAft>
                <a:spcPts val="0"/>
              </a:spcAft>
              <a:buFont typeface="Wingdings 3"/>
              <a:buChar char=""/>
              <a:defRPr/>
            </a:pPr>
            <a:r>
              <a:rPr lang="en-US" sz="2800" dirty="0" smtClean="0"/>
              <a:t>Prior to sending out, </a:t>
            </a:r>
            <a:r>
              <a:rPr lang="en-US" sz="2800" dirty="0" err="1" smtClean="0"/>
              <a:t>Regionals</a:t>
            </a:r>
            <a:r>
              <a:rPr lang="en-US" sz="2800" dirty="0" smtClean="0"/>
              <a:t> send to all hosts and MOCs who have agreed to lend their name to invite.  All hosts and Members on the invite MUST approve their own name.  (You don’t have to cc Katherine on this part)</a:t>
            </a:r>
            <a:endParaRPr lang="en-US" sz="4000" dirty="0" smtClean="0"/>
          </a:p>
          <a:p>
            <a:pPr marL="365760" indent="-256032" eaLnBrk="1" fontAlgn="auto" hangingPunct="1">
              <a:lnSpc>
                <a:spcPct val="90000"/>
              </a:lnSpc>
              <a:spcAft>
                <a:spcPts val="0"/>
              </a:spcAft>
              <a:buFontTx/>
              <a:buNone/>
              <a:defRPr/>
            </a:pPr>
            <a:endParaRPr lang="en-US" sz="2800" dirty="0"/>
          </a:p>
        </p:txBody>
      </p:sp>
      <p:sp>
        <p:nvSpPr>
          <p:cNvPr id="26626"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t>Invite Approval Process: Other Member Events	</a:t>
            </a:r>
            <a:endParaRPr lang="en-US" dirty="0"/>
          </a:p>
        </p:txBody>
      </p:sp>
      <p:sp>
        <p:nvSpPr>
          <p:cNvPr id="3789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CF7FB70-70DC-482D-BA21-0CE0464B0756}" type="slidenum">
              <a:rPr lang="en-US" smtClean="0"/>
              <a:pPr/>
              <a:t>26</a:t>
            </a:fld>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p:txBody>
          <a:bodyPr/>
          <a:lstStyle/>
          <a:p>
            <a:pPr eaLnBrk="1" hangingPunct="1">
              <a:buFont typeface="Wingdings 3" pitchFamily="18" charset="2"/>
              <a:buNone/>
            </a:pPr>
            <a:endParaRPr lang="en-US" sz="2800" b="1" smtClean="0">
              <a:solidFill>
                <a:srgbClr val="FF0000"/>
              </a:solidFill>
            </a:endParaRPr>
          </a:p>
          <a:p>
            <a:pPr eaLnBrk="1" hangingPunct="1"/>
            <a:r>
              <a:rPr lang="en-US" sz="2800" b="1" smtClean="0">
                <a:solidFill>
                  <a:srgbClr val="FF0000"/>
                </a:solidFill>
              </a:rPr>
              <a:t>*Note: as always, remember that each of your hosts should pass vetting and have a record set up in NGP before going on an invite draft.  I recommend you send your hosts vets up ASAP, even if they are not confirmed to host yet. You don’t want a pending host vet to hold up your invite!!!!!</a:t>
            </a:r>
          </a:p>
          <a:p>
            <a:pPr eaLnBrk="1" hangingPunct="1">
              <a:lnSpc>
                <a:spcPct val="90000"/>
              </a:lnSpc>
              <a:buFontTx/>
              <a:buNone/>
            </a:pPr>
            <a:endParaRPr lang="en-US" sz="2800" smtClean="0"/>
          </a:p>
        </p:txBody>
      </p:sp>
      <p:sp>
        <p:nvSpPr>
          <p:cNvPr id="26626" name="Rectangle 2"/>
          <p:cNvSpPr>
            <a:spLocks noGrp="1" noChangeArrowheads="1"/>
          </p:cNvSpPr>
          <p:nvPr>
            <p:ph type="title"/>
          </p:nvPr>
        </p:nvSpPr>
        <p:spPr/>
        <p:txBody>
          <a:bodyPr/>
          <a:lstStyle/>
          <a:p>
            <a:pPr eaLnBrk="1" fontAlgn="auto" hangingPunct="1">
              <a:spcAft>
                <a:spcPts val="0"/>
              </a:spcAft>
              <a:defRPr/>
            </a:pPr>
            <a:r>
              <a:rPr lang="en-US" dirty="0" smtClean="0"/>
              <a:t>Invite Approval Process</a:t>
            </a:r>
            <a:endParaRPr lang="en-US" dirty="0"/>
          </a:p>
        </p:txBody>
      </p:sp>
      <p:sp>
        <p:nvSpPr>
          <p:cNvPr id="38916"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4CA1D40-10A0-4890-948E-26FEFC5D3060}" type="slidenum">
              <a:rPr lang="en-US" smtClean="0"/>
              <a:pPr/>
              <a:t>27</a:t>
            </a:fld>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t>Invite Reply Template</a:t>
            </a:r>
            <a:endParaRPr lang="en-US" dirty="0"/>
          </a:p>
        </p:txBody>
      </p:sp>
      <p:pic>
        <p:nvPicPr>
          <p:cNvPr id="39939" name="Picture 2"/>
          <p:cNvPicPr>
            <a:picLocks noGrp="1" noChangeAspect="1" noChangeArrowheads="1"/>
          </p:cNvPicPr>
          <p:nvPr>
            <p:ph idx="1"/>
          </p:nvPr>
        </p:nvPicPr>
        <p:blipFill>
          <a:blip r:embed="rId2" cstate="print"/>
          <a:srcRect l="19022" t="16054" r="17674" b="8395"/>
          <a:stretch>
            <a:fillRect/>
          </a:stretch>
        </p:blipFill>
        <p:spPr>
          <a:xfrm>
            <a:off x="4343400" y="1447800"/>
            <a:ext cx="4584700" cy="4389438"/>
          </a:xfrm>
          <a:noFill/>
          <a:ln w="19050">
            <a:solidFill>
              <a:schemeClr val="tx1"/>
            </a:solidFill>
          </a:ln>
        </p:spPr>
      </p:pic>
      <p:sp>
        <p:nvSpPr>
          <p:cNvPr id="39940" name="TextBox 4"/>
          <p:cNvSpPr txBox="1">
            <a:spLocks noChangeArrowheads="1"/>
          </p:cNvSpPr>
          <p:nvPr/>
        </p:nvSpPr>
        <p:spPr bwMode="auto">
          <a:xfrm>
            <a:off x="457200" y="1447800"/>
            <a:ext cx="3810000" cy="2862322"/>
          </a:xfrm>
          <a:prstGeom prst="rect">
            <a:avLst/>
          </a:prstGeom>
          <a:noFill/>
          <a:ln w="9525">
            <a:noFill/>
            <a:miter lim="800000"/>
            <a:headEnd/>
            <a:tailEnd/>
          </a:ln>
        </p:spPr>
        <p:txBody>
          <a:bodyPr>
            <a:spAutoFit/>
          </a:bodyPr>
          <a:lstStyle/>
          <a:p>
            <a:pPr>
              <a:buFont typeface="Arial" charset="0"/>
              <a:buChar char="•"/>
            </a:pPr>
            <a:r>
              <a:rPr lang="en-US" sz="2000" dirty="0"/>
              <a:t>While many invites are created using previous invites as a template, the reply MUST contain the information in the format seen here.</a:t>
            </a:r>
          </a:p>
          <a:p>
            <a:pPr>
              <a:buFont typeface="Arial" charset="0"/>
              <a:buChar char="•"/>
            </a:pPr>
            <a:r>
              <a:rPr lang="en-US" sz="2000" dirty="0" smtClean="0">
                <a:solidFill>
                  <a:srgbClr val="FF0000"/>
                </a:solidFill>
              </a:rPr>
              <a:t>REMEMBER</a:t>
            </a:r>
            <a:r>
              <a:rPr lang="en-US" sz="2000" dirty="0">
                <a:solidFill>
                  <a:srgbClr val="FF0000"/>
                </a:solidFill>
              </a:rPr>
              <a:t>: Do not use old replies! Nothing makes Jackie more angry! (well, that’s not true, but you get it)</a:t>
            </a:r>
          </a:p>
        </p:txBody>
      </p:sp>
      <p:sp>
        <p:nvSpPr>
          <p:cNvPr id="39941"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2BA92F0-4E24-4B2E-9EB5-69DC4C5E8496}" type="slidenum">
              <a:rPr lang="en-US" smtClean="0"/>
              <a:pPr/>
              <a:t>28</a:t>
            </a:fld>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idx="1"/>
          </p:nvPr>
        </p:nvSpPr>
        <p:spPr/>
        <p:txBody>
          <a:bodyPr/>
          <a:lstStyle/>
          <a:p>
            <a:pPr eaLnBrk="1" hangingPunct="1"/>
            <a:r>
              <a:rPr lang="en-US" dirty="0" smtClean="0"/>
              <a:t>Every event that will either raise money or incur expenses must have a source code in NGP</a:t>
            </a:r>
          </a:p>
          <a:p>
            <a:pPr eaLnBrk="1" hangingPunct="1"/>
            <a:r>
              <a:rPr lang="en-US" dirty="0" smtClean="0"/>
              <a:t>Kellie makes the source codes, and in order to get one, you must send her an email that says:</a:t>
            </a:r>
          </a:p>
          <a:p>
            <a:pPr lvl="1" eaLnBrk="1" hangingPunct="1"/>
            <a:r>
              <a:rPr lang="en-US" dirty="0" smtClean="0"/>
              <a:t>Source Code </a:t>
            </a:r>
            <a:r>
              <a:rPr lang="en-US" dirty="0" smtClean="0"/>
              <a:t>Request: </a:t>
            </a:r>
            <a:r>
              <a:rPr lang="en-US" dirty="0" smtClean="0"/>
              <a:t>January 30</a:t>
            </a:r>
            <a:r>
              <a:rPr lang="en-US" baseline="30000" dirty="0" smtClean="0"/>
              <a:t>th</a:t>
            </a:r>
            <a:r>
              <a:rPr lang="en-US" dirty="0" smtClean="0"/>
              <a:t> Finance Training</a:t>
            </a:r>
          </a:p>
          <a:p>
            <a:pPr lvl="2" eaLnBrk="1" hangingPunct="1"/>
            <a:r>
              <a:rPr lang="en-US" dirty="0" smtClean="0"/>
              <a:t>Always Include:</a:t>
            </a:r>
          </a:p>
          <a:p>
            <a:pPr lvl="3" eaLnBrk="1" hangingPunct="1"/>
            <a:r>
              <a:rPr lang="en-US" dirty="0" smtClean="0"/>
              <a:t>Whether or not this is a new event or has happened in previous years</a:t>
            </a:r>
          </a:p>
          <a:p>
            <a:pPr lvl="3" eaLnBrk="1" hangingPunct="1"/>
            <a:r>
              <a:rPr lang="en-US" dirty="0" smtClean="0"/>
              <a:t>The date, location, and host of event</a:t>
            </a:r>
          </a:p>
        </p:txBody>
      </p:sp>
      <p:sp>
        <p:nvSpPr>
          <p:cNvPr id="3" name="Title 2"/>
          <p:cNvSpPr>
            <a:spLocks noGrp="1"/>
          </p:cNvSpPr>
          <p:nvPr>
            <p:ph type="title"/>
          </p:nvPr>
        </p:nvSpPr>
        <p:spPr/>
        <p:txBody>
          <a:bodyPr/>
          <a:lstStyle/>
          <a:p>
            <a:pPr eaLnBrk="1" hangingPunct="1">
              <a:defRPr/>
            </a:pPr>
            <a:r>
              <a:rPr lang="en-US" dirty="0" smtClean="0"/>
              <a:t>Event Source Codes</a:t>
            </a:r>
            <a:endParaRPr lang="en-US" dirty="0"/>
          </a:p>
        </p:txBody>
      </p:sp>
      <p:sp>
        <p:nvSpPr>
          <p:cNvPr id="4096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C3F6D6D-C463-4287-8CAE-C35DEE864EFD}" type="slidenum">
              <a:rPr lang="en-US" smtClean="0"/>
              <a:pPr/>
              <a:t>29</a:t>
            </a:fld>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smtClean="0"/>
              <a:t>Why are you here?</a:t>
            </a:r>
            <a:endParaRPr lang="en-US" dirty="0"/>
          </a:p>
        </p:txBody>
      </p:sp>
      <p:pic>
        <p:nvPicPr>
          <p:cNvPr id="14339" name="Content Placeholder 4" descr="boehner-crying_1797835i.jpg"/>
          <p:cNvPicPr>
            <a:picLocks noChangeAspect="1"/>
          </p:cNvPicPr>
          <p:nvPr/>
        </p:nvPicPr>
        <p:blipFill>
          <a:blip r:embed="rId2" cstate="print"/>
          <a:srcRect/>
          <a:stretch>
            <a:fillRect/>
          </a:stretch>
        </p:blipFill>
        <p:spPr bwMode="auto">
          <a:xfrm>
            <a:off x="228600" y="3886200"/>
            <a:ext cx="3624263" cy="2835275"/>
          </a:xfrm>
          <a:prstGeom prst="rect">
            <a:avLst/>
          </a:prstGeom>
          <a:noFill/>
          <a:ln w="9525">
            <a:noFill/>
            <a:miter lim="800000"/>
            <a:headEnd/>
            <a:tailEnd/>
          </a:ln>
        </p:spPr>
      </p:pic>
      <p:pic>
        <p:nvPicPr>
          <p:cNvPr id="14340" name="Picture 9" descr="BS130.jpg"/>
          <p:cNvPicPr>
            <a:picLocks noChangeAspect="1"/>
          </p:cNvPicPr>
          <p:nvPr/>
        </p:nvPicPr>
        <p:blipFill>
          <a:blip r:embed="rId3" cstate="print"/>
          <a:srcRect/>
          <a:stretch>
            <a:fillRect/>
          </a:stretch>
        </p:blipFill>
        <p:spPr bwMode="auto">
          <a:xfrm>
            <a:off x="5715000" y="4924425"/>
            <a:ext cx="3333750" cy="1933575"/>
          </a:xfrm>
          <a:prstGeom prst="rect">
            <a:avLst/>
          </a:prstGeom>
          <a:noFill/>
          <a:ln w="9525">
            <a:noFill/>
            <a:miter lim="800000"/>
            <a:headEnd/>
            <a:tailEnd/>
          </a:ln>
        </p:spPr>
      </p:pic>
      <p:pic>
        <p:nvPicPr>
          <p:cNvPr id="14341" name="Picture 10" descr="Obama-Nazi_comparison_-_Tea_Party_protest.jpg"/>
          <p:cNvPicPr>
            <a:picLocks noChangeAspect="1"/>
          </p:cNvPicPr>
          <p:nvPr/>
        </p:nvPicPr>
        <p:blipFill>
          <a:blip r:embed="rId4" cstate="print"/>
          <a:srcRect/>
          <a:stretch>
            <a:fillRect/>
          </a:stretch>
        </p:blipFill>
        <p:spPr bwMode="auto">
          <a:xfrm>
            <a:off x="2895600" y="1981200"/>
            <a:ext cx="1100138" cy="1069975"/>
          </a:xfrm>
          <a:prstGeom prst="rect">
            <a:avLst/>
          </a:prstGeom>
          <a:noFill/>
          <a:ln w="9525">
            <a:noFill/>
            <a:miter lim="800000"/>
            <a:headEnd/>
            <a:tailEnd/>
          </a:ln>
        </p:spPr>
      </p:pic>
      <p:sp>
        <p:nvSpPr>
          <p:cNvPr id="14342" name="Slide Number Placeholder 7"/>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28C44E2-E656-40F1-B45B-3FB4A72CD938}" type="slidenum">
              <a:rPr lang="en-US" smtClean="0"/>
              <a:pPr/>
              <a:t>3</a:t>
            </a:fld>
            <a:endParaRPr lang="en-US" smtClean="0"/>
          </a:p>
        </p:txBody>
      </p:sp>
      <p:pic>
        <p:nvPicPr>
          <p:cNvPr id="14343" name="Picture 22" descr="http://subconch.files.wordpress.com/2012/11/map-election2012-us-house-bydistrict-wapos-11-08-8pm.jpg"/>
          <p:cNvPicPr>
            <a:picLocks noChangeAspect="1" noChangeArrowheads="1"/>
          </p:cNvPicPr>
          <p:nvPr/>
        </p:nvPicPr>
        <p:blipFill>
          <a:blip r:embed="rId5" cstate="print"/>
          <a:srcRect/>
          <a:stretch>
            <a:fillRect/>
          </a:stretch>
        </p:blipFill>
        <p:spPr bwMode="auto">
          <a:xfrm>
            <a:off x="4038600" y="1676400"/>
            <a:ext cx="4660900" cy="2857500"/>
          </a:xfrm>
          <a:prstGeom prst="rect">
            <a:avLst/>
          </a:prstGeom>
          <a:noFill/>
          <a:ln w="9525">
            <a:noFill/>
            <a:miter lim="800000"/>
            <a:headEnd/>
            <a:tailEnd/>
          </a:ln>
        </p:spPr>
      </p:pic>
      <p:pic>
        <p:nvPicPr>
          <p:cNvPr id="14344" name="Content Placeholder 25" descr="paulryansad_ap.jpg"/>
          <p:cNvPicPr>
            <a:picLocks noGrp="1" noChangeAspect="1"/>
          </p:cNvPicPr>
          <p:nvPr>
            <p:ph idx="1"/>
          </p:nvPr>
        </p:nvPicPr>
        <p:blipFill>
          <a:blip r:embed="rId6" cstate="print"/>
          <a:srcRect/>
          <a:stretch>
            <a:fillRect/>
          </a:stretch>
        </p:blipFill>
        <p:spPr>
          <a:xfrm>
            <a:off x="762000" y="1066800"/>
            <a:ext cx="1951038" cy="1096963"/>
          </a:xfrm>
        </p:spPr>
      </p:pic>
      <p:pic>
        <p:nvPicPr>
          <p:cNvPr id="14345" name="Picture 26" descr="29caucus-bachmann-blog480.jpg"/>
          <p:cNvPicPr>
            <a:picLocks noChangeAspect="1"/>
          </p:cNvPicPr>
          <p:nvPr/>
        </p:nvPicPr>
        <p:blipFill>
          <a:blip r:embed="rId7" cstate="print"/>
          <a:srcRect/>
          <a:stretch>
            <a:fillRect/>
          </a:stretch>
        </p:blipFill>
        <p:spPr bwMode="auto">
          <a:xfrm>
            <a:off x="228600" y="2209800"/>
            <a:ext cx="2514600" cy="1644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smtClean="0"/>
              <a:t>HOST VETS: How to send</a:t>
            </a:r>
            <a:endParaRPr lang="en-US" dirty="0"/>
          </a:p>
        </p:txBody>
      </p:sp>
      <p:sp>
        <p:nvSpPr>
          <p:cNvPr id="41988" name="TextBox 3"/>
          <p:cNvSpPr txBox="1">
            <a:spLocks noChangeArrowheads="1"/>
          </p:cNvSpPr>
          <p:nvPr/>
        </p:nvSpPr>
        <p:spPr bwMode="auto">
          <a:xfrm>
            <a:off x="1828800" y="4419600"/>
            <a:ext cx="5791200" cy="1477963"/>
          </a:xfrm>
          <a:prstGeom prst="rect">
            <a:avLst/>
          </a:prstGeom>
          <a:noFill/>
          <a:ln w="9525">
            <a:noFill/>
            <a:miter lim="800000"/>
            <a:headEnd/>
            <a:tailEnd/>
          </a:ln>
        </p:spPr>
        <p:txBody>
          <a:bodyPr>
            <a:spAutoFit/>
          </a:bodyPr>
          <a:lstStyle/>
          <a:p>
            <a:r>
              <a:rPr lang="en-US" b="1" dirty="0">
                <a:solidFill>
                  <a:srgbClr val="FF0000"/>
                </a:solidFill>
              </a:rPr>
              <a:t>Note: Every host must have an entry in NGP so Kellie can update his or her vetting status </a:t>
            </a:r>
          </a:p>
          <a:p>
            <a:r>
              <a:rPr lang="en-US" b="1" dirty="0">
                <a:solidFill>
                  <a:srgbClr val="FF0000"/>
                </a:solidFill>
              </a:rPr>
              <a:t>*Host Vets trump Contribution vets</a:t>
            </a:r>
          </a:p>
          <a:p>
            <a:r>
              <a:rPr lang="en-US" sz="1600" b="1" i="1" dirty="0">
                <a:solidFill>
                  <a:srgbClr val="FF0000"/>
                </a:solidFill>
              </a:rPr>
              <a:t>If a donor has a valid host vet, they do not have to be re-vetted for a contribution, but not vise versa</a:t>
            </a:r>
            <a:r>
              <a:rPr lang="en-US" b="1" dirty="0">
                <a:solidFill>
                  <a:srgbClr val="FF0000"/>
                </a:solidFill>
              </a:rPr>
              <a:t>	</a:t>
            </a:r>
          </a:p>
        </p:txBody>
      </p:sp>
      <p:sp>
        <p:nvSpPr>
          <p:cNvPr id="41989"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6E3E0DB-63B1-43A6-A871-4E31BD7846B6}" type="slidenum">
              <a:rPr lang="en-US" smtClean="0"/>
              <a:pPr/>
              <a:t>30</a:t>
            </a:fld>
            <a:endParaRPr lang="en-US" smtClean="0"/>
          </a:p>
        </p:txBody>
      </p:sp>
      <p:pic>
        <p:nvPicPr>
          <p:cNvPr id="8" name="Content Placeholder 7"/>
          <p:cNvPicPr>
            <a:picLocks noGrp="1"/>
          </p:cNvPicPr>
          <p:nvPr>
            <p:ph idx="1"/>
          </p:nvPr>
        </p:nvPicPr>
        <p:blipFill>
          <a:blip r:embed="rId2" cstate="print"/>
          <a:srcRect t="25094" r="50971" b="8491"/>
          <a:stretch>
            <a:fillRect/>
          </a:stretch>
        </p:blipFill>
        <p:spPr bwMode="auto">
          <a:xfrm>
            <a:off x="381000" y="990600"/>
            <a:ext cx="8077200" cy="30825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p:txBody>
          <a:bodyPr>
            <a:normAutofit fontScale="40000" lnSpcReduction="20000"/>
          </a:bodyPr>
          <a:lstStyle/>
          <a:p>
            <a:pPr marL="365760" indent="-256032" eaLnBrk="1" fontAlgn="auto" hangingPunct="1">
              <a:spcAft>
                <a:spcPts val="0"/>
              </a:spcAft>
              <a:buFont typeface="Wingdings 3"/>
              <a:buNone/>
              <a:defRPr/>
            </a:pPr>
            <a:r>
              <a:rPr lang="en-US" dirty="0" smtClean="0"/>
              <a:t>Send </a:t>
            </a:r>
            <a:r>
              <a:rPr lang="en-US" dirty="0" err="1" smtClean="0"/>
              <a:t>Kellie,‘cc</a:t>
            </a:r>
            <a:r>
              <a:rPr lang="en-US" dirty="0" smtClean="0"/>
              <a:t> </a:t>
            </a:r>
            <a:r>
              <a:rPr lang="en-US" dirty="0" smtClean="0"/>
              <a:t>region, </a:t>
            </a:r>
            <a:r>
              <a:rPr lang="en-US" dirty="0" smtClean="0"/>
              <a:t>an email with the subject “</a:t>
            </a:r>
            <a:r>
              <a:rPr lang="en-US" b="1" dirty="0" smtClean="0"/>
              <a:t>Event Web Page Request: May 11</a:t>
            </a:r>
            <a:r>
              <a:rPr lang="en-US" b="1" baseline="30000" dirty="0" smtClean="0"/>
              <a:t>th</a:t>
            </a:r>
            <a:r>
              <a:rPr lang="en-US" b="1" dirty="0" smtClean="0"/>
              <a:t> Washington DC DCCC Afternoon Snack hosted by Katherine </a:t>
            </a:r>
            <a:r>
              <a:rPr lang="en-US" b="1" dirty="0" smtClean="0"/>
              <a:t>O'Koniewski</a:t>
            </a:r>
            <a:r>
              <a:rPr lang="en-US" dirty="0" smtClean="0"/>
              <a:t>”</a:t>
            </a:r>
          </a:p>
          <a:p>
            <a:pPr marL="365760" indent="-256032" eaLnBrk="1" fontAlgn="auto" hangingPunct="1">
              <a:spcAft>
                <a:spcPts val="0"/>
              </a:spcAft>
              <a:buFont typeface="Wingdings 3"/>
              <a:buNone/>
              <a:defRPr/>
            </a:pPr>
            <a:endParaRPr lang="en-US" dirty="0" smtClean="0"/>
          </a:p>
          <a:p>
            <a:pPr marL="365760" indent="-256032" eaLnBrk="1" fontAlgn="auto" hangingPunct="1">
              <a:spcAft>
                <a:spcPts val="0"/>
              </a:spcAft>
              <a:buFont typeface="Wingdings 3"/>
              <a:buNone/>
              <a:defRPr/>
            </a:pPr>
            <a:r>
              <a:rPr lang="en-US" dirty="0" smtClean="0"/>
              <a:t>Include in the email the following info:</a:t>
            </a:r>
          </a:p>
          <a:p>
            <a:pPr marL="365760" indent="-256032" eaLnBrk="1" fontAlgn="auto" hangingPunct="1">
              <a:spcAft>
                <a:spcPts val="0"/>
              </a:spcAft>
              <a:buFont typeface="Wingdings 3"/>
              <a:buNone/>
              <a:defRPr/>
            </a:pPr>
            <a:r>
              <a:rPr lang="en-US" dirty="0" smtClean="0"/>
              <a:t> </a:t>
            </a:r>
          </a:p>
          <a:p>
            <a:pPr marL="365760" indent="-256032" eaLnBrk="1" fontAlgn="auto" hangingPunct="1">
              <a:spcAft>
                <a:spcPts val="0"/>
              </a:spcAft>
              <a:buFont typeface="Wingdings 3"/>
              <a:buNone/>
              <a:defRPr/>
            </a:pPr>
            <a:r>
              <a:rPr lang="en-US" b="1" dirty="0" smtClean="0"/>
              <a:t>Header:</a:t>
            </a:r>
            <a:endParaRPr lang="en-US" dirty="0" smtClean="0"/>
          </a:p>
          <a:p>
            <a:pPr marL="365760" indent="-256032" eaLnBrk="1" fontAlgn="auto" hangingPunct="1">
              <a:spcAft>
                <a:spcPts val="0"/>
              </a:spcAft>
              <a:buFont typeface="Wingdings 3"/>
              <a:buNone/>
              <a:defRPr/>
            </a:pPr>
            <a:r>
              <a:rPr lang="en-US" b="1" dirty="0" smtClean="0"/>
              <a:t> </a:t>
            </a:r>
            <a:endParaRPr lang="en-US" dirty="0" smtClean="0"/>
          </a:p>
          <a:p>
            <a:pPr marL="365760" indent="-256032" eaLnBrk="1" fontAlgn="auto" hangingPunct="1">
              <a:spcAft>
                <a:spcPts val="0"/>
              </a:spcAft>
              <a:buFont typeface="Wingdings 3"/>
              <a:buNone/>
              <a:defRPr/>
            </a:pPr>
            <a:r>
              <a:rPr lang="en-US" b="1" dirty="0" smtClean="0"/>
              <a:t>URL (dccc.org/</a:t>
            </a:r>
            <a:r>
              <a:rPr lang="en-US" b="1" dirty="0" err="1" smtClean="0"/>
              <a:t>xxxx</a:t>
            </a:r>
            <a:r>
              <a:rPr lang="en-US" b="1" dirty="0" smtClean="0"/>
              <a:t>):</a:t>
            </a:r>
            <a:endParaRPr lang="en-US" dirty="0" smtClean="0"/>
          </a:p>
          <a:p>
            <a:pPr marL="365760" indent="-256032" eaLnBrk="1" fontAlgn="auto" hangingPunct="1">
              <a:spcAft>
                <a:spcPts val="0"/>
              </a:spcAft>
              <a:buFont typeface="Wingdings 3"/>
              <a:buNone/>
              <a:defRPr/>
            </a:pPr>
            <a:r>
              <a:rPr lang="en-US" b="1" dirty="0" smtClean="0"/>
              <a:t> </a:t>
            </a:r>
            <a:endParaRPr lang="en-US" dirty="0" smtClean="0"/>
          </a:p>
          <a:p>
            <a:pPr marL="365760" indent="-256032" eaLnBrk="1" fontAlgn="auto" hangingPunct="1">
              <a:spcAft>
                <a:spcPts val="0"/>
              </a:spcAft>
              <a:buFont typeface="Wingdings 3"/>
              <a:buNone/>
              <a:defRPr/>
            </a:pPr>
            <a:r>
              <a:rPr lang="en-US" b="1" dirty="0" smtClean="0"/>
              <a:t>Description Text: </a:t>
            </a:r>
            <a:endParaRPr lang="en-US" dirty="0" smtClean="0"/>
          </a:p>
          <a:p>
            <a:pPr marL="365760" indent="-256032" eaLnBrk="1" fontAlgn="auto" hangingPunct="1">
              <a:spcAft>
                <a:spcPts val="0"/>
              </a:spcAft>
              <a:buFont typeface="Wingdings 3"/>
              <a:buNone/>
              <a:defRPr/>
            </a:pPr>
            <a:r>
              <a:rPr lang="en-US" b="1" dirty="0" smtClean="0"/>
              <a:t> </a:t>
            </a:r>
            <a:endParaRPr lang="en-US" dirty="0" smtClean="0"/>
          </a:p>
          <a:p>
            <a:pPr marL="365760" indent="-256032" eaLnBrk="1" fontAlgn="auto" hangingPunct="1">
              <a:spcAft>
                <a:spcPts val="0"/>
              </a:spcAft>
              <a:buFont typeface="Wingdings 3"/>
              <a:buNone/>
              <a:defRPr/>
            </a:pPr>
            <a:r>
              <a:rPr lang="en-US" b="1" dirty="0" smtClean="0"/>
              <a:t>Contribution Amounts and Levels: </a:t>
            </a:r>
            <a:r>
              <a:rPr lang="en-US" b="1" dirty="0" smtClean="0"/>
              <a:t> (Note- Kellie should </a:t>
            </a:r>
            <a:r>
              <a:rPr lang="en-US" b="1" i="1" dirty="0" smtClean="0"/>
              <a:t>always</a:t>
            </a:r>
            <a:r>
              <a:rPr lang="en-US" b="1" dirty="0" smtClean="0"/>
              <a:t> be one of the contribution </a:t>
            </a:r>
            <a:r>
              <a:rPr lang="en-US" b="1" dirty="0" err="1" smtClean="0"/>
              <a:t>alrets</a:t>
            </a:r>
            <a:r>
              <a:rPr lang="en-US" b="1" dirty="0" smtClean="0"/>
              <a:t>) </a:t>
            </a:r>
            <a:endParaRPr lang="en-US" dirty="0" smtClean="0"/>
          </a:p>
          <a:p>
            <a:pPr marL="365760" indent="-256032" eaLnBrk="1" fontAlgn="auto" hangingPunct="1">
              <a:spcAft>
                <a:spcPts val="0"/>
              </a:spcAft>
              <a:buFont typeface="Wingdings 3"/>
              <a:buNone/>
              <a:defRPr/>
            </a:pPr>
            <a:r>
              <a:rPr lang="en-US" b="1" dirty="0" smtClean="0"/>
              <a:t> </a:t>
            </a:r>
            <a:endParaRPr lang="en-US" dirty="0" smtClean="0"/>
          </a:p>
          <a:p>
            <a:pPr marL="365760" indent="-256032" eaLnBrk="1" fontAlgn="auto" hangingPunct="1">
              <a:spcAft>
                <a:spcPts val="0"/>
              </a:spcAft>
              <a:buFont typeface="Wingdings 3"/>
              <a:buNone/>
              <a:defRPr/>
            </a:pPr>
            <a:r>
              <a:rPr lang="en-US" b="1" dirty="0" smtClean="0"/>
              <a:t>Needed by:  </a:t>
            </a:r>
            <a:endParaRPr lang="en-US" dirty="0" smtClean="0"/>
          </a:p>
          <a:p>
            <a:pPr marL="365760" indent="-256032" eaLnBrk="1" fontAlgn="auto" hangingPunct="1">
              <a:spcAft>
                <a:spcPts val="0"/>
              </a:spcAft>
              <a:buFont typeface="Wingdings 3"/>
              <a:buNone/>
              <a:defRPr/>
            </a:pPr>
            <a:r>
              <a:rPr lang="en-US" b="1" dirty="0" smtClean="0"/>
              <a:t> </a:t>
            </a:r>
            <a:endParaRPr lang="en-US" dirty="0" smtClean="0"/>
          </a:p>
          <a:p>
            <a:pPr marL="365760" indent="-256032" eaLnBrk="1" fontAlgn="auto" hangingPunct="1">
              <a:spcAft>
                <a:spcPts val="0"/>
              </a:spcAft>
              <a:buFont typeface="Wingdings 3"/>
              <a:buNone/>
              <a:defRPr/>
            </a:pPr>
            <a:r>
              <a:rPr lang="en-US" b="1" dirty="0" smtClean="0"/>
              <a:t>Contact Info: </a:t>
            </a:r>
            <a:endParaRPr lang="en-US" dirty="0" smtClean="0"/>
          </a:p>
          <a:p>
            <a:pPr marL="365760" indent="-256032" eaLnBrk="1" fontAlgn="auto" hangingPunct="1">
              <a:spcAft>
                <a:spcPts val="0"/>
              </a:spcAft>
              <a:buFont typeface="Wingdings 3"/>
              <a:buNone/>
              <a:defRPr/>
            </a:pPr>
            <a:r>
              <a:rPr lang="en-US" dirty="0" smtClean="0"/>
              <a:t> </a:t>
            </a:r>
          </a:p>
          <a:p>
            <a:pPr marL="365760" indent="-256032" eaLnBrk="1" fontAlgn="auto" hangingPunct="1">
              <a:spcAft>
                <a:spcPts val="0"/>
              </a:spcAft>
              <a:buFont typeface="Wingdings 3"/>
              <a:buNone/>
              <a:defRPr/>
            </a:pPr>
            <a:r>
              <a:rPr lang="en-US" b="1" dirty="0" smtClean="0"/>
              <a:t>E-mail address for Contribution Notifications:</a:t>
            </a:r>
          </a:p>
          <a:p>
            <a:pPr marL="365760" indent="-256032" eaLnBrk="1" fontAlgn="auto" hangingPunct="1">
              <a:spcAft>
                <a:spcPts val="0"/>
              </a:spcAft>
              <a:buFont typeface="Wingdings 3"/>
              <a:buNone/>
              <a:defRPr/>
            </a:pPr>
            <a:endParaRPr lang="en-US" b="1" dirty="0" smtClean="0"/>
          </a:p>
          <a:p>
            <a:pPr marL="365760" indent="-256032" eaLnBrk="1" fontAlgn="auto" hangingPunct="1">
              <a:spcAft>
                <a:spcPts val="0"/>
              </a:spcAft>
              <a:buFont typeface="Wingdings 3"/>
              <a:buChar char=""/>
              <a:defRPr/>
            </a:pPr>
            <a:r>
              <a:rPr lang="en-US" dirty="0" smtClean="0"/>
              <a:t>Kellie will send this request to Raffi and Greg directly, and cc your region. </a:t>
            </a:r>
          </a:p>
          <a:p>
            <a:pPr marL="365760" indent="-256032" eaLnBrk="1" fontAlgn="auto" hangingPunct="1">
              <a:spcAft>
                <a:spcPts val="0"/>
              </a:spcAft>
              <a:buFont typeface="Wingdings 3"/>
              <a:buChar char=""/>
              <a:defRPr/>
            </a:pPr>
            <a:r>
              <a:rPr lang="en-US" dirty="0" smtClean="0"/>
              <a:t>Raffi and Greg will reply when it is up</a:t>
            </a:r>
          </a:p>
          <a:p>
            <a:pPr marL="365760" indent="-256032" eaLnBrk="1" fontAlgn="auto" hangingPunct="1">
              <a:spcAft>
                <a:spcPts val="0"/>
              </a:spcAft>
              <a:buFont typeface="Wingdings 3"/>
              <a:buChar char=""/>
              <a:defRPr/>
            </a:pPr>
            <a:r>
              <a:rPr lang="en-US" dirty="0" smtClean="0"/>
              <a:t>If you have any changes, you can reply directly to Raffi/Greg’s email</a:t>
            </a:r>
          </a:p>
          <a:p>
            <a:pPr marL="365760" indent="-256032" eaLnBrk="1" fontAlgn="auto" hangingPunct="1">
              <a:spcAft>
                <a:spcPts val="0"/>
              </a:spcAft>
              <a:buFont typeface="Wingdings 3"/>
              <a:buNone/>
              <a:defRPr/>
            </a:pPr>
            <a:r>
              <a:rPr lang="en-US" dirty="0" smtClean="0"/>
              <a:t> </a:t>
            </a:r>
          </a:p>
        </p:txBody>
      </p:sp>
      <p:sp>
        <p:nvSpPr>
          <p:cNvPr id="27650" name="Rectangle 2"/>
          <p:cNvSpPr>
            <a:spLocks noGrp="1" noChangeArrowheads="1"/>
          </p:cNvSpPr>
          <p:nvPr>
            <p:ph type="title"/>
          </p:nvPr>
        </p:nvSpPr>
        <p:spPr/>
        <p:txBody>
          <a:bodyPr/>
          <a:lstStyle/>
          <a:p>
            <a:pPr eaLnBrk="1" fontAlgn="auto" hangingPunct="1">
              <a:spcAft>
                <a:spcPts val="0"/>
              </a:spcAft>
              <a:defRPr/>
            </a:pPr>
            <a:r>
              <a:rPr lang="en-US" dirty="0" smtClean="0"/>
              <a:t>Setting up an Event Webpage</a:t>
            </a:r>
            <a:endParaRPr lang="en-US" dirty="0"/>
          </a:p>
        </p:txBody>
      </p:sp>
      <p:sp>
        <p:nvSpPr>
          <p:cNvPr id="4301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07F4669-F57A-4443-A102-2F34B4D05600}" type="slidenum">
              <a:rPr lang="en-US" smtClean="0"/>
              <a:pPr/>
              <a:t>31</a:t>
            </a:fld>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p:txBody>
          <a:bodyPr>
            <a:normAutofit fontScale="47500" lnSpcReduction="20000"/>
          </a:bodyPr>
          <a:lstStyle/>
          <a:p>
            <a:pPr marL="365760" indent="-256032" eaLnBrk="1" fontAlgn="auto" hangingPunct="1">
              <a:spcAft>
                <a:spcPts val="0"/>
              </a:spcAft>
              <a:buFont typeface="Wingdings 3"/>
              <a:buNone/>
              <a:defRPr/>
            </a:pPr>
            <a:r>
              <a:rPr lang="en-US" b="1" dirty="0" smtClean="0"/>
              <a:t> Subject: Event Web Page Request: February 26th Chevy Chase, MD DCCC Reception hosted by Nancy and Harold </a:t>
            </a:r>
            <a:r>
              <a:rPr lang="en-US" b="1" dirty="0" err="1" smtClean="0"/>
              <a:t>Zirkin</a:t>
            </a:r>
            <a:endParaRPr lang="en-US" b="1" dirty="0" smtClean="0"/>
          </a:p>
          <a:p>
            <a:pPr marL="365760" indent="-256032" eaLnBrk="1" fontAlgn="auto" hangingPunct="1">
              <a:spcAft>
                <a:spcPts val="0"/>
              </a:spcAft>
              <a:buFont typeface="Wingdings 3"/>
              <a:buNone/>
              <a:defRPr/>
            </a:pPr>
            <a:endParaRPr lang="en-US" dirty="0" smtClean="0"/>
          </a:p>
          <a:p>
            <a:pPr marL="0" marR="0">
              <a:spcBef>
                <a:spcPts val="0"/>
              </a:spcBef>
              <a:spcAft>
                <a:spcPts val="0"/>
              </a:spcAft>
            </a:pPr>
            <a:r>
              <a:rPr lang="en-US" sz="2800" b="1" dirty="0" smtClean="0">
                <a:latin typeface="Cambria"/>
                <a:ea typeface="Calibri"/>
                <a:cs typeface="Times New Roman"/>
              </a:rPr>
              <a:t>Header:</a:t>
            </a:r>
            <a:r>
              <a:rPr lang="en-US" sz="2800" dirty="0" smtClean="0">
                <a:latin typeface="Cambria"/>
                <a:ea typeface="Calibri"/>
                <a:cs typeface="Times New Roman"/>
              </a:rPr>
              <a:t> DCCC Reception Hosted by Nancy and Harold </a:t>
            </a:r>
            <a:r>
              <a:rPr lang="en-US" sz="2800" dirty="0" err="1" smtClean="0">
                <a:latin typeface="Cambria"/>
                <a:ea typeface="Calibri"/>
                <a:cs typeface="Times New Roman"/>
              </a:rPr>
              <a:t>Zirkin</a:t>
            </a:r>
            <a:r>
              <a:rPr lang="en-US" sz="2800" dirty="0" smtClean="0">
                <a:latin typeface="Cambria"/>
                <a:ea typeface="Calibri"/>
                <a:cs typeface="Times New Roman"/>
              </a:rPr>
              <a:t>, featuring Leader Nancy Pelosi and DCCC Chairman Steve Israel</a:t>
            </a:r>
            <a:endParaRPr lang="en-US" sz="2800" dirty="0" smtClean="0">
              <a:latin typeface="Calibri"/>
              <a:ea typeface="Calibri"/>
              <a:cs typeface="Times New Roman"/>
            </a:endParaRPr>
          </a:p>
          <a:p>
            <a:pPr marL="0" marR="0">
              <a:spcBef>
                <a:spcPts val="0"/>
              </a:spcBef>
              <a:spcAft>
                <a:spcPts val="0"/>
              </a:spcAft>
            </a:pPr>
            <a:r>
              <a:rPr lang="en-US" sz="2800" dirty="0" smtClean="0">
                <a:latin typeface="Cambria"/>
                <a:ea typeface="Calibri"/>
                <a:cs typeface="Times New Roman"/>
              </a:rPr>
              <a:t> </a:t>
            </a:r>
            <a:endParaRPr lang="en-US" sz="2800" dirty="0" smtClean="0">
              <a:latin typeface="Calibri"/>
              <a:ea typeface="Calibri"/>
              <a:cs typeface="Times New Roman"/>
            </a:endParaRPr>
          </a:p>
          <a:p>
            <a:pPr marL="0" marR="0">
              <a:spcBef>
                <a:spcPts val="0"/>
              </a:spcBef>
              <a:spcAft>
                <a:spcPts val="0"/>
              </a:spcAft>
            </a:pPr>
            <a:r>
              <a:rPr lang="en-US" sz="2800" b="1" dirty="0" smtClean="0">
                <a:latin typeface="Cambria"/>
                <a:ea typeface="Calibri"/>
                <a:cs typeface="Times New Roman"/>
              </a:rPr>
              <a:t>URL:</a:t>
            </a:r>
            <a:r>
              <a:rPr lang="en-US" sz="2800" dirty="0" smtClean="0">
                <a:latin typeface="Cambria"/>
                <a:ea typeface="Calibri"/>
                <a:cs typeface="Times New Roman"/>
              </a:rPr>
              <a:t> dccc.org/</a:t>
            </a:r>
            <a:r>
              <a:rPr lang="en-US" sz="2800" dirty="0" err="1" smtClean="0">
                <a:latin typeface="Cambria"/>
                <a:ea typeface="Calibri"/>
                <a:cs typeface="Times New Roman"/>
              </a:rPr>
              <a:t>chevychase</a:t>
            </a:r>
            <a:endParaRPr lang="en-US" sz="2800" dirty="0" smtClean="0">
              <a:latin typeface="Calibri"/>
              <a:ea typeface="Calibri"/>
              <a:cs typeface="Times New Roman"/>
            </a:endParaRPr>
          </a:p>
          <a:p>
            <a:pPr marL="0" marR="0">
              <a:spcBef>
                <a:spcPts val="0"/>
              </a:spcBef>
              <a:spcAft>
                <a:spcPts val="0"/>
              </a:spcAft>
            </a:pPr>
            <a:r>
              <a:rPr lang="en-US" sz="2800" dirty="0" smtClean="0">
                <a:latin typeface="Cambria"/>
                <a:ea typeface="Calibri"/>
                <a:cs typeface="Times New Roman"/>
              </a:rPr>
              <a:t> </a:t>
            </a:r>
            <a:endParaRPr lang="en-US" sz="2800" dirty="0" smtClean="0">
              <a:latin typeface="Calibri"/>
              <a:ea typeface="Calibri"/>
              <a:cs typeface="Times New Roman"/>
            </a:endParaRPr>
          </a:p>
          <a:p>
            <a:pPr marL="0" marR="0">
              <a:spcBef>
                <a:spcPts val="0"/>
              </a:spcBef>
              <a:spcAft>
                <a:spcPts val="0"/>
              </a:spcAft>
            </a:pPr>
            <a:r>
              <a:rPr lang="en-US" sz="2800" b="1" dirty="0" smtClean="0">
                <a:latin typeface="Cambria"/>
                <a:ea typeface="Calibri"/>
                <a:cs typeface="Times New Roman"/>
              </a:rPr>
              <a:t>Description Text:</a:t>
            </a:r>
            <a:r>
              <a:rPr lang="en-US" sz="2800" dirty="0" smtClean="0">
                <a:latin typeface="Cambria"/>
                <a:ea typeface="Calibri"/>
                <a:cs typeface="Times New Roman"/>
              </a:rPr>
              <a:t> Please join Nancy and Harold </a:t>
            </a:r>
            <a:r>
              <a:rPr lang="en-US" sz="2800" dirty="0" err="1" smtClean="0">
                <a:latin typeface="Cambria"/>
                <a:ea typeface="Calibri"/>
                <a:cs typeface="Times New Roman"/>
              </a:rPr>
              <a:t>Zirkin</a:t>
            </a:r>
            <a:r>
              <a:rPr lang="en-US" sz="2800" dirty="0" smtClean="0">
                <a:latin typeface="Cambria"/>
                <a:ea typeface="Calibri"/>
                <a:cs typeface="Times New Roman"/>
              </a:rPr>
              <a:t> for a special event with Democratic Leader Nancy Pelosi, DCCC Chairman Steve Israel, the Honorable Sander Levin and the Honorable Chris Van </a:t>
            </a:r>
            <a:r>
              <a:rPr lang="en-US" sz="2800" dirty="0" err="1" smtClean="0">
                <a:latin typeface="Cambria"/>
                <a:ea typeface="Calibri"/>
                <a:cs typeface="Times New Roman"/>
              </a:rPr>
              <a:t>Hollen</a:t>
            </a:r>
            <a:r>
              <a:rPr lang="en-US" sz="2800" dirty="0" smtClean="0">
                <a:latin typeface="Cambria"/>
                <a:ea typeface="Calibri"/>
                <a:cs typeface="Times New Roman"/>
              </a:rPr>
              <a:t> on Tuesday, February 26</a:t>
            </a:r>
            <a:r>
              <a:rPr lang="en-US" sz="2800" baseline="30000" dirty="0" smtClean="0">
                <a:latin typeface="Cambria"/>
                <a:ea typeface="Calibri"/>
                <a:cs typeface="Times New Roman"/>
              </a:rPr>
              <a:t>th</a:t>
            </a:r>
            <a:r>
              <a:rPr lang="en-US" sz="2800" dirty="0" smtClean="0">
                <a:latin typeface="Cambria"/>
                <a:ea typeface="Calibri"/>
                <a:cs typeface="Times New Roman"/>
              </a:rPr>
              <a:t>, 2013 at 7:30pm.</a:t>
            </a:r>
            <a:endParaRPr lang="en-US" sz="2800" dirty="0" smtClean="0">
              <a:latin typeface="Calibri"/>
              <a:ea typeface="Calibri"/>
              <a:cs typeface="Times New Roman"/>
            </a:endParaRPr>
          </a:p>
          <a:p>
            <a:pPr marL="0" marR="0">
              <a:spcBef>
                <a:spcPts val="0"/>
              </a:spcBef>
              <a:spcAft>
                <a:spcPts val="0"/>
              </a:spcAft>
            </a:pPr>
            <a:r>
              <a:rPr lang="en-US" sz="2800" dirty="0" smtClean="0">
                <a:latin typeface="Cambria"/>
                <a:ea typeface="Calibri"/>
                <a:cs typeface="Times New Roman"/>
              </a:rPr>
              <a:t>                Location: The home of Nancy and Harold </a:t>
            </a:r>
            <a:r>
              <a:rPr lang="en-US" sz="2800" dirty="0" err="1" smtClean="0">
                <a:latin typeface="Cambria"/>
                <a:ea typeface="Calibri"/>
                <a:cs typeface="Times New Roman"/>
              </a:rPr>
              <a:t>Zirkin</a:t>
            </a:r>
            <a:endParaRPr lang="en-US" sz="2800" dirty="0" smtClean="0">
              <a:latin typeface="Calibri"/>
              <a:ea typeface="Calibri"/>
              <a:cs typeface="Times New Roman"/>
            </a:endParaRPr>
          </a:p>
          <a:p>
            <a:pPr marL="0" marR="0">
              <a:spcBef>
                <a:spcPts val="0"/>
              </a:spcBef>
              <a:spcAft>
                <a:spcPts val="0"/>
              </a:spcAft>
            </a:pPr>
            <a:r>
              <a:rPr lang="en-US" sz="2800" dirty="0" smtClean="0">
                <a:latin typeface="Cambria"/>
                <a:ea typeface="Calibri"/>
                <a:cs typeface="Times New Roman"/>
              </a:rPr>
              <a:t>                                     Chevy Chase, Maryland</a:t>
            </a:r>
            <a:endParaRPr lang="en-US" sz="2800" dirty="0" smtClean="0">
              <a:latin typeface="Calibri"/>
              <a:ea typeface="Calibri"/>
              <a:cs typeface="Times New Roman"/>
            </a:endParaRPr>
          </a:p>
          <a:p>
            <a:pPr marL="0" marR="0">
              <a:spcBef>
                <a:spcPts val="0"/>
              </a:spcBef>
              <a:spcAft>
                <a:spcPts val="0"/>
              </a:spcAft>
            </a:pPr>
            <a:r>
              <a:rPr lang="en-US" sz="2800" dirty="0" smtClean="0">
                <a:latin typeface="Cambria"/>
                <a:ea typeface="Calibri"/>
                <a:cs typeface="Times New Roman"/>
              </a:rPr>
              <a:t>                                     (Address provided upon RSVP)</a:t>
            </a:r>
            <a:endParaRPr lang="en-US" sz="2800" dirty="0" smtClean="0">
              <a:latin typeface="Calibri"/>
              <a:ea typeface="Calibri"/>
              <a:cs typeface="Times New Roman"/>
            </a:endParaRPr>
          </a:p>
          <a:p>
            <a:pPr marL="0" marR="0">
              <a:spcBef>
                <a:spcPts val="0"/>
              </a:spcBef>
              <a:spcAft>
                <a:spcPts val="0"/>
              </a:spcAft>
            </a:pPr>
            <a:r>
              <a:rPr lang="en-US" sz="2800" dirty="0" smtClean="0">
                <a:latin typeface="Cambria"/>
                <a:ea typeface="Calibri"/>
                <a:cs typeface="Times New Roman"/>
              </a:rPr>
              <a:t> </a:t>
            </a:r>
            <a:endParaRPr lang="en-US" sz="2800" dirty="0" smtClean="0">
              <a:latin typeface="Calibri"/>
              <a:ea typeface="Calibri"/>
              <a:cs typeface="Times New Roman"/>
            </a:endParaRPr>
          </a:p>
          <a:p>
            <a:pPr marL="0" marR="0">
              <a:spcBef>
                <a:spcPts val="0"/>
              </a:spcBef>
              <a:spcAft>
                <a:spcPts val="0"/>
              </a:spcAft>
            </a:pPr>
            <a:r>
              <a:rPr lang="en-US" sz="2800" b="1" dirty="0" smtClean="0">
                <a:latin typeface="Cambria"/>
                <a:ea typeface="Calibri"/>
                <a:cs typeface="Times New Roman"/>
              </a:rPr>
              <a:t>Contribution Amounts and Levels: </a:t>
            </a:r>
            <a:endParaRPr lang="en-US" sz="2800" dirty="0" smtClean="0">
              <a:latin typeface="Calibri"/>
              <a:ea typeface="Calibri"/>
              <a:cs typeface="Times New Roman"/>
            </a:endParaRPr>
          </a:p>
          <a:p>
            <a:pPr marL="0" marR="0">
              <a:spcBef>
                <a:spcPts val="0"/>
              </a:spcBef>
              <a:spcAft>
                <a:spcPts val="0"/>
              </a:spcAft>
            </a:pPr>
            <a:r>
              <a:rPr lang="en-US" sz="2800" dirty="0" smtClean="0">
                <a:latin typeface="Cambria"/>
                <a:ea typeface="Calibri"/>
                <a:cs typeface="Times New Roman"/>
              </a:rPr>
              <a:t>Speaker’s Cabinet: $30,800 per couple</a:t>
            </a:r>
            <a:endParaRPr lang="en-US" sz="2800" dirty="0" smtClean="0">
              <a:latin typeface="Calibri"/>
              <a:ea typeface="Calibri"/>
              <a:cs typeface="Times New Roman"/>
            </a:endParaRPr>
          </a:p>
          <a:p>
            <a:pPr marL="0" marR="0">
              <a:spcBef>
                <a:spcPts val="0"/>
              </a:spcBef>
              <a:spcAft>
                <a:spcPts val="0"/>
              </a:spcAft>
            </a:pPr>
            <a:r>
              <a:rPr lang="en-US" sz="2800" dirty="0" smtClean="0">
                <a:latin typeface="Cambria"/>
                <a:ea typeface="Calibri"/>
                <a:cs typeface="Times New Roman"/>
              </a:rPr>
              <a:t>Guest: $10,000 per person</a:t>
            </a:r>
            <a:endParaRPr lang="en-US" sz="2800" dirty="0" smtClean="0">
              <a:latin typeface="Calibri"/>
              <a:ea typeface="Calibri"/>
              <a:cs typeface="Times New Roman"/>
            </a:endParaRPr>
          </a:p>
          <a:p>
            <a:pPr marL="0" marR="0">
              <a:spcBef>
                <a:spcPts val="0"/>
              </a:spcBef>
              <a:spcAft>
                <a:spcPts val="0"/>
              </a:spcAft>
            </a:pPr>
            <a:r>
              <a:rPr lang="en-US" sz="2800" dirty="0" smtClean="0">
                <a:latin typeface="Cambria"/>
                <a:ea typeface="Calibri"/>
                <a:cs typeface="Times New Roman"/>
              </a:rPr>
              <a:t>Friend: $5,000 per person</a:t>
            </a:r>
            <a:endParaRPr lang="en-US" sz="2800" dirty="0" smtClean="0">
              <a:latin typeface="Calibri"/>
              <a:ea typeface="Calibri"/>
              <a:cs typeface="Times New Roman"/>
            </a:endParaRPr>
          </a:p>
          <a:p>
            <a:pPr marL="0" marR="0">
              <a:spcBef>
                <a:spcPts val="0"/>
              </a:spcBef>
              <a:spcAft>
                <a:spcPts val="0"/>
              </a:spcAft>
            </a:pPr>
            <a:r>
              <a:rPr lang="en-US" sz="2800" dirty="0" smtClean="0">
                <a:latin typeface="Cambria"/>
                <a:ea typeface="Calibri"/>
                <a:cs typeface="Times New Roman"/>
              </a:rPr>
              <a:t> </a:t>
            </a:r>
            <a:endParaRPr lang="en-US" sz="2800" dirty="0" smtClean="0">
              <a:latin typeface="Calibri"/>
              <a:ea typeface="Calibri"/>
              <a:cs typeface="Times New Roman"/>
            </a:endParaRPr>
          </a:p>
          <a:p>
            <a:pPr marL="0" marR="0">
              <a:spcBef>
                <a:spcPts val="0"/>
              </a:spcBef>
              <a:spcAft>
                <a:spcPts val="0"/>
              </a:spcAft>
            </a:pPr>
            <a:r>
              <a:rPr lang="en-US" sz="2800" b="1" dirty="0" smtClean="0">
                <a:latin typeface="Cambria"/>
                <a:ea typeface="Calibri"/>
                <a:cs typeface="Times New Roman"/>
              </a:rPr>
              <a:t>Needed by: </a:t>
            </a:r>
            <a:r>
              <a:rPr lang="en-US" sz="2800" dirty="0" smtClean="0">
                <a:latin typeface="Cambria"/>
                <a:ea typeface="Calibri"/>
                <a:cs typeface="Times New Roman"/>
              </a:rPr>
              <a:t>Tuesday, January 22, 2013</a:t>
            </a:r>
            <a:endParaRPr lang="en-US" sz="2800" dirty="0" smtClean="0">
              <a:latin typeface="Calibri"/>
              <a:ea typeface="Calibri"/>
              <a:cs typeface="Times New Roman"/>
            </a:endParaRPr>
          </a:p>
          <a:p>
            <a:pPr marL="0" marR="0">
              <a:spcBef>
                <a:spcPts val="0"/>
              </a:spcBef>
              <a:spcAft>
                <a:spcPts val="0"/>
              </a:spcAft>
            </a:pPr>
            <a:r>
              <a:rPr lang="en-US" sz="2800" b="1" dirty="0" smtClean="0">
                <a:latin typeface="Cambria"/>
                <a:ea typeface="Calibri"/>
                <a:cs typeface="Times New Roman"/>
              </a:rPr>
              <a:t> </a:t>
            </a:r>
            <a:endParaRPr lang="en-US" sz="2800" dirty="0" smtClean="0">
              <a:latin typeface="Calibri"/>
              <a:ea typeface="Calibri"/>
              <a:cs typeface="Times New Roman"/>
            </a:endParaRPr>
          </a:p>
          <a:p>
            <a:pPr marL="0" marR="0">
              <a:spcBef>
                <a:spcPts val="0"/>
              </a:spcBef>
              <a:spcAft>
                <a:spcPts val="0"/>
              </a:spcAft>
            </a:pPr>
            <a:r>
              <a:rPr lang="en-US" sz="2800" b="1" dirty="0" smtClean="0">
                <a:latin typeface="Cambria"/>
                <a:ea typeface="Calibri"/>
                <a:cs typeface="Times New Roman"/>
              </a:rPr>
              <a:t>Contact info: </a:t>
            </a:r>
            <a:r>
              <a:rPr lang="en-US" sz="2800" dirty="0" smtClean="0">
                <a:latin typeface="Cambria"/>
                <a:ea typeface="Calibri"/>
                <a:cs typeface="Times New Roman"/>
              </a:rPr>
              <a:t>To RSVP or for additional information, please contact Becca Durr at (202) 485-3445 or </a:t>
            </a:r>
            <a:r>
              <a:rPr lang="en-US" sz="2800" u="sng" dirty="0" smtClean="0">
                <a:solidFill>
                  <a:srgbClr val="0000FF"/>
                </a:solidFill>
                <a:latin typeface="Cambria"/>
                <a:ea typeface="Calibri"/>
                <a:cs typeface="Times New Roman"/>
                <a:hlinkClick r:id="rId2"/>
              </a:rPr>
              <a:t>durr@dccc.org</a:t>
            </a:r>
            <a:r>
              <a:rPr lang="en-US" sz="2800" dirty="0" smtClean="0">
                <a:latin typeface="Cambria"/>
                <a:ea typeface="Calibri"/>
                <a:cs typeface="Times New Roman"/>
              </a:rPr>
              <a:t>.</a:t>
            </a:r>
            <a:endParaRPr lang="en-US" sz="2800" dirty="0" smtClean="0">
              <a:latin typeface="Calibri"/>
              <a:ea typeface="Calibri"/>
              <a:cs typeface="Times New Roman"/>
            </a:endParaRPr>
          </a:p>
          <a:p>
            <a:pPr marL="0" marR="0">
              <a:spcBef>
                <a:spcPts val="0"/>
              </a:spcBef>
              <a:spcAft>
                <a:spcPts val="0"/>
              </a:spcAft>
            </a:pPr>
            <a:r>
              <a:rPr lang="en-US" sz="2800" dirty="0" smtClean="0">
                <a:latin typeface="Cambria"/>
                <a:ea typeface="Calibri"/>
                <a:cs typeface="Times New Roman"/>
              </a:rPr>
              <a:t> </a:t>
            </a:r>
            <a:endParaRPr lang="en-US" sz="2800" dirty="0" smtClean="0">
              <a:latin typeface="Calibri"/>
              <a:ea typeface="Calibri"/>
              <a:cs typeface="Times New Roman"/>
            </a:endParaRPr>
          </a:p>
          <a:p>
            <a:pPr marL="0" marR="0">
              <a:spcBef>
                <a:spcPts val="0"/>
              </a:spcBef>
              <a:spcAft>
                <a:spcPts val="0"/>
              </a:spcAft>
            </a:pPr>
            <a:r>
              <a:rPr lang="en-US" sz="2800" b="1" dirty="0" smtClean="0">
                <a:latin typeface="Cambria"/>
                <a:ea typeface="Calibri"/>
                <a:cs typeface="Times New Roman"/>
              </a:rPr>
              <a:t>Contribution Alerts:  </a:t>
            </a:r>
            <a:r>
              <a:rPr lang="en-US" sz="2800" dirty="0" smtClean="0">
                <a:latin typeface="Cambria"/>
                <a:ea typeface="Calibri"/>
                <a:cs typeface="Times New Roman"/>
              </a:rPr>
              <a:t>Becca Durr </a:t>
            </a:r>
            <a:r>
              <a:rPr lang="en-US" sz="2800" u="sng" dirty="0" smtClean="0">
                <a:solidFill>
                  <a:srgbClr val="0000FF"/>
                </a:solidFill>
                <a:latin typeface="Cambria"/>
                <a:ea typeface="Calibri"/>
                <a:cs typeface="Times New Roman"/>
                <a:hlinkClick r:id="rId2"/>
              </a:rPr>
              <a:t>durr@dccc.org</a:t>
            </a:r>
            <a:r>
              <a:rPr lang="en-US" sz="2800" dirty="0" smtClean="0">
                <a:latin typeface="Cambria"/>
                <a:ea typeface="Calibri"/>
                <a:cs typeface="Times New Roman"/>
              </a:rPr>
              <a:t> Kellie Dunn </a:t>
            </a:r>
            <a:r>
              <a:rPr lang="en-US" sz="2800" u="sng" dirty="0" smtClean="0">
                <a:solidFill>
                  <a:srgbClr val="0000FF"/>
                </a:solidFill>
                <a:latin typeface="Cambria"/>
                <a:ea typeface="Calibri"/>
                <a:cs typeface="Times New Roman"/>
                <a:hlinkClick r:id="rId3"/>
              </a:rPr>
              <a:t>dunn@dccc.org</a:t>
            </a:r>
            <a:r>
              <a:rPr lang="en-US" sz="2800" u="sng" dirty="0" smtClean="0">
                <a:solidFill>
                  <a:srgbClr val="0000FF"/>
                </a:solidFill>
                <a:latin typeface="Cambria"/>
                <a:ea typeface="Calibri"/>
                <a:cs typeface="Times New Roman"/>
              </a:rPr>
              <a:t> </a:t>
            </a:r>
            <a:endParaRPr lang="en-US" sz="2800" dirty="0" smtClean="0">
              <a:latin typeface="Calibri"/>
              <a:ea typeface="Calibri"/>
              <a:cs typeface="Times New Roman"/>
            </a:endParaRPr>
          </a:p>
          <a:p>
            <a:pPr marL="365760" indent="-256032" eaLnBrk="1" fontAlgn="auto" hangingPunct="1">
              <a:spcAft>
                <a:spcPts val="0"/>
              </a:spcAft>
              <a:buFont typeface="Wingdings 3"/>
              <a:buNone/>
              <a:defRPr/>
            </a:pPr>
            <a:r>
              <a:rPr lang="en-US" dirty="0" smtClean="0"/>
              <a:t> </a:t>
            </a:r>
          </a:p>
          <a:p>
            <a:pPr marL="365760" indent="-256032" eaLnBrk="1" fontAlgn="auto" hangingPunct="1">
              <a:spcAft>
                <a:spcPts val="0"/>
              </a:spcAft>
              <a:buFont typeface="Wingdings 3"/>
              <a:buNone/>
              <a:defRPr/>
            </a:pPr>
            <a:endParaRPr lang="en-US" dirty="0" smtClean="0"/>
          </a:p>
        </p:txBody>
      </p:sp>
      <p:sp>
        <p:nvSpPr>
          <p:cNvPr id="27650" name="Rectangle 2"/>
          <p:cNvSpPr>
            <a:spLocks noGrp="1" noChangeArrowheads="1"/>
          </p:cNvSpPr>
          <p:nvPr>
            <p:ph type="title"/>
          </p:nvPr>
        </p:nvSpPr>
        <p:spPr/>
        <p:txBody>
          <a:bodyPr/>
          <a:lstStyle/>
          <a:p>
            <a:pPr eaLnBrk="1" fontAlgn="auto" hangingPunct="1">
              <a:spcAft>
                <a:spcPts val="0"/>
              </a:spcAft>
              <a:defRPr/>
            </a:pPr>
            <a:r>
              <a:rPr lang="en-US" dirty="0" smtClean="0"/>
              <a:t>Setting up an Event Webpage</a:t>
            </a:r>
            <a:endParaRPr lang="en-US" dirty="0"/>
          </a:p>
        </p:txBody>
      </p:sp>
      <p:sp>
        <p:nvSpPr>
          <p:cNvPr id="44036"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985A18E7-DC53-42A8-BA83-3EECDCEB4B1D}" type="slidenum">
              <a:rPr lang="en-US" smtClean="0"/>
              <a:pPr/>
              <a:t>32</a:t>
            </a:fld>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p:cNvSpPr>
            <a:spLocks noGrp="1"/>
          </p:cNvSpPr>
          <p:nvPr>
            <p:ph idx="1"/>
          </p:nvPr>
        </p:nvSpPr>
        <p:spPr/>
        <p:txBody>
          <a:bodyPr/>
          <a:lstStyle/>
          <a:p>
            <a:r>
              <a:rPr lang="en-US" sz="1600" dirty="0" smtClean="0"/>
              <a:t>Event site requests MUST go through </a:t>
            </a:r>
            <a:r>
              <a:rPr lang="en-US" sz="1600" dirty="0" smtClean="0"/>
              <a:t>Kellie and Kellie only</a:t>
            </a:r>
            <a:r>
              <a:rPr lang="en-US" sz="1600" dirty="0" smtClean="0"/>
              <a:t>.  Please do not email the digital team unless it’s a quick edit.</a:t>
            </a:r>
          </a:p>
          <a:p>
            <a:endParaRPr lang="en-US" sz="1600" dirty="0" smtClean="0"/>
          </a:p>
          <a:p>
            <a:r>
              <a:rPr lang="en-US" sz="1600" b="1" dirty="0" smtClean="0"/>
              <a:t>Raffi Appel (</a:t>
            </a:r>
            <a:r>
              <a:rPr lang="en-US" sz="1600" b="1" u="sng" dirty="0" smtClean="0">
                <a:hlinkClick r:id="rId2"/>
              </a:rPr>
              <a:t>appel@dccc.org</a:t>
            </a:r>
            <a:r>
              <a:rPr lang="en-US" sz="1600" b="1" dirty="0" smtClean="0"/>
              <a:t>) does all event requests/edits.</a:t>
            </a:r>
            <a:r>
              <a:rPr lang="en-US" sz="1600" dirty="0" smtClean="0"/>
              <a:t> </a:t>
            </a:r>
          </a:p>
          <a:p>
            <a:pPr>
              <a:buFont typeface="Wingdings 3" pitchFamily="18" charset="2"/>
              <a:buNone/>
            </a:pPr>
            <a:endParaRPr lang="en-US" sz="1600" dirty="0" smtClean="0"/>
          </a:p>
          <a:p>
            <a:r>
              <a:rPr lang="en-US" sz="1600" b="1" dirty="0" smtClean="0"/>
              <a:t>Please proofread all requests before sending.</a:t>
            </a:r>
            <a:r>
              <a:rPr lang="en-US" sz="1600" dirty="0" smtClean="0"/>
              <a:t>  It will only save yourself time in the future</a:t>
            </a:r>
            <a:r>
              <a:rPr lang="en-US" sz="1600" dirty="0" smtClean="0"/>
              <a:t>. </a:t>
            </a:r>
            <a:endParaRPr lang="en-US" sz="1600" dirty="0" smtClean="0"/>
          </a:p>
          <a:p>
            <a:pPr>
              <a:buFont typeface="Wingdings 3" pitchFamily="18" charset="2"/>
              <a:buNone/>
            </a:pPr>
            <a:endParaRPr lang="en-US" sz="1600" dirty="0" smtClean="0"/>
          </a:p>
          <a:p>
            <a:r>
              <a:rPr lang="en-US" sz="1600" dirty="0" smtClean="0"/>
              <a:t>Please check that you have added per person/per couple to each ticket level before sending.</a:t>
            </a:r>
          </a:p>
          <a:p>
            <a:pPr>
              <a:buFont typeface="Wingdings 3" pitchFamily="18" charset="2"/>
              <a:buNone/>
            </a:pPr>
            <a:endParaRPr lang="en-US" sz="1600" dirty="0" smtClean="0"/>
          </a:p>
          <a:p>
            <a:r>
              <a:rPr lang="en-US" sz="1600" dirty="0" smtClean="0"/>
              <a:t>All event requests need to be sent 48 hours in advance.  We’ll do our best to get these up ASAP.</a:t>
            </a:r>
          </a:p>
          <a:p>
            <a:endParaRPr lang="en-US" dirty="0" smtClean="0"/>
          </a:p>
        </p:txBody>
      </p:sp>
      <p:sp>
        <p:nvSpPr>
          <p:cNvPr id="3" name="Title 2"/>
          <p:cNvSpPr>
            <a:spLocks noGrp="1"/>
          </p:cNvSpPr>
          <p:nvPr>
            <p:ph type="title"/>
          </p:nvPr>
        </p:nvSpPr>
        <p:spPr/>
        <p:txBody>
          <a:bodyPr/>
          <a:lstStyle/>
          <a:p>
            <a:pPr>
              <a:defRPr/>
            </a:pPr>
            <a:r>
              <a:rPr lang="en-US" dirty="0" smtClean="0"/>
              <a:t>Setting up an Event Webpage</a:t>
            </a:r>
            <a:endParaRPr lang="en-US" dirty="0"/>
          </a:p>
        </p:txBody>
      </p:sp>
      <p:sp>
        <p:nvSpPr>
          <p:cNvPr id="45060"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A1E9F9B-0C66-4873-9130-553740C5DC52}" type="slidenum">
              <a:rPr lang="en-US" smtClean="0"/>
              <a:pPr/>
              <a:t>33</a:t>
            </a:fld>
            <a:endParaRPr lang="en-US"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65760" indent="-256032" eaLnBrk="1" fontAlgn="auto" hangingPunct="1">
              <a:spcAft>
                <a:spcPts val="0"/>
              </a:spcAft>
              <a:buFont typeface="Wingdings 3"/>
              <a:buChar char=""/>
              <a:defRPr/>
            </a:pPr>
            <a:r>
              <a:rPr lang="en-US" dirty="0" smtClean="0"/>
              <a:t>Leader Pelosi and Chairman Israel will need talking points or remarks for every DCCC event, unless it is a meeting</a:t>
            </a:r>
          </a:p>
          <a:p>
            <a:pPr marL="365760" indent="-256032" eaLnBrk="1" fontAlgn="auto" hangingPunct="1">
              <a:spcAft>
                <a:spcPts val="0"/>
              </a:spcAft>
              <a:buFont typeface="Wingdings 3"/>
              <a:buChar char=""/>
              <a:defRPr/>
            </a:pPr>
            <a:r>
              <a:rPr lang="en-US" dirty="0" smtClean="0"/>
              <a:t>Talking points requests must be sent to </a:t>
            </a:r>
            <a:r>
              <a:rPr lang="en-US" dirty="0" smtClean="0"/>
              <a:t>Katie Mulhall </a:t>
            </a:r>
            <a:r>
              <a:rPr lang="en-US" dirty="0" smtClean="0"/>
              <a:t>AS SOON AS POSSIBLE</a:t>
            </a:r>
          </a:p>
          <a:p>
            <a:pPr marL="365760" indent="-256032" eaLnBrk="1" fontAlgn="auto" hangingPunct="1">
              <a:spcAft>
                <a:spcPts val="0"/>
              </a:spcAft>
              <a:buFont typeface="Wingdings 3"/>
              <a:buChar char=""/>
              <a:defRPr/>
            </a:pPr>
            <a:r>
              <a:rPr lang="en-US" dirty="0" smtClean="0"/>
              <a:t>You should always find out if other MOCs will want talking points as well. </a:t>
            </a:r>
            <a:r>
              <a:rPr lang="en-US" i="1" u="sng" dirty="0" smtClean="0">
                <a:solidFill>
                  <a:srgbClr val="FF0000"/>
                </a:solidFill>
              </a:rPr>
              <a:t>*DO NOT assume they do or do not</a:t>
            </a:r>
          </a:p>
          <a:p>
            <a:pPr marL="365760" indent="-256032" eaLnBrk="1" fontAlgn="auto" hangingPunct="1">
              <a:spcAft>
                <a:spcPts val="0"/>
              </a:spcAft>
              <a:buFont typeface="Wingdings 3"/>
              <a:buChar char=""/>
              <a:defRPr/>
            </a:pPr>
            <a:r>
              <a:rPr lang="en-US" dirty="0" smtClean="0"/>
              <a:t>Once you have filled out the following </a:t>
            </a:r>
            <a:r>
              <a:rPr lang="en-US" dirty="0" smtClean="0"/>
              <a:t>form, email </a:t>
            </a:r>
            <a:r>
              <a:rPr lang="en-US" dirty="0" smtClean="0"/>
              <a:t>it to </a:t>
            </a:r>
            <a:r>
              <a:rPr lang="en-US" dirty="0" smtClean="0"/>
              <a:t>Katie, </a:t>
            </a:r>
            <a:r>
              <a:rPr lang="en-US" dirty="0" smtClean="0"/>
              <a:t>and cc </a:t>
            </a:r>
            <a:r>
              <a:rPr lang="en-US" dirty="0" smtClean="0"/>
              <a:t>Kellie and </a:t>
            </a:r>
            <a:r>
              <a:rPr lang="en-US" dirty="0" smtClean="0"/>
              <a:t>your team</a:t>
            </a:r>
          </a:p>
          <a:p>
            <a:pPr marL="365760" indent="-256032" eaLnBrk="1" fontAlgn="auto" hangingPunct="1">
              <a:spcAft>
                <a:spcPts val="0"/>
              </a:spcAft>
              <a:buFont typeface="Wingdings 3"/>
              <a:buChar char=""/>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Talking Points Requests</a:t>
            </a:r>
            <a:endParaRPr lang="en-US" dirty="0"/>
          </a:p>
        </p:txBody>
      </p:sp>
      <p:sp>
        <p:nvSpPr>
          <p:cNvPr id="4608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31B9503-2114-4910-BD11-9625A88AAE93}" type="slidenum">
              <a:rPr lang="en-US" smtClean="0"/>
              <a:pPr/>
              <a:t>34</a:t>
            </a:fld>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pPr eaLnBrk="1" fontAlgn="auto" hangingPunct="1">
              <a:spcAft>
                <a:spcPts val="0"/>
              </a:spcAft>
              <a:defRPr/>
            </a:pPr>
            <a:r>
              <a:rPr lang="en-US" dirty="0" smtClean="0"/>
              <a:t>Talking Points Request Format	</a:t>
            </a:r>
            <a:endParaRPr lang="en-US" dirty="0"/>
          </a:p>
        </p:txBody>
      </p:sp>
      <p:sp>
        <p:nvSpPr>
          <p:cNvPr id="47108"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A7CC467-DAA0-4FC7-8256-AB7596617391}" type="slidenum">
              <a:rPr lang="en-US" smtClean="0"/>
              <a:pPr/>
              <a:t>35</a:t>
            </a:fld>
            <a:endParaRPr lang="en-US" smtClean="0"/>
          </a:p>
        </p:txBody>
      </p:sp>
      <p:pic>
        <p:nvPicPr>
          <p:cNvPr id="5" name="Picture 4"/>
          <p:cNvPicPr/>
          <p:nvPr/>
        </p:nvPicPr>
        <p:blipFill>
          <a:blip r:embed="rId2" cstate="print"/>
          <a:srcRect l="3950" t="27850" r="77945" b="8214"/>
          <a:stretch>
            <a:fillRect/>
          </a:stretch>
        </p:blipFill>
        <p:spPr bwMode="auto">
          <a:xfrm>
            <a:off x="1851025" y="717550"/>
            <a:ext cx="5441950" cy="5422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eaLnBrk="1" hangingPunct="1">
              <a:defRPr/>
            </a:pPr>
            <a:r>
              <a:rPr lang="en-US" dirty="0" smtClean="0"/>
              <a:t>Events</a:t>
            </a:r>
            <a:endParaRPr lang="en-US" dirty="0"/>
          </a:p>
        </p:txBody>
      </p:sp>
      <p:sp>
        <p:nvSpPr>
          <p:cNvPr id="48131" name="Subtitle 4"/>
          <p:cNvSpPr>
            <a:spLocks noGrp="1"/>
          </p:cNvSpPr>
          <p:nvPr>
            <p:ph type="subTitle" idx="1"/>
          </p:nvPr>
        </p:nvSpPr>
        <p:spPr>
          <a:xfrm>
            <a:off x="685800" y="3611563"/>
            <a:ext cx="7772400" cy="1200150"/>
          </a:xfrm>
        </p:spPr>
        <p:txBody>
          <a:bodyPr/>
          <a:lstStyle/>
          <a:p>
            <a:pPr marR="0" eaLnBrk="1" hangingPunct="1"/>
            <a:r>
              <a:rPr lang="en-US" smtClean="0"/>
              <a:t>Let’s Hear it for Krista</a:t>
            </a:r>
          </a:p>
        </p:txBody>
      </p:sp>
      <p:sp>
        <p:nvSpPr>
          <p:cNvPr id="48132"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190FA41-755D-48E0-9DF2-0BD83F24B926}" type="slidenum">
              <a:rPr lang="en-US" smtClean="0"/>
              <a:pPr/>
              <a:t>36</a:t>
            </a:fld>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eaLnBrk="1" fontAlgn="auto" hangingPunct="1">
              <a:spcAft>
                <a:spcPts val="0"/>
              </a:spcAft>
              <a:defRPr/>
            </a:pPr>
            <a:r>
              <a:rPr lang="en-US" dirty="0" smtClean="0"/>
              <a:t>The World Of DCCC EVENTS!</a:t>
            </a:r>
            <a:endParaRPr lang="en-US" dirty="0"/>
          </a:p>
        </p:txBody>
      </p:sp>
      <p:pic>
        <p:nvPicPr>
          <p:cNvPr id="49155" name="Content Placeholder 9" descr="june set up.jpg"/>
          <p:cNvPicPr>
            <a:picLocks noGrp="1" noChangeAspect="1"/>
          </p:cNvPicPr>
          <p:nvPr>
            <p:ph idx="1"/>
          </p:nvPr>
        </p:nvPicPr>
        <p:blipFill>
          <a:blip r:embed="rId2" cstate="print"/>
          <a:srcRect/>
          <a:stretch>
            <a:fillRect/>
          </a:stretch>
        </p:blipFill>
        <p:spPr>
          <a:xfrm>
            <a:off x="866775" y="1600200"/>
            <a:ext cx="7410450" cy="4708525"/>
          </a:xfrm>
        </p:spPr>
      </p:pic>
      <p:sp>
        <p:nvSpPr>
          <p:cNvPr id="49156"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926DEEAE-5B4D-4C44-90B5-D5938FB1C57B}" type="slidenum">
              <a:rPr lang="en-US" smtClean="0"/>
              <a:pPr/>
              <a:t>37</a:t>
            </a:fld>
            <a:endParaRPr 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t>I have a confirmed event…</a:t>
            </a:r>
            <a:br>
              <a:rPr lang="en-US" dirty="0" smtClean="0"/>
            </a:br>
            <a:r>
              <a:rPr lang="en-US" dirty="0" smtClean="0"/>
              <a:t>What do I do now?</a:t>
            </a:r>
          </a:p>
        </p:txBody>
      </p:sp>
      <p:sp>
        <p:nvSpPr>
          <p:cNvPr id="3075" name="Rectangle 3"/>
          <p:cNvSpPr>
            <a:spLocks noGrp="1" noChangeArrowheads="1"/>
          </p:cNvSpPr>
          <p:nvPr>
            <p:ph sz="half" idx="1"/>
          </p:nvPr>
        </p:nvSpPr>
        <p:spPr>
          <a:xfrm>
            <a:off x="457200" y="1481138"/>
            <a:ext cx="4038600" cy="4525962"/>
          </a:xfrm>
        </p:spPr>
        <p:txBody>
          <a:bodyPr>
            <a:normAutofit fontScale="47500" lnSpcReduction="20000"/>
          </a:bodyPr>
          <a:lstStyle/>
          <a:p>
            <a:pPr marL="548640" indent="-411480" eaLnBrk="1" fontAlgn="auto" hangingPunct="1">
              <a:spcAft>
                <a:spcPts val="0"/>
              </a:spcAft>
              <a:buClr>
                <a:schemeClr val="tx1">
                  <a:shade val="95000"/>
                </a:schemeClr>
              </a:buClr>
              <a:buFont typeface="Wingdings 2"/>
              <a:buChar char=""/>
              <a:defRPr/>
            </a:pPr>
            <a:r>
              <a:rPr lang="en-US" sz="3500" dirty="0" smtClean="0"/>
              <a:t>Is this an annual event? Has this occurred before?</a:t>
            </a:r>
          </a:p>
          <a:p>
            <a:pPr marL="1133856" lvl="2" eaLnBrk="1" fontAlgn="auto" hangingPunct="1">
              <a:spcAft>
                <a:spcPts val="0"/>
              </a:spcAft>
              <a:buFont typeface="Wingdings"/>
              <a:buChar char=""/>
              <a:defRPr/>
            </a:pPr>
            <a:r>
              <a:rPr lang="en-US" sz="2400" b="1" dirty="0" smtClean="0"/>
              <a:t>If you do not know I likely have in my files or it is saved in the finance drive</a:t>
            </a:r>
          </a:p>
          <a:p>
            <a:pPr marL="1133856" lvl="2" eaLnBrk="1" fontAlgn="auto" hangingPunct="1">
              <a:spcAft>
                <a:spcPts val="0"/>
              </a:spcAft>
              <a:buFont typeface="Wingdings"/>
              <a:buChar char=""/>
              <a:defRPr/>
            </a:pPr>
            <a:endParaRPr lang="en-US" sz="1800" b="1" dirty="0" smtClean="0"/>
          </a:p>
          <a:p>
            <a:pPr marL="1133856" lvl="2" eaLnBrk="1" fontAlgn="auto" hangingPunct="1">
              <a:spcAft>
                <a:spcPts val="0"/>
              </a:spcAft>
              <a:buFont typeface="Wingdings"/>
              <a:buNone/>
              <a:defRPr/>
            </a:pPr>
            <a:endParaRPr lang="en-US" sz="1800" b="1" dirty="0" smtClean="0"/>
          </a:p>
          <a:p>
            <a:pPr marL="548640" indent="-411480" eaLnBrk="1" fontAlgn="auto" hangingPunct="1">
              <a:spcAft>
                <a:spcPts val="0"/>
              </a:spcAft>
              <a:buClr>
                <a:schemeClr val="tx1">
                  <a:shade val="95000"/>
                </a:schemeClr>
              </a:buClr>
              <a:buFont typeface="Wingdings 2"/>
              <a:buChar char=""/>
              <a:defRPr/>
            </a:pPr>
            <a:r>
              <a:rPr lang="en-US" sz="3500" dirty="0" smtClean="0"/>
              <a:t>What is the fundraising goal attached to the event?</a:t>
            </a:r>
          </a:p>
          <a:p>
            <a:pPr marL="1133856" lvl="2" eaLnBrk="1" fontAlgn="auto" hangingPunct="1">
              <a:spcAft>
                <a:spcPts val="0"/>
              </a:spcAft>
              <a:buFont typeface="Wingdings"/>
              <a:buChar char=""/>
              <a:defRPr/>
            </a:pPr>
            <a:r>
              <a:rPr lang="en-US" sz="2100" dirty="0" smtClean="0"/>
              <a:t>All DCCC events need to stay at </a:t>
            </a:r>
            <a:r>
              <a:rPr lang="en-US" sz="2100" b="1" u="sng" dirty="0" smtClean="0"/>
              <a:t>4% of the overall fundraising goal</a:t>
            </a:r>
          </a:p>
          <a:p>
            <a:pPr marL="1133856" lvl="2" eaLnBrk="1" fontAlgn="auto" hangingPunct="1">
              <a:spcAft>
                <a:spcPts val="0"/>
              </a:spcAft>
              <a:buFont typeface="Wingdings"/>
              <a:buChar char=""/>
              <a:defRPr/>
            </a:pPr>
            <a:r>
              <a:rPr lang="en-US" sz="2100" dirty="0" smtClean="0"/>
              <a:t>Ex: If you are hosting a dinner and the goal is $100,000 the TOTAL event costs need to come in at $4,000 or less</a:t>
            </a:r>
          </a:p>
          <a:p>
            <a:pPr marL="1133856" lvl="2" eaLnBrk="1" fontAlgn="auto" hangingPunct="1">
              <a:spcAft>
                <a:spcPts val="0"/>
              </a:spcAft>
              <a:buFont typeface="Wingdings"/>
              <a:buNone/>
              <a:defRPr/>
            </a:pPr>
            <a:r>
              <a:rPr lang="en-US" sz="2100" dirty="0" smtClean="0"/>
              <a:t>    ~ This includes ALL costs (food, beverages, rentals, flowers, etc )</a:t>
            </a:r>
          </a:p>
          <a:p>
            <a:pPr marL="1133856" lvl="2" eaLnBrk="1" fontAlgn="auto" hangingPunct="1">
              <a:spcAft>
                <a:spcPts val="0"/>
              </a:spcAft>
              <a:buFont typeface="Wingdings"/>
              <a:buNone/>
              <a:defRPr/>
            </a:pPr>
            <a:r>
              <a:rPr lang="en-US" sz="2100" dirty="0" smtClean="0"/>
              <a:t>   ~  This does NOT include staff travel expenses but PLEASE be mindful of booking your travel as economically as possible as it is all linked to the overall event costs in the end</a:t>
            </a:r>
          </a:p>
          <a:p>
            <a:pPr marL="1133856" lvl="2" eaLnBrk="1" fontAlgn="auto" hangingPunct="1">
              <a:spcAft>
                <a:spcPts val="0"/>
              </a:spcAft>
              <a:buFont typeface="Wingdings"/>
              <a:buNone/>
              <a:defRPr/>
            </a:pPr>
            <a:r>
              <a:rPr lang="en-US" sz="2100" dirty="0" smtClean="0"/>
              <a:t>	~ There are certain exceptions to the rule that Krista can talk to you about on an individual basis when these occur</a:t>
            </a:r>
          </a:p>
          <a:p>
            <a:pPr marL="1133856" lvl="2" eaLnBrk="1" fontAlgn="auto" hangingPunct="1">
              <a:spcAft>
                <a:spcPts val="0"/>
              </a:spcAft>
              <a:buFont typeface="Wingdings"/>
              <a:buNone/>
              <a:defRPr/>
            </a:pPr>
            <a:endParaRPr lang="en-US" sz="1800" dirty="0" smtClean="0"/>
          </a:p>
          <a:p>
            <a:pPr marL="1133856" lvl="2" eaLnBrk="1" fontAlgn="auto" hangingPunct="1">
              <a:spcAft>
                <a:spcPts val="0"/>
              </a:spcAft>
              <a:buFont typeface="Wingdings"/>
              <a:buNone/>
              <a:defRPr/>
            </a:pPr>
            <a:endParaRPr lang="en-US" sz="1800" dirty="0" smtClean="0"/>
          </a:p>
          <a:p>
            <a:pPr marL="1133856" lvl="2" eaLnBrk="1" fontAlgn="auto" hangingPunct="1">
              <a:spcAft>
                <a:spcPts val="0"/>
              </a:spcAft>
              <a:buFont typeface="Wingdings"/>
              <a:buNone/>
              <a:defRPr/>
            </a:pPr>
            <a:endParaRPr lang="en-US" sz="1800" dirty="0" smtClean="0"/>
          </a:p>
          <a:p>
            <a:pPr marL="1133856" lvl="2" eaLnBrk="1" fontAlgn="auto" hangingPunct="1">
              <a:spcAft>
                <a:spcPts val="0"/>
              </a:spcAft>
              <a:buFont typeface="Wingdings"/>
              <a:buNone/>
              <a:defRPr/>
            </a:pPr>
            <a:endParaRPr lang="en-US" sz="1800" dirty="0" smtClean="0"/>
          </a:p>
          <a:p>
            <a:pPr marL="1133856" lvl="2" eaLnBrk="1" fontAlgn="auto" hangingPunct="1">
              <a:spcAft>
                <a:spcPts val="0"/>
              </a:spcAft>
              <a:buFont typeface="Wingdings"/>
              <a:buNone/>
              <a:defRPr/>
            </a:pPr>
            <a:endParaRPr lang="en-US" sz="1800" dirty="0" smtClean="0"/>
          </a:p>
          <a:p>
            <a:pPr marL="1133856" lvl="2" eaLnBrk="1" fontAlgn="auto" hangingPunct="1">
              <a:spcAft>
                <a:spcPts val="0"/>
              </a:spcAft>
              <a:buFont typeface="Wingdings"/>
              <a:buNone/>
              <a:defRPr/>
            </a:pPr>
            <a:endParaRPr lang="en-US" sz="1800" dirty="0" smtClean="0"/>
          </a:p>
        </p:txBody>
      </p:sp>
      <p:pic>
        <p:nvPicPr>
          <p:cNvPr id="50180" name="Content Placeholder 13" descr="napa quintessa #1.jpg"/>
          <p:cNvPicPr>
            <a:picLocks noGrp="1" noChangeAspect="1"/>
          </p:cNvPicPr>
          <p:nvPr>
            <p:ph sz="half" idx="2"/>
          </p:nvPr>
        </p:nvPicPr>
        <p:blipFill>
          <a:blip r:embed="rId2" cstate="print"/>
          <a:srcRect/>
          <a:stretch>
            <a:fillRect/>
          </a:stretch>
        </p:blipFill>
        <p:spPr>
          <a:xfrm>
            <a:off x="4648200" y="2133600"/>
            <a:ext cx="4038600" cy="3581400"/>
          </a:xfrm>
        </p:spPr>
      </p:pic>
      <p:sp>
        <p:nvSpPr>
          <p:cNvPr id="50181"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0704D18-3D1E-4C7F-82EC-A6724F782943}" type="slidenum">
              <a:rPr lang="en-US" smtClean="0"/>
              <a:pPr/>
              <a:t>38</a:t>
            </a:fld>
            <a:endParaRPr 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I have a confirmed event… What do I do now continued</a:t>
            </a:r>
            <a:endParaRPr lang="en-US" dirty="0"/>
          </a:p>
        </p:txBody>
      </p:sp>
      <p:sp>
        <p:nvSpPr>
          <p:cNvPr id="51203" name="Content Placeholder 2"/>
          <p:cNvSpPr>
            <a:spLocks noGrp="1"/>
          </p:cNvSpPr>
          <p:nvPr>
            <p:ph idx="1"/>
          </p:nvPr>
        </p:nvSpPr>
        <p:spPr/>
        <p:txBody>
          <a:bodyPr/>
          <a:lstStyle/>
          <a:p>
            <a:pPr eaLnBrk="1" hangingPunct="1"/>
            <a:r>
              <a:rPr lang="en-US" dirty="0" smtClean="0"/>
              <a:t>Contact Info for the Hosts</a:t>
            </a:r>
          </a:p>
          <a:p>
            <a:pPr lvl="2" eaLnBrk="1" hangingPunct="1"/>
            <a:r>
              <a:rPr lang="en-US" dirty="0" smtClean="0"/>
              <a:t>Once you have an event confirmed it is the responsibility of the Regional Director to tell the host that Krista will be reaching out to them</a:t>
            </a:r>
          </a:p>
          <a:p>
            <a:pPr lvl="2" eaLnBrk="1" hangingPunct="1"/>
            <a:r>
              <a:rPr lang="en-US" dirty="0" smtClean="0"/>
              <a:t>What is the best method for Krista to reach out to the hosts (phone/ email) </a:t>
            </a:r>
          </a:p>
          <a:p>
            <a:pPr eaLnBrk="1" hangingPunct="1"/>
            <a:r>
              <a:rPr lang="en-US" dirty="0" smtClean="0"/>
              <a:t>Host DCCC donations</a:t>
            </a:r>
          </a:p>
          <a:p>
            <a:pPr lvl="2" eaLnBrk="1" hangingPunct="1"/>
            <a:r>
              <a:rPr lang="en-US" dirty="0" smtClean="0"/>
              <a:t>Has the host of the event written to the DCCC this year or are you planning on having them write for this event?</a:t>
            </a:r>
          </a:p>
          <a:p>
            <a:pPr lvl="2" eaLnBrk="1" hangingPunct="1"/>
            <a:r>
              <a:rPr lang="en-US" dirty="0" smtClean="0"/>
              <a:t>If the host wants to In Kind the event – are you ok with that? </a:t>
            </a:r>
          </a:p>
          <a:p>
            <a:pPr lvl="2" eaLnBrk="1" hangingPunct="1"/>
            <a:endParaRPr lang="en-US" dirty="0" smtClean="0"/>
          </a:p>
        </p:txBody>
      </p:sp>
      <p:sp>
        <p:nvSpPr>
          <p:cNvPr id="5120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F0D236D-688D-49E2-93E3-E49094CDA5AD}" type="slidenum">
              <a:rPr lang="en-US" smtClean="0"/>
              <a:pPr/>
              <a:t>39</a:t>
            </a:fld>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p:txBody>
          <a:bodyPr/>
          <a:lstStyle/>
          <a:p>
            <a:pPr eaLnBrk="1" hangingPunct="1"/>
            <a:r>
              <a:rPr lang="en-US" dirty="0" smtClean="0"/>
              <a:t>To learn how we do things here at the Committee</a:t>
            </a:r>
          </a:p>
          <a:p>
            <a:pPr eaLnBrk="1" hangingPunct="1"/>
            <a:r>
              <a:rPr lang="en-US" dirty="0" smtClean="0"/>
              <a:t>To learn how the day-to-day operations work </a:t>
            </a:r>
          </a:p>
          <a:p>
            <a:pPr eaLnBrk="1" hangingPunct="1"/>
            <a:r>
              <a:rPr lang="en-US" dirty="0" smtClean="0"/>
              <a:t>To gain knowledge about national party rules and regulations</a:t>
            </a:r>
          </a:p>
          <a:p>
            <a:pPr eaLnBrk="1" hangingPunct="1"/>
            <a:r>
              <a:rPr lang="en-US" dirty="0" smtClean="0"/>
              <a:t>To make this all make sense</a:t>
            </a:r>
          </a:p>
          <a:p>
            <a:pPr eaLnBrk="1" hangingPunct="1"/>
            <a:r>
              <a:rPr lang="en-US" dirty="0" smtClean="0"/>
              <a:t>To learn how to do stuff you didn’t event know you had to do</a:t>
            </a:r>
          </a:p>
        </p:txBody>
      </p:sp>
      <p:sp>
        <p:nvSpPr>
          <p:cNvPr id="3" name="Title 2"/>
          <p:cNvSpPr>
            <a:spLocks noGrp="1"/>
          </p:cNvSpPr>
          <p:nvPr>
            <p:ph type="title"/>
          </p:nvPr>
        </p:nvSpPr>
        <p:spPr/>
        <p:txBody>
          <a:bodyPr/>
          <a:lstStyle/>
          <a:p>
            <a:pPr eaLnBrk="1" fontAlgn="auto" hangingPunct="1">
              <a:spcAft>
                <a:spcPts val="0"/>
              </a:spcAft>
              <a:defRPr/>
            </a:pPr>
            <a:r>
              <a:rPr lang="en-US" dirty="0" smtClean="0"/>
              <a:t>Why are you here </a:t>
            </a:r>
            <a:r>
              <a:rPr lang="en-US" u="sng" dirty="0" smtClean="0"/>
              <a:t>today</a:t>
            </a:r>
            <a:r>
              <a:rPr lang="en-US" dirty="0" smtClean="0"/>
              <a:t>?</a:t>
            </a:r>
            <a:endParaRPr lang="en-US" dirty="0"/>
          </a:p>
        </p:txBody>
      </p:sp>
      <p:sp>
        <p:nvSpPr>
          <p:cNvPr id="1536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2EA01F4-BF17-4D82-B4E8-EA8D95945F00}" type="slidenum">
              <a:rPr lang="en-US" smtClean="0"/>
              <a:pPr/>
              <a:t>4</a:t>
            </a:fld>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Event Planning</a:t>
            </a:r>
            <a:endParaRPr lang="en-US" dirty="0"/>
          </a:p>
        </p:txBody>
      </p:sp>
      <p:sp>
        <p:nvSpPr>
          <p:cNvPr id="52227" name="Text Placeholder 2"/>
          <p:cNvSpPr>
            <a:spLocks noGrp="1"/>
          </p:cNvSpPr>
          <p:nvPr>
            <p:ph type="body" idx="1"/>
          </p:nvPr>
        </p:nvSpPr>
        <p:spPr>
          <a:xfrm>
            <a:off x="457200" y="1535113"/>
            <a:ext cx="4040188" cy="750887"/>
          </a:xfrm>
        </p:spPr>
        <p:txBody>
          <a:bodyPr/>
          <a:lstStyle/>
          <a:p>
            <a:pPr eaLnBrk="1" hangingPunct="1"/>
            <a:r>
              <a:rPr lang="en-US" smtClean="0"/>
              <a:t>Krista’s Responsibilities</a:t>
            </a:r>
          </a:p>
        </p:txBody>
      </p:sp>
      <p:sp>
        <p:nvSpPr>
          <p:cNvPr id="52228" name="Content Placeholder 4"/>
          <p:cNvSpPr>
            <a:spLocks noGrp="1"/>
          </p:cNvSpPr>
          <p:nvPr>
            <p:ph sz="quarter" idx="2"/>
          </p:nvPr>
        </p:nvSpPr>
        <p:spPr>
          <a:xfrm>
            <a:off x="457200" y="1444625"/>
            <a:ext cx="4040188" cy="4803775"/>
          </a:xfrm>
          <a:ln>
            <a:prstDash val="solid"/>
          </a:ln>
        </p:spPr>
        <p:txBody>
          <a:bodyPr/>
          <a:lstStyle/>
          <a:p>
            <a:pPr eaLnBrk="1" hangingPunct="1"/>
            <a:endParaRPr lang="en-US" smtClean="0"/>
          </a:p>
          <a:p>
            <a:pPr eaLnBrk="1" hangingPunct="1"/>
            <a:endParaRPr lang="en-US" smtClean="0"/>
          </a:p>
          <a:p>
            <a:pPr eaLnBrk="1" hangingPunct="1"/>
            <a:r>
              <a:rPr lang="en-US" smtClean="0"/>
              <a:t>To talk to the host about all event related logistics including</a:t>
            </a:r>
          </a:p>
          <a:p>
            <a:pPr lvl="1" eaLnBrk="1" hangingPunct="1"/>
            <a:r>
              <a:rPr lang="en-US" smtClean="0"/>
              <a:t>Menu</a:t>
            </a:r>
          </a:p>
          <a:p>
            <a:pPr lvl="1" eaLnBrk="1" hangingPunct="1"/>
            <a:r>
              <a:rPr lang="en-US" smtClean="0"/>
              <a:t>Flowers</a:t>
            </a:r>
          </a:p>
          <a:p>
            <a:pPr lvl="1" eaLnBrk="1" hangingPunct="1"/>
            <a:r>
              <a:rPr lang="en-US" smtClean="0"/>
              <a:t>Layout</a:t>
            </a:r>
          </a:p>
          <a:p>
            <a:pPr lvl="1" eaLnBrk="1" hangingPunct="1"/>
            <a:r>
              <a:rPr lang="en-US" smtClean="0"/>
              <a:t>AV</a:t>
            </a:r>
          </a:p>
          <a:p>
            <a:pPr lvl="1" eaLnBrk="1" hangingPunct="1"/>
            <a:r>
              <a:rPr lang="en-US" smtClean="0"/>
              <a:t>Payment options</a:t>
            </a:r>
          </a:p>
          <a:p>
            <a:pPr lvl="1" eaLnBrk="1" hangingPunct="1"/>
            <a:r>
              <a:rPr lang="en-US" smtClean="0"/>
              <a:t>photographer</a:t>
            </a:r>
          </a:p>
          <a:p>
            <a:pPr lvl="1" eaLnBrk="1" hangingPunct="1"/>
            <a:r>
              <a:rPr lang="en-US" smtClean="0"/>
              <a:t>Security/ Walk throughs</a:t>
            </a:r>
          </a:p>
        </p:txBody>
      </p:sp>
      <p:pic>
        <p:nvPicPr>
          <p:cNvPr id="52229" name="Content Placeholder 6" descr="pelosi cocktails Napa.jpg"/>
          <p:cNvPicPr>
            <a:picLocks noGrp="1" noChangeAspect="1"/>
          </p:cNvPicPr>
          <p:nvPr>
            <p:ph sz="quarter" idx="4"/>
          </p:nvPr>
        </p:nvPicPr>
        <p:blipFill>
          <a:blip r:embed="rId2" cstate="print"/>
          <a:srcRect/>
          <a:stretch>
            <a:fillRect/>
          </a:stretch>
        </p:blipFill>
        <p:spPr>
          <a:xfrm>
            <a:off x="4648200" y="2133600"/>
            <a:ext cx="4041775" cy="3505200"/>
          </a:xfrm>
          <a:ln>
            <a:prstDash val="solid"/>
          </a:ln>
        </p:spPr>
      </p:pic>
      <p:sp>
        <p:nvSpPr>
          <p:cNvPr id="52230"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F858D68-5C75-4540-90DB-B0E30A16FD1F}" type="slidenum">
              <a:rPr lang="en-US" smtClean="0"/>
              <a:pPr/>
              <a:t>40</a:t>
            </a:fld>
            <a:endParaRPr 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SUPPLIES at Events</a:t>
            </a:r>
            <a:endParaRPr lang="en-US" dirty="0"/>
          </a:p>
        </p:txBody>
      </p:sp>
      <p:sp>
        <p:nvSpPr>
          <p:cNvPr id="6" name="Text Placeholder 5"/>
          <p:cNvSpPr>
            <a:spLocks noGrp="1"/>
          </p:cNvSpPr>
          <p:nvPr>
            <p:ph type="body" idx="1"/>
          </p:nvPr>
        </p:nvSpPr>
        <p:spPr>
          <a:xfrm>
            <a:off x="457200" y="1535113"/>
            <a:ext cx="4040188" cy="750887"/>
          </a:xfrm>
        </p:spPr>
        <p:txBody>
          <a:bodyPr>
            <a:normAutofit lnSpcReduction="10000"/>
          </a:bodyPr>
          <a:lstStyle/>
          <a:p>
            <a:pPr eaLnBrk="1" fontAlgn="auto" hangingPunct="1">
              <a:spcAft>
                <a:spcPts val="0"/>
              </a:spcAft>
              <a:buFont typeface="Wingdings 3"/>
              <a:buNone/>
              <a:defRPr/>
            </a:pPr>
            <a:r>
              <a:rPr lang="en-US" dirty="0" smtClean="0"/>
              <a:t>Every Event you need the following:</a:t>
            </a:r>
            <a:endParaRPr lang="en-US" dirty="0"/>
          </a:p>
        </p:txBody>
      </p:sp>
      <p:sp>
        <p:nvSpPr>
          <p:cNvPr id="53252" name="Text Placeholder 6"/>
          <p:cNvSpPr>
            <a:spLocks noGrp="1"/>
          </p:cNvSpPr>
          <p:nvPr>
            <p:ph type="body" sz="half" idx="3"/>
          </p:nvPr>
        </p:nvSpPr>
        <p:spPr>
          <a:xfrm>
            <a:off x="4645025" y="1295400"/>
            <a:ext cx="4041775" cy="838200"/>
          </a:xfrm>
        </p:spPr>
        <p:txBody>
          <a:bodyPr/>
          <a:lstStyle/>
          <a:p>
            <a:pPr algn="ctr" eaLnBrk="1" hangingPunct="1"/>
            <a:r>
              <a:rPr lang="en-US" smtClean="0"/>
              <a:t>Being prepared is vital!</a:t>
            </a:r>
          </a:p>
        </p:txBody>
      </p:sp>
      <p:sp>
        <p:nvSpPr>
          <p:cNvPr id="7173" name="Content Placeholder 2"/>
          <p:cNvSpPr>
            <a:spLocks noGrp="1"/>
          </p:cNvSpPr>
          <p:nvPr>
            <p:ph sz="quarter" idx="2"/>
          </p:nvPr>
        </p:nvSpPr>
        <p:spPr>
          <a:xfrm>
            <a:off x="457200" y="2362200"/>
            <a:ext cx="4114800" cy="4114800"/>
          </a:xfrm>
        </p:spPr>
        <p:txBody>
          <a:bodyPr>
            <a:normAutofit lnSpcReduction="10000"/>
          </a:bodyPr>
          <a:lstStyle/>
          <a:p>
            <a:pPr marL="859536" lvl="2" eaLnBrk="1" fontAlgn="auto" hangingPunct="1">
              <a:spcAft>
                <a:spcPts val="0"/>
              </a:spcAft>
              <a:buFont typeface="Wingdings 2"/>
              <a:buChar char=""/>
              <a:defRPr/>
            </a:pPr>
            <a:r>
              <a:rPr lang="en-US" sz="1600" u="sng" smtClean="0"/>
              <a:t>Nametags </a:t>
            </a:r>
            <a:r>
              <a:rPr lang="en-US" sz="1600" smtClean="0"/>
              <a:t>– clip style name tags with donors first and last name on it. (only exception are some DC events where we are allowed to use sticky nametags)</a:t>
            </a:r>
          </a:p>
          <a:p>
            <a:pPr marL="859536" lvl="2" eaLnBrk="1" fontAlgn="auto" hangingPunct="1">
              <a:spcAft>
                <a:spcPts val="0"/>
              </a:spcAft>
              <a:buFont typeface="Wingdings 2"/>
              <a:buChar char=""/>
              <a:defRPr/>
            </a:pPr>
            <a:r>
              <a:rPr lang="en-US" sz="1600" smtClean="0"/>
              <a:t>ALL NP events must have clip name badges</a:t>
            </a:r>
          </a:p>
          <a:p>
            <a:pPr marL="859536" lvl="2" eaLnBrk="1" fontAlgn="auto" hangingPunct="1">
              <a:spcAft>
                <a:spcPts val="0"/>
              </a:spcAft>
              <a:buFont typeface="Wingdings 2"/>
              <a:buChar char=""/>
              <a:defRPr/>
            </a:pPr>
            <a:r>
              <a:rPr lang="en-US" sz="1600" u="sng" smtClean="0"/>
              <a:t>Table # inserts </a:t>
            </a:r>
            <a:r>
              <a:rPr lang="en-US" sz="1600" smtClean="0"/>
              <a:t>– put on the back of nametags and note a guests table number. (see Example Krista is holding)</a:t>
            </a:r>
          </a:p>
          <a:p>
            <a:pPr marL="859536" lvl="2" eaLnBrk="1" fontAlgn="auto" hangingPunct="1">
              <a:spcAft>
                <a:spcPts val="0"/>
              </a:spcAft>
              <a:buFont typeface="Wingdings 2"/>
              <a:buChar char=""/>
              <a:defRPr/>
            </a:pPr>
            <a:r>
              <a:rPr lang="en-US" sz="1600" u="sng" smtClean="0"/>
              <a:t>Table Tents </a:t>
            </a:r>
            <a:r>
              <a:rPr lang="en-US" sz="1600" smtClean="0"/>
              <a:t>– these are used for noting guests table seating arrangements and are placed on the tables of events (see pic)</a:t>
            </a:r>
          </a:p>
          <a:p>
            <a:pPr marL="859536" lvl="2" eaLnBrk="1" fontAlgn="auto" hangingPunct="1">
              <a:spcAft>
                <a:spcPts val="0"/>
              </a:spcAft>
              <a:buFont typeface="Wingdings" pitchFamily="2" charset="2"/>
              <a:buNone/>
              <a:defRPr/>
            </a:pPr>
            <a:endParaRPr lang="en-US" smtClean="0"/>
          </a:p>
          <a:p>
            <a:pPr marL="859536" lvl="2" eaLnBrk="1" fontAlgn="auto" hangingPunct="1">
              <a:spcAft>
                <a:spcPts val="0"/>
              </a:spcAft>
              <a:buFont typeface="Wingdings" pitchFamily="2" charset="2"/>
              <a:buNone/>
              <a:defRPr/>
            </a:pPr>
            <a:endParaRPr lang="en-US" smtClean="0"/>
          </a:p>
        </p:txBody>
      </p:sp>
      <p:pic>
        <p:nvPicPr>
          <p:cNvPr id="53254" name="Content Placeholder 8" descr="june flowers.jpg"/>
          <p:cNvPicPr>
            <a:picLocks noGrp="1" noChangeAspect="1"/>
          </p:cNvPicPr>
          <p:nvPr>
            <p:ph sz="quarter" idx="4"/>
          </p:nvPr>
        </p:nvPicPr>
        <p:blipFill>
          <a:blip r:embed="rId2" cstate="print"/>
          <a:srcRect/>
          <a:stretch>
            <a:fillRect/>
          </a:stretch>
        </p:blipFill>
        <p:spPr>
          <a:xfrm>
            <a:off x="5029200" y="2362200"/>
            <a:ext cx="3276600" cy="3962400"/>
          </a:xfrm>
          <a:ln>
            <a:prstDash val="solid"/>
          </a:ln>
        </p:spPr>
      </p:pic>
      <p:sp>
        <p:nvSpPr>
          <p:cNvPr id="53255"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DB28589-A91B-4A2E-B653-A44557E8E26B}" type="slidenum">
              <a:rPr lang="en-US" smtClean="0"/>
              <a:pPr/>
              <a:t>41</a:t>
            </a:fld>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Supplies at Events continued</a:t>
            </a:r>
            <a:endParaRPr lang="en-US" dirty="0"/>
          </a:p>
        </p:txBody>
      </p:sp>
      <p:sp>
        <p:nvSpPr>
          <p:cNvPr id="54275" name="Content Placeholder 2"/>
          <p:cNvSpPr>
            <a:spLocks noGrp="1"/>
          </p:cNvSpPr>
          <p:nvPr>
            <p:ph idx="1"/>
          </p:nvPr>
        </p:nvSpPr>
        <p:spPr/>
        <p:txBody>
          <a:bodyPr/>
          <a:lstStyle/>
          <a:p>
            <a:pPr lvl="2" eaLnBrk="1" hangingPunct="1"/>
            <a:r>
              <a:rPr lang="en-US" dirty="0" smtClean="0"/>
              <a:t>Contribution forms – these are normally taken to all events and put on the registration table for guests to utilize as they arrive</a:t>
            </a:r>
          </a:p>
          <a:p>
            <a:pPr lvl="2" eaLnBrk="1" hangingPunct="1"/>
            <a:r>
              <a:rPr lang="en-US" dirty="0" smtClean="0"/>
              <a:t>Extra supplies – Nametags/ inserts/ table tents</a:t>
            </a:r>
          </a:p>
          <a:p>
            <a:pPr lvl="2" eaLnBrk="1" hangingPunct="1"/>
            <a:r>
              <a:rPr lang="en-US" dirty="0" smtClean="0"/>
              <a:t>Pens/ Black Permanent markers</a:t>
            </a:r>
          </a:p>
          <a:p>
            <a:pPr lvl="2" eaLnBrk="1" hangingPunct="1"/>
            <a:r>
              <a:rPr lang="en-US" dirty="0" smtClean="0"/>
              <a:t>RSVP List – this </a:t>
            </a:r>
            <a:r>
              <a:rPr lang="en-US" dirty="0" smtClean="0"/>
              <a:t>is </a:t>
            </a:r>
            <a:r>
              <a:rPr lang="en-US" u="sng" dirty="0" smtClean="0"/>
              <a:t>VITAL</a:t>
            </a:r>
            <a:r>
              <a:rPr lang="en-US" dirty="0" smtClean="0"/>
              <a:t> – </a:t>
            </a:r>
            <a:r>
              <a:rPr lang="en-US" dirty="0" err="1" smtClean="0"/>
              <a:t>esp</a:t>
            </a:r>
            <a:r>
              <a:rPr lang="en-US" dirty="0" smtClean="0"/>
              <a:t> for larger events</a:t>
            </a:r>
          </a:p>
          <a:p>
            <a:pPr lvl="3" eaLnBrk="1" hangingPunct="1"/>
            <a:r>
              <a:rPr lang="en-US" dirty="0" smtClean="0"/>
              <a:t>Example: </a:t>
            </a:r>
            <a:r>
              <a:rPr lang="en-US" dirty="0" smtClean="0"/>
              <a:t>Napa/ NYC Issues Conference </a:t>
            </a:r>
            <a:endParaRPr lang="en-US" dirty="0" smtClean="0"/>
          </a:p>
          <a:p>
            <a:pPr lvl="3" eaLnBrk="1" hangingPunct="1"/>
            <a:endParaRPr lang="en-US" dirty="0" smtClean="0"/>
          </a:p>
        </p:txBody>
      </p:sp>
      <p:sp>
        <p:nvSpPr>
          <p:cNvPr id="54276"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BDD886F-1377-43A6-B41C-61D8612D71D2}" type="slidenum">
              <a:rPr lang="en-US" smtClean="0"/>
              <a:pPr/>
              <a:t>42</a:t>
            </a:fld>
            <a:endParaRPr 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Invitation Supplies</a:t>
            </a:r>
            <a:endParaRPr lang="en-US" dirty="0"/>
          </a:p>
        </p:txBody>
      </p:sp>
      <p:sp>
        <p:nvSpPr>
          <p:cNvPr id="9219" name="Content Placeholder 2"/>
          <p:cNvSpPr>
            <a:spLocks noGrp="1"/>
          </p:cNvSpPr>
          <p:nvPr>
            <p:ph idx="1"/>
          </p:nvPr>
        </p:nvSpPr>
        <p:spPr/>
        <p:txBody>
          <a:bodyPr>
            <a:normAutofit lnSpcReduction="10000"/>
          </a:bodyPr>
          <a:lstStyle/>
          <a:p>
            <a:pPr marL="365760" indent="-256032" eaLnBrk="1" fontAlgn="auto" hangingPunct="1">
              <a:spcAft>
                <a:spcPts val="0"/>
              </a:spcAft>
              <a:buFont typeface="Wingdings 3"/>
              <a:buChar char=""/>
              <a:defRPr/>
            </a:pPr>
            <a:r>
              <a:rPr lang="en-US" dirty="0" smtClean="0"/>
              <a:t>To send out an invite you will need the following supplies</a:t>
            </a:r>
          </a:p>
          <a:p>
            <a:pPr marL="621792" lvl="1" eaLnBrk="1" fontAlgn="auto" hangingPunct="1">
              <a:spcBef>
                <a:spcPts val="324"/>
              </a:spcBef>
              <a:spcAft>
                <a:spcPts val="0"/>
              </a:spcAft>
              <a:buFont typeface="Verdana"/>
              <a:buChar char="◦"/>
              <a:defRPr/>
            </a:pPr>
            <a:r>
              <a:rPr lang="en-US" sz="1800" dirty="0" smtClean="0"/>
              <a:t>Large Outgoing envelope</a:t>
            </a:r>
          </a:p>
          <a:p>
            <a:pPr marL="621792" lvl="1" eaLnBrk="1" fontAlgn="auto" hangingPunct="1">
              <a:spcBef>
                <a:spcPts val="324"/>
              </a:spcBef>
              <a:spcAft>
                <a:spcPts val="0"/>
              </a:spcAft>
              <a:buFont typeface="Verdana"/>
              <a:buChar char="◦"/>
              <a:defRPr/>
            </a:pPr>
            <a:r>
              <a:rPr lang="en-US" sz="1800" dirty="0" smtClean="0"/>
              <a:t>Small return envelope</a:t>
            </a:r>
          </a:p>
          <a:p>
            <a:pPr marL="621792" lvl="1" eaLnBrk="1" fontAlgn="auto" hangingPunct="1">
              <a:spcBef>
                <a:spcPts val="324"/>
              </a:spcBef>
              <a:spcAft>
                <a:spcPts val="0"/>
              </a:spcAft>
              <a:buFont typeface="Verdana"/>
              <a:buChar char="◦"/>
              <a:defRPr/>
            </a:pPr>
            <a:r>
              <a:rPr lang="en-US" sz="1800" dirty="0" smtClean="0"/>
              <a:t>5x7 invite card stock</a:t>
            </a:r>
          </a:p>
          <a:p>
            <a:pPr marL="621792" lvl="1" eaLnBrk="1" fontAlgn="auto" hangingPunct="1">
              <a:spcBef>
                <a:spcPts val="324"/>
              </a:spcBef>
              <a:spcAft>
                <a:spcPts val="0"/>
              </a:spcAft>
              <a:buFont typeface="Verdana"/>
              <a:buChar char="◦"/>
              <a:defRPr/>
            </a:pPr>
            <a:r>
              <a:rPr lang="en-US" sz="1800" dirty="0" smtClean="0"/>
              <a:t>4x6 return card stock</a:t>
            </a:r>
          </a:p>
          <a:p>
            <a:pPr marL="621792" lvl="1" eaLnBrk="1" fontAlgn="auto" hangingPunct="1">
              <a:spcBef>
                <a:spcPts val="324"/>
              </a:spcBef>
              <a:spcAft>
                <a:spcPts val="0"/>
              </a:spcAft>
              <a:buFont typeface="Verdana"/>
              <a:buChar char="◦"/>
              <a:defRPr/>
            </a:pPr>
            <a:endParaRPr lang="en-US" sz="1500" dirty="0" smtClean="0"/>
          </a:p>
          <a:p>
            <a:pPr marL="621792" lvl="1" eaLnBrk="1" fontAlgn="auto" hangingPunct="1">
              <a:spcBef>
                <a:spcPts val="324"/>
              </a:spcBef>
              <a:spcAft>
                <a:spcPts val="0"/>
              </a:spcAft>
              <a:buFont typeface="Wingdings 2" pitchFamily="18" charset="2"/>
              <a:buNone/>
              <a:defRPr/>
            </a:pPr>
            <a:r>
              <a:rPr lang="en-US" dirty="0" smtClean="0"/>
              <a:t>These supplies are located in the </a:t>
            </a:r>
            <a:r>
              <a:rPr lang="en-US" dirty="0" smtClean="0"/>
              <a:t>cabinets </a:t>
            </a:r>
            <a:r>
              <a:rPr lang="en-US" dirty="0" smtClean="0"/>
              <a:t>near </a:t>
            </a:r>
            <a:r>
              <a:rPr lang="en-US" dirty="0" smtClean="0"/>
              <a:t>Garner as well as by the interns </a:t>
            </a:r>
            <a:r>
              <a:rPr lang="en-US" dirty="0" smtClean="0"/>
              <a:t>desk. They go </a:t>
            </a:r>
            <a:r>
              <a:rPr lang="en-US" u="sng" dirty="0" smtClean="0"/>
              <a:t>QUICKLY. </a:t>
            </a:r>
            <a:r>
              <a:rPr lang="en-US" dirty="0" smtClean="0"/>
              <a:t>It  is Krista’s responsibility to order supplies – it is YOUR responsibility to let her know when you have a mailing coming up a week in advance so supplies can be ordered.</a:t>
            </a:r>
          </a:p>
        </p:txBody>
      </p:sp>
      <p:sp>
        <p:nvSpPr>
          <p:cNvPr id="55300"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BCFF93B-F9DE-497F-AC46-420E9644860D}" type="slidenum">
              <a:rPr lang="en-US" smtClean="0"/>
              <a:pPr/>
              <a:t>43</a:t>
            </a:fld>
            <a:endParaRPr 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Invitation Supplies</a:t>
            </a:r>
            <a:endParaRPr lang="en-US" dirty="0"/>
          </a:p>
        </p:txBody>
      </p:sp>
      <p:sp>
        <p:nvSpPr>
          <p:cNvPr id="56323" name="Content Placeholder 2"/>
          <p:cNvSpPr>
            <a:spLocks noGrp="1"/>
          </p:cNvSpPr>
          <p:nvPr>
            <p:ph idx="1"/>
          </p:nvPr>
        </p:nvSpPr>
        <p:spPr/>
        <p:txBody>
          <a:bodyPr/>
          <a:lstStyle/>
          <a:p>
            <a:pPr eaLnBrk="1" hangingPunct="1"/>
            <a:r>
              <a:rPr lang="en-US" smtClean="0"/>
              <a:t>NP letterhead</a:t>
            </a:r>
          </a:p>
          <a:p>
            <a:pPr eaLnBrk="1" hangingPunct="1">
              <a:buFont typeface="Wingdings 2" pitchFamily="18" charset="2"/>
              <a:buNone/>
            </a:pPr>
            <a:endParaRPr lang="en-US" smtClean="0"/>
          </a:p>
          <a:p>
            <a:pPr lvl="1" eaLnBrk="1" hangingPunct="1"/>
            <a:r>
              <a:rPr lang="en-US" smtClean="0"/>
              <a:t>We use this for Thank You letters, mailings, and renewals. There is always some NP letterhead kept in stock in the front cabinets. When we have a LARGE mailing going out requiring this supply Katherine will gather the # that you will be sending and report the total amount that needs to be ordered to Krista.</a:t>
            </a:r>
          </a:p>
        </p:txBody>
      </p:sp>
      <p:sp>
        <p:nvSpPr>
          <p:cNvPr id="5632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A72FAFB-8C29-4151-819E-8C68456147E1}" type="slidenum">
              <a:rPr lang="en-US" smtClean="0"/>
              <a:pPr/>
              <a:t>44</a:t>
            </a:fld>
            <a:endParaRPr 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The wonderful world of In Kinds</a:t>
            </a:r>
            <a:endParaRPr lang="en-US" dirty="0"/>
          </a:p>
        </p:txBody>
      </p:sp>
      <p:sp>
        <p:nvSpPr>
          <p:cNvPr id="3" name="Content Placeholder 2"/>
          <p:cNvSpPr>
            <a:spLocks noGrp="1"/>
          </p:cNvSpPr>
          <p:nvPr>
            <p:ph idx="1"/>
          </p:nvPr>
        </p:nvSpPr>
        <p:spPr/>
        <p:txBody>
          <a:bodyPr>
            <a:normAutofit fontScale="92500" lnSpcReduction="10000"/>
          </a:bodyPr>
          <a:lstStyle/>
          <a:p>
            <a:pPr marL="548640" indent="-411480" eaLnBrk="1" fontAlgn="auto" hangingPunct="1">
              <a:spcAft>
                <a:spcPts val="0"/>
              </a:spcAft>
              <a:buClr>
                <a:schemeClr val="tx1">
                  <a:shade val="95000"/>
                </a:schemeClr>
              </a:buClr>
              <a:buFont typeface="Wingdings 2"/>
              <a:buChar char=""/>
              <a:defRPr/>
            </a:pPr>
            <a:r>
              <a:rPr lang="en-US" dirty="0" smtClean="0"/>
              <a:t>In Kinds are donations in which a donor personally pays for event related costs</a:t>
            </a:r>
          </a:p>
          <a:p>
            <a:pPr marL="548640" indent="-411480" eaLnBrk="1" fontAlgn="auto" hangingPunct="1">
              <a:spcAft>
                <a:spcPts val="0"/>
              </a:spcAft>
              <a:buClr>
                <a:schemeClr val="tx1">
                  <a:shade val="95000"/>
                </a:schemeClr>
              </a:buClr>
              <a:buFont typeface="Wingdings 2"/>
              <a:buChar char=""/>
              <a:defRPr/>
            </a:pPr>
            <a:endParaRPr lang="en-US" dirty="0" smtClean="0"/>
          </a:p>
          <a:p>
            <a:pPr marL="548640" indent="-411480" eaLnBrk="1" fontAlgn="auto" hangingPunct="1">
              <a:spcAft>
                <a:spcPts val="0"/>
              </a:spcAft>
              <a:buClr>
                <a:schemeClr val="tx1">
                  <a:shade val="95000"/>
                </a:schemeClr>
              </a:buClr>
              <a:buFont typeface="Wingdings 2"/>
              <a:buChar char=""/>
              <a:defRPr/>
            </a:pPr>
            <a:r>
              <a:rPr lang="en-US" dirty="0" smtClean="0"/>
              <a:t>In Kinds CANNOT be from corporations</a:t>
            </a:r>
          </a:p>
          <a:p>
            <a:pPr marL="548640" indent="-411480" eaLnBrk="1" fontAlgn="auto" hangingPunct="1">
              <a:spcAft>
                <a:spcPts val="0"/>
              </a:spcAft>
              <a:buClr>
                <a:schemeClr val="tx1">
                  <a:shade val="95000"/>
                </a:schemeClr>
              </a:buClr>
              <a:buFont typeface="Wingdings 2"/>
              <a:buNone/>
              <a:defRPr/>
            </a:pPr>
            <a:endParaRPr lang="en-US" dirty="0" smtClean="0"/>
          </a:p>
          <a:p>
            <a:pPr marL="548640" indent="-411480" eaLnBrk="1" fontAlgn="auto" hangingPunct="1">
              <a:spcAft>
                <a:spcPts val="0"/>
              </a:spcAft>
              <a:buClr>
                <a:schemeClr val="tx1">
                  <a:shade val="95000"/>
                </a:schemeClr>
              </a:buClr>
              <a:buFont typeface="Wingdings 2"/>
              <a:buChar char=""/>
              <a:defRPr/>
            </a:pPr>
            <a:r>
              <a:rPr lang="en-US" dirty="0" smtClean="0"/>
              <a:t>In Kind donations per person cannot exceed $</a:t>
            </a:r>
            <a:r>
              <a:rPr lang="en-US" dirty="0" smtClean="0"/>
              <a:t>32,400 </a:t>
            </a:r>
            <a:r>
              <a:rPr lang="en-US" dirty="0" smtClean="0"/>
              <a:t>(</a:t>
            </a:r>
            <a:r>
              <a:rPr lang="en-US" dirty="0" smtClean="0"/>
              <a:t>2013) </a:t>
            </a:r>
            <a:r>
              <a:rPr lang="en-US" dirty="0" smtClean="0"/>
              <a:t>per calendar year</a:t>
            </a:r>
          </a:p>
          <a:p>
            <a:pPr marL="548640" indent="-411480" eaLnBrk="1" fontAlgn="auto" hangingPunct="1">
              <a:spcAft>
                <a:spcPts val="0"/>
              </a:spcAft>
              <a:buClr>
                <a:schemeClr val="tx1">
                  <a:shade val="95000"/>
                </a:schemeClr>
              </a:buClr>
              <a:buFont typeface="Wingdings 2"/>
              <a:buNone/>
              <a:defRPr/>
            </a:pPr>
            <a:endParaRPr lang="en-US" dirty="0" smtClean="0"/>
          </a:p>
          <a:p>
            <a:pPr marL="548640" indent="-411480" eaLnBrk="1" fontAlgn="auto" hangingPunct="1">
              <a:spcAft>
                <a:spcPts val="0"/>
              </a:spcAft>
              <a:buClr>
                <a:schemeClr val="tx1">
                  <a:shade val="95000"/>
                </a:schemeClr>
              </a:buClr>
              <a:buFont typeface="Wingdings 2"/>
              <a:buChar char=""/>
              <a:defRPr/>
            </a:pPr>
            <a:r>
              <a:rPr lang="en-US" dirty="0" smtClean="0"/>
              <a:t>*Note: This includes any other donations that the donor may have made over the calendar year to the DCCC</a:t>
            </a:r>
          </a:p>
          <a:p>
            <a:pPr marL="548640" indent="-411480" eaLnBrk="1" fontAlgn="auto" hangingPunct="1">
              <a:spcAft>
                <a:spcPts val="0"/>
              </a:spcAft>
              <a:buClr>
                <a:schemeClr val="tx1">
                  <a:shade val="95000"/>
                </a:schemeClr>
              </a:buClr>
              <a:buFont typeface="Wingdings 2"/>
              <a:buChar char=""/>
              <a:defRPr/>
            </a:pPr>
            <a:endParaRPr lang="en-US" dirty="0" smtClean="0"/>
          </a:p>
          <a:p>
            <a:pPr marL="548640" indent="-411480" eaLnBrk="1" fontAlgn="auto" hangingPunct="1">
              <a:spcAft>
                <a:spcPts val="0"/>
              </a:spcAft>
              <a:buClr>
                <a:schemeClr val="tx1">
                  <a:shade val="95000"/>
                </a:schemeClr>
              </a:buClr>
              <a:buFont typeface="Wingdings 2"/>
              <a:buChar char=""/>
              <a:defRPr/>
            </a:pPr>
            <a:endParaRPr lang="en-US" dirty="0" smtClean="0"/>
          </a:p>
          <a:p>
            <a:pPr marL="548640" indent="-411480" eaLnBrk="1" fontAlgn="auto" hangingPunct="1">
              <a:spcAft>
                <a:spcPts val="0"/>
              </a:spcAft>
              <a:buClr>
                <a:schemeClr val="tx1">
                  <a:shade val="95000"/>
                </a:schemeClr>
              </a:buClr>
              <a:buFont typeface="Wingdings 2"/>
              <a:buChar char=""/>
              <a:defRPr/>
            </a:pPr>
            <a:endParaRPr lang="en-US" dirty="0" smtClean="0"/>
          </a:p>
          <a:p>
            <a:pPr marL="548640" indent="-411480" eaLnBrk="1" fontAlgn="auto" hangingPunct="1">
              <a:spcAft>
                <a:spcPts val="0"/>
              </a:spcAft>
              <a:buClr>
                <a:schemeClr val="tx1">
                  <a:shade val="95000"/>
                </a:schemeClr>
              </a:buClr>
              <a:buFont typeface="Wingdings 2"/>
              <a:buChar char=""/>
              <a:defRPr/>
            </a:pPr>
            <a:endParaRPr lang="en-US" dirty="0" smtClean="0"/>
          </a:p>
          <a:p>
            <a:pPr marL="548640" indent="-411480" eaLnBrk="1" fontAlgn="auto" hangingPunct="1">
              <a:spcAft>
                <a:spcPts val="0"/>
              </a:spcAft>
              <a:buClr>
                <a:schemeClr val="tx1">
                  <a:shade val="95000"/>
                </a:schemeClr>
              </a:buClr>
              <a:buFont typeface="Wingdings 2"/>
              <a:buChar char=""/>
              <a:defRPr/>
            </a:pPr>
            <a:endParaRPr lang="en-US" dirty="0" smtClean="0"/>
          </a:p>
          <a:p>
            <a:pPr marL="548640" indent="-411480" eaLnBrk="1" fontAlgn="auto" hangingPunct="1">
              <a:spcAft>
                <a:spcPts val="0"/>
              </a:spcAft>
              <a:buClr>
                <a:schemeClr val="tx1">
                  <a:shade val="95000"/>
                </a:schemeClr>
              </a:buClr>
              <a:buFont typeface="Wingdings 2"/>
              <a:buChar char=""/>
              <a:defRPr/>
            </a:pPr>
            <a:endParaRPr lang="en-US" dirty="0" smtClean="0"/>
          </a:p>
        </p:txBody>
      </p:sp>
      <p:sp>
        <p:nvSpPr>
          <p:cNvPr id="57348"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38B2A10-5D7A-4DEE-9294-52671764FF4E}" type="slidenum">
              <a:rPr lang="en-US" smtClean="0"/>
              <a:pPr/>
              <a:t>45</a:t>
            </a:fld>
            <a:endParaRPr 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In Kinds continued</a:t>
            </a:r>
            <a:endParaRPr lang="en-US" dirty="0"/>
          </a:p>
        </p:txBody>
      </p:sp>
      <p:sp>
        <p:nvSpPr>
          <p:cNvPr id="58371" name="Content Placeholder 2"/>
          <p:cNvSpPr>
            <a:spLocks noGrp="1"/>
          </p:cNvSpPr>
          <p:nvPr>
            <p:ph idx="1"/>
          </p:nvPr>
        </p:nvSpPr>
        <p:spPr/>
        <p:txBody>
          <a:bodyPr/>
          <a:lstStyle/>
          <a:p>
            <a:pPr algn="ctr" eaLnBrk="1" hangingPunct="1"/>
            <a:r>
              <a:rPr lang="en-US" u="sng" smtClean="0"/>
              <a:t>Usage of Space – Payments</a:t>
            </a:r>
          </a:p>
          <a:p>
            <a:pPr eaLnBrk="1" hangingPunct="1"/>
            <a:endParaRPr lang="en-US" smtClean="0"/>
          </a:p>
          <a:p>
            <a:pPr eaLnBrk="1" hangingPunct="1"/>
            <a:r>
              <a:rPr lang="en-US" sz="2500" smtClean="0"/>
              <a:t>The DCCC must pay for all usage of corporate space unless the corporation offers the space to any outside group/community activity/fundraiser for free regardless of their pol. affiliation. </a:t>
            </a:r>
          </a:p>
          <a:p>
            <a:pPr eaLnBrk="1" hangingPunct="1"/>
            <a:r>
              <a:rPr lang="en-US" i="1" u="sng" smtClean="0"/>
              <a:t>Note: this almost NEVER occurs</a:t>
            </a:r>
            <a:r>
              <a:rPr lang="en-US" u="sng" smtClean="0"/>
              <a:t>.</a:t>
            </a:r>
          </a:p>
          <a:p>
            <a:pPr eaLnBrk="1" hangingPunct="1"/>
            <a:r>
              <a:rPr lang="en-US" smtClean="0"/>
              <a:t>The DCCC must pay for usage of corporate space at a fair market value rate (same as what would be charged to any other group)</a:t>
            </a:r>
          </a:p>
          <a:p>
            <a:pPr eaLnBrk="1" hangingPunct="1">
              <a:buFont typeface="Wingdings 2" pitchFamily="18" charset="2"/>
              <a:buNone/>
            </a:pPr>
            <a:endParaRPr lang="en-US" smtClean="0"/>
          </a:p>
          <a:p>
            <a:pPr eaLnBrk="1" hangingPunct="1"/>
            <a:endParaRPr lang="en-US" smtClean="0"/>
          </a:p>
          <a:p>
            <a:pPr eaLnBrk="1" hangingPunct="1"/>
            <a:endParaRPr lang="en-US" smtClean="0"/>
          </a:p>
        </p:txBody>
      </p:sp>
      <p:sp>
        <p:nvSpPr>
          <p:cNvPr id="5837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57E8001-8F64-4DC7-A341-7835E17DB98E}" type="slidenum">
              <a:rPr lang="en-US" smtClean="0"/>
              <a:pPr/>
              <a:t>46</a:t>
            </a:fld>
            <a:endParaRPr lang="en-U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In Kind paperwork</a:t>
            </a:r>
            <a:endParaRPr lang="en-US" dirty="0"/>
          </a:p>
        </p:txBody>
      </p:sp>
      <p:sp>
        <p:nvSpPr>
          <p:cNvPr id="59395" name="Content Placeholder 2"/>
          <p:cNvSpPr>
            <a:spLocks noGrp="1"/>
          </p:cNvSpPr>
          <p:nvPr>
            <p:ph idx="1"/>
          </p:nvPr>
        </p:nvSpPr>
        <p:spPr/>
        <p:txBody>
          <a:bodyPr/>
          <a:lstStyle/>
          <a:p>
            <a:pPr eaLnBrk="1" hangingPunct="1"/>
            <a:r>
              <a:rPr lang="en-US" smtClean="0"/>
              <a:t>Hosts that choose to In Kind to an event/ or In Kind a service need to fill out specific paperwork and turn into Krista. (see example in binder)</a:t>
            </a:r>
          </a:p>
          <a:p>
            <a:pPr eaLnBrk="1" hangingPunct="1"/>
            <a:r>
              <a:rPr lang="en-US" smtClean="0"/>
              <a:t>This paperwork needs to be turned in along with receipts documenting the items that are being in kinded for the event.</a:t>
            </a:r>
          </a:p>
          <a:p>
            <a:pPr eaLnBrk="1" hangingPunct="1"/>
            <a:r>
              <a:rPr lang="en-US" smtClean="0"/>
              <a:t>This paperwork will be handed into Krista and delegated to the Regionals to process the same as any other monetary donation.</a:t>
            </a:r>
          </a:p>
          <a:p>
            <a:pPr eaLnBrk="1" hangingPunct="1"/>
            <a:endParaRPr lang="en-US" smtClean="0"/>
          </a:p>
          <a:p>
            <a:pPr eaLnBrk="1" hangingPunct="1"/>
            <a:endParaRPr lang="en-US" smtClean="0"/>
          </a:p>
        </p:txBody>
      </p:sp>
      <p:sp>
        <p:nvSpPr>
          <p:cNvPr id="59396"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7BA9DE9-8A64-4E87-BC09-BBE363F90FC0}" type="slidenum">
              <a:rPr lang="en-US" smtClean="0"/>
              <a:pPr/>
              <a:t>47</a:t>
            </a:fld>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In Kind Examples</a:t>
            </a:r>
            <a:endParaRPr lang="en-US" dirty="0"/>
          </a:p>
        </p:txBody>
      </p:sp>
      <p:sp>
        <p:nvSpPr>
          <p:cNvPr id="3" name="Content Placeholder 2"/>
          <p:cNvSpPr>
            <a:spLocks noGrp="1"/>
          </p:cNvSpPr>
          <p:nvPr>
            <p:ph sz="half" idx="1"/>
          </p:nvPr>
        </p:nvSpPr>
        <p:spPr>
          <a:xfrm>
            <a:off x="457200" y="1481138"/>
            <a:ext cx="4038600" cy="4525962"/>
          </a:xfrm>
        </p:spPr>
        <p:txBody>
          <a:bodyPr>
            <a:normAutofit fontScale="62500" lnSpcReduction="20000"/>
          </a:bodyPr>
          <a:lstStyle/>
          <a:p>
            <a:pPr marL="868680" lvl="1" indent="-283464" eaLnBrk="1" fontAlgn="auto" hangingPunct="1">
              <a:spcBef>
                <a:spcPts val="324"/>
              </a:spcBef>
              <a:spcAft>
                <a:spcPts val="0"/>
              </a:spcAft>
              <a:buFont typeface="Wingdings 2"/>
              <a:buChar char=""/>
              <a:defRPr/>
            </a:pPr>
            <a:r>
              <a:rPr lang="en-US" dirty="0" smtClean="0"/>
              <a:t>Ex: If Krista </a:t>
            </a:r>
            <a:r>
              <a:rPr lang="en-US" dirty="0" err="1" smtClean="0"/>
              <a:t>Dicaprio</a:t>
            </a:r>
            <a:r>
              <a:rPr lang="en-US" dirty="0" smtClean="0"/>
              <a:t> gave $20,000 to the DCCC in February of </a:t>
            </a:r>
            <a:r>
              <a:rPr lang="en-US" dirty="0" smtClean="0"/>
              <a:t>2013 </a:t>
            </a:r>
            <a:r>
              <a:rPr lang="en-US" dirty="0" smtClean="0"/>
              <a:t>and hosted an event in May of </a:t>
            </a:r>
            <a:r>
              <a:rPr lang="en-US" dirty="0" smtClean="0"/>
              <a:t>2013 </a:t>
            </a:r>
            <a:r>
              <a:rPr lang="en-US" dirty="0" smtClean="0"/>
              <a:t>she could ONLY In Kind event costs in the amount of $</a:t>
            </a:r>
            <a:r>
              <a:rPr lang="en-US" dirty="0" smtClean="0"/>
              <a:t>12,400</a:t>
            </a:r>
            <a:r>
              <a:rPr lang="en-US" dirty="0" smtClean="0"/>
              <a:t>. </a:t>
            </a:r>
            <a:endParaRPr lang="en-US" dirty="0" smtClean="0"/>
          </a:p>
          <a:p>
            <a:pPr marL="548640" indent="-411480" eaLnBrk="1" fontAlgn="auto" hangingPunct="1">
              <a:spcAft>
                <a:spcPts val="0"/>
              </a:spcAft>
              <a:buClr>
                <a:schemeClr val="tx1">
                  <a:shade val="95000"/>
                </a:schemeClr>
              </a:buClr>
              <a:buFont typeface="Wingdings 2"/>
              <a:buChar char=""/>
              <a:defRPr/>
            </a:pPr>
            <a:r>
              <a:rPr lang="en-US" dirty="0" smtClean="0"/>
              <a:t>In Kind donations can be split amongst donors/ or assigned to one person in particular as long as their donation does NOT exceed $</a:t>
            </a:r>
            <a:r>
              <a:rPr lang="en-US" dirty="0" smtClean="0"/>
              <a:t>32,400 </a:t>
            </a:r>
            <a:r>
              <a:rPr lang="en-US" dirty="0" smtClean="0"/>
              <a:t>per calendar year</a:t>
            </a:r>
          </a:p>
          <a:p>
            <a:pPr marL="868680" lvl="1" indent="-283464" eaLnBrk="1" fontAlgn="auto" hangingPunct="1">
              <a:spcBef>
                <a:spcPts val="324"/>
              </a:spcBef>
              <a:spcAft>
                <a:spcPts val="0"/>
              </a:spcAft>
              <a:buFont typeface="Wingdings 2"/>
              <a:buChar char=""/>
              <a:defRPr/>
            </a:pPr>
            <a:r>
              <a:rPr lang="en-US" dirty="0" smtClean="0"/>
              <a:t>Ex. If Leonardo and Krista </a:t>
            </a:r>
            <a:r>
              <a:rPr lang="en-US" dirty="0" err="1" smtClean="0"/>
              <a:t>Dicaprio</a:t>
            </a:r>
            <a:r>
              <a:rPr lang="en-US" dirty="0" smtClean="0"/>
              <a:t> host an event at their home and the total event costs are $10,000 they may each in kind $5,000 or one person may in kind the full costs. </a:t>
            </a:r>
          </a:p>
        </p:txBody>
      </p:sp>
      <p:pic>
        <p:nvPicPr>
          <p:cNvPr id="60420" name="Content Placeholder 9" descr="leo and dad.JPG"/>
          <p:cNvPicPr>
            <a:picLocks noGrp="1" noChangeAspect="1"/>
          </p:cNvPicPr>
          <p:nvPr>
            <p:ph sz="half" idx="2"/>
          </p:nvPr>
        </p:nvPicPr>
        <p:blipFill>
          <a:blip r:embed="rId2" cstate="print"/>
          <a:srcRect/>
          <a:stretch>
            <a:fillRect/>
          </a:stretch>
        </p:blipFill>
        <p:spPr>
          <a:xfrm>
            <a:off x="4648200" y="1981200"/>
            <a:ext cx="4038600" cy="3581400"/>
          </a:xfrm>
        </p:spPr>
      </p:pic>
      <p:sp>
        <p:nvSpPr>
          <p:cNvPr id="60421"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503A8B2-43B6-4BD1-9E47-8D892004F31C}" type="slidenum">
              <a:rPr lang="en-US" smtClean="0"/>
              <a:pPr/>
              <a:t>48</a:t>
            </a:fld>
            <a:endParaRPr lang="en-US"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In Home Hospitality</a:t>
            </a:r>
            <a:endParaRPr lang="en-US" dirty="0"/>
          </a:p>
        </p:txBody>
      </p:sp>
      <p:sp>
        <p:nvSpPr>
          <p:cNvPr id="3" name="Content Placeholder 2"/>
          <p:cNvSpPr>
            <a:spLocks noGrp="1"/>
          </p:cNvSpPr>
          <p:nvPr>
            <p:ph idx="1"/>
          </p:nvPr>
        </p:nvSpPr>
        <p:spPr/>
        <p:txBody>
          <a:bodyPr>
            <a:normAutofit lnSpcReduction="10000"/>
          </a:bodyPr>
          <a:lstStyle/>
          <a:p>
            <a:pPr marL="548640" indent="-411480" eaLnBrk="1" fontAlgn="auto" hangingPunct="1">
              <a:spcAft>
                <a:spcPts val="0"/>
              </a:spcAft>
              <a:buClr>
                <a:schemeClr val="tx1">
                  <a:shade val="95000"/>
                </a:schemeClr>
              </a:buClr>
              <a:buFont typeface="Wingdings 2"/>
              <a:buChar char=""/>
              <a:defRPr/>
            </a:pPr>
            <a:r>
              <a:rPr lang="en-US" dirty="0" smtClean="0"/>
              <a:t>In Home Hospitality is a $2,000 per calendar year sum that is allotted to hosts of an event to spend on specific event related costs for events being held in their primary residence</a:t>
            </a:r>
          </a:p>
          <a:p>
            <a:pPr marL="1133856" lvl="2" eaLnBrk="1" fontAlgn="auto" hangingPunct="1">
              <a:spcAft>
                <a:spcPts val="0"/>
              </a:spcAft>
              <a:buFont typeface="Wingdings"/>
              <a:buChar char=""/>
              <a:defRPr/>
            </a:pPr>
            <a:r>
              <a:rPr lang="en-US" dirty="0" smtClean="0"/>
              <a:t>This $2,000 is in ADDITION to the federal limit of $</a:t>
            </a:r>
            <a:r>
              <a:rPr lang="en-US" dirty="0" smtClean="0"/>
              <a:t>32,400 </a:t>
            </a:r>
            <a:r>
              <a:rPr lang="en-US" dirty="0" smtClean="0"/>
              <a:t>that a donor is allowed to give the DCCC</a:t>
            </a:r>
          </a:p>
          <a:p>
            <a:pPr marL="1133856" lvl="2" eaLnBrk="1" fontAlgn="auto" hangingPunct="1">
              <a:spcAft>
                <a:spcPts val="0"/>
              </a:spcAft>
              <a:buFont typeface="Wingdings"/>
              <a:buChar char=""/>
              <a:defRPr/>
            </a:pPr>
            <a:r>
              <a:rPr lang="en-US" dirty="0" smtClean="0"/>
              <a:t>This $2,000 can ONLY be spent by the head of households in their primary residence on specific event related costs that include the following ONLY</a:t>
            </a:r>
          </a:p>
          <a:p>
            <a:pPr marL="1545336" lvl="4" indent="-182880" eaLnBrk="1" fontAlgn="auto" hangingPunct="1">
              <a:spcAft>
                <a:spcPts val="0"/>
              </a:spcAft>
              <a:buFont typeface="Wingdings 2"/>
              <a:buChar char=""/>
              <a:defRPr/>
            </a:pPr>
            <a:r>
              <a:rPr lang="en-US" dirty="0" smtClean="0"/>
              <a:t>CATERING (Food/ Beverages)</a:t>
            </a:r>
          </a:p>
          <a:p>
            <a:pPr marL="1545336" lvl="4" indent="-182880" eaLnBrk="1" fontAlgn="auto" hangingPunct="1">
              <a:spcAft>
                <a:spcPts val="0"/>
              </a:spcAft>
              <a:buFont typeface="Wingdings 2"/>
              <a:buChar char=""/>
              <a:defRPr/>
            </a:pPr>
            <a:r>
              <a:rPr lang="en-US" dirty="0" smtClean="0"/>
              <a:t>  </a:t>
            </a:r>
            <a:r>
              <a:rPr lang="en-US" i="1" dirty="0" smtClean="0"/>
              <a:t>This can include wait staff and event rentals if it is blanketed under the overall catering bill</a:t>
            </a:r>
          </a:p>
          <a:p>
            <a:pPr marL="1545336" lvl="4" indent="-182880" eaLnBrk="1" fontAlgn="auto" hangingPunct="1">
              <a:spcAft>
                <a:spcPts val="0"/>
              </a:spcAft>
              <a:buFont typeface="Wingdings 2"/>
              <a:buChar char=""/>
              <a:defRPr/>
            </a:pPr>
            <a:r>
              <a:rPr lang="en-US" dirty="0" smtClean="0"/>
              <a:t> INVITATIONS</a:t>
            </a:r>
          </a:p>
        </p:txBody>
      </p:sp>
      <p:sp>
        <p:nvSpPr>
          <p:cNvPr id="6144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CE8A129-7CF4-4E28-9D8C-FC63E00B1D3E}" type="slidenum">
              <a:rPr lang="en-US" smtClean="0"/>
              <a:pPr/>
              <a:t>49</a:t>
            </a:fld>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p:txBody>
          <a:bodyPr/>
          <a:lstStyle/>
          <a:p>
            <a:pPr eaLnBrk="1" hangingPunct="1">
              <a:buFont typeface="Wingdings 3" pitchFamily="18" charset="2"/>
              <a:buNone/>
            </a:pPr>
            <a:r>
              <a:rPr lang="en-US" sz="1600" b="1" dirty="0" smtClean="0"/>
              <a:t>Missy Kurek –Deputy Executive Director for Finance</a:t>
            </a:r>
            <a:endParaRPr lang="en-US" sz="1600" dirty="0" smtClean="0"/>
          </a:p>
          <a:p>
            <a:pPr eaLnBrk="1" hangingPunct="1"/>
            <a:r>
              <a:rPr lang="en-US" sz="1600" dirty="0" smtClean="0"/>
              <a:t>Main point of Contact in Leader Pelosi’s office </a:t>
            </a:r>
          </a:p>
          <a:p>
            <a:pPr eaLnBrk="1" hangingPunct="1"/>
            <a:r>
              <a:rPr lang="en-US" sz="1600" dirty="0" smtClean="0"/>
              <a:t>Work with Leader’s office and Chairman’s office to create finance plan based on events </a:t>
            </a:r>
          </a:p>
          <a:p>
            <a:pPr eaLnBrk="1" hangingPunct="1"/>
            <a:r>
              <a:rPr lang="en-US" sz="1600" dirty="0" smtClean="0"/>
              <a:t>Staff the Leader and the Chairman during DCCC events in DC and in other cities around the country and during call time</a:t>
            </a:r>
          </a:p>
          <a:p>
            <a:pPr eaLnBrk="1" hangingPunct="1"/>
            <a:r>
              <a:rPr lang="en-US" sz="1600" dirty="0" smtClean="0"/>
              <a:t>Approves all National events and meeting materials before they are sent to a member of the caucus </a:t>
            </a:r>
          </a:p>
          <a:p>
            <a:pPr eaLnBrk="1" hangingPunct="1"/>
            <a:r>
              <a:rPr lang="en-US" sz="1600" dirty="0" smtClean="0"/>
              <a:t>Manage </a:t>
            </a:r>
            <a:r>
              <a:rPr lang="en-US" sz="1600" dirty="0" smtClean="0"/>
              <a:t>and track all money flow into Committee </a:t>
            </a:r>
          </a:p>
          <a:p>
            <a:pPr eaLnBrk="1" hangingPunct="1"/>
            <a:r>
              <a:rPr lang="en-US" sz="1600" dirty="0" smtClean="0"/>
              <a:t>Oversee and manage the entire finance team</a:t>
            </a:r>
          </a:p>
          <a:p>
            <a:pPr eaLnBrk="1" hangingPunct="1"/>
            <a:endParaRPr lang="en-US" dirty="0" smtClean="0"/>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t/>
            </a:r>
            <a:br>
              <a:rPr lang="en-US" dirty="0" smtClean="0"/>
            </a:br>
            <a:r>
              <a:rPr lang="en-US" dirty="0" smtClean="0"/>
              <a:t>Finance Department Responsibilities</a:t>
            </a:r>
            <a:br>
              <a:rPr lang="en-US" dirty="0" smtClean="0"/>
            </a:br>
            <a:endParaRPr lang="en-US" dirty="0"/>
          </a:p>
        </p:txBody>
      </p:sp>
      <p:sp>
        <p:nvSpPr>
          <p:cNvPr id="16388"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43149C3-D93A-42DC-9843-6735A33ABF47}" type="slidenum">
              <a:rPr lang="en-US" smtClean="0"/>
              <a:pPr/>
              <a:t>5</a:t>
            </a:fld>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In Home Hospitality</a:t>
            </a:r>
            <a:br>
              <a:rPr lang="en-US" dirty="0" smtClean="0"/>
            </a:br>
            <a:endParaRPr lang="en-US" dirty="0"/>
          </a:p>
        </p:txBody>
      </p:sp>
      <p:sp>
        <p:nvSpPr>
          <p:cNvPr id="62467" name="Text Placeholder 3"/>
          <p:cNvSpPr>
            <a:spLocks noGrp="1"/>
          </p:cNvSpPr>
          <p:nvPr>
            <p:ph type="body" idx="1"/>
          </p:nvPr>
        </p:nvSpPr>
        <p:spPr>
          <a:xfrm>
            <a:off x="457200" y="1066800"/>
            <a:ext cx="4040188" cy="750888"/>
          </a:xfrm>
        </p:spPr>
        <p:txBody>
          <a:bodyPr/>
          <a:lstStyle/>
          <a:p>
            <a:pPr eaLnBrk="1" hangingPunct="1"/>
            <a:r>
              <a:rPr lang="en-US" smtClean="0"/>
              <a:t>Examples</a:t>
            </a:r>
          </a:p>
        </p:txBody>
      </p:sp>
      <p:sp>
        <p:nvSpPr>
          <p:cNvPr id="5" name="Text Placeholder 4"/>
          <p:cNvSpPr>
            <a:spLocks noGrp="1"/>
          </p:cNvSpPr>
          <p:nvPr>
            <p:ph type="body" sz="half" idx="3"/>
          </p:nvPr>
        </p:nvSpPr>
        <p:spPr>
          <a:xfrm>
            <a:off x="4343400" y="1600200"/>
            <a:ext cx="4343400" cy="750888"/>
          </a:xfrm>
        </p:spPr>
        <p:txBody>
          <a:bodyPr>
            <a:normAutofit fontScale="70000" lnSpcReduction="20000"/>
          </a:bodyPr>
          <a:lstStyle/>
          <a:p>
            <a:pPr marL="1133856" lvl="2" eaLnBrk="1" fontAlgn="auto" hangingPunct="1">
              <a:spcAft>
                <a:spcPts val="0"/>
              </a:spcAft>
              <a:buFont typeface="Wingdings"/>
              <a:buChar char=""/>
              <a:defRPr/>
            </a:pPr>
            <a:r>
              <a:rPr lang="en-US" sz="1200" u="sng" dirty="0" smtClean="0"/>
              <a:t>Example:</a:t>
            </a:r>
            <a:r>
              <a:rPr lang="en-US" sz="1200" dirty="0" smtClean="0"/>
              <a:t> </a:t>
            </a:r>
          </a:p>
          <a:p>
            <a:pPr marL="1133856" lvl="2" eaLnBrk="1" fontAlgn="auto" hangingPunct="1">
              <a:spcAft>
                <a:spcPts val="0"/>
              </a:spcAft>
              <a:buFont typeface="Wingdings 2"/>
              <a:buNone/>
              <a:defRPr/>
            </a:pPr>
            <a:r>
              <a:rPr lang="en-US" sz="1200" dirty="0" smtClean="0"/>
              <a:t>	If Krista’s 56 year old mother who lives with the Krista and Leonardo wants to spend $2,000 on event related costs – it CANNOT be considered In Home Hospitality as she is not the head of the household </a:t>
            </a:r>
          </a:p>
          <a:p>
            <a:pPr eaLnBrk="1" fontAlgn="auto" hangingPunct="1">
              <a:spcAft>
                <a:spcPts val="0"/>
              </a:spcAft>
              <a:buFont typeface="Wingdings 3"/>
              <a:buNone/>
              <a:defRPr/>
            </a:pPr>
            <a:endParaRPr lang="en-US" dirty="0"/>
          </a:p>
        </p:txBody>
      </p:sp>
      <p:sp>
        <p:nvSpPr>
          <p:cNvPr id="16389" name="Content Placeholder 2"/>
          <p:cNvSpPr>
            <a:spLocks noGrp="1"/>
          </p:cNvSpPr>
          <p:nvPr>
            <p:ph sz="quarter" idx="2"/>
          </p:nvPr>
        </p:nvSpPr>
        <p:spPr>
          <a:xfrm>
            <a:off x="228600" y="1752600"/>
            <a:ext cx="4040188" cy="3763963"/>
          </a:xfrm>
        </p:spPr>
        <p:txBody>
          <a:bodyPr>
            <a:normAutofit lnSpcReduction="10000"/>
          </a:bodyPr>
          <a:lstStyle/>
          <a:p>
            <a:pPr marL="859536" lvl="2" eaLnBrk="1" fontAlgn="auto" hangingPunct="1">
              <a:spcAft>
                <a:spcPts val="0"/>
              </a:spcAft>
              <a:buFont typeface="Wingdings 2"/>
              <a:buChar char=""/>
              <a:defRPr/>
            </a:pPr>
            <a:r>
              <a:rPr lang="en-US" sz="1200" b="1" u="sng" dirty="0" smtClean="0"/>
              <a:t>Example:</a:t>
            </a:r>
            <a:r>
              <a:rPr lang="en-US" sz="1200" dirty="0" smtClean="0"/>
              <a:t> </a:t>
            </a:r>
          </a:p>
          <a:p>
            <a:pPr marL="859536" lvl="2" eaLnBrk="1" fontAlgn="auto" hangingPunct="1">
              <a:spcAft>
                <a:spcPts val="0"/>
              </a:spcAft>
              <a:buFont typeface="Wingdings" pitchFamily="2" charset="2"/>
              <a:buNone/>
              <a:defRPr/>
            </a:pPr>
            <a:r>
              <a:rPr lang="en-US" sz="1200" dirty="0" smtClean="0"/>
              <a:t>	If Krista and Leonardo </a:t>
            </a:r>
            <a:r>
              <a:rPr lang="en-US" sz="1200" dirty="0" err="1" smtClean="0"/>
              <a:t>Dicaprio</a:t>
            </a:r>
            <a:r>
              <a:rPr lang="en-US" sz="1200" dirty="0" smtClean="0"/>
              <a:t> host an event in their primary residence in Beverly Hills EACH person may spend up to $2,000 on event related costs (only including catering and invitations) in ADDITION to the $30,800 that they each donated to the DCCC.</a:t>
            </a:r>
          </a:p>
          <a:p>
            <a:pPr marL="859536" lvl="2" eaLnBrk="1" fontAlgn="auto" hangingPunct="1">
              <a:spcAft>
                <a:spcPts val="0"/>
              </a:spcAft>
              <a:buFont typeface="Wingdings 2"/>
              <a:buChar char=""/>
              <a:defRPr/>
            </a:pPr>
            <a:r>
              <a:rPr lang="en-US" sz="1200" b="1" u="sng" dirty="0" smtClean="0"/>
              <a:t>Example:</a:t>
            </a:r>
            <a:r>
              <a:rPr lang="en-US" sz="1200" dirty="0" smtClean="0"/>
              <a:t> </a:t>
            </a:r>
          </a:p>
          <a:p>
            <a:pPr marL="859536" lvl="2" eaLnBrk="1" fontAlgn="auto" hangingPunct="1">
              <a:spcAft>
                <a:spcPts val="0"/>
              </a:spcAft>
              <a:buFont typeface="Wingdings" pitchFamily="2" charset="2"/>
              <a:buNone/>
              <a:defRPr/>
            </a:pPr>
            <a:r>
              <a:rPr lang="en-US" sz="1200" dirty="0" smtClean="0"/>
              <a:t> 	If Krista and Leonardo </a:t>
            </a:r>
            <a:r>
              <a:rPr lang="en-US" sz="1200" dirty="0" err="1" smtClean="0"/>
              <a:t>Dicaprio’s</a:t>
            </a:r>
            <a:r>
              <a:rPr lang="en-US" sz="1200" dirty="0" smtClean="0"/>
              <a:t> 18 year old son wants to spend $2,000 on event related costs – it CANNOT be considered In Home Hospitality as he is NOT the head of the house hold</a:t>
            </a:r>
          </a:p>
          <a:p>
            <a:pPr marL="859536" lvl="2" eaLnBrk="1" fontAlgn="auto" hangingPunct="1">
              <a:spcAft>
                <a:spcPts val="0"/>
              </a:spcAft>
              <a:buFont typeface="Wingdings 2"/>
              <a:buChar char=""/>
              <a:defRPr/>
            </a:pPr>
            <a:r>
              <a:rPr lang="en-US" sz="1200" b="1" u="sng" dirty="0" smtClean="0"/>
              <a:t>Example:</a:t>
            </a:r>
          </a:p>
          <a:p>
            <a:pPr marL="859536" lvl="2" eaLnBrk="1" fontAlgn="auto" hangingPunct="1">
              <a:spcAft>
                <a:spcPts val="0"/>
              </a:spcAft>
              <a:buFont typeface="Wingdings 2"/>
              <a:buChar char=""/>
              <a:defRPr/>
            </a:pPr>
            <a:r>
              <a:rPr lang="en-US" sz="1200" dirty="0" smtClean="0"/>
              <a:t>If Krista and Leo host an event at their summer home in the Hamptons they may NOT use the $2,000 per person In Home Hospitality allotment as it is NOT their primary residence</a:t>
            </a:r>
          </a:p>
          <a:p>
            <a:pPr marL="859536" lvl="2" eaLnBrk="1" fontAlgn="auto" hangingPunct="1">
              <a:spcAft>
                <a:spcPts val="0"/>
              </a:spcAft>
              <a:buFont typeface="Wingdings 2"/>
              <a:buChar char=""/>
              <a:defRPr/>
            </a:pPr>
            <a:endParaRPr lang="en-US" sz="1200" dirty="0" smtClean="0"/>
          </a:p>
          <a:p>
            <a:pPr marL="859536" lvl="2" eaLnBrk="1" fontAlgn="auto" hangingPunct="1">
              <a:spcAft>
                <a:spcPts val="0"/>
              </a:spcAft>
              <a:buFont typeface="Wingdings" pitchFamily="2" charset="2"/>
              <a:buNone/>
              <a:defRPr/>
            </a:pPr>
            <a:endParaRPr lang="en-US" sz="1200" dirty="0" smtClean="0"/>
          </a:p>
          <a:p>
            <a:pPr marL="859536" lvl="2" eaLnBrk="1" fontAlgn="auto" hangingPunct="1">
              <a:spcAft>
                <a:spcPts val="0"/>
              </a:spcAft>
              <a:buFont typeface="Wingdings 2"/>
              <a:buChar char=""/>
              <a:defRPr/>
            </a:pPr>
            <a:endParaRPr lang="en-US" sz="1200" dirty="0" smtClean="0"/>
          </a:p>
        </p:txBody>
      </p:sp>
      <p:pic>
        <p:nvPicPr>
          <p:cNvPr id="62470" name="Content Placeholder 8" descr="pool #2 miami.jpg"/>
          <p:cNvPicPr>
            <a:picLocks noGrp="1" noChangeAspect="1"/>
          </p:cNvPicPr>
          <p:nvPr>
            <p:ph sz="quarter" idx="4"/>
          </p:nvPr>
        </p:nvPicPr>
        <p:blipFill>
          <a:blip r:embed="rId2" cstate="print"/>
          <a:srcRect/>
          <a:stretch>
            <a:fillRect/>
          </a:stretch>
        </p:blipFill>
        <p:spPr>
          <a:xfrm>
            <a:off x="4800600" y="2667000"/>
            <a:ext cx="3886200" cy="3048000"/>
          </a:xfrm>
          <a:ln>
            <a:prstDash val="solid"/>
          </a:ln>
        </p:spPr>
      </p:pic>
      <p:sp>
        <p:nvSpPr>
          <p:cNvPr id="62471"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D6BF51E-9D07-46C5-AA61-7D2AB4601D26}" type="slidenum">
              <a:rPr lang="en-US" smtClean="0"/>
              <a:pPr/>
              <a:t>50</a:t>
            </a:fld>
            <a:endParaRPr 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In Kinds Vs. In Home Hosp.</a:t>
            </a:r>
            <a:endParaRPr lang="en-US" dirty="0"/>
          </a:p>
        </p:txBody>
      </p:sp>
      <p:sp>
        <p:nvSpPr>
          <p:cNvPr id="4" name="Text Placeholder 3"/>
          <p:cNvSpPr>
            <a:spLocks noGrp="1"/>
          </p:cNvSpPr>
          <p:nvPr>
            <p:ph type="body" idx="1"/>
          </p:nvPr>
        </p:nvSpPr>
        <p:spPr>
          <a:xfrm>
            <a:off x="457200" y="1535113"/>
            <a:ext cx="4040188" cy="750887"/>
          </a:xfrm>
        </p:spPr>
        <p:txBody>
          <a:bodyPr>
            <a:normAutofit/>
          </a:bodyPr>
          <a:lstStyle/>
          <a:p>
            <a:pPr algn="ctr" eaLnBrk="1" fontAlgn="auto" hangingPunct="1">
              <a:spcAft>
                <a:spcPts val="0"/>
              </a:spcAft>
              <a:buClr>
                <a:schemeClr val="tx1">
                  <a:shade val="95000"/>
                </a:schemeClr>
              </a:buClr>
              <a:buFont typeface="Wingdings 2"/>
              <a:buNone/>
              <a:defRPr/>
            </a:pPr>
            <a:r>
              <a:rPr lang="en-US" b="1" u="sng" dirty="0" smtClean="0"/>
              <a:t>In Kinds</a:t>
            </a:r>
            <a:endParaRPr lang="en-US" dirty="0"/>
          </a:p>
        </p:txBody>
      </p:sp>
      <p:sp>
        <p:nvSpPr>
          <p:cNvPr id="6" name="Text Placeholder 5"/>
          <p:cNvSpPr>
            <a:spLocks noGrp="1"/>
          </p:cNvSpPr>
          <p:nvPr>
            <p:ph type="body" sz="half" idx="3"/>
          </p:nvPr>
        </p:nvSpPr>
        <p:spPr>
          <a:xfrm>
            <a:off x="4645025" y="1535113"/>
            <a:ext cx="4041775" cy="750887"/>
          </a:xfrm>
        </p:spPr>
        <p:txBody>
          <a:bodyPr>
            <a:normAutofit/>
          </a:bodyPr>
          <a:lstStyle/>
          <a:p>
            <a:pPr algn="ctr" eaLnBrk="1" fontAlgn="auto" hangingPunct="1">
              <a:spcAft>
                <a:spcPts val="0"/>
              </a:spcAft>
              <a:buClr>
                <a:schemeClr val="tx1">
                  <a:shade val="95000"/>
                </a:schemeClr>
              </a:buClr>
              <a:buFont typeface="Wingdings 2"/>
              <a:buNone/>
              <a:defRPr/>
            </a:pPr>
            <a:r>
              <a:rPr lang="en-US" b="1" u="sng" dirty="0" smtClean="0"/>
              <a:t>In Home Hospitality</a:t>
            </a:r>
            <a:endParaRPr lang="en-US" dirty="0"/>
          </a:p>
        </p:txBody>
      </p:sp>
      <p:sp>
        <p:nvSpPr>
          <p:cNvPr id="63493" name="Content Placeholder 4"/>
          <p:cNvSpPr>
            <a:spLocks noGrp="1"/>
          </p:cNvSpPr>
          <p:nvPr>
            <p:ph sz="quarter" idx="2"/>
          </p:nvPr>
        </p:nvSpPr>
        <p:spPr>
          <a:xfrm>
            <a:off x="457200" y="1444625"/>
            <a:ext cx="4040188" cy="4727575"/>
          </a:xfrm>
          <a:ln>
            <a:prstDash val="solid"/>
          </a:ln>
        </p:spPr>
        <p:txBody>
          <a:bodyPr/>
          <a:lstStyle/>
          <a:p>
            <a:pPr eaLnBrk="1" hangingPunct="1"/>
            <a:endParaRPr lang="en-US" smtClean="0"/>
          </a:p>
          <a:p>
            <a:pPr eaLnBrk="1" hangingPunct="1"/>
            <a:endParaRPr lang="en-US" smtClean="0"/>
          </a:p>
          <a:p>
            <a:pPr eaLnBrk="1" hangingPunct="1"/>
            <a:r>
              <a:rPr lang="en-US" smtClean="0"/>
              <a:t>Catering</a:t>
            </a:r>
          </a:p>
          <a:p>
            <a:pPr eaLnBrk="1" hangingPunct="1"/>
            <a:r>
              <a:rPr lang="en-US" smtClean="0"/>
              <a:t>Event Rentals</a:t>
            </a:r>
          </a:p>
          <a:p>
            <a:pPr eaLnBrk="1" hangingPunct="1"/>
            <a:r>
              <a:rPr lang="en-US" smtClean="0"/>
              <a:t>Flowers</a:t>
            </a:r>
          </a:p>
          <a:p>
            <a:pPr eaLnBrk="1" hangingPunct="1"/>
            <a:r>
              <a:rPr lang="en-US" smtClean="0"/>
              <a:t>Invitations</a:t>
            </a:r>
          </a:p>
          <a:p>
            <a:pPr eaLnBrk="1" hangingPunct="1"/>
            <a:r>
              <a:rPr lang="en-US" smtClean="0"/>
              <a:t>Music</a:t>
            </a:r>
          </a:p>
          <a:p>
            <a:pPr eaLnBrk="1" hangingPunct="1"/>
            <a:r>
              <a:rPr lang="en-US" smtClean="0"/>
              <a:t>Valet Parking</a:t>
            </a:r>
          </a:p>
          <a:p>
            <a:pPr eaLnBrk="1" hangingPunct="1"/>
            <a:r>
              <a:rPr lang="en-US" smtClean="0"/>
              <a:t>Gift Bags</a:t>
            </a:r>
          </a:p>
        </p:txBody>
      </p:sp>
      <p:sp>
        <p:nvSpPr>
          <p:cNvPr id="63494" name="Content Placeholder 6"/>
          <p:cNvSpPr>
            <a:spLocks noGrp="1"/>
          </p:cNvSpPr>
          <p:nvPr>
            <p:ph sz="quarter" idx="4"/>
          </p:nvPr>
        </p:nvSpPr>
        <p:spPr>
          <a:xfrm>
            <a:off x="4645025" y="1444625"/>
            <a:ext cx="4041775" cy="3941763"/>
          </a:xfrm>
          <a:ln>
            <a:prstDash val="solid"/>
          </a:ln>
        </p:spPr>
        <p:txBody>
          <a:bodyPr/>
          <a:lstStyle/>
          <a:p>
            <a:pPr eaLnBrk="1" hangingPunct="1">
              <a:spcBef>
                <a:spcPct val="0"/>
              </a:spcBef>
            </a:pPr>
            <a:endParaRPr lang="en-US" smtClean="0"/>
          </a:p>
          <a:p>
            <a:pPr eaLnBrk="1" hangingPunct="1">
              <a:spcBef>
                <a:spcPct val="0"/>
              </a:spcBef>
              <a:buFont typeface="Wingdings 3" pitchFamily="18" charset="2"/>
              <a:buNone/>
            </a:pPr>
            <a:endParaRPr lang="en-US" smtClean="0"/>
          </a:p>
          <a:p>
            <a:pPr eaLnBrk="1" hangingPunct="1">
              <a:spcBef>
                <a:spcPct val="0"/>
              </a:spcBef>
              <a:buFont typeface="Wingdings 3" pitchFamily="18" charset="2"/>
              <a:buNone/>
            </a:pPr>
            <a:endParaRPr lang="en-US" smtClean="0"/>
          </a:p>
          <a:p>
            <a:pPr eaLnBrk="1" hangingPunct="1">
              <a:spcBef>
                <a:spcPct val="0"/>
              </a:spcBef>
            </a:pPr>
            <a:r>
              <a:rPr lang="en-US" smtClean="0"/>
              <a:t>Catering</a:t>
            </a:r>
          </a:p>
          <a:p>
            <a:pPr lvl="1" eaLnBrk="1" hangingPunct="1"/>
            <a:r>
              <a:rPr lang="en-US" smtClean="0"/>
              <a:t>Can include wait staff &amp; event rentals if included in the overall catering bill</a:t>
            </a:r>
          </a:p>
          <a:p>
            <a:pPr eaLnBrk="1" hangingPunct="1">
              <a:spcBef>
                <a:spcPct val="0"/>
              </a:spcBef>
            </a:pPr>
            <a:r>
              <a:rPr lang="en-US" smtClean="0"/>
              <a:t>Invitations</a:t>
            </a:r>
          </a:p>
        </p:txBody>
      </p:sp>
      <p:sp>
        <p:nvSpPr>
          <p:cNvPr id="63495"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7C18261-3928-45F2-BF05-D85A9F57F9F5}" type="slidenum">
              <a:rPr lang="en-US" smtClean="0"/>
              <a:pPr/>
              <a:t>51</a:t>
            </a:fld>
            <a:endParaRPr lang="en-US"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pPr eaLnBrk="1" fontAlgn="auto" hangingPunct="1">
              <a:spcAft>
                <a:spcPts val="0"/>
              </a:spcAft>
              <a:defRPr/>
            </a:pPr>
            <a:r>
              <a:rPr lang="en-US" dirty="0" smtClean="0"/>
              <a:t>Talent Outreach</a:t>
            </a:r>
            <a:endParaRPr lang="en-US" dirty="0"/>
          </a:p>
        </p:txBody>
      </p:sp>
      <p:sp>
        <p:nvSpPr>
          <p:cNvPr id="64515" name="Text Placeholder 20"/>
          <p:cNvSpPr>
            <a:spLocks noGrp="1"/>
          </p:cNvSpPr>
          <p:nvPr>
            <p:ph type="body" idx="1"/>
          </p:nvPr>
        </p:nvSpPr>
        <p:spPr>
          <a:xfrm>
            <a:off x="457200" y="1535113"/>
            <a:ext cx="4040188" cy="750887"/>
          </a:xfrm>
        </p:spPr>
        <p:txBody>
          <a:bodyPr/>
          <a:lstStyle/>
          <a:p>
            <a:pPr eaLnBrk="1" hangingPunct="1"/>
            <a:r>
              <a:rPr lang="en-US" sz="2000" smtClean="0"/>
              <a:t>All talent requests need to go through krista</a:t>
            </a:r>
          </a:p>
        </p:txBody>
      </p:sp>
      <p:sp>
        <p:nvSpPr>
          <p:cNvPr id="64516" name="Text Placeholder 22"/>
          <p:cNvSpPr>
            <a:spLocks noGrp="1"/>
          </p:cNvSpPr>
          <p:nvPr>
            <p:ph type="body" sz="half" idx="3"/>
          </p:nvPr>
        </p:nvSpPr>
        <p:spPr>
          <a:xfrm>
            <a:off x="4645025" y="1535113"/>
            <a:ext cx="4041775" cy="750887"/>
          </a:xfrm>
        </p:spPr>
        <p:txBody>
          <a:bodyPr/>
          <a:lstStyle/>
          <a:p>
            <a:pPr eaLnBrk="1" hangingPunct="1"/>
            <a:endParaRPr lang="en-US" smtClean="0"/>
          </a:p>
        </p:txBody>
      </p:sp>
      <p:sp>
        <p:nvSpPr>
          <p:cNvPr id="18437" name="Content Placeholder 21"/>
          <p:cNvSpPr>
            <a:spLocks noGrp="1"/>
          </p:cNvSpPr>
          <p:nvPr>
            <p:ph sz="quarter" idx="2"/>
          </p:nvPr>
        </p:nvSpPr>
        <p:spPr>
          <a:xfrm>
            <a:off x="457200" y="2362200"/>
            <a:ext cx="4040188" cy="3611563"/>
          </a:xfrm>
        </p:spPr>
        <p:txBody>
          <a:bodyPr>
            <a:normAutofit lnSpcReduction="10000"/>
          </a:bodyPr>
          <a:lstStyle/>
          <a:p>
            <a:pPr marL="365760" indent="-256032" eaLnBrk="1" fontAlgn="auto" hangingPunct="1">
              <a:spcAft>
                <a:spcPts val="0"/>
              </a:spcAft>
              <a:buFont typeface="Wingdings 3"/>
              <a:buChar char=""/>
              <a:defRPr/>
            </a:pPr>
            <a:r>
              <a:rPr lang="en-US" dirty="0" smtClean="0"/>
              <a:t>If </a:t>
            </a:r>
            <a:r>
              <a:rPr lang="en-US" sz="2000" dirty="0" smtClean="0"/>
              <a:t>you are interested in having talent at your event please speak to Krista</a:t>
            </a:r>
          </a:p>
          <a:p>
            <a:pPr marL="365760" indent="-256032" eaLnBrk="1" fontAlgn="auto" hangingPunct="1">
              <a:spcAft>
                <a:spcPts val="0"/>
              </a:spcAft>
              <a:buFont typeface="Wingdings 3"/>
              <a:buChar char=""/>
              <a:defRPr/>
            </a:pPr>
            <a:r>
              <a:rPr lang="en-US" sz="2000" dirty="0" smtClean="0"/>
              <a:t>Note: </a:t>
            </a:r>
            <a:r>
              <a:rPr lang="en-US" sz="2000" b="1" i="1" dirty="0" smtClean="0"/>
              <a:t>TALENT IS EXPENSIVE! </a:t>
            </a:r>
          </a:p>
          <a:p>
            <a:pPr marL="365760" indent="-256032" eaLnBrk="1" fontAlgn="auto" hangingPunct="1">
              <a:spcAft>
                <a:spcPts val="0"/>
              </a:spcAft>
              <a:buFont typeface="Wingdings 3"/>
              <a:buChar char=""/>
              <a:defRPr/>
            </a:pPr>
            <a:r>
              <a:rPr lang="en-US" sz="2000" dirty="0" smtClean="0"/>
              <a:t>There is a specific process that we go through in order to have talent approved/ vetted. Do not reach out on your own</a:t>
            </a:r>
          </a:p>
          <a:p>
            <a:pPr marL="365760" indent="-256032" eaLnBrk="1" fontAlgn="auto" hangingPunct="1">
              <a:spcAft>
                <a:spcPts val="0"/>
              </a:spcAft>
              <a:buFont typeface="Wingdings 3"/>
              <a:buChar char=""/>
              <a:defRPr/>
            </a:pPr>
            <a:r>
              <a:rPr lang="en-US" sz="2000" dirty="0" smtClean="0"/>
              <a:t>This needs to be approved by Missy/ </a:t>
            </a:r>
            <a:r>
              <a:rPr lang="en-US" sz="2000" dirty="0" smtClean="0"/>
              <a:t>Stella first</a:t>
            </a:r>
            <a:r>
              <a:rPr lang="en-US" sz="2000" dirty="0" smtClean="0"/>
              <a:t>.</a:t>
            </a:r>
            <a:endParaRPr lang="en-US" dirty="0" smtClean="0"/>
          </a:p>
        </p:txBody>
      </p:sp>
      <p:pic>
        <p:nvPicPr>
          <p:cNvPr id="64518" name="Content Placeholder 24" descr="idina singing LA.JPG"/>
          <p:cNvPicPr>
            <a:picLocks noGrp="1" noChangeAspect="1"/>
          </p:cNvPicPr>
          <p:nvPr>
            <p:ph sz="quarter" idx="4"/>
          </p:nvPr>
        </p:nvPicPr>
        <p:blipFill>
          <a:blip r:embed="rId2" cstate="print"/>
          <a:srcRect/>
          <a:stretch>
            <a:fillRect/>
          </a:stretch>
        </p:blipFill>
        <p:spPr>
          <a:xfrm>
            <a:off x="4645025" y="1447800"/>
            <a:ext cx="4041775" cy="4724400"/>
          </a:xfrm>
          <a:ln>
            <a:prstDash val="solid"/>
          </a:ln>
        </p:spPr>
      </p:pic>
      <p:sp>
        <p:nvSpPr>
          <p:cNvPr id="64519"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B5A5AB2-9CD0-4FFD-B350-5FD3B95F6455}" type="slidenum">
              <a:rPr lang="en-US" smtClean="0"/>
              <a:pPr/>
              <a:t>52</a:t>
            </a:fld>
            <a:endParaRPr lang="en-US"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Staffing an Event </a:t>
            </a:r>
            <a:endParaRPr lang="en-US" dirty="0"/>
          </a:p>
        </p:txBody>
      </p:sp>
      <p:sp>
        <p:nvSpPr>
          <p:cNvPr id="65539" name="Text Placeholder 2"/>
          <p:cNvSpPr>
            <a:spLocks noGrp="1"/>
          </p:cNvSpPr>
          <p:nvPr>
            <p:ph type="body" idx="1"/>
          </p:nvPr>
        </p:nvSpPr>
        <p:spPr>
          <a:xfrm>
            <a:off x="457200" y="1535113"/>
            <a:ext cx="4040188" cy="750887"/>
          </a:xfrm>
        </p:spPr>
        <p:txBody>
          <a:bodyPr/>
          <a:lstStyle/>
          <a:p>
            <a:pPr algn="ctr" eaLnBrk="1" hangingPunct="1"/>
            <a:r>
              <a:rPr lang="en-US" smtClean="0"/>
              <a:t>Staff plans</a:t>
            </a:r>
          </a:p>
        </p:txBody>
      </p:sp>
      <p:sp>
        <p:nvSpPr>
          <p:cNvPr id="65540" name="Text Placeholder 3"/>
          <p:cNvSpPr>
            <a:spLocks noGrp="1"/>
          </p:cNvSpPr>
          <p:nvPr>
            <p:ph type="body" sz="half" idx="3"/>
          </p:nvPr>
        </p:nvSpPr>
        <p:spPr>
          <a:xfrm>
            <a:off x="4645025" y="1535113"/>
            <a:ext cx="4041775" cy="750887"/>
          </a:xfrm>
        </p:spPr>
        <p:txBody>
          <a:bodyPr/>
          <a:lstStyle/>
          <a:p>
            <a:pPr algn="ctr" eaLnBrk="1" hangingPunct="1"/>
            <a:r>
              <a:rPr lang="en-US" b="1" u="sng" smtClean="0"/>
              <a:t>Staff Directions</a:t>
            </a:r>
          </a:p>
        </p:txBody>
      </p:sp>
      <p:pic>
        <p:nvPicPr>
          <p:cNvPr id="65541" name="Content Placeholder 7" descr="big group obama NYC.jpg"/>
          <p:cNvPicPr>
            <a:picLocks noGrp="1" noChangeAspect="1"/>
          </p:cNvPicPr>
          <p:nvPr>
            <p:ph sz="quarter" idx="2"/>
          </p:nvPr>
        </p:nvPicPr>
        <p:blipFill>
          <a:blip r:embed="rId2" cstate="print"/>
          <a:srcRect/>
          <a:stretch>
            <a:fillRect/>
          </a:stretch>
        </p:blipFill>
        <p:spPr>
          <a:xfrm>
            <a:off x="304800" y="2286000"/>
            <a:ext cx="4343400" cy="3810000"/>
          </a:xfrm>
          <a:ln>
            <a:prstDash val="solid"/>
          </a:ln>
        </p:spPr>
      </p:pic>
      <p:sp>
        <p:nvSpPr>
          <p:cNvPr id="19462" name="Content Placeholder 5"/>
          <p:cNvSpPr>
            <a:spLocks noGrp="1"/>
          </p:cNvSpPr>
          <p:nvPr>
            <p:ph sz="quarter" idx="4"/>
          </p:nvPr>
        </p:nvSpPr>
        <p:spPr>
          <a:xfrm>
            <a:off x="4645025" y="2209800"/>
            <a:ext cx="4041775" cy="3916363"/>
          </a:xfrm>
        </p:spPr>
        <p:txBody>
          <a:bodyPr>
            <a:normAutofit fontScale="92500"/>
          </a:bodyPr>
          <a:lstStyle/>
          <a:p>
            <a:pPr marL="365760" indent="-256032" eaLnBrk="1" fontAlgn="auto" hangingPunct="1">
              <a:spcAft>
                <a:spcPts val="0"/>
              </a:spcAft>
              <a:buFont typeface="Wingdings 3"/>
              <a:buChar char=""/>
              <a:defRPr/>
            </a:pPr>
            <a:r>
              <a:rPr lang="en-US" smtClean="0"/>
              <a:t>Krista will create the staff plan for all large events</a:t>
            </a:r>
          </a:p>
          <a:p>
            <a:pPr marL="365760" indent="-256032" eaLnBrk="1" fontAlgn="auto" hangingPunct="1">
              <a:spcAft>
                <a:spcPts val="0"/>
              </a:spcAft>
              <a:buFont typeface="Wingdings 3"/>
              <a:buChar char=""/>
              <a:defRPr/>
            </a:pPr>
            <a:r>
              <a:rPr lang="en-US" smtClean="0"/>
              <a:t>It is EXTREMELY important to review this, follow this, and ask questions in advance of the event</a:t>
            </a:r>
          </a:p>
          <a:p>
            <a:pPr marL="365760" indent="-256032" eaLnBrk="1" fontAlgn="auto" hangingPunct="1">
              <a:spcAft>
                <a:spcPts val="0"/>
              </a:spcAft>
              <a:buFont typeface="Wingdings 3"/>
              <a:buChar char=""/>
              <a:defRPr/>
            </a:pPr>
            <a:r>
              <a:rPr lang="en-US" smtClean="0"/>
              <a:t>For all large events Krista will have pre event meetings and walk throughs</a:t>
            </a:r>
          </a:p>
        </p:txBody>
      </p:sp>
      <p:sp>
        <p:nvSpPr>
          <p:cNvPr id="65543"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8D0EF3F-CBBF-4B6E-8EEE-189F1659D3D3}" type="slidenum">
              <a:rPr lang="en-US" smtClean="0"/>
              <a:pPr/>
              <a:t>53</a:t>
            </a:fld>
            <a:endParaRPr lang="en-US"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At an Event </a:t>
            </a:r>
            <a:r>
              <a:rPr lang="en-US" dirty="0" err="1" smtClean="0"/>
              <a:t>Remeber</a:t>
            </a:r>
            <a:r>
              <a:rPr lang="en-US" dirty="0" smtClean="0"/>
              <a:t>. . .  </a:t>
            </a:r>
            <a:endParaRPr lang="en-US" dirty="0"/>
          </a:p>
        </p:txBody>
      </p:sp>
      <p:sp>
        <p:nvSpPr>
          <p:cNvPr id="66563" name="Text Placeholder 3"/>
          <p:cNvSpPr>
            <a:spLocks noGrp="1"/>
          </p:cNvSpPr>
          <p:nvPr>
            <p:ph type="body" sz="half" idx="3"/>
          </p:nvPr>
        </p:nvSpPr>
        <p:spPr>
          <a:xfrm>
            <a:off x="4645025" y="1535113"/>
            <a:ext cx="4041775" cy="750887"/>
          </a:xfrm>
        </p:spPr>
        <p:txBody>
          <a:bodyPr/>
          <a:lstStyle/>
          <a:p>
            <a:pPr eaLnBrk="1" hangingPunct="1"/>
            <a:r>
              <a:rPr lang="en-US" smtClean="0"/>
              <a:t>Listen to directions</a:t>
            </a:r>
          </a:p>
        </p:txBody>
      </p:sp>
      <p:sp>
        <p:nvSpPr>
          <p:cNvPr id="20484" name="Content Placeholder 4"/>
          <p:cNvSpPr>
            <a:spLocks noGrp="1"/>
          </p:cNvSpPr>
          <p:nvPr>
            <p:ph sz="quarter" idx="2"/>
          </p:nvPr>
        </p:nvSpPr>
        <p:spPr>
          <a:xfrm>
            <a:off x="533400" y="1828800"/>
            <a:ext cx="4040188" cy="3763963"/>
          </a:xfrm>
        </p:spPr>
        <p:txBody>
          <a:bodyPr>
            <a:normAutofit fontScale="92500" lnSpcReduction="20000"/>
          </a:bodyPr>
          <a:lstStyle/>
          <a:p>
            <a:pPr marL="365760" indent="-256032" eaLnBrk="1" fontAlgn="auto" hangingPunct="1">
              <a:spcAft>
                <a:spcPts val="0"/>
              </a:spcAft>
              <a:buFont typeface="Wingdings 3"/>
              <a:buChar char=""/>
              <a:defRPr/>
            </a:pPr>
            <a:r>
              <a:rPr lang="en-US" sz="2000" smtClean="0"/>
              <a:t>You are representing the DCCC – be professional at all times</a:t>
            </a:r>
          </a:p>
          <a:p>
            <a:pPr marL="365760" indent="-256032" eaLnBrk="1" fontAlgn="auto" hangingPunct="1">
              <a:spcAft>
                <a:spcPts val="0"/>
              </a:spcAft>
              <a:buFont typeface="Wingdings 3"/>
              <a:buChar char=""/>
              <a:defRPr/>
            </a:pPr>
            <a:r>
              <a:rPr lang="en-US" sz="2000" smtClean="0"/>
              <a:t>If you have a question/ concern please find Krista – do NOT make changes- or adjustments w/o approval </a:t>
            </a:r>
          </a:p>
          <a:p>
            <a:pPr marL="365760" indent="-256032" eaLnBrk="1" fontAlgn="auto" hangingPunct="1">
              <a:spcAft>
                <a:spcPts val="0"/>
              </a:spcAft>
              <a:buFont typeface="Wingdings 3"/>
              <a:buChar char=""/>
              <a:defRPr/>
            </a:pPr>
            <a:r>
              <a:rPr lang="en-US" sz="2000" smtClean="0"/>
              <a:t>Be ON TIME – if staff plan says arrive at 6:00pm – 6:05pm is LATE</a:t>
            </a:r>
          </a:p>
          <a:p>
            <a:pPr marL="365760" indent="-256032" eaLnBrk="1" fontAlgn="auto" hangingPunct="1">
              <a:spcAft>
                <a:spcPts val="0"/>
              </a:spcAft>
              <a:buFont typeface="Wingdings 3"/>
              <a:buChar char=""/>
              <a:defRPr/>
            </a:pPr>
            <a:r>
              <a:rPr lang="en-US" sz="2000" smtClean="0"/>
              <a:t>Look Alive – people attend events and expect to have a good time – seeing DCCC staff is first impression that get</a:t>
            </a:r>
          </a:p>
          <a:p>
            <a:pPr marL="365760" indent="-256032" eaLnBrk="1" fontAlgn="auto" hangingPunct="1">
              <a:spcAft>
                <a:spcPts val="0"/>
              </a:spcAft>
              <a:buFont typeface="Wingdings 3"/>
              <a:buChar char=""/>
              <a:defRPr/>
            </a:pPr>
            <a:endParaRPr lang="en-US" sz="2000" smtClean="0"/>
          </a:p>
          <a:p>
            <a:pPr marL="365760" indent="-256032" eaLnBrk="1" fontAlgn="auto" hangingPunct="1">
              <a:spcAft>
                <a:spcPts val="0"/>
              </a:spcAft>
              <a:buFont typeface="Wingdings 3"/>
              <a:buChar char=""/>
              <a:defRPr/>
            </a:pPr>
            <a:endParaRPr lang="en-US" sz="2000" smtClean="0"/>
          </a:p>
        </p:txBody>
      </p:sp>
      <p:pic>
        <p:nvPicPr>
          <p:cNvPr id="66565" name="Content Placeholder 6" descr="kj 10.11 #2.jpg"/>
          <p:cNvPicPr>
            <a:picLocks noGrp="1" noChangeAspect="1"/>
          </p:cNvPicPr>
          <p:nvPr>
            <p:ph sz="quarter" idx="4"/>
          </p:nvPr>
        </p:nvPicPr>
        <p:blipFill>
          <a:blip r:embed="rId2" cstate="print"/>
          <a:srcRect/>
          <a:stretch>
            <a:fillRect/>
          </a:stretch>
        </p:blipFill>
        <p:spPr>
          <a:xfrm>
            <a:off x="5413375" y="2362200"/>
            <a:ext cx="2505075" cy="3763963"/>
          </a:xfrm>
          <a:ln>
            <a:prstDash val="solid"/>
          </a:ln>
        </p:spPr>
      </p:pic>
      <p:sp>
        <p:nvSpPr>
          <p:cNvPr id="66566"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DE68CFE-6260-4DE4-BD06-50198BAC7E61}" type="slidenum">
              <a:rPr lang="en-US" smtClean="0"/>
              <a:pPr/>
              <a:t>54</a:t>
            </a:fld>
            <a:endParaRPr lang="en-US"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Travel Expenses</a:t>
            </a:r>
            <a:endParaRPr lang="en-US" dirty="0"/>
          </a:p>
        </p:txBody>
      </p:sp>
      <p:sp>
        <p:nvSpPr>
          <p:cNvPr id="21507" name="Content Placeholder 4"/>
          <p:cNvSpPr>
            <a:spLocks noGrp="1"/>
          </p:cNvSpPr>
          <p:nvPr>
            <p:ph sz="quarter" idx="2"/>
          </p:nvPr>
        </p:nvSpPr>
        <p:spPr>
          <a:xfrm>
            <a:off x="609600" y="1219200"/>
            <a:ext cx="4876800" cy="3763963"/>
          </a:xfrm>
        </p:spPr>
        <p:txBody>
          <a:bodyPr>
            <a:normAutofit/>
          </a:bodyPr>
          <a:lstStyle/>
          <a:p>
            <a:pPr marL="365760" indent="-256032" eaLnBrk="1" fontAlgn="auto" hangingPunct="1">
              <a:spcAft>
                <a:spcPts val="0"/>
              </a:spcAft>
              <a:buFont typeface="Wingdings 2" pitchFamily="18" charset="2"/>
              <a:buNone/>
              <a:defRPr/>
            </a:pPr>
            <a:endParaRPr lang="en-US" sz="1500" dirty="0" smtClean="0"/>
          </a:p>
          <a:p>
            <a:pPr marL="365760" indent="-256032" eaLnBrk="1" fontAlgn="auto" hangingPunct="1">
              <a:spcAft>
                <a:spcPts val="0"/>
              </a:spcAft>
              <a:buNone/>
              <a:defRPr/>
            </a:pPr>
            <a:r>
              <a:rPr lang="en-US" sz="1400" dirty="0" smtClean="0"/>
              <a:t>Per Diem </a:t>
            </a:r>
          </a:p>
          <a:p>
            <a:pPr marL="365760" indent="-256032" eaLnBrk="1" fontAlgn="auto" hangingPunct="1">
              <a:spcAft>
                <a:spcPts val="0"/>
              </a:spcAft>
              <a:buFont typeface="Wingdings 3"/>
              <a:buChar char=""/>
              <a:defRPr/>
            </a:pPr>
            <a:r>
              <a:rPr lang="en-US" sz="1400" dirty="0" smtClean="0"/>
              <a:t>All cities (with the exception of the ones listed below) are at a Per Diem Rate of $44/day. </a:t>
            </a:r>
          </a:p>
          <a:p>
            <a:pPr marL="365760" indent="-256032" eaLnBrk="1" fontAlgn="auto" hangingPunct="1">
              <a:spcAft>
                <a:spcPts val="0"/>
              </a:spcAft>
              <a:buFont typeface="Wingdings 3"/>
              <a:buChar char=""/>
              <a:defRPr/>
            </a:pPr>
            <a:r>
              <a:rPr lang="en-US" sz="1400" dirty="0" smtClean="0"/>
              <a:t>In the following cities the per diem are $68/day</a:t>
            </a:r>
            <a:endParaRPr lang="en-US" sz="1400" dirty="0" smtClean="0"/>
          </a:p>
          <a:p>
            <a:pPr marL="621348" lvl="1" indent="-256032" eaLnBrk="1" fontAlgn="auto" hangingPunct="1">
              <a:spcAft>
                <a:spcPts val="0"/>
              </a:spcAft>
              <a:buFont typeface="Wingdings 3"/>
              <a:buChar char=""/>
              <a:defRPr/>
            </a:pPr>
            <a:r>
              <a:rPr lang="en-US" sz="1000" dirty="0" smtClean="0"/>
              <a:t>San Francisco</a:t>
            </a:r>
          </a:p>
          <a:p>
            <a:pPr marL="621348" lvl="1" indent="-256032" eaLnBrk="1" fontAlgn="auto" hangingPunct="1">
              <a:spcAft>
                <a:spcPts val="0"/>
              </a:spcAft>
              <a:buFont typeface="Wingdings 3"/>
              <a:buChar char=""/>
              <a:defRPr/>
            </a:pPr>
            <a:r>
              <a:rPr lang="en-US" sz="1000" dirty="0" smtClean="0"/>
              <a:t>Los Angeles</a:t>
            </a:r>
          </a:p>
          <a:p>
            <a:pPr marL="621348" lvl="1" indent="-256032" eaLnBrk="1" fontAlgn="auto" hangingPunct="1">
              <a:spcAft>
                <a:spcPts val="0"/>
              </a:spcAft>
              <a:buFont typeface="Wingdings 3"/>
              <a:buChar char=""/>
              <a:defRPr/>
            </a:pPr>
            <a:r>
              <a:rPr lang="en-US" sz="1000" dirty="0" smtClean="0"/>
              <a:t>Boston</a:t>
            </a:r>
          </a:p>
          <a:p>
            <a:pPr marL="621348" lvl="1" indent="-256032" eaLnBrk="1" fontAlgn="auto" hangingPunct="1">
              <a:spcAft>
                <a:spcPts val="0"/>
              </a:spcAft>
              <a:buFont typeface="Wingdings 3"/>
              <a:buChar char=""/>
              <a:defRPr/>
            </a:pPr>
            <a:r>
              <a:rPr lang="en-US" sz="1000" dirty="0" smtClean="0"/>
              <a:t>New York </a:t>
            </a:r>
          </a:p>
          <a:p>
            <a:pPr marL="621348" lvl="1" indent="-256032" eaLnBrk="1" fontAlgn="auto" hangingPunct="1">
              <a:spcAft>
                <a:spcPts val="0"/>
              </a:spcAft>
              <a:buFont typeface="Wingdings 3"/>
              <a:buChar char=""/>
              <a:defRPr/>
            </a:pPr>
            <a:r>
              <a:rPr lang="en-US" sz="1000" dirty="0" smtClean="0"/>
              <a:t>Chicago</a:t>
            </a:r>
          </a:p>
          <a:p>
            <a:pPr marL="365760" indent="-256032" eaLnBrk="1" fontAlgn="auto" hangingPunct="1">
              <a:spcAft>
                <a:spcPts val="0"/>
              </a:spcAft>
              <a:buFont typeface="Wingdings 3"/>
              <a:buChar char=""/>
              <a:defRPr/>
            </a:pPr>
            <a:endParaRPr lang="en-US" sz="1400" dirty="0" smtClean="0"/>
          </a:p>
          <a:p>
            <a:pPr marL="365760" indent="-256032" eaLnBrk="1" fontAlgn="auto" hangingPunct="1">
              <a:spcAft>
                <a:spcPts val="0"/>
              </a:spcAft>
              <a:buFont typeface="Wingdings 3"/>
              <a:buChar char=""/>
              <a:defRPr/>
            </a:pPr>
            <a:endParaRPr lang="en-US" sz="1500" dirty="0" smtClean="0"/>
          </a:p>
          <a:p>
            <a:pPr marL="365760" indent="-256032" eaLnBrk="1" fontAlgn="auto" hangingPunct="1">
              <a:spcAft>
                <a:spcPts val="0"/>
              </a:spcAft>
              <a:buFont typeface="Wingdings 3"/>
              <a:buChar char=""/>
              <a:defRPr/>
            </a:pPr>
            <a:endParaRPr lang="en-US" dirty="0" smtClean="0"/>
          </a:p>
        </p:txBody>
      </p:sp>
      <p:pic>
        <p:nvPicPr>
          <p:cNvPr id="67588" name="Content Placeholder 8" descr="halls napa 2.jpg"/>
          <p:cNvPicPr>
            <a:picLocks noGrp="1" noChangeAspect="1"/>
          </p:cNvPicPr>
          <p:nvPr>
            <p:ph sz="quarter" idx="4"/>
          </p:nvPr>
        </p:nvPicPr>
        <p:blipFill>
          <a:blip r:embed="rId2" cstate="print"/>
          <a:srcRect/>
          <a:stretch>
            <a:fillRect/>
          </a:stretch>
        </p:blipFill>
        <p:spPr>
          <a:xfrm>
            <a:off x="5715000" y="2362200"/>
            <a:ext cx="3276600" cy="3429000"/>
          </a:xfrm>
          <a:ln>
            <a:prstDash val="solid"/>
          </a:ln>
        </p:spPr>
      </p:pic>
      <p:sp>
        <p:nvSpPr>
          <p:cNvPr id="67589"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5E0333B-89D5-49BF-9E3E-9D0C0C918C59}" type="slidenum">
              <a:rPr lang="en-US" smtClean="0"/>
              <a:pPr/>
              <a:t>55</a:t>
            </a:fld>
            <a:endParaRPr lang="en-US"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fontAlgn="auto" hangingPunct="1">
              <a:spcAft>
                <a:spcPts val="0"/>
              </a:spcAft>
              <a:defRPr/>
            </a:pPr>
            <a:r>
              <a:rPr lang="en-US" dirty="0" smtClean="0"/>
              <a:t>Invitations – Krista Portion</a:t>
            </a:r>
            <a:endParaRPr lang="en-US" dirty="0"/>
          </a:p>
        </p:txBody>
      </p:sp>
      <p:sp>
        <p:nvSpPr>
          <p:cNvPr id="22531" name="Content Placeholder 7"/>
          <p:cNvSpPr>
            <a:spLocks noGrp="1"/>
          </p:cNvSpPr>
          <p:nvPr>
            <p:ph idx="1"/>
          </p:nvPr>
        </p:nvSpPr>
        <p:spPr>
          <a:xfrm>
            <a:off x="457200" y="1295400"/>
            <a:ext cx="8458200" cy="5562600"/>
          </a:xfrm>
        </p:spPr>
        <p:txBody>
          <a:bodyPr>
            <a:normAutofit lnSpcReduction="10000"/>
          </a:bodyPr>
          <a:lstStyle/>
          <a:p>
            <a:pPr marL="365760" indent="-256032" eaLnBrk="1" fontAlgn="auto" hangingPunct="1">
              <a:spcAft>
                <a:spcPts val="0"/>
              </a:spcAft>
              <a:buFont typeface="Wingdings 3"/>
              <a:buChar char=""/>
              <a:defRPr/>
            </a:pPr>
            <a:r>
              <a:rPr lang="en-US" sz="2000" dirty="0" smtClean="0"/>
              <a:t>If you have an upcoming event- loop in Krista so she can begin the invitation design process</a:t>
            </a:r>
          </a:p>
          <a:p>
            <a:pPr marL="365760" indent="-256032" eaLnBrk="1" fontAlgn="auto" hangingPunct="1">
              <a:spcAft>
                <a:spcPts val="0"/>
              </a:spcAft>
              <a:buFont typeface="Wingdings 3"/>
              <a:buChar char=""/>
              <a:defRPr/>
            </a:pPr>
            <a:r>
              <a:rPr lang="en-US" sz="2000" b="1" i="1" dirty="0" smtClean="0"/>
              <a:t>Note: During busy times this can take 24 hours</a:t>
            </a:r>
          </a:p>
          <a:p>
            <a:pPr marL="365760" indent="-256032" eaLnBrk="1" fontAlgn="auto" hangingPunct="1">
              <a:spcAft>
                <a:spcPts val="0"/>
              </a:spcAft>
              <a:buFont typeface="Wingdings 3"/>
              <a:buChar char=""/>
              <a:defRPr/>
            </a:pPr>
            <a:endParaRPr lang="en-US" sz="1000" b="1" i="1" dirty="0" smtClean="0"/>
          </a:p>
          <a:p>
            <a:pPr marL="365760" indent="-256032" eaLnBrk="1" fontAlgn="auto" hangingPunct="1">
              <a:spcAft>
                <a:spcPts val="0"/>
              </a:spcAft>
              <a:buFont typeface="Wingdings 2" pitchFamily="18" charset="2"/>
              <a:buNone/>
              <a:defRPr/>
            </a:pPr>
            <a:r>
              <a:rPr lang="en-US" sz="1500" dirty="0" smtClean="0"/>
              <a:t>The following is the information you need to provide Krista with…</a:t>
            </a:r>
          </a:p>
          <a:p>
            <a:pPr marL="365760" indent="-256032" eaLnBrk="1" fontAlgn="auto" hangingPunct="1">
              <a:spcAft>
                <a:spcPts val="0"/>
              </a:spcAft>
              <a:buFont typeface="Wingdings 2" pitchFamily="18" charset="2"/>
              <a:buNone/>
              <a:defRPr/>
            </a:pPr>
            <a:endParaRPr lang="en-US" sz="1500" dirty="0" smtClean="0"/>
          </a:p>
          <a:p>
            <a:pPr marL="365760" indent="-256032" eaLnBrk="1" fontAlgn="auto" hangingPunct="1">
              <a:spcAft>
                <a:spcPts val="0"/>
              </a:spcAft>
              <a:buFont typeface="Wingdings 2" pitchFamily="18" charset="2"/>
              <a:buNone/>
              <a:defRPr/>
            </a:pPr>
            <a:r>
              <a:rPr lang="en-US" sz="1200" dirty="0" smtClean="0"/>
              <a:t>Members of Congress involved:			Congressman Henry Cuellar </a:t>
            </a:r>
          </a:p>
          <a:p>
            <a:pPr marL="365760" indent="-256032" eaLnBrk="1" fontAlgn="auto" hangingPunct="1">
              <a:spcAft>
                <a:spcPts val="0"/>
              </a:spcAft>
              <a:buFont typeface="Wingdings 2" pitchFamily="18" charset="2"/>
              <a:buNone/>
              <a:defRPr/>
            </a:pPr>
            <a:r>
              <a:rPr lang="en-US" sz="1200" dirty="0" smtClean="0"/>
              <a:t>						Democratic Leader  Nancy Pelosi</a:t>
            </a:r>
          </a:p>
          <a:p>
            <a:pPr marL="365760" indent="-256032" eaLnBrk="1" fontAlgn="auto" hangingPunct="1">
              <a:spcAft>
                <a:spcPts val="0"/>
              </a:spcAft>
              <a:buFont typeface="Wingdings 2" pitchFamily="18" charset="2"/>
              <a:buNone/>
              <a:defRPr/>
            </a:pPr>
            <a:endParaRPr lang="en-US" sz="1200" dirty="0" smtClean="0"/>
          </a:p>
          <a:p>
            <a:pPr marL="365760" indent="-256032" eaLnBrk="1" fontAlgn="auto" hangingPunct="1">
              <a:spcAft>
                <a:spcPts val="0"/>
              </a:spcAft>
              <a:buFont typeface="Wingdings 2" pitchFamily="18" charset="2"/>
              <a:buNone/>
              <a:defRPr/>
            </a:pPr>
            <a:r>
              <a:rPr lang="en-US" sz="1200" dirty="0" smtClean="0"/>
              <a:t>Type of Event:				Reception</a:t>
            </a:r>
          </a:p>
          <a:p>
            <a:pPr marL="365760" indent="-256032" eaLnBrk="1" fontAlgn="auto" hangingPunct="1">
              <a:spcAft>
                <a:spcPts val="0"/>
              </a:spcAft>
              <a:buFont typeface="Wingdings 2" pitchFamily="18" charset="2"/>
              <a:buNone/>
              <a:defRPr/>
            </a:pPr>
            <a:endParaRPr lang="en-US" sz="1200" dirty="0" smtClean="0"/>
          </a:p>
          <a:p>
            <a:pPr marL="365760" indent="-256032" eaLnBrk="1" fontAlgn="auto" hangingPunct="1">
              <a:spcAft>
                <a:spcPts val="0"/>
              </a:spcAft>
              <a:buFont typeface="Wingdings 2" pitchFamily="18" charset="2"/>
              <a:buNone/>
              <a:defRPr/>
            </a:pPr>
            <a:r>
              <a:rPr lang="en-US" sz="1200" b="1" dirty="0" smtClean="0"/>
              <a:t>Time:</a:t>
            </a:r>
            <a:r>
              <a:rPr lang="en-US" sz="1200" dirty="0" smtClean="0"/>
              <a:t>                  				 5:00pm – 6:00pm – VIP</a:t>
            </a:r>
          </a:p>
          <a:p>
            <a:pPr marL="365760" indent="-256032" eaLnBrk="1" fontAlgn="auto" hangingPunct="1">
              <a:spcAft>
                <a:spcPts val="0"/>
              </a:spcAft>
              <a:buFont typeface="Wingdings 2" pitchFamily="18" charset="2"/>
              <a:buNone/>
              <a:defRPr/>
            </a:pPr>
            <a:r>
              <a:rPr lang="en-US" sz="1200" dirty="0" smtClean="0"/>
              <a:t>						6:00pm – 7:00pm General</a:t>
            </a:r>
          </a:p>
          <a:p>
            <a:pPr marL="365760" indent="-256032" eaLnBrk="1" fontAlgn="auto" hangingPunct="1">
              <a:spcAft>
                <a:spcPts val="0"/>
              </a:spcAft>
              <a:buFont typeface="Wingdings 2" pitchFamily="18" charset="2"/>
              <a:buNone/>
              <a:defRPr/>
            </a:pPr>
            <a:endParaRPr lang="en-US" sz="1200" dirty="0" smtClean="0"/>
          </a:p>
          <a:p>
            <a:pPr marL="365760" indent="-256032" eaLnBrk="1" fontAlgn="auto" hangingPunct="1">
              <a:spcAft>
                <a:spcPts val="0"/>
              </a:spcAft>
              <a:buFont typeface="Wingdings 2" pitchFamily="18" charset="2"/>
              <a:buNone/>
              <a:defRPr/>
            </a:pPr>
            <a:r>
              <a:rPr lang="en-US" sz="1200" b="1" dirty="0" smtClean="0"/>
              <a:t>Location:</a:t>
            </a:r>
            <a:r>
              <a:rPr lang="en-US" sz="1200" dirty="0" smtClean="0"/>
              <a:t>          				 La Posada Hotel</a:t>
            </a:r>
          </a:p>
          <a:p>
            <a:pPr marL="365760" indent="-256032" eaLnBrk="1" fontAlgn="auto" hangingPunct="1">
              <a:spcAft>
                <a:spcPts val="0"/>
              </a:spcAft>
              <a:buFont typeface="Wingdings 2" pitchFamily="18" charset="2"/>
              <a:buNone/>
              <a:defRPr/>
            </a:pPr>
            <a:r>
              <a:rPr lang="en-US" sz="1200" dirty="0" smtClean="0"/>
              <a:t>                             				 1000 Zaragoza Street            				  			 Laredo, TX 78040</a:t>
            </a:r>
          </a:p>
          <a:p>
            <a:pPr marL="365760" indent="-256032" eaLnBrk="1" fontAlgn="auto" hangingPunct="1">
              <a:spcAft>
                <a:spcPts val="0"/>
              </a:spcAft>
              <a:buFont typeface="Wingdings 2" pitchFamily="18" charset="2"/>
              <a:buNone/>
              <a:defRPr/>
            </a:pPr>
            <a:r>
              <a:rPr lang="en-US" sz="1200" dirty="0" smtClean="0"/>
              <a:t>  </a:t>
            </a:r>
          </a:p>
          <a:p>
            <a:pPr marL="365760" indent="-256032" eaLnBrk="1" fontAlgn="auto" hangingPunct="1">
              <a:spcAft>
                <a:spcPts val="0"/>
              </a:spcAft>
              <a:buFont typeface="Wingdings 2" pitchFamily="18" charset="2"/>
              <a:buNone/>
              <a:defRPr/>
            </a:pPr>
            <a:r>
              <a:rPr lang="en-US" sz="1200" b="1" dirty="0" smtClean="0"/>
              <a:t>Price points:</a:t>
            </a:r>
            <a:r>
              <a:rPr lang="en-US" sz="1200" dirty="0" smtClean="0"/>
              <a:t>  				 $1,000/person; $10,000/person; 							 $30,800/couple </a:t>
            </a:r>
          </a:p>
          <a:p>
            <a:pPr marL="365760" indent="-256032" eaLnBrk="1" fontAlgn="auto" hangingPunct="1">
              <a:spcAft>
                <a:spcPts val="0"/>
              </a:spcAft>
              <a:buFont typeface="Wingdings 2" pitchFamily="18" charset="2"/>
              <a:buNone/>
              <a:defRPr/>
            </a:pPr>
            <a:endParaRPr lang="en-US" sz="1200" dirty="0" smtClean="0"/>
          </a:p>
          <a:p>
            <a:pPr marL="365760" indent="-256032" eaLnBrk="1" fontAlgn="auto" hangingPunct="1">
              <a:spcAft>
                <a:spcPts val="0"/>
              </a:spcAft>
              <a:buFont typeface="Wingdings 2" pitchFamily="18" charset="2"/>
              <a:buNone/>
              <a:defRPr/>
            </a:pPr>
            <a:r>
              <a:rPr lang="en-US" sz="1200" b="1" dirty="0" smtClean="0"/>
              <a:t>RSVP:</a:t>
            </a:r>
            <a:r>
              <a:rPr lang="en-US" sz="1200" dirty="0" smtClean="0"/>
              <a:t>               				  Laura Rose – (202) 485-3418 – 							  </a:t>
            </a:r>
            <a:r>
              <a:rPr lang="en-US" sz="1200" u="sng" dirty="0" smtClean="0">
                <a:hlinkClick r:id="rId2"/>
              </a:rPr>
              <a:t>lrose@dccc.org</a:t>
            </a:r>
            <a:endParaRPr lang="en-US" sz="1200" dirty="0" smtClean="0"/>
          </a:p>
          <a:p>
            <a:pPr marL="365760" indent="-256032" eaLnBrk="1" fontAlgn="auto" hangingPunct="1">
              <a:spcAft>
                <a:spcPts val="0"/>
              </a:spcAft>
              <a:buFont typeface="Wingdings 2" pitchFamily="18" charset="2"/>
              <a:buNone/>
              <a:defRPr/>
            </a:pPr>
            <a:endParaRPr lang="en-US" sz="2000" dirty="0" smtClean="0"/>
          </a:p>
        </p:txBody>
      </p:sp>
      <p:sp>
        <p:nvSpPr>
          <p:cNvPr id="6861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0C968E6-E09B-4995-AD90-300E2F4458E2}" type="slidenum">
              <a:rPr lang="en-US" smtClean="0"/>
              <a:pPr/>
              <a:t>56</a:t>
            </a:fld>
            <a:endParaRPr lang="en-US"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Invitations – Krista cont…</a:t>
            </a:r>
            <a:endParaRPr lang="en-US" dirty="0"/>
          </a:p>
        </p:txBody>
      </p:sp>
      <p:sp>
        <p:nvSpPr>
          <p:cNvPr id="23555" name="Content Placeholder 2"/>
          <p:cNvSpPr>
            <a:spLocks noGrp="1"/>
          </p:cNvSpPr>
          <p:nvPr>
            <p:ph idx="1"/>
          </p:nvPr>
        </p:nvSpPr>
        <p:spPr/>
        <p:txBody>
          <a:bodyPr>
            <a:normAutofit fontScale="92500"/>
          </a:bodyPr>
          <a:lstStyle/>
          <a:p>
            <a:pPr marL="365760" indent="-256032" eaLnBrk="1" fontAlgn="auto" hangingPunct="1">
              <a:spcAft>
                <a:spcPts val="0"/>
              </a:spcAft>
              <a:buFont typeface="Wingdings 3"/>
              <a:buChar char=""/>
              <a:defRPr/>
            </a:pPr>
            <a:r>
              <a:rPr lang="en-US" dirty="0" smtClean="0"/>
              <a:t>Once Krista has designed a template for your invitation she will send back to you (</a:t>
            </a:r>
            <a:r>
              <a:rPr lang="en-US" dirty="0" err="1" smtClean="0"/>
              <a:t>Regionals</a:t>
            </a:r>
            <a:r>
              <a:rPr lang="en-US" dirty="0" smtClean="0"/>
              <a:t>)</a:t>
            </a:r>
          </a:p>
          <a:p>
            <a:pPr marL="365760" indent="-256032" eaLnBrk="1" fontAlgn="auto" hangingPunct="1">
              <a:spcAft>
                <a:spcPts val="0"/>
              </a:spcAft>
              <a:buFont typeface="Wingdings 3"/>
              <a:buChar char=""/>
              <a:defRPr/>
            </a:pPr>
            <a:r>
              <a:rPr lang="en-US" dirty="0" smtClean="0"/>
              <a:t>From there on you will follow the invite approval process outlined by Katherine</a:t>
            </a:r>
          </a:p>
          <a:p>
            <a:pPr marL="365760" indent="-256032" eaLnBrk="1" fontAlgn="auto" hangingPunct="1">
              <a:spcAft>
                <a:spcPts val="0"/>
              </a:spcAft>
              <a:buFont typeface="Wingdings 3"/>
              <a:buChar char=""/>
              <a:defRPr/>
            </a:pPr>
            <a:r>
              <a:rPr lang="en-US" dirty="0" smtClean="0"/>
              <a:t>NOTE: it is VERY important to let Krista know of any changes made by legal/ Crider – so those can be reflected on the resized invites that will be mailed out – so everything is UNIFORM</a:t>
            </a:r>
          </a:p>
          <a:p>
            <a:pPr marL="365760" indent="-256032" eaLnBrk="1" fontAlgn="auto" hangingPunct="1">
              <a:spcAft>
                <a:spcPts val="0"/>
              </a:spcAft>
              <a:buFont typeface="Wingdings 3"/>
              <a:buChar char=""/>
              <a:defRPr/>
            </a:pPr>
            <a:r>
              <a:rPr lang="en-US" u="sng" dirty="0" smtClean="0"/>
              <a:t>Once the Final Invite has been edited, always email it to Krista and Katherine so they can save in the proper files</a:t>
            </a:r>
          </a:p>
          <a:p>
            <a:pPr marL="365760" indent="-256032" eaLnBrk="1" fontAlgn="auto" hangingPunct="1">
              <a:spcAft>
                <a:spcPts val="0"/>
              </a:spcAft>
              <a:buFont typeface="Wingdings 3"/>
              <a:buChar char=""/>
              <a:defRPr/>
            </a:pPr>
            <a:endParaRPr lang="en-US" dirty="0" smtClean="0"/>
          </a:p>
        </p:txBody>
      </p:sp>
      <p:sp>
        <p:nvSpPr>
          <p:cNvPr id="69636"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975064D-CF4B-42AA-BE0F-C10B307A0B93}" type="slidenum">
              <a:rPr lang="en-US" smtClean="0"/>
              <a:pPr/>
              <a:t>57</a:t>
            </a:fld>
            <a:endParaRPr lang="en-US"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eaLnBrk="1" fontAlgn="auto" hangingPunct="1">
              <a:spcAft>
                <a:spcPts val="0"/>
              </a:spcAft>
              <a:defRPr/>
            </a:pPr>
            <a:r>
              <a:rPr lang="en-US" dirty="0" smtClean="0"/>
              <a:t>Briefings</a:t>
            </a:r>
            <a:endParaRPr lang="en-US" dirty="0"/>
          </a:p>
        </p:txBody>
      </p:sp>
      <p:sp>
        <p:nvSpPr>
          <p:cNvPr id="70659" name="Subtitle 4"/>
          <p:cNvSpPr>
            <a:spLocks noGrp="1"/>
          </p:cNvSpPr>
          <p:nvPr>
            <p:ph type="subTitle" idx="1"/>
          </p:nvPr>
        </p:nvSpPr>
        <p:spPr>
          <a:xfrm>
            <a:off x="685800" y="3611563"/>
            <a:ext cx="7772400" cy="1200150"/>
          </a:xfrm>
        </p:spPr>
        <p:txBody>
          <a:bodyPr/>
          <a:lstStyle/>
          <a:p>
            <a:pPr marR="0" eaLnBrk="1" hangingPunct="1"/>
            <a:r>
              <a:rPr lang="en-US" smtClean="0"/>
              <a:t>The Most Heinous Part of Your Job</a:t>
            </a:r>
          </a:p>
        </p:txBody>
      </p:sp>
      <p:sp>
        <p:nvSpPr>
          <p:cNvPr id="70660"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4981E4A-5DC0-4FDE-B53F-310CBE9B9E7C}" type="slidenum">
              <a:rPr lang="en-US" smtClean="0"/>
              <a:pPr/>
              <a:t>58</a:t>
            </a:fld>
            <a:endParaRPr lang="en-US" smtClean="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idx="1"/>
          </p:nvPr>
        </p:nvSpPr>
        <p:spPr/>
        <p:txBody>
          <a:bodyPr/>
          <a:lstStyle/>
          <a:p>
            <a:pPr eaLnBrk="1" hangingPunct="1"/>
            <a:r>
              <a:rPr lang="en-US" sz="2800" dirty="0" smtClean="0"/>
              <a:t>Background:</a:t>
            </a:r>
          </a:p>
          <a:p>
            <a:pPr lvl="1" eaLnBrk="1" hangingPunct="1"/>
            <a:r>
              <a:rPr lang="en-US" sz="2000" dirty="0" smtClean="0"/>
              <a:t>One of the reasons Leader Pelosi, Chairman Israel, and other members of the Caucus continue to be actively involved in our fundraising programs is because we do such a thorough job preparing them for meetings and events, and making it easy for them.</a:t>
            </a:r>
          </a:p>
          <a:p>
            <a:pPr lvl="1" eaLnBrk="1" hangingPunct="1"/>
            <a:r>
              <a:rPr lang="en-US" sz="2000" dirty="0" smtClean="0"/>
              <a:t>The purpose of briefings is not to simply “check a box,” but to let the Member know what they are walking into and why.</a:t>
            </a:r>
          </a:p>
          <a:p>
            <a:pPr lvl="1" eaLnBrk="1" hangingPunct="1"/>
            <a:r>
              <a:rPr lang="en-US" sz="2000" dirty="0" smtClean="0"/>
              <a:t>While briefings are a lot of work, they are literally worth their weight in gold, and more importantly, must be done.</a:t>
            </a:r>
          </a:p>
          <a:p>
            <a:pPr lvl="1" eaLnBrk="1" hangingPunct="1"/>
            <a:r>
              <a:rPr lang="en-US" sz="2000" dirty="0" smtClean="0"/>
              <a:t>Remember- briefings are a formula; once you get the hang of it, they will be a piece of cake.</a:t>
            </a:r>
          </a:p>
        </p:txBody>
      </p:sp>
      <p:sp>
        <p:nvSpPr>
          <p:cNvPr id="29698" name="Rectangle 2"/>
          <p:cNvSpPr>
            <a:spLocks noGrp="1" noChangeArrowheads="1"/>
          </p:cNvSpPr>
          <p:nvPr>
            <p:ph type="title"/>
          </p:nvPr>
        </p:nvSpPr>
        <p:spPr/>
        <p:txBody>
          <a:bodyPr/>
          <a:lstStyle/>
          <a:p>
            <a:pPr eaLnBrk="1" fontAlgn="auto" hangingPunct="1">
              <a:spcAft>
                <a:spcPts val="0"/>
              </a:spcAft>
              <a:defRPr/>
            </a:pPr>
            <a:r>
              <a:rPr lang="en-US" dirty="0"/>
              <a:t>Briefings</a:t>
            </a:r>
          </a:p>
        </p:txBody>
      </p:sp>
      <p:sp>
        <p:nvSpPr>
          <p:cNvPr id="7168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9674C0E-4EE8-4D5F-B842-38CB9ADBAF9A}" type="slidenum">
              <a:rPr lang="en-US" smtClean="0"/>
              <a:pPr/>
              <a:t>59</a:t>
            </a:fld>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p:txBody>
          <a:bodyPr/>
          <a:lstStyle/>
          <a:p>
            <a:pPr eaLnBrk="1" hangingPunct="1">
              <a:buFont typeface="Wingdings 3" pitchFamily="18" charset="2"/>
              <a:buNone/>
            </a:pPr>
            <a:r>
              <a:rPr lang="en-US" sz="1600" b="1" dirty="0" smtClean="0"/>
              <a:t>Stella Ross–National Finance Director </a:t>
            </a:r>
          </a:p>
          <a:p>
            <a:pPr eaLnBrk="1" hangingPunct="1"/>
            <a:r>
              <a:rPr lang="en-US" sz="1600" dirty="0" smtClean="0"/>
              <a:t>Work with the Leadership and the caucus to coordinate their dues for the DCCC </a:t>
            </a:r>
          </a:p>
          <a:p>
            <a:pPr eaLnBrk="1" hangingPunct="1"/>
            <a:r>
              <a:rPr lang="en-US" sz="1600" dirty="0" smtClean="0"/>
              <a:t>Main point of Contact in Chairman’s Office surrounding all DC activities</a:t>
            </a:r>
          </a:p>
          <a:p>
            <a:pPr eaLnBrk="1" hangingPunct="1"/>
            <a:r>
              <a:rPr lang="en-US" sz="1600" dirty="0" smtClean="0"/>
              <a:t>Work with press and political on member activity for the DCCC </a:t>
            </a:r>
          </a:p>
          <a:p>
            <a:pPr eaLnBrk="1" hangingPunct="1"/>
            <a:r>
              <a:rPr lang="en-US" sz="1600" dirty="0" smtClean="0"/>
              <a:t>Staff the Leader and the Chairman during DCCC events in DC and in other cities around the country and during call time</a:t>
            </a:r>
          </a:p>
          <a:p>
            <a:pPr eaLnBrk="1" hangingPunct="1"/>
            <a:r>
              <a:rPr lang="en-US" sz="1600" dirty="0" smtClean="0"/>
              <a:t>Manage the caucus report </a:t>
            </a:r>
          </a:p>
          <a:p>
            <a:pPr eaLnBrk="1" hangingPunct="1"/>
            <a:r>
              <a:rPr lang="en-US" sz="1600" dirty="0" smtClean="0"/>
              <a:t>Coordinate member dinners </a:t>
            </a:r>
          </a:p>
          <a:p>
            <a:pPr eaLnBrk="1" hangingPunct="1"/>
            <a:r>
              <a:rPr lang="en-US" sz="1600" dirty="0" smtClean="0"/>
              <a:t>Approves all DC events and meeting materials before they are sent to a member of the caucus </a:t>
            </a:r>
          </a:p>
          <a:p>
            <a:pPr eaLnBrk="1" hangingPunct="1"/>
            <a:r>
              <a:rPr lang="en-US" sz="1600" dirty="0" smtClean="0"/>
              <a:t>Manage and track all money flow into Committee </a:t>
            </a:r>
          </a:p>
          <a:p>
            <a:pPr eaLnBrk="1" hangingPunct="1"/>
            <a:r>
              <a:rPr lang="en-US" sz="1600" dirty="0" smtClean="0"/>
              <a:t>Oversee and manages the entire finance </a:t>
            </a:r>
            <a:r>
              <a:rPr lang="en-US" sz="1600" dirty="0" smtClean="0"/>
              <a:t>team</a:t>
            </a:r>
          </a:p>
          <a:p>
            <a:pPr eaLnBrk="1" hangingPunct="1"/>
            <a:r>
              <a:rPr lang="en-US" sz="1600" dirty="0" smtClean="0"/>
              <a:t>Lead on overall donor maintenance – this includes all correspondence, events, issues conference etc… </a:t>
            </a:r>
          </a:p>
          <a:p>
            <a:pPr eaLnBrk="1" hangingPunct="1"/>
            <a:endParaRPr lang="en-US" sz="1600" dirty="0" smtClean="0"/>
          </a:p>
          <a:p>
            <a:pPr eaLnBrk="1" hangingPunct="1"/>
            <a:endParaRPr lang="en-US" sz="1600" b="1" dirty="0" smtClean="0"/>
          </a:p>
        </p:txBody>
      </p:sp>
      <p:sp>
        <p:nvSpPr>
          <p:cNvPr id="3" name="Title 2"/>
          <p:cNvSpPr>
            <a:spLocks noGrp="1"/>
          </p:cNvSpPr>
          <p:nvPr>
            <p:ph type="title"/>
          </p:nvPr>
        </p:nvSpPr>
        <p:spPr/>
        <p:txBody>
          <a:bodyPr>
            <a:normAutofit fontScale="90000"/>
          </a:bodyPr>
          <a:lstStyle/>
          <a:p>
            <a:pPr eaLnBrk="1" hangingPunct="1">
              <a:defRPr/>
            </a:pPr>
            <a:r>
              <a:rPr lang="en-US" dirty="0" smtClean="0"/>
              <a:t/>
            </a:r>
            <a:br>
              <a:rPr lang="en-US" dirty="0" smtClean="0"/>
            </a:br>
            <a:r>
              <a:rPr lang="en-US" dirty="0" smtClean="0"/>
              <a:t>Finance Department Responsibilities</a:t>
            </a:r>
            <a:br>
              <a:rPr lang="en-US" dirty="0" smtClean="0"/>
            </a:br>
            <a:endParaRPr lang="en-US" dirty="0"/>
          </a:p>
        </p:txBody>
      </p:sp>
      <p:sp>
        <p:nvSpPr>
          <p:cNvPr id="1741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F5B7820-4DDE-4BBA-98EB-CAA47B2629E3}" type="slidenum">
              <a:rPr lang="en-US" smtClean="0"/>
              <a:pPr/>
              <a:t>6</a:t>
            </a:fld>
            <a:endParaRPr lang="en-US"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p:txBody>
          <a:bodyPr>
            <a:normAutofit lnSpcReduction="10000"/>
          </a:bodyPr>
          <a:lstStyle/>
          <a:p>
            <a:pPr marL="365760" indent="-256032" eaLnBrk="1" fontAlgn="auto" hangingPunct="1">
              <a:spcAft>
                <a:spcPts val="0"/>
              </a:spcAft>
              <a:buFont typeface="Wingdings 3"/>
              <a:buChar char=""/>
              <a:defRPr/>
            </a:pPr>
            <a:r>
              <a:rPr lang="en-US" sz="2800" dirty="0" smtClean="0"/>
              <a:t>Materials Needed (Events):</a:t>
            </a:r>
          </a:p>
          <a:p>
            <a:pPr marL="621792" lvl="1" eaLnBrk="1" fontAlgn="auto" hangingPunct="1">
              <a:spcBef>
                <a:spcPts val="324"/>
              </a:spcBef>
              <a:spcAft>
                <a:spcPts val="0"/>
              </a:spcAft>
              <a:buFont typeface="Verdana"/>
              <a:buChar char="◦"/>
              <a:defRPr/>
            </a:pPr>
            <a:r>
              <a:rPr lang="en-US" sz="2000" dirty="0" smtClean="0"/>
              <a:t>Main Briefing</a:t>
            </a:r>
          </a:p>
          <a:p>
            <a:pPr marL="621792" lvl="1" eaLnBrk="1" fontAlgn="auto" hangingPunct="1">
              <a:spcBef>
                <a:spcPts val="324"/>
              </a:spcBef>
              <a:spcAft>
                <a:spcPts val="0"/>
              </a:spcAft>
              <a:buFont typeface="Verdana"/>
              <a:buChar char="◦"/>
              <a:defRPr/>
            </a:pPr>
            <a:r>
              <a:rPr lang="en-US" sz="2000" dirty="0" smtClean="0"/>
              <a:t>Attendee Briefing</a:t>
            </a:r>
          </a:p>
          <a:p>
            <a:pPr marL="621792" lvl="1" eaLnBrk="1" fontAlgn="auto" hangingPunct="1">
              <a:spcBef>
                <a:spcPts val="324"/>
              </a:spcBef>
              <a:spcAft>
                <a:spcPts val="0"/>
              </a:spcAft>
              <a:buFont typeface="Verdana"/>
              <a:buChar char="◦"/>
              <a:defRPr/>
            </a:pPr>
            <a:r>
              <a:rPr lang="en-US" sz="2000" dirty="0" smtClean="0"/>
              <a:t>Table Card (if seated dinner)</a:t>
            </a:r>
          </a:p>
          <a:p>
            <a:pPr marL="621792" lvl="1" eaLnBrk="1" fontAlgn="auto" hangingPunct="1">
              <a:spcBef>
                <a:spcPts val="324"/>
              </a:spcBef>
              <a:spcAft>
                <a:spcPts val="0"/>
              </a:spcAft>
              <a:buFont typeface="Verdana"/>
              <a:buChar char="◦"/>
              <a:defRPr/>
            </a:pPr>
            <a:r>
              <a:rPr lang="en-US" sz="2000" dirty="0" smtClean="0"/>
              <a:t>Timeline Card</a:t>
            </a:r>
          </a:p>
          <a:p>
            <a:pPr marL="621792" lvl="1" eaLnBrk="1" fontAlgn="auto" hangingPunct="1">
              <a:spcBef>
                <a:spcPts val="324"/>
              </a:spcBef>
              <a:spcAft>
                <a:spcPts val="0"/>
              </a:spcAft>
              <a:buFont typeface="Verdana"/>
              <a:buChar char="◦"/>
              <a:defRPr/>
            </a:pPr>
            <a:r>
              <a:rPr lang="en-US" sz="2000" dirty="0" smtClean="0"/>
              <a:t>Acknowledgement Card</a:t>
            </a:r>
          </a:p>
          <a:p>
            <a:pPr marL="621792" lvl="1" eaLnBrk="1" fontAlgn="auto" hangingPunct="1">
              <a:spcBef>
                <a:spcPts val="324"/>
              </a:spcBef>
              <a:spcAft>
                <a:spcPts val="0"/>
              </a:spcAft>
              <a:buFont typeface="Verdana"/>
              <a:buChar char="◦"/>
              <a:defRPr/>
            </a:pPr>
            <a:r>
              <a:rPr lang="en-US" sz="2000" dirty="0" smtClean="0"/>
              <a:t>Talking Points (Communications)</a:t>
            </a:r>
          </a:p>
          <a:p>
            <a:pPr marL="621792" lvl="1" eaLnBrk="1" fontAlgn="auto" hangingPunct="1">
              <a:spcBef>
                <a:spcPts val="324"/>
              </a:spcBef>
              <a:spcAft>
                <a:spcPts val="0"/>
              </a:spcAft>
              <a:buFont typeface="Verdana"/>
              <a:buChar char="◦"/>
              <a:defRPr/>
            </a:pPr>
            <a:r>
              <a:rPr lang="en-US" sz="2000" dirty="0" smtClean="0"/>
              <a:t>Political Memo (Political)</a:t>
            </a:r>
            <a:r>
              <a:rPr lang="en-US" sz="2000" dirty="0"/>
              <a:t>	</a:t>
            </a:r>
            <a:endParaRPr lang="en-US" sz="2000" dirty="0" smtClean="0"/>
          </a:p>
          <a:p>
            <a:pPr marL="621792" lvl="1" eaLnBrk="1" fontAlgn="auto" hangingPunct="1">
              <a:spcBef>
                <a:spcPts val="324"/>
              </a:spcBef>
              <a:spcAft>
                <a:spcPts val="0"/>
              </a:spcAft>
              <a:buFont typeface="Verdana"/>
              <a:buChar char="◦"/>
              <a:defRPr/>
            </a:pPr>
            <a:r>
              <a:rPr lang="en-US" sz="2000" dirty="0" smtClean="0"/>
              <a:t>Thank You Memo</a:t>
            </a:r>
          </a:p>
          <a:p>
            <a:pPr marL="621792" lvl="1" eaLnBrk="1" fontAlgn="auto" hangingPunct="1">
              <a:spcBef>
                <a:spcPts val="324"/>
              </a:spcBef>
              <a:spcAft>
                <a:spcPts val="0"/>
              </a:spcAft>
              <a:buFont typeface="Verdana"/>
              <a:buNone/>
              <a:defRPr/>
            </a:pPr>
            <a:endParaRPr lang="en-US" sz="2400" dirty="0" smtClean="0"/>
          </a:p>
          <a:p>
            <a:pPr marL="365760" lvl="1" indent="-256032" eaLnBrk="1" fontAlgn="auto" hangingPunct="1">
              <a:spcBef>
                <a:spcPts val="400"/>
              </a:spcBef>
              <a:spcAft>
                <a:spcPts val="0"/>
              </a:spcAft>
              <a:buSzPct val="68000"/>
              <a:buFont typeface="Wingdings 3"/>
              <a:buChar char=""/>
              <a:defRPr/>
            </a:pPr>
            <a:r>
              <a:rPr lang="en-US" sz="2800" dirty="0" smtClean="0"/>
              <a:t>Materials Needed (Meetings):</a:t>
            </a:r>
          </a:p>
          <a:p>
            <a:pPr marL="621792" lvl="1" eaLnBrk="1" fontAlgn="auto" hangingPunct="1">
              <a:spcBef>
                <a:spcPts val="324"/>
              </a:spcBef>
              <a:spcAft>
                <a:spcPts val="0"/>
              </a:spcAft>
              <a:buSzPct val="68000"/>
              <a:buFont typeface="Verdana"/>
              <a:buChar char="◦"/>
              <a:defRPr/>
            </a:pPr>
            <a:r>
              <a:rPr lang="en-US" sz="2000" dirty="0" smtClean="0"/>
              <a:t>Main Briefing</a:t>
            </a:r>
          </a:p>
          <a:p>
            <a:pPr marL="621792" lvl="1" eaLnBrk="1" fontAlgn="auto" hangingPunct="1">
              <a:spcBef>
                <a:spcPts val="324"/>
              </a:spcBef>
              <a:spcAft>
                <a:spcPts val="0"/>
              </a:spcAft>
              <a:buSzPct val="68000"/>
              <a:buFont typeface="Verdana"/>
              <a:buChar char="◦"/>
              <a:defRPr/>
            </a:pPr>
            <a:r>
              <a:rPr lang="en-US" sz="2000" dirty="0" smtClean="0"/>
              <a:t>Meeting Card</a:t>
            </a:r>
          </a:p>
          <a:p>
            <a:pPr marL="621792" lvl="1" eaLnBrk="1" fontAlgn="auto" hangingPunct="1">
              <a:spcBef>
                <a:spcPts val="324"/>
              </a:spcBef>
              <a:spcAft>
                <a:spcPts val="0"/>
              </a:spcAft>
              <a:buFont typeface="Verdana"/>
              <a:buChar char="◦"/>
              <a:defRPr/>
            </a:pPr>
            <a:endParaRPr lang="en-US" sz="2400" dirty="0"/>
          </a:p>
          <a:p>
            <a:pPr marL="621792" lvl="1" eaLnBrk="1" fontAlgn="auto" hangingPunct="1">
              <a:spcBef>
                <a:spcPts val="324"/>
              </a:spcBef>
              <a:spcAft>
                <a:spcPts val="0"/>
              </a:spcAft>
              <a:buFont typeface="Verdana"/>
              <a:buChar char="◦"/>
              <a:defRPr/>
            </a:pPr>
            <a:endParaRPr lang="en-US" sz="2400" dirty="0"/>
          </a:p>
          <a:p>
            <a:pPr marL="621792" lvl="1" eaLnBrk="1" fontAlgn="auto" hangingPunct="1">
              <a:spcBef>
                <a:spcPts val="324"/>
              </a:spcBef>
              <a:spcAft>
                <a:spcPts val="0"/>
              </a:spcAft>
              <a:buFont typeface="Verdana"/>
              <a:buChar char="◦"/>
              <a:defRPr/>
            </a:pPr>
            <a:endParaRPr lang="en-US" sz="2400" dirty="0"/>
          </a:p>
          <a:p>
            <a:pPr marL="365760" indent="-256032" eaLnBrk="1" fontAlgn="auto" hangingPunct="1">
              <a:spcAft>
                <a:spcPts val="0"/>
              </a:spcAft>
              <a:buFont typeface="Wingdings 3"/>
              <a:buChar char=""/>
              <a:defRPr/>
            </a:pPr>
            <a:endParaRPr lang="en-US" sz="2800" dirty="0"/>
          </a:p>
        </p:txBody>
      </p:sp>
      <p:sp>
        <p:nvSpPr>
          <p:cNvPr id="31746" name="Rectangle 2"/>
          <p:cNvSpPr>
            <a:spLocks noGrp="1" noChangeArrowheads="1"/>
          </p:cNvSpPr>
          <p:nvPr>
            <p:ph type="title"/>
          </p:nvPr>
        </p:nvSpPr>
        <p:spPr/>
        <p:txBody>
          <a:bodyPr/>
          <a:lstStyle/>
          <a:p>
            <a:pPr eaLnBrk="1" fontAlgn="auto" hangingPunct="1">
              <a:spcAft>
                <a:spcPts val="0"/>
              </a:spcAft>
              <a:defRPr/>
            </a:pPr>
            <a:r>
              <a:rPr lang="en-US" dirty="0" smtClean="0"/>
              <a:t>Leader Pelosi Briefings</a:t>
            </a:r>
            <a:endParaRPr lang="en-US" dirty="0"/>
          </a:p>
        </p:txBody>
      </p:sp>
      <p:sp>
        <p:nvSpPr>
          <p:cNvPr id="72708"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E981770-82FF-4F27-BD5F-4AE911B84493}" type="slidenum">
              <a:rPr lang="en-US" smtClean="0"/>
              <a:pPr/>
              <a:t>60</a:t>
            </a:fld>
            <a:endParaRPr lang="en-US"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fontAlgn="auto" hangingPunct="1">
              <a:spcAft>
                <a:spcPts val="0"/>
              </a:spcAft>
              <a:defRPr/>
            </a:pPr>
            <a:r>
              <a:rPr lang="en-US" dirty="0"/>
              <a:t>NP Event Main Briefing </a:t>
            </a:r>
          </a:p>
        </p:txBody>
      </p:sp>
      <p:sp>
        <p:nvSpPr>
          <p:cNvPr id="73731"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F4B0120-B091-4519-BBD4-1906A6DE895F}" type="slidenum">
              <a:rPr lang="en-US" smtClean="0"/>
              <a:pPr/>
              <a:t>61</a:t>
            </a:fld>
            <a:endParaRPr lang="en-US" smtClean="0"/>
          </a:p>
        </p:txBody>
      </p:sp>
      <p:pic>
        <p:nvPicPr>
          <p:cNvPr id="73732" name="Picture 5"/>
          <p:cNvPicPr>
            <a:picLocks noChangeAspect="1" noChangeArrowheads="1"/>
          </p:cNvPicPr>
          <p:nvPr/>
        </p:nvPicPr>
        <p:blipFill>
          <a:blip r:embed="rId2" cstate="print"/>
          <a:srcRect/>
          <a:stretch>
            <a:fillRect/>
          </a:stretch>
        </p:blipFill>
        <p:spPr bwMode="auto">
          <a:xfrm>
            <a:off x="1828800" y="1143000"/>
            <a:ext cx="5208588"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idx="1"/>
          </p:nvPr>
        </p:nvSpPr>
        <p:spPr/>
        <p:txBody>
          <a:bodyPr/>
          <a:lstStyle/>
          <a:p>
            <a:pPr eaLnBrk="1" hangingPunct="1"/>
            <a:r>
              <a:rPr lang="en-US" smtClean="0"/>
              <a:t>Include Event Time</a:t>
            </a:r>
          </a:p>
          <a:p>
            <a:pPr lvl="2" eaLnBrk="1" hangingPunct="1"/>
            <a:r>
              <a:rPr lang="en-US" b="1" smtClean="0"/>
              <a:t>Time:	</a:t>
            </a:r>
            <a:r>
              <a:rPr lang="en-US" smtClean="0"/>
              <a:t>Event Run:  6:30 PM -8:30 PM</a:t>
            </a:r>
          </a:p>
          <a:p>
            <a:pPr lvl="2" eaLnBrk="1" hangingPunct="1">
              <a:buFontTx/>
              <a:buNone/>
            </a:pPr>
            <a:r>
              <a:rPr lang="en-US" smtClean="0"/>
              <a:t>			Cocktails:  6:30 PM- 7:30PM			Seated Dinner: 7:30 PM- 8:30 PM</a:t>
            </a:r>
            <a:endParaRPr lang="en-US" b="1" smtClean="0"/>
          </a:p>
          <a:p>
            <a:pPr eaLnBrk="1" hangingPunct="1"/>
            <a:r>
              <a:rPr lang="en-US" smtClean="0"/>
              <a:t>Confirm any phone numbers that are on the Briefing</a:t>
            </a:r>
          </a:p>
          <a:p>
            <a:pPr lvl="1" eaLnBrk="1" hangingPunct="1"/>
            <a:r>
              <a:rPr lang="en-US" sz="2400" b="1" smtClean="0"/>
              <a:t>	Example: Site contact</a:t>
            </a:r>
            <a:r>
              <a:rPr lang="en-US" sz="2400" smtClean="0"/>
              <a:t>:	Jared Miles, (415) 921-0155 Home</a:t>
            </a:r>
          </a:p>
          <a:p>
            <a:pPr lvl="1" eaLnBrk="1" hangingPunct="1">
              <a:buFontTx/>
              <a:buNone/>
            </a:pPr>
            <a:r>
              <a:rPr lang="en-US" sz="2400" smtClean="0"/>
              <a:t>				Cell (415) 830-2451</a:t>
            </a:r>
          </a:p>
          <a:p>
            <a:pPr eaLnBrk="1" hangingPunct="1"/>
            <a:endParaRPr lang="en-US" sz="2400" smtClean="0"/>
          </a:p>
          <a:p>
            <a:pPr lvl="2" eaLnBrk="1" hangingPunct="1"/>
            <a:endParaRPr lang="en-US" sz="2800" smtClean="0"/>
          </a:p>
        </p:txBody>
      </p:sp>
      <p:sp>
        <p:nvSpPr>
          <p:cNvPr id="6146" name="Rectangle 2"/>
          <p:cNvSpPr>
            <a:spLocks noGrp="1" noChangeArrowheads="1"/>
          </p:cNvSpPr>
          <p:nvPr>
            <p:ph type="title"/>
          </p:nvPr>
        </p:nvSpPr>
        <p:spPr/>
        <p:txBody>
          <a:bodyPr/>
          <a:lstStyle/>
          <a:p>
            <a:pPr eaLnBrk="1" fontAlgn="auto" hangingPunct="1">
              <a:spcAft>
                <a:spcPts val="0"/>
              </a:spcAft>
              <a:defRPr/>
            </a:pPr>
            <a:r>
              <a:rPr lang="en-US"/>
              <a:t>A few things…</a:t>
            </a:r>
          </a:p>
        </p:txBody>
      </p:sp>
      <p:sp>
        <p:nvSpPr>
          <p:cNvPr id="74756"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7F29D23-5954-4819-80C8-76F67ECAEFB0}" type="slidenum">
              <a:rPr lang="en-US" smtClean="0"/>
              <a:pPr/>
              <a:t>62</a:t>
            </a:fld>
            <a:endParaRPr lang="en-US"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p:txBody>
          <a:bodyPr/>
          <a:lstStyle/>
          <a:p>
            <a:pPr eaLnBrk="1" hangingPunct="1"/>
            <a:r>
              <a:rPr lang="en-US" smtClean="0"/>
              <a:t>Indicate if photographer will be present</a:t>
            </a:r>
          </a:p>
          <a:p>
            <a:pPr lvl="1" eaLnBrk="1" hangingPunct="1"/>
            <a:r>
              <a:rPr lang="en-US" i="1" smtClean="0"/>
              <a:t>*Please note a photographer will be present</a:t>
            </a:r>
          </a:p>
          <a:p>
            <a:pPr eaLnBrk="1" hangingPunct="1"/>
            <a:r>
              <a:rPr lang="en-US" smtClean="0"/>
              <a:t>MAKE SURE hosts are in box on front page of briefing</a:t>
            </a:r>
            <a:r>
              <a:rPr lang="en-US" i="1" smtClean="0"/>
              <a:t> </a:t>
            </a:r>
          </a:p>
          <a:p>
            <a:pPr eaLnBrk="1" hangingPunct="1"/>
            <a:endParaRPr lang="en-US" i="1" smtClean="0"/>
          </a:p>
          <a:p>
            <a:pPr eaLnBrk="1" hangingPunct="1"/>
            <a:endParaRPr lang="en-US" i="1" smtClean="0"/>
          </a:p>
        </p:txBody>
      </p:sp>
      <p:sp>
        <p:nvSpPr>
          <p:cNvPr id="8194" name="Rectangle 2"/>
          <p:cNvSpPr>
            <a:spLocks noGrp="1" noChangeArrowheads="1"/>
          </p:cNvSpPr>
          <p:nvPr>
            <p:ph type="title"/>
          </p:nvPr>
        </p:nvSpPr>
        <p:spPr/>
        <p:txBody>
          <a:bodyPr/>
          <a:lstStyle/>
          <a:p>
            <a:pPr eaLnBrk="1" fontAlgn="auto" hangingPunct="1">
              <a:spcAft>
                <a:spcPts val="0"/>
              </a:spcAft>
              <a:defRPr/>
            </a:pPr>
            <a:r>
              <a:rPr lang="en-US"/>
              <a:t>A few more things…</a:t>
            </a:r>
          </a:p>
        </p:txBody>
      </p:sp>
      <p:pic>
        <p:nvPicPr>
          <p:cNvPr id="75780" name="Picture 6"/>
          <p:cNvPicPr>
            <a:picLocks noChangeAspect="1" noChangeArrowheads="1"/>
          </p:cNvPicPr>
          <p:nvPr/>
        </p:nvPicPr>
        <p:blipFill>
          <a:blip r:embed="rId2" cstate="print"/>
          <a:srcRect/>
          <a:stretch>
            <a:fillRect/>
          </a:stretch>
        </p:blipFill>
        <p:spPr bwMode="auto">
          <a:xfrm>
            <a:off x="0" y="3962400"/>
            <a:ext cx="8686800" cy="1600200"/>
          </a:xfrm>
          <a:prstGeom prst="rect">
            <a:avLst/>
          </a:prstGeom>
          <a:noFill/>
          <a:ln w="9525">
            <a:noFill/>
            <a:miter lim="800000"/>
            <a:headEnd/>
            <a:tailEnd/>
          </a:ln>
        </p:spPr>
      </p:pic>
      <p:sp>
        <p:nvSpPr>
          <p:cNvPr id="75781"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1FC58C8-A742-47BC-9CC4-867EA1EFF345}" type="slidenum">
              <a:rPr lang="en-US" smtClean="0"/>
              <a:pPr/>
              <a:t>63</a:t>
            </a:fld>
            <a:endParaRPr lang="en-US"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idx="1"/>
          </p:nvPr>
        </p:nvSpPr>
        <p:spPr/>
        <p:txBody>
          <a:bodyPr/>
          <a:lstStyle/>
          <a:p>
            <a:pPr algn="ctr" eaLnBrk="1" hangingPunct="1">
              <a:lnSpc>
                <a:spcPct val="80000"/>
              </a:lnSpc>
              <a:buFontTx/>
              <a:buNone/>
            </a:pPr>
            <a:r>
              <a:rPr lang="en-US" sz="2000" smtClean="0"/>
              <a:t>Include all VIPs and Family who are attending/ Invited</a:t>
            </a:r>
            <a:endParaRPr lang="en-US" sz="2000" b="1" smtClean="0"/>
          </a:p>
          <a:p>
            <a:pPr eaLnBrk="1" hangingPunct="1">
              <a:lnSpc>
                <a:spcPct val="80000"/>
              </a:lnSpc>
            </a:pPr>
            <a:endParaRPr lang="en-US" sz="1600" b="1" smtClean="0"/>
          </a:p>
          <a:p>
            <a:pPr eaLnBrk="1" hangingPunct="1">
              <a:lnSpc>
                <a:spcPct val="80000"/>
              </a:lnSpc>
              <a:buFontTx/>
              <a:buNone/>
            </a:pPr>
            <a:r>
              <a:rPr lang="en-US" sz="1600" b="1" smtClean="0"/>
              <a:t>Elected Officials/VIPs:	</a:t>
            </a:r>
            <a:endParaRPr lang="en-US" sz="1600" smtClean="0"/>
          </a:p>
          <a:p>
            <a:pPr eaLnBrk="1" hangingPunct="1">
              <a:lnSpc>
                <a:spcPct val="80000"/>
              </a:lnSpc>
              <a:buFontTx/>
              <a:buNone/>
            </a:pPr>
            <a:r>
              <a:rPr lang="en-US" sz="1600" smtClean="0"/>
              <a:t>Congresswoman Anna Eshoo </a:t>
            </a:r>
          </a:p>
          <a:p>
            <a:pPr eaLnBrk="1" hangingPunct="1">
              <a:lnSpc>
                <a:spcPct val="80000"/>
              </a:lnSpc>
              <a:buFontTx/>
              <a:buNone/>
            </a:pPr>
            <a:r>
              <a:rPr lang="en-US" sz="1600" smtClean="0"/>
              <a:t>Congresswoman Zoe Lofgren &amp; John Marshall Collins</a:t>
            </a:r>
          </a:p>
          <a:p>
            <a:pPr eaLnBrk="1" hangingPunct="1">
              <a:lnSpc>
                <a:spcPct val="80000"/>
              </a:lnSpc>
              <a:buFontTx/>
              <a:buNone/>
            </a:pPr>
            <a:r>
              <a:rPr lang="en-US" sz="1600" smtClean="0"/>
              <a:t>Congressman Jerry McNerney </a:t>
            </a:r>
          </a:p>
          <a:p>
            <a:pPr eaLnBrk="1" hangingPunct="1">
              <a:lnSpc>
                <a:spcPct val="80000"/>
              </a:lnSpc>
              <a:buFontTx/>
              <a:buNone/>
            </a:pPr>
            <a:r>
              <a:rPr lang="en-US" sz="1600" smtClean="0"/>
              <a:t>Congressman George Miller &amp; Cynthia Miller</a:t>
            </a:r>
          </a:p>
          <a:p>
            <a:pPr eaLnBrk="1" hangingPunct="1">
              <a:lnSpc>
                <a:spcPct val="80000"/>
              </a:lnSpc>
              <a:buFontTx/>
              <a:buNone/>
            </a:pPr>
            <a:r>
              <a:rPr lang="en-US" sz="1600" smtClean="0"/>
              <a:t>Congresswoman Jackie Speier &amp; Barry Dennis </a:t>
            </a:r>
          </a:p>
          <a:p>
            <a:pPr eaLnBrk="1" hangingPunct="1">
              <a:lnSpc>
                <a:spcPct val="80000"/>
              </a:lnSpc>
              <a:buFontTx/>
              <a:buNone/>
            </a:pPr>
            <a:r>
              <a:rPr lang="en-US" sz="1600" smtClean="0"/>
              <a:t>Congresswoman Barbara Lee (Cocktails only)</a:t>
            </a:r>
          </a:p>
          <a:p>
            <a:pPr eaLnBrk="1" hangingPunct="1">
              <a:lnSpc>
                <a:spcPct val="80000"/>
              </a:lnSpc>
              <a:buFontTx/>
              <a:buNone/>
            </a:pPr>
            <a:r>
              <a:rPr lang="en-US" sz="1600" smtClean="0"/>
              <a:t>Mayor Willie L. Brown, Jr. </a:t>
            </a:r>
          </a:p>
          <a:p>
            <a:pPr eaLnBrk="1" hangingPunct="1">
              <a:lnSpc>
                <a:spcPct val="80000"/>
              </a:lnSpc>
              <a:buFontTx/>
              <a:buNone/>
            </a:pPr>
            <a:r>
              <a:rPr lang="en-US" sz="1600" smtClean="0"/>
              <a:t>Hon. Jerry Brown &amp; Anne Gust Brown </a:t>
            </a:r>
          </a:p>
          <a:p>
            <a:pPr eaLnBrk="1" hangingPunct="1">
              <a:lnSpc>
                <a:spcPct val="80000"/>
              </a:lnSpc>
              <a:buFontTx/>
              <a:buNone/>
            </a:pPr>
            <a:r>
              <a:rPr lang="en-US" sz="1600" smtClean="0"/>
              <a:t>Paul Pelosi</a:t>
            </a:r>
          </a:p>
          <a:p>
            <a:pPr eaLnBrk="1" hangingPunct="1">
              <a:lnSpc>
                <a:spcPct val="80000"/>
              </a:lnSpc>
              <a:buFontTx/>
              <a:buNone/>
            </a:pPr>
            <a:r>
              <a:rPr lang="en-US" sz="1600" smtClean="0"/>
              <a:t>Paul Pelosi, Jr. </a:t>
            </a:r>
          </a:p>
          <a:p>
            <a:pPr eaLnBrk="1" hangingPunct="1">
              <a:lnSpc>
                <a:spcPct val="80000"/>
              </a:lnSpc>
              <a:buFontTx/>
              <a:buNone/>
            </a:pPr>
            <a:r>
              <a:rPr lang="en-US" sz="1600" smtClean="0"/>
              <a:t>Christine Pelosi &amp; Peter Kaufman </a:t>
            </a:r>
            <a:endParaRPr lang="en-US" sz="1600" i="1" smtClean="0"/>
          </a:p>
          <a:p>
            <a:pPr eaLnBrk="1" hangingPunct="1">
              <a:lnSpc>
                <a:spcPct val="80000"/>
              </a:lnSpc>
              <a:buFontTx/>
              <a:buNone/>
            </a:pPr>
            <a:r>
              <a:rPr lang="en-US" sz="1600" i="1" smtClean="0"/>
              <a:t>*Please note that Rep. Mike Thompson, Sen. John Burton, Mayor Gavin Newsom and Margaret &amp; Richard Jacobsen were invited to the dinner, however, they are unable to attend.</a:t>
            </a:r>
            <a:r>
              <a:rPr lang="en-US" sz="1600" smtClean="0"/>
              <a:t> </a:t>
            </a:r>
          </a:p>
        </p:txBody>
      </p:sp>
      <p:sp>
        <p:nvSpPr>
          <p:cNvPr id="10242" name="Rectangle 2"/>
          <p:cNvSpPr>
            <a:spLocks noGrp="1" noChangeArrowheads="1"/>
          </p:cNvSpPr>
          <p:nvPr>
            <p:ph type="title"/>
          </p:nvPr>
        </p:nvSpPr>
        <p:spPr/>
        <p:txBody>
          <a:bodyPr/>
          <a:lstStyle/>
          <a:p>
            <a:pPr eaLnBrk="1" fontAlgn="auto" hangingPunct="1">
              <a:spcAft>
                <a:spcPts val="0"/>
              </a:spcAft>
              <a:defRPr/>
            </a:pPr>
            <a:r>
              <a:rPr lang="en-US"/>
              <a:t>Family &amp; VIPS </a:t>
            </a:r>
          </a:p>
        </p:txBody>
      </p:sp>
      <p:sp>
        <p:nvSpPr>
          <p:cNvPr id="7680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B1671F2-B719-4986-928C-DCF787B3B191}" type="slidenum">
              <a:rPr lang="en-US" smtClean="0"/>
              <a:pPr/>
              <a:t>64</a:t>
            </a:fld>
            <a:endParaRPr lang="en-US"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idx="1"/>
          </p:nvPr>
        </p:nvSpPr>
        <p:spPr/>
        <p:txBody>
          <a:bodyPr/>
          <a:lstStyle/>
          <a:p>
            <a:pPr eaLnBrk="1" hangingPunct="1">
              <a:lnSpc>
                <a:spcPct val="80000"/>
              </a:lnSpc>
            </a:pPr>
            <a:r>
              <a:rPr lang="en-US" sz="2400" b="1" smtClean="0"/>
              <a:t>Be sure to include</a:t>
            </a:r>
          </a:p>
          <a:p>
            <a:pPr eaLnBrk="1" hangingPunct="1">
              <a:lnSpc>
                <a:spcPct val="80000"/>
              </a:lnSpc>
            </a:pPr>
            <a:endParaRPr lang="en-US" sz="2000" smtClean="0"/>
          </a:p>
          <a:p>
            <a:pPr eaLnBrk="1" hangingPunct="1">
              <a:lnSpc>
                <a:spcPct val="80000"/>
              </a:lnSpc>
            </a:pPr>
            <a:r>
              <a:rPr lang="en-US" sz="2000" b="1" smtClean="0"/>
              <a:t>Ticket Price- </a:t>
            </a:r>
            <a:r>
              <a:rPr lang="en-US" sz="2000" smtClean="0"/>
              <a:t>The ticket price is $30,800/couple to attend. </a:t>
            </a:r>
          </a:p>
          <a:p>
            <a:pPr eaLnBrk="1" hangingPunct="1">
              <a:lnSpc>
                <a:spcPct val="80000"/>
              </a:lnSpc>
            </a:pPr>
            <a:r>
              <a:rPr lang="en-US" sz="2000" b="1" smtClean="0"/>
              <a:t>How much this event will raise-</a:t>
            </a:r>
            <a:r>
              <a:rPr lang="en-US" sz="2000" smtClean="0"/>
              <a:t> We expect to raise $1,000,000 for this event.</a:t>
            </a:r>
          </a:p>
          <a:p>
            <a:pPr eaLnBrk="1" hangingPunct="1">
              <a:lnSpc>
                <a:spcPct val="80000"/>
              </a:lnSpc>
            </a:pPr>
            <a:r>
              <a:rPr lang="en-US" sz="2000" b="1" smtClean="0"/>
              <a:t>If annual event, date of last years event-</a:t>
            </a:r>
            <a:r>
              <a:rPr lang="en-US" sz="2000" smtClean="0"/>
              <a:t> The Getty dinner last year was held on Thursday, February 21st, 2008.</a:t>
            </a:r>
          </a:p>
          <a:p>
            <a:pPr eaLnBrk="1" hangingPunct="1">
              <a:lnSpc>
                <a:spcPct val="80000"/>
              </a:lnSpc>
            </a:pPr>
            <a:r>
              <a:rPr lang="en-US" sz="2000" b="1" smtClean="0"/>
              <a:t>Number of guests-</a:t>
            </a:r>
            <a:r>
              <a:rPr lang="en-US" sz="2000" smtClean="0"/>
              <a:t> Approximately 90 guests will attend cocktails and dinner.</a:t>
            </a:r>
          </a:p>
          <a:p>
            <a:pPr eaLnBrk="1" hangingPunct="1">
              <a:lnSpc>
                <a:spcPct val="80000"/>
              </a:lnSpc>
            </a:pPr>
            <a:r>
              <a:rPr lang="en-US" sz="2000" b="1" smtClean="0"/>
              <a:t>Event set up, i.e., mix and mingle cocktail reception, seated dinner, VIP reception, etc. -</a:t>
            </a:r>
            <a:r>
              <a:rPr lang="en-US" sz="2000" smtClean="0"/>
              <a:t> There will be an hour cocktail and mix &amp; mingle period when guests arrive, followed by a seated dinner. </a:t>
            </a:r>
          </a:p>
        </p:txBody>
      </p:sp>
      <p:sp>
        <p:nvSpPr>
          <p:cNvPr id="11266" name="Rectangle 2"/>
          <p:cNvSpPr>
            <a:spLocks noGrp="1" noChangeArrowheads="1"/>
          </p:cNvSpPr>
          <p:nvPr>
            <p:ph type="title"/>
          </p:nvPr>
        </p:nvSpPr>
        <p:spPr/>
        <p:txBody>
          <a:bodyPr/>
          <a:lstStyle/>
          <a:p>
            <a:pPr eaLnBrk="1" fontAlgn="auto" hangingPunct="1">
              <a:spcAft>
                <a:spcPts val="0"/>
              </a:spcAft>
              <a:defRPr/>
            </a:pPr>
            <a:r>
              <a:rPr lang="en-US"/>
              <a:t>Background Portion</a:t>
            </a:r>
          </a:p>
        </p:txBody>
      </p:sp>
      <p:sp>
        <p:nvSpPr>
          <p:cNvPr id="77828"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66951A7-662C-4071-87AD-BBE8A938F64F}" type="slidenum">
              <a:rPr lang="en-US" smtClean="0"/>
              <a:pPr/>
              <a:t>65</a:t>
            </a:fld>
            <a:endParaRPr lang="en-US"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idx="1"/>
          </p:nvPr>
        </p:nvSpPr>
        <p:spPr/>
        <p:txBody>
          <a:bodyPr/>
          <a:lstStyle/>
          <a:p>
            <a:pPr eaLnBrk="1" hangingPunct="1">
              <a:lnSpc>
                <a:spcPct val="80000"/>
              </a:lnSpc>
            </a:pPr>
            <a:r>
              <a:rPr lang="en-US" sz="2800" b="1" smtClean="0"/>
              <a:t>Include the timeline of events</a:t>
            </a:r>
          </a:p>
          <a:p>
            <a:pPr eaLnBrk="1" hangingPunct="1">
              <a:lnSpc>
                <a:spcPct val="80000"/>
              </a:lnSpc>
              <a:buFontTx/>
              <a:buNone/>
            </a:pPr>
            <a:r>
              <a:rPr lang="en-US" sz="2000" b="1" smtClean="0"/>
              <a:t>Timeline of Events/Speaking Program:</a:t>
            </a:r>
          </a:p>
          <a:p>
            <a:pPr eaLnBrk="1" hangingPunct="1">
              <a:lnSpc>
                <a:spcPct val="80000"/>
              </a:lnSpc>
              <a:buFontTx/>
              <a:buNone/>
            </a:pPr>
            <a:r>
              <a:rPr lang="en-US" sz="2000" b="1" smtClean="0"/>
              <a:t>6:30 PM	</a:t>
            </a:r>
            <a:r>
              <a:rPr lang="en-US" sz="2000" smtClean="0"/>
              <a:t>Event begins</a:t>
            </a:r>
            <a:endParaRPr lang="en-US" sz="2000" b="1" smtClean="0"/>
          </a:p>
          <a:p>
            <a:pPr eaLnBrk="1" hangingPunct="1">
              <a:lnSpc>
                <a:spcPct val="80000"/>
              </a:lnSpc>
              <a:buFontTx/>
              <a:buNone/>
            </a:pPr>
            <a:r>
              <a:rPr lang="en-US" sz="2000" b="1" smtClean="0"/>
              <a:t>6:30 PM</a:t>
            </a:r>
            <a:r>
              <a:rPr lang="en-US" sz="2000" smtClean="0"/>
              <a:t>	You arrive and mix and mingle</a:t>
            </a:r>
            <a:endParaRPr lang="en-US" sz="2000" b="1" smtClean="0"/>
          </a:p>
          <a:p>
            <a:pPr eaLnBrk="1" hangingPunct="1">
              <a:lnSpc>
                <a:spcPct val="80000"/>
              </a:lnSpc>
              <a:buFontTx/>
              <a:buNone/>
            </a:pPr>
            <a:r>
              <a:rPr lang="en-US" sz="2000" b="1" smtClean="0"/>
              <a:t>7:30 PM</a:t>
            </a:r>
            <a:r>
              <a:rPr lang="en-US" sz="2000" smtClean="0"/>
              <a:t>	Seated dinner begins</a:t>
            </a:r>
            <a:endParaRPr lang="en-US" sz="2000" b="1" smtClean="0"/>
          </a:p>
          <a:p>
            <a:pPr eaLnBrk="1" hangingPunct="1">
              <a:lnSpc>
                <a:spcPct val="80000"/>
              </a:lnSpc>
              <a:buFontTx/>
              <a:buNone/>
            </a:pPr>
            <a:r>
              <a:rPr lang="en-US" sz="2000" b="1" smtClean="0"/>
              <a:t>7:45 PM</a:t>
            </a:r>
            <a:r>
              <a:rPr lang="en-US" sz="2000" smtClean="0"/>
              <a:t>	Gordon Getty welcomes guests, introduces 			Congresswoman Anna Eshoo</a:t>
            </a:r>
            <a:endParaRPr lang="en-US" sz="2000" b="1" smtClean="0"/>
          </a:p>
          <a:p>
            <a:pPr eaLnBrk="1" hangingPunct="1">
              <a:lnSpc>
                <a:spcPct val="80000"/>
              </a:lnSpc>
              <a:buFontTx/>
              <a:buNone/>
            </a:pPr>
            <a:r>
              <a:rPr lang="en-US" sz="2000" b="1" smtClean="0"/>
              <a:t>7:50 PM</a:t>
            </a:r>
            <a:r>
              <a:rPr lang="en-US" sz="2000" smtClean="0"/>
              <a:t> 	Congresswoman Eshoo welcomes guests and 			recognizes Members &amp; VIPS</a:t>
            </a:r>
            <a:endParaRPr lang="en-US" sz="2000" b="1" smtClean="0"/>
          </a:p>
          <a:p>
            <a:pPr eaLnBrk="1" hangingPunct="1">
              <a:lnSpc>
                <a:spcPct val="80000"/>
              </a:lnSpc>
              <a:buFontTx/>
              <a:buNone/>
            </a:pPr>
            <a:r>
              <a:rPr lang="en-US" sz="2000" b="1" smtClean="0"/>
              <a:t>8:00 PM</a:t>
            </a:r>
            <a:r>
              <a:rPr lang="en-US" sz="2000" smtClean="0"/>
              <a:t>	Entrée is served</a:t>
            </a:r>
            <a:endParaRPr lang="en-US" sz="2000" b="1" smtClean="0"/>
          </a:p>
          <a:p>
            <a:pPr eaLnBrk="1" hangingPunct="1">
              <a:lnSpc>
                <a:spcPct val="80000"/>
              </a:lnSpc>
              <a:buFontTx/>
              <a:buNone/>
            </a:pPr>
            <a:r>
              <a:rPr lang="en-US" sz="2000" b="1" smtClean="0"/>
              <a:t>8:05 PM</a:t>
            </a:r>
            <a:r>
              <a:rPr lang="en-US" sz="2000" smtClean="0"/>
              <a:t>	Congressman George Miller introduces you.</a:t>
            </a:r>
            <a:endParaRPr lang="en-US" sz="2000" b="1" smtClean="0"/>
          </a:p>
          <a:p>
            <a:pPr eaLnBrk="1" hangingPunct="1">
              <a:lnSpc>
                <a:spcPct val="80000"/>
              </a:lnSpc>
              <a:buFontTx/>
              <a:buNone/>
            </a:pPr>
            <a:r>
              <a:rPr lang="en-US" sz="2000" b="1" smtClean="0"/>
              <a:t>8:10 PM</a:t>
            </a:r>
            <a:r>
              <a:rPr lang="en-US" sz="2000" smtClean="0"/>
              <a:t>	You make brief remarks. </a:t>
            </a:r>
            <a:endParaRPr lang="en-US" sz="2000" b="1" smtClean="0"/>
          </a:p>
          <a:p>
            <a:pPr eaLnBrk="1" hangingPunct="1">
              <a:lnSpc>
                <a:spcPct val="80000"/>
              </a:lnSpc>
              <a:buFontTx/>
              <a:buNone/>
            </a:pPr>
            <a:r>
              <a:rPr lang="en-US" sz="2000" b="1" smtClean="0"/>
              <a:t>8:30 PM</a:t>
            </a:r>
            <a:r>
              <a:rPr lang="en-US" sz="2000" smtClean="0"/>
              <a:t>	Event concludes, you depart</a:t>
            </a:r>
          </a:p>
        </p:txBody>
      </p:sp>
      <p:sp>
        <p:nvSpPr>
          <p:cNvPr id="12290" name="Rectangle 2"/>
          <p:cNvSpPr>
            <a:spLocks noGrp="1" noChangeArrowheads="1"/>
          </p:cNvSpPr>
          <p:nvPr>
            <p:ph type="title"/>
          </p:nvPr>
        </p:nvSpPr>
        <p:spPr/>
        <p:txBody>
          <a:bodyPr/>
          <a:lstStyle/>
          <a:p>
            <a:pPr eaLnBrk="1" fontAlgn="auto" hangingPunct="1">
              <a:spcAft>
                <a:spcPts val="0"/>
              </a:spcAft>
              <a:defRPr/>
            </a:pPr>
            <a:r>
              <a:rPr lang="en-US"/>
              <a:t>Finally</a:t>
            </a:r>
          </a:p>
        </p:txBody>
      </p:sp>
      <p:sp>
        <p:nvSpPr>
          <p:cNvPr id="7885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99523260-3ED5-4BBA-9C3F-B8FB64DB0B83}" type="slidenum">
              <a:rPr lang="en-US" smtClean="0"/>
              <a:pPr/>
              <a:t>66</a:t>
            </a:fld>
            <a:endParaRPr lang="en-US"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a:t>NP Attendee Briefing	</a:t>
            </a:r>
            <a:br>
              <a:rPr lang="en-US" sz="4000"/>
            </a:br>
            <a:r>
              <a:rPr lang="en-US" sz="3200"/>
              <a:t>(or 2 liners)</a:t>
            </a:r>
            <a:r>
              <a:rPr lang="en-US" sz="4000"/>
              <a:t> </a:t>
            </a:r>
          </a:p>
        </p:txBody>
      </p:sp>
      <p:sp>
        <p:nvSpPr>
          <p:cNvPr id="79875"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45C1115-52C7-4EA0-86C8-5DF7B9DEFF37}" type="slidenum">
              <a:rPr lang="en-US" smtClean="0"/>
              <a:pPr/>
              <a:t>67</a:t>
            </a:fld>
            <a:endParaRPr lang="en-US" smtClean="0"/>
          </a:p>
        </p:txBody>
      </p:sp>
      <p:pic>
        <p:nvPicPr>
          <p:cNvPr id="79876" name="Picture 6"/>
          <p:cNvPicPr>
            <a:picLocks noChangeAspect="1" noChangeArrowheads="1"/>
          </p:cNvPicPr>
          <p:nvPr/>
        </p:nvPicPr>
        <p:blipFill>
          <a:blip r:embed="rId2" cstate="print"/>
          <a:srcRect/>
          <a:stretch>
            <a:fillRect/>
          </a:stretch>
        </p:blipFill>
        <p:spPr bwMode="auto">
          <a:xfrm>
            <a:off x="1371600" y="1371600"/>
            <a:ext cx="5818188"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idx="1"/>
          </p:nvPr>
        </p:nvSpPr>
        <p:spPr/>
        <p:txBody>
          <a:bodyPr/>
          <a:lstStyle/>
          <a:p>
            <a:pPr eaLnBrk="1" hangingPunct="1"/>
            <a:r>
              <a:rPr lang="en-US" smtClean="0"/>
              <a:t>Be concise- Include employer, occupation, boards they may be on, etc. </a:t>
            </a:r>
          </a:p>
          <a:p>
            <a:pPr eaLnBrk="1" hangingPunct="1"/>
            <a:r>
              <a:rPr lang="en-US" smtClean="0"/>
              <a:t>Bold and italicize the amount they are contributing to event, last contribution to the committee, and past events they attended. Be sure to include if person attended Inauguration, Convention, Napa Valley Weekend, etc. </a:t>
            </a:r>
          </a:p>
        </p:txBody>
      </p:sp>
      <p:sp>
        <p:nvSpPr>
          <p:cNvPr id="14338" name="Rectangle 2"/>
          <p:cNvSpPr>
            <a:spLocks noGrp="1" noChangeArrowheads="1"/>
          </p:cNvSpPr>
          <p:nvPr>
            <p:ph type="title"/>
          </p:nvPr>
        </p:nvSpPr>
        <p:spPr/>
        <p:txBody>
          <a:bodyPr/>
          <a:lstStyle/>
          <a:p>
            <a:pPr eaLnBrk="1" fontAlgn="auto" hangingPunct="1">
              <a:spcAft>
                <a:spcPts val="0"/>
              </a:spcAft>
              <a:defRPr/>
            </a:pPr>
            <a:r>
              <a:rPr lang="en-US"/>
              <a:t>Attendee Biographies	</a:t>
            </a:r>
          </a:p>
        </p:txBody>
      </p:sp>
      <p:sp>
        <p:nvSpPr>
          <p:cNvPr id="80900"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6B1D2C3-03A1-499E-8F92-B6D896AA0B00}" type="slidenum">
              <a:rPr lang="en-US" smtClean="0"/>
              <a:pPr/>
              <a:t>68</a:t>
            </a:fld>
            <a:endParaRPr lang="en-US"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idx="1"/>
          </p:nvPr>
        </p:nvSpPr>
        <p:spPr/>
        <p:txBody>
          <a:bodyPr/>
          <a:lstStyle/>
          <a:p>
            <a:pPr eaLnBrk="1" hangingPunct="1">
              <a:lnSpc>
                <a:spcPct val="80000"/>
              </a:lnSpc>
            </a:pPr>
            <a:r>
              <a:rPr lang="en-US" sz="2000" b="1" smtClean="0"/>
              <a:t>Joseph Cotchett </a:t>
            </a:r>
            <a:endParaRPr lang="en-US" sz="2000" smtClean="0"/>
          </a:p>
          <a:p>
            <a:pPr eaLnBrk="1" hangingPunct="1">
              <a:lnSpc>
                <a:spcPct val="80000"/>
              </a:lnSpc>
              <a:buFontTx/>
              <a:buNone/>
            </a:pPr>
            <a:r>
              <a:rPr lang="en-US" sz="2000" smtClean="0"/>
              <a:t>	Joe is considered by plaintiffs and defense attorneys alike to be one of the foremost trial lawyers in the country. He has been named one of the 100 most influential lawyers in the nation for the past 10 years. He has built a career out of representing the underdog against powerful interests. Joe and his family are active in numerous Bay Area charitable organizations involving animals, children, women and minorities. They established the Cotchett Family Foundation that aids individuals and groups in need of assistance. </a:t>
            </a:r>
            <a:r>
              <a:rPr lang="en-US" sz="2000" b="1" i="1" smtClean="0"/>
              <a:t>Joe raised $200,000 in the 2008 cycle for the DCCC, as well as personally contributed $28,500. Joe attended the Democratic National Convention in Denver with the DCCC, as well as the DCCC’s Inaugural Activities in January 2009. Joe contributed $30,800 for this event. </a:t>
            </a:r>
            <a:endParaRPr lang="en-US" sz="2000" smtClean="0"/>
          </a:p>
        </p:txBody>
      </p:sp>
      <p:sp>
        <p:nvSpPr>
          <p:cNvPr id="15362" name="Rectangle 2"/>
          <p:cNvSpPr>
            <a:spLocks noGrp="1" noChangeArrowheads="1"/>
          </p:cNvSpPr>
          <p:nvPr>
            <p:ph type="title"/>
          </p:nvPr>
        </p:nvSpPr>
        <p:spPr/>
        <p:txBody>
          <a:bodyPr/>
          <a:lstStyle/>
          <a:p>
            <a:pPr eaLnBrk="1" fontAlgn="auto" hangingPunct="1">
              <a:spcAft>
                <a:spcPts val="0"/>
              </a:spcAft>
              <a:defRPr/>
            </a:pPr>
            <a:r>
              <a:rPr lang="en-US"/>
              <a:t>Example</a:t>
            </a:r>
          </a:p>
        </p:txBody>
      </p:sp>
      <p:sp>
        <p:nvSpPr>
          <p:cNvPr id="8192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96ABF918-A1B1-4A56-9165-7D6B004C720A}" type="slidenum">
              <a:rPr lang="en-US" smtClean="0"/>
              <a:pPr/>
              <a:t>69</a:t>
            </a:fld>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5257800"/>
          </a:xfrm>
        </p:spPr>
        <p:txBody>
          <a:bodyPr/>
          <a:lstStyle/>
          <a:p>
            <a:pPr eaLnBrk="1" hangingPunct="1">
              <a:buFont typeface="Wingdings 3" pitchFamily="18" charset="2"/>
              <a:buNone/>
              <a:defRPr/>
            </a:pPr>
            <a:r>
              <a:rPr lang="en-US" sz="1400" b="1" dirty="0" smtClean="0"/>
              <a:t>Kellie Dunn– Finance Operations Director</a:t>
            </a:r>
            <a:endParaRPr lang="en-US" sz="1400" dirty="0" smtClean="0"/>
          </a:p>
          <a:p>
            <a:pPr eaLnBrk="1" hangingPunct="1">
              <a:defRPr/>
            </a:pPr>
            <a:r>
              <a:rPr lang="en-US" sz="800" dirty="0" smtClean="0"/>
              <a:t>Scheduling and Briefings</a:t>
            </a:r>
          </a:p>
          <a:p>
            <a:pPr lvl="1" eaLnBrk="1" hangingPunct="1">
              <a:defRPr/>
            </a:pPr>
            <a:r>
              <a:rPr lang="en-US" sz="800" dirty="0" smtClean="0"/>
              <a:t>Moving Schedule Requests through the approval process</a:t>
            </a:r>
          </a:p>
          <a:p>
            <a:pPr lvl="1" eaLnBrk="1" hangingPunct="1">
              <a:defRPr/>
            </a:pPr>
            <a:r>
              <a:rPr lang="en-US" sz="800" dirty="0" smtClean="0"/>
              <a:t>Updating Leader’s Long Term Schedule </a:t>
            </a:r>
          </a:p>
          <a:p>
            <a:pPr lvl="1" eaLnBrk="1" hangingPunct="1">
              <a:defRPr/>
            </a:pPr>
            <a:r>
              <a:rPr lang="en-US" sz="800" dirty="0" smtClean="0"/>
              <a:t>Establishing due dates for NP, SJI, and Other Member materials, and collecting all materials to send up to NP’s office or SJI’s office </a:t>
            </a:r>
            <a:r>
              <a:rPr lang="en-US" sz="800" dirty="0" smtClean="0"/>
              <a:t>(Brenna)</a:t>
            </a:r>
            <a:endParaRPr lang="en-US" sz="800" dirty="0" smtClean="0"/>
          </a:p>
          <a:p>
            <a:pPr lvl="1" eaLnBrk="1" hangingPunct="1">
              <a:defRPr/>
            </a:pPr>
            <a:r>
              <a:rPr lang="en-US" sz="800" dirty="0" smtClean="0"/>
              <a:t>Keeping and Distributing Master Finance Calendar of Events</a:t>
            </a:r>
          </a:p>
          <a:p>
            <a:pPr lvl="1" eaLnBrk="1" hangingPunct="1">
              <a:defRPr/>
            </a:pPr>
            <a:r>
              <a:rPr lang="en-US" sz="800" dirty="0" smtClean="0"/>
              <a:t>Tracking invitations and moving through Invite Approval Process</a:t>
            </a:r>
          </a:p>
          <a:p>
            <a:pPr lvl="1" eaLnBrk="1" hangingPunct="1">
              <a:defRPr/>
            </a:pPr>
            <a:r>
              <a:rPr lang="en-US" sz="800" dirty="0" smtClean="0"/>
              <a:t>Tracking all host vets</a:t>
            </a:r>
          </a:p>
          <a:p>
            <a:pPr eaLnBrk="1" hangingPunct="1">
              <a:defRPr/>
            </a:pPr>
            <a:r>
              <a:rPr lang="en-US" sz="800" dirty="0" smtClean="0"/>
              <a:t>Money </a:t>
            </a:r>
          </a:p>
          <a:p>
            <a:pPr lvl="1" eaLnBrk="1" hangingPunct="1">
              <a:defRPr/>
            </a:pPr>
            <a:r>
              <a:rPr lang="en-US" sz="800" dirty="0" smtClean="0"/>
              <a:t>Logging and handling all Finance contributions</a:t>
            </a:r>
          </a:p>
          <a:p>
            <a:pPr lvl="1" eaLnBrk="1" hangingPunct="1">
              <a:defRPr/>
            </a:pPr>
            <a:r>
              <a:rPr lang="en-US" sz="800" dirty="0" smtClean="0"/>
              <a:t>Tracking Finance Money In, Hard Commits, and Problem Checks</a:t>
            </a:r>
          </a:p>
          <a:p>
            <a:pPr lvl="1" eaLnBrk="1" hangingPunct="1">
              <a:defRPr/>
            </a:pPr>
            <a:r>
              <a:rPr lang="en-US" sz="800" dirty="0" smtClean="0"/>
              <a:t>Checking and pulling Online money</a:t>
            </a:r>
          </a:p>
          <a:p>
            <a:pPr lvl="1" eaLnBrk="1" hangingPunct="1">
              <a:defRPr/>
            </a:pPr>
            <a:r>
              <a:rPr lang="en-US" sz="800" dirty="0" smtClean="0"/>
              <a:t>Liaising between Finance and CFO </a:t>
            </a:r>
          </a:p>
          <a:p>
            <a:pPr lvl="1" eaLnBrk="1" hangingPunct="1">
              <a:defRPr/>
            </a:pPr>
            <a:r>
              <a:rPr lang="en-US" sz="800" dirty="0" smtClean="0"/>
              <a:t>Send Daily SNAP of money in to DCCC Exec. Leadership </a:t>
            </a:r>
          </a:p>
          <a:p>
            <a:pPr lvl="1" eaLnBrk="1" hangingPunct="1">
              <a:defRPr/>
            </a:pPr>
            <a:r>
              <a:rPr lang="en-US" sz="800" dirty="0" smtClean="0"/>
              <a:t>Tracking all contributor vets</a:t>
            </a:r>
          </a:p>
          <a:p>
            <a:pPr eaLnBrk="1" hangingPunct="1">
              <a:defRPr/>
            </a:pPr>
            <a:r>
              <a:rPr lang="en-US" sz="800" dirty="0" smtClean="0"/>
              <a:t>Bundling</a:t>
            </a:r>
          </a:p>
          <a:p>
            <a:pPr lvl="1" eaLnBrk="1" hangingPunct="1">
              <a:defRPr/>
            </a:pPr>
            <a:r>
              <a:rPr lang="en-US" sz="800" dirty="0" smtClean="0"/>
              <a:t>Tracking all things related to Bundling, including Agent Letters</a:t>
            </a:r>
          </a:p>
          <a:p>
            <a:pPr lvl="1" eaLnBrk="1" hangingPunct="1">
              <a:defRPr/>
            </a:pPr>
            <a:r>
              <a:rPr lang="en-US" sz="800" dirty="0" smtClean="0"/>
              <a:t>Sending Final bundling report to Compliance</a:t>
            </a:r>
          </a:p>
          <a:p>
            <a:pPr eaLnBrk="1" hangingPunct="1">
              <a:defRPr/>
            </a:pPr>
            <a:r>
              <a:rPr lang="en-US" sz="800" dirty="0" smtClean="0"/>
              <a:t>NGP</a:t>
            </a:r>
          </a:p>
          <a:p>
            <a:pPr lvl="1" eaLnBrk="1" hangingPunct="1">
              <a:defRPr/>
            </a:pPr>
            <a:r>
              <a:rPr lang="en-US" sz="800" dirty="0" smtClean="0"/>
              <a:t>Running weekly clean up reports and periodic spot checks in NGP</a:t>
            </a:r>
          </a:p>
          <a:p>
            <a:pPr lvl="1" eaLnBrk="1" hangingPunct="1">
              <a:defRPr/>
            </a:pPr>
            <a:r>
              <a:rPr lang="en-US" sz="800" dirty="0" smtClean="0"/>
              <a:t>Coordinating with Dan for Finance specific NGP needs</a:t>
            </a:r>
          </a:p>
          <a:p>
            <a:pPr lvl="1" eaLnBrk="1" hangingPunct="1">
              <a:defRPr/>
            </a:pPr>
            <a:r>
              <a:rPr lang="en-US" sz="800" dirty="0" smtClean="0"/>
              <a:t>Creating Source Codes for Events</a:t>
            </a:r>
          </a:p>
          <a:p>
            <a:pPr marL="365125" lvl="1" indent="-255588" eaLnBrk="1" hangingPunct="1">
              <a:spcBef>
                <a:spcPts val="400"/>
              </a:spcBef>
              <a:buSzPct val="68000"/>
              <a:buFont typeface="Wingdings 3" pitchFamily="18" charset="2"/>
              <a:buChar char=""/>
              <a:defRPr/>
            </a:pPr>
            <a:r>
              <a:rPr lang="en-US" sz="800" dirty="0" smtClean="0"/>
              <a:t>Consultants</a:t>
            </a:r>
          </a:p>
          <a:p>
            <a:pPr lvl="1" eaLnBrk="1" hangingPunct="1">
              <a:buSzPct val="68000"/>
              <a:defRPr/>
            </a:pPr>
            <a:r>
              <a:rPr lang="en-US" sz="800" dirty="0" smtClean="0"/>
              <a:t>Processing all Consultant Invoices and Reimbursements</a:t>
            </a:r>
          </a:p>
          <a:p>
            <a:pPr marL="365125" lvl="1" indent="-255588" eaLnBrk="1" hangingPunct="1">
              <a:spcBef>
                <a:spcPts val="400"/>
              </a:spcBef>
              <a:buSzPct val="68000"/>
              <a:buFont typeface="Wingdings 3" pitchFamily="18" charset="2"/>
              <a:buChar char=""/>
              <a:defRPr/>
            </a:pPr>
            <a:r>
              <a:rPr lang="en-US" sz="800" dirty="0" smtClean="0"/>
              <a:t>Joint Victory Funds</a:t>
            </a:r>
          </a:p>
          <a:p>
            <a:pPr lvl="1" eaLnBrk="1" hangingPunct="1">
              <a:buSzPct val="68000"/>
              <a:defRPr/>
            </a:pPr>
            <a:r>
              <a:rPr lang="en-US" sz="800" dirty="0" smtClean="0"/>
              <a:t>Coordinating with Jackie, Accounting, and Finance on status of committee and needs</a:t>
            </a:r>
          </a:p>
          <a:p>
            <a:pPr marL="365125" lvl="1" indent="-255588" eaLnBrk="1" hangingPunct="1">
              <a:spcBef>
                <a:spcPts val="400"/>
              </a:spcBef>
              <a:buSzPct val="68000"/>
              <a:buFont typeface="Wingdings 3" pitchFamily="18" charset="2"/>
              <a:buChar char=""/>
              <a:defRPr/>
            </a:pPr>
            <a:r>
              <a:rPr lang="en-US" sz="800" dirty="0" smtClean="0"/>
              <a:t>Other Items, as needed</a:t>
            </a:r>
          </a:p>
          <a:p>
            <a:pPr lvl="4" eaLnBrk="1" hangingPunct="1">
              <a:buSzPct val="68000"/>
              <a:defRPr/>
            </a:pPr>
            <a:endParaRPr lang="en-US" sz="300" dirty="0" smtClean="0"/>
          </a:p>
          <a:p>
            <a:pPr lvl="1" eaLnBrk="1" hangingPunct="1">
              <a:buFont typeface="Verdana" pitchFamily="34" charset="0"/>
              <a:buNone/>
              <a:defRPr/>
            </a:pPr>
            <a:endParaRPr lang="en-US" sz="1400" dirty="0" smtClean="0"/>
          </a:p>
          <a:p>
            <a:pPr lvl="1" eaLnBrk="1" hangingPunct="1">
              <a:defRPr/>
            </a:pPr>
            <a:endParaRPr lang="en-US" sz="1400" dirty="0" smtClean="0"/>
          </a:p>
          <a:p>
            <a:pPr eaLnBrk="1" hangingPunct="1">
              <a:defRPr/>
            </a:pPr>
            <a:endParaRPr lang="en-US" sz="1400" dirty="0"/>
          </a:p>
        </p:txBody>
      </p:sp>
      <p:sp>
        <p:nvSpPr>
          <p:cNvPr id="3" name="Title 2"/>
          <p:cNvSpPr>
            <a:spLocks noGrp="1"/>
          </p:cNvSpPr>
          <p:nvPr>
            <p:ph type="title"/>
          </p:nvPr>
        </p:nvSpPr>
        <p:spPr/>
        <p:txBody>
          <a:bodyPr>
            <a:normAutofit fontScale="90000"/>
          </a:bodyPr>
          <a:lstStyle/>
          <a:p>
            <a:pPr eaLnBrk="1" hangingPunct="1">
              <a:defRPr/>
            </a:pPr>
            <a:r>
              <a:rPr lang="en-US" dirty="0" smtClean="0"/>
              <a:t/>
            </a:r>
            <a:br>
              <a:rPr lang="en-US" dirty="0" smtClean="0"/>
            </a:br>
            <a:r>
              <a:rPr lang="en-US" dirty="0" smtClean="0"/>
              <a:t>Finance Department Responsibilities</a:t>
            </a:r>
            <a:br>
              <a:rPr lang="en-US" dirty="0" smtClean="0"/>
            </a:br>
            <a:endParaRPr lang="en-US" dirty="0"/>
          </a:p>
        </p:txBody>
      </p:sp>
      <p:sp>
        <p:nvSpPr>
          <p:cNvPr id="18436"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F60A1C1-DAE5-45EA-8667-CE255FFA4D9A}" type="slidenum">
              <a:rPr lang="en-US" smtClean="0"/>
              <a:pPr/>
              <a:t>7</a:t>
            </a:fld>
            <a:endParaRPr lang="en-US"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idx="1"/>
          </p:nvPr>
        </p:nvSpPr>
        <p:spPr/>
        <p:txBody>
          <a:bodyPr/>
          <a:lstStyle/>
          <a:p>
            <a:pPr eaLnBrk="1" hangingPunct="1">
              <a:lnSpc>
                <a:spcPct val="90000"/>
              </a:lnSpc>
            </a:pPr>
            <a:r>
              <a:rPr lang="en-US" smtClean="0"/>
              <a:t>Misspelled Names</a:t>
            </a:r>
          </a:p>
          <a:p>
            <a:pPr lvl="1" eaLnBrk="1" hangingPunct="1">
              <a:lnSpc>
                <a:spcPct val="90000"/>
              </a:lnSpc>
            </a:pPr>
            <a:r>
              <a:rPr lang="en-US" smtClean="0"/>
              <a:t>i.e. Huneeus vs. Hueenus </a:t>
            </a:r>
          </a:p>
          <a:p>
            <a:pPr lvl="2" eaLnBrk="1" hangingPunct="1">
              <a:lnSpc>
                <a:spcPct val="90000"/>
              </a:lnSpc>
            </a:pPr>
            <a:r>
              <a:rPr lang="en-US" smtClean="0"/>
              <a:t>First one is correct, second one ended up on the briefing, and things got ugly. </a:t>
            </a:r>
          </a:p>
          <a:p>
            <a:pPr eaLnBrk="1" hangingPunct="1">
              <a:lnSpc>
                <a:spcPct val="90000"/>
              </a:lnSpc>
            </a:pPr>
            <a:r>
              <a:rPr lang="en-US" smtClean="0"/>
              <a:t>Missing Spouses</a:t>
            </a:r>
          </a:p>
          <a:p>
            <a:pPr lvl="1" eaLnBrk="1" hangingPunct="1">
              <a:lnSpc>
                <a:spcPct val="90000"/>
              </a:lnSpc>
            </a:pPr>
            <a:r>
              <a:rPr lang="en-US" smtClean="0"/>
              <a:t>If spouse cannot attend, please indicate on briefing  instead of just leaving it off. </a:t>
            </a:r>
          </a:p>
          <a:p>
            <a:pPr eaLnBrk="1" hangingPunct="1">
              <a:lnSpc>
                <a:spcPct val="90000"/>
              </a:lnSpc>
            </a:pPr>
            <a:r>
              <a:rPr lang="en-US" smtClean="0"/>
              <a:t>Bad Grammar</a:t>
            </a:r>
          </a:p>
          <a:p>
            <a:pPr lvl="1" eaLnBrk="1" hangingPunct="1">
              <a:lnSpc>
                <a:spcPct val="90000"/>
              </a:lnSpc>
            </a:pPr>
            <a:r>
              <a:rPr lang="en-US" smtClean="0"/>
              <a:t>Print out the briefing and read through it to look for missing words, punctuation, etc. </a:t>
            </a:r>
          </a:p>
        </p:txBody>
      </p:sp>
      <p:sp>
        <p:nvSpPr>
          <p:cNvPr id="16386" name="Rectangle 2"/>
          <p:cNvSpPr>
            <a:spLocks noGrp="1" noChangeArrowheads="1"/>
          </p:cNvSpPr>
          <p:nvPr>
            <p:ph type="title"/>
          </p:nvPr>
        </p:nvSpPr>
        <p:spPr>
          <a:xfrm>
            <a:off x="457200" y="304800"/>
            <a:ext cx="8229600" cy="1143000"/>
          </a:xfrm>
        </p:spPr>
        <p:txBody>
          <a:bodyPr>
            <a:normAutofit fontScale="90000"/>
          </a:bodyPr>
          <a:lstStyle/>
          <a:p>
            <a:pPr eaLnBrk="1" fontAlgn="auto" hangingPunct="1">
              <a:spcAft>
                <a:spcPts val="0"/>
              </a:spcAft>
              <a:defRPr/>
            </a:pPr>
            <a:r>
              <a:rPr lang="en-US" sz="4000"/>
              <a:t>Things that may not seem big, but have led to blow ups	 </a:t>
            </a:r>
          </a:p>
        </p:txBody>
      </p:sp>
      <p:sp>
        <p:nvSpPr>
          <p:cNvPr id="82948"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C118079-9991-4240-A9A4-2BA21A445089}" type="slidenum">
              <a:rPr lang="en-US" smtClean="0"/>
              <a:pPr/>
              <a:t>70</a:t>
            </a:fld>
            <a:endParaRPr lang="en-US"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fontAlgn="auto" hangingPunct="1">
              <a:spcAft>
                <a:spcPts val="0"/>
              </a:spcAft>
              <a:defRPr/>
            </a:pPr>
            <a:r>
              <a:rPr lang="en-US"/>
              <a:t>Meeting Briefings	</a:t>
            </a:r>
          </a:p>
        </p:txBody>
      </p:sp>
      <p:sp>
        <p:nvSpPr>
          <p:cNvPr id="83971"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09748A5-0D1A-46EE-BA05-00FD6DD619A0}" type="slidenum">
              <a:rPr lang="en-US" smtClean="0"/>
              <a:pPr/>
              <a:t>71</a:t>
            </a:fld>
            <a:endParaRPr lang="en-US" smtClean="0"/>
          </a:p>
        </p:txBody>
      </p:sp>
      <p:pic>
        <p:nvPicPr>
          <p:cNvPr id="83972" name="Picture 6"/>
          <p:cNvPicPr>
            <a:picLocks noChangeAspect="1" noChangeArrowheads="1"/>
          </p:cNvPicPr>
          <p:nvPr/>
        </p:nvPicPr>
        <p:blipFill>
          <a:blip r:embed="rId2" cstate="print"/>
          <a:srcRect/>
          <a:stretch>
            <a:fillRect/>
          </a:stretch>
        </p:blipFill>
        <p:spPr bwMode="auto">
          <a:xfrm>
            <a:off x="1295400" y="1219200"/>
            <a:ext cx="5824538"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idx="1"/>
          </p:nvPr>
        </p:nvSpPr>
        <p:spPr/>
        <p:txBody>
          <a:bodyPr/>
          <a:lstStyle/>
          <a:p>
            <a:pPr eaLnBrk="1" hangingPunct="1"/>
            <a:r>
              <a:rPr lang="en-US" smtClean="0"/>
              <a:t>Photo of person meeting with NP</a:t>
            </a:r>
          </a:p>
          <a:p>
            <a:pPr eaLnBrk="1" hangingPunct="1"/>
            <a:r>
              <a:rPr lang="en-US" smtClean="0"/>
              <a:t>Background information- last event they attended, previous DCCC Participation, if they requested meeting	</a:t>
            </a:r>
          </a:p>
          <a:p>
            <a:pPr eaLnBrk="1" hangingPunct="1"/>
            <a:endParaRPr lang="en-US" smtClean="0"/>
          </a:p>
        </p:txBody>
      </p:sp>
      <p:sp>
        <p:nvSpPr>
          <p:cNvPr id="18434" name="Rectangle 2"/>
          <p:cNvSpPr>
            <a:spLocks noGrp="1" noChangeArrowheads="1"/>
          </p:cNvSpPr>
          <p:nvPr>
            <p:ph type="title"/>
          </p:nvPr>
        </p:nvSpPr>
        <p:spPr/>
        <p:txBody>
          <a:bodyPr/>
          <a:lstStyle/>
          <a:p>
            <a:pPr eaLnBrk="1" fontAlgn="auto" hangingPunct="1">
              <a:spcAft>
                <a:spcPts val="0"/>
              </a:spcAft>
              <a:defRPr/>
            </a:pPr>
            <a:r>
              <a:rPr lang="en-US"/>
              <a:t>What to Include	</a:t>
            </a:r>
          </a:p>
        </p:txBody>
      </p:sp>
      <p:sp>
        <p:nvSpPr>
          <p:cNvPr id="84996"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9405840-27D8-498D-973E-CF818F47AA69}" type="slidenum">
              <a:rPr lang="en-US" smtClean="0"/>
              <a:pPr/>
              <a:t>72</a:t>
            </a:fld>
            <a:endParaRPr lang="en-US" smtClean="0"/>
          </a:p>
        </p:txBody>
      </p:sp>
      <p:pic>
        <p:nvPicPr>
          <p:cNvPr id="84997" name="Picture 6"/>
          <p:cNvPicPr>
            <a:picLocks noChangeAspect="1" noChangeArrowheads="1"/>
          </p:cNvPicPr>
          <p:nvPr/>
        </p:nvPicPr>
        <p:blipFill>
          <a:blip r:embed="rId2" cstate="print"/>
          <a:srcRect/>
          <a:stretch>
            <a:fillRect/>
          </a:stretch>
        </p:blipFill>
        <p:spPr bwMode="auto">
          <a:xfrm>
            <a:off x="1295400" y="3733800"/>
            <a:ext cx="6572250" cy="1390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idx="1"/>
          </p:nvPr>
        </p:nvSpPr>
        <p:spPr/>
        <p:txBody>
          <a:bodyPr/>
          <a:lstStyle/>
          <a:p>
            <a:pPr eaLnBrk="1" hangingPunct="1"/>
            <a:r>
              <a:rPr lang="en-US" smtClean="0"/>
              <a:t>Ask</a:t>
            </a:r>
          </a:p>
          <a:p>
            <a:pPr eaLnBrk="1" hangingPunct="1"/>
            <a:endParaRPr lang="en-US" smtClean="0"/>
          </a:p>
          <a:p>
            <a:pPr eaLnBrk="1" hangingPunct="1"/>
            <a:endParaRPr lang="en-US" smtClean="0"/>
          </a:p>
          <a:p>
            <a:pPr eaLnBrk="1" hangingPunct="1"/>
            <a:r>
              <a:rPr lang="en-US" smtClean="0"/>
              <a:t>Attendee’s biography</a:t>
            </a:r>
          </a:p>
          <a:p>
            <a:pPr eaLnBrk="1" hangingPunct="1"/>
            <a:r>
              <a:rPr lang="en-US" smtClean="0"/>
              <a:t>Detailed Giving History </a:t>
            </a:r>
          </a:p>
        </p:txBody>
      </p:sp>
      <p:sp>
        <p:nvSpPr>
          <p:cNvPr id="19458" name="Rectangle 2"/>
          <p:cNvSpPr>
            <a:spLocks noGrp="1" noChangeArrowheads="1"/>
          </p:cNvSpPr>
          <p:nvPr>
            <p:ph type="title"/>
          </p:nvPr>
        </p:nvSpPr>
        <p:spPr/>
        <p:txBody>
          <a:bodyPr/>
          <a:lstStyle/>
          <a:p>
            <a:pPr eaLnBrk="1" fontAlgn="auto" hangingPunct="1">
              <a:spcAft>
                <a:spcPts val="0"/>
              </a:spcAft>
              <a:defRPr/>
            </a:pPr>
            <a:r>
              <a:rPr lang="en-US"/>
              <a:t>What to Include Part II</a:t>
            </a:r>
          </a:p>
        </p:txBody>
      </p:sp>
      <p:sp>
        <p:nvSpPr>
          <p:cNvPr id="86020"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ABB20EC-0510-450E-A5A6-439EEBA93030}" type="slidenum">
              <a:rPr lang="en-US" smtClean="0"/>
              <a:pPr/>
              <a:t>73</a:t>
            </a:fld>
            <a:endParaRPr lang="en-US" smtClean="0"/>
          </a:p>
        </p:txBody>
      </p:sp>
      <p:pic>
        <p:nvPicPr>
          <p:cNvPr id="86021" name="Picture 6"/>
          <p:cNvPicPr>
            <a:picLocks noChangeAspect="1" noChangeArrowheads="1"/>
          </p:cNvPicPr>
          <p:nvPr/>
        </p:nvPicPr>
        <p:blipFill>
          <a:blip r:embed="rId2" cstate="print"/>
          <a:srcRect/>
          <a:stretch>
            <a:fillRect/>
          </a:stretch>
        </p:blipFill>
        <p:spPr bwMode="auto">
          <a:xfrm>
            <a:off x="1143000" y="1905000"/>
            <a:ext cx="7456488"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ChangeArrowheads="1"/>
          </p:cNvSpPr>
          <p:nvPr>
            <p:ph idx="1"/>
          </p:nvPr>
        </p:nvSpPr>
        <p:spPr>
          <a:xfrm>
            <a:off x="533400" y="1295400"/>
            <a:ext cx="8229600" cy="4525963"/>
          </a:xfrm>
        </p:spPr>
        <p:txBody>
          <a:bodyPr/>
          <a:lstStyle/>
          <a:p>
            <a:pPr eaLnBrk="1" hangingPunct="1"/>
            <a:endParaRPr lang="en-US" smtClean="0"/>
          </a:p>
          <a:p>
            <a:pPr eaLnBrk="1" hangingPunct="1"/>
            <a:endParaRPr lang="en-US" smtClean="0"/>
          </a:p>
        </p:txBody>
      </p:sp>
      <p:sp>
        <p:nvSpPr>
          <p:cNvPr id="20482" name="Rectangle 2"/>
          <p:cNvSpPr>
            <a:spLocks noGrp="1" noChangeArrowheads="1"/>
          </p:cNvSpPr>
          <p:nvPr>
            <p:ph type="title"/>
          </p:nvPr>
        </p:nvSpPr>
        <p:spPr/>
        <p:txBody>
          <a:bodyPr/>
          <a:lstStyle/>
          <a:p>
            <a:pPr eaLnBrk="1" fontAlgn="auto" hangingPunct="1">
              <a:spcAft>
                <a:spcPts val="0"/>
              </a:spcAft>
              <a:defRPr/>
            </a:pPr>
            <a:r>
              <a:rPr lang="en-US"/>
              <a:t>Event Cards-Timeline Card</a:t>
            </a:r>
          </a:p>
        </p:txBody>
      </p:sp>
      <p:sp>
        <p:nvSpPr>
          <p:cNvPr id="87044"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B510BAC-F60C-4061-B456-BDE6AC380366}" type="slidenum">
              <a:rPr lang="en-US" smtClean="0"/>
              <a:pPr/>
              <a:t>74</a:t>
            </a:fld>
            <a:endParaRPr lang="en-US" smtClean="0"/>
          </a:p>
        </p:txBody>
      </p:sp>
      <p:pic>
        <p:nvPicPr>
          <p:cNvPr id="87045" name="Picture 6"/>
          <p:cNvPicPr>
            <a:picLocks noChangeAspect="1" noChangeArrowheads="1"/>
          </p:cNvPicPr>
          <p:nvPr/>
        </p:nvPicPr>
        <p:blipFill>
          <a:blip r:embed="rId2" cstate="print"/>
          <a:srcRect/>
          <a:stretch>
            <a:fillRect/>
          </a:stretch>
        </p:blipFill>
        <p:spPr bwMode="auto">
          <a:xfrm>
            <a:off x="2362200" y="1143000"/>
            <a:ext cx="357505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0"/>
            <a:ext cx="8229600" cy="1417638"/>
          </a:xfrm>
        </p:spPr>
        <p:txBody>
          <a:bodyPr/>
          <a:lstStyle/>
          <a:p>
            <a:pPr eaLnBrk="1" fontAlgn="auto" hangingPunct="1">
              <a:spcAft>
                <a:spcPts val="0"/>
              </a:spcAft>
              <a:defRPr/>
            </a:pPr>
            <a:r>
              <a:rPr lang="en-US"/>
              <a:t>Acknowledgement Card </a:t>
            </a:r>
          </a:p>
        </p:txBody>
      </p:sp>
      <p:sp>
        <p:nvSpPr>
          <p:cNvPr id="88067"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95BBACC-5A47-4995-8D3F-2CAC42906A15}" type="slidenum">
              <a:rPr lang="en-US" smtClean="0"/>
              <a:pPr/>
              <a:t>75</a:t>
            </a:fld>
            <a:endParaRPr lang="en-US" smtClean="0"/>
          </a:p>
        </p:txBody>
      </p:sp>
      <p:pic>
        <p:nvPicPr>
          <p:cNvPr id="88068" name="Picture 5"/>
          <p:cNvPicPr>
            <a:picLocks noChangeAspect="1" noChangeArrowheads="1"/>
          </p:cNvPicPr>
          <p:nvPr/>
        </p:nvPicPr>
        <p:blipFill>
          <a:blip r:embed="rId2" cstate="print"/>
          <a:srcRect/>
          <a:stretch>
            <a:fillRect/>
          </a:stretch>
        </p:blipFill>
        <p:spPr bwMode="auto">
          <a:xfrm>
            <a:off x="2590800" y="1143000"/>
            <a:ext cx="3597275"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fontAlgn="auto" hangingPunct="1">
              <a:spcAft>
                <a:spcPts val="0"/>
              </a:spcAft>
              <a:defRPr/>
            </a:pPr>
            <a:r>
              <a:rPr lang="en-US"/>
              <a:t>NP Table Card</a:t>
            </a:r>
          </a:p>
        </p:txBody>
      </p:sp>
      <p:pic>
        <p:nvPicPr>
          <p:cNvPr id="89091" name="Picture 4"/>
          <p:cNvPicPr>
            <a:picLocks noChangeAspect="1" noChangeArrowheads="1"/>
          </p:cNvPicPr>
          <p:nvPr/>
        </p:nvPicPr>
        <p:blipFill>
          <a:blip r:embed="rId2" cstate="print"/>
          <a:srcRect/>
          <a:stretch>
            <a:fillRect/>
          </a:stretch>
        </p:blipFill>
        <p:spPr bwMode="auto">
          <a:xfrm>
            <a:off x="2514600" y="1295400"/>
            <a:ext cx="3886200" cy="5562600"/>
          </a:xfrm>
          <a:prstGeom prst="rect">
            <a:avLst/>
          </a:prstGeom>
          <a:noFill/>
          <a:ln w="9525">
            <a:noFill/>
            <a:miter lim="800000"/>
            <a:headEnd/>
            <a:tailEnd/>
          </a:ln>
        </p:spPr>
      </p:pic>
      <p:sp>
        <p:nvSpPr>
          <p:cNvPr id="8909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3F21539-0070-40BF-B7E0-8760B203CDB3}" type="slidenum">
              <a:rPr lang="en-US" smtClean="0"/>
              <a:pPr/>
              <a:t>76</a:t>
            </a:fld>
            <a:endParaRPr lang="en-US"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fontAlgn="auto" hangingPunct="1">
              <a:spcAft>
                <a:spcPts val="0"/>
              </a:spcAft>
              <a:defRPr/>
            </a:pPr>
            <a:r>
              <a:rPr lang="en-US"/>
              <a:t>Meeting Card</a:t>
            </a:r>
          </a:p>
        </p:txBody>
      </p:sp>
      <p:sp>
        <p:nvSpPr>
          <p:cNvPr id="90115"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B961F13-79CD-4B5A-90AB-04E5ADDD4227}" type="slidenum">
              <a:rPr lang="en-US" smtClean="0"/>
              <a:pPr/>
              <a:t>77</a:t>
            </a:fld>
            <a:endParaRPr lang="en-US" smtClean="0"/>
          </a:p>
        </p:txBody>
      </p:sp>
      <p:pic>
        <p:nvPicPr>
          <p:cNvPr id="90116" name="Picture 5"/>
          <p:cNvPicPr>
            <a:picLocks noChangeAspect="1" noChangeArrowheads="1"/>
          </p:cNvPicPr>
          <p:nvPr/>
        </p:nvPicPr>
        <p:blipFill>
          <a:blip r:embed="rId2" cstate="print"/>
          <a:srcRect/>
          <a:stretch>
            <a:fillRect/>
          </a:stretch>
        </p:blipFill>
        <p:spPr bwMode="auto">
          <a:xfrm>
            <a:off x="2438400" y="1143000"/>
            <a:ext cx="3565525"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idx="1"/>
          </p:nvPr>
        </p:nvSpPr>
        <p:spPr/>
        <p:txBody>
          <a:bodyPr/>
          <a:lstStyle/>
          <a:p>
            <a:pPr eaLnBrk="1" hangingPunct="1"/>
            <a:r>
              <a:rPr lang="en-US" smtClean="0"/>
              <a:t>Always print 4 or more copies- 2 for NP, and additional for staff</a:t>
            </a:r>
          </a:p>
          <a:p>
            <a:pPr eaLnBrk="1" hangingPunct="1"/>
            <a:r>
              <a:rPr lang="en-US" smtClean="0"/>
              <a:t>Double check spelling</a:t>
            </a:r>
          </a:p>
          <a:p>
            <a:pPr eaLnBrk="1" hangingPunct="1"/>
            <a:r>
              <a:rPr lang="en-US" smtClean="0"/>
              <a:t>Always bring extra cards to events 	</a:t>
            </a:r>
          </a:p>
        </p:txBody>
      </p:sp>
      <p:sp>
        <p:nvSpPr>
          <p:cNvPr id="23554" name="Rectangle 2"/>
          <p:cNvSpPr>
            <a:spLocks noGrp="1" noChangeArrowheads="1"/>
          </p:cNvSpPr>
          <p:nvPr>
            <p:ph type="title"/>
          </p:nvPr>
        </p:nvSpPr>
        <p:spPr/>
        <p:txBody>
          <a:bodyPr/>
          <a:lstStyle/>
          <a:p>
            <a:pPr eaLnBrk="1" fontAlgn="auto" hangingPunct="1">
              <a:spcAft>
                <a:spcPts val="0"/>
              </a:spcAft>
              <a:defRPr/>
            </a:pPr>
            <a:r>
              <a:rPr lang="en-US"/>
              <a:t>A few things about cards	</a:t>
            </a:r>
          </a:p>
        </p:txBody>
      </p:sp>
      <p:sp>
        <p:nvSpPr>
          <p:cNvPr id="91140"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FB38013-8B73-4F8A-BF8B-76ACB506A28F}" type="slidenum">
              <a:rPr lang="en-US" smtClean="0"/>
              <a:pPr/>
              <a:t>78</a:t>
            </a:fld>
            <a:endParaRPr lang="en-US"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365760" indent="-256032" eaLnBrk="1" fontAlgn="auto" hangingPunct="1">
              <a:spcAft>
                <a:spcPts val="0"/>
              </a:spcAft>
              <a:buFont typeface="Wingdings 3"/>
              <a:buNone/>
              <a:defRPr/>
            </a:pPr>
            <a:r>
              <a:rPr lang="en-US" sz="5100" dirty="0" smtClean="0"/>
              <a:t>What to Include:</a:t>
            </a:r>
          </a:p>
          <a:p>
            <a:pPr marL="365760" indent="-256032" eaLnBrk="1" fontAlgn="auto" hangingPunct="1">
              <a:spcAft>
                <a:spcPts val="0"/>
              </a:spcAft>
              <a:buFont typeface="Wingdings 3"/>
              <a:buNone/>
              <a:defRPr/>
            </a:pPr>
            <a:endParaRPr lang="en-US" dirty="0" smtClean="0"/>
          </a:p>
          <a:p>
            <a:pPr marL="365760" indent="-256032" eaLnBrk="1" fontAlgn="auto" hangingPunct="1">
              <a:spcAft>
                <a:spcPts val="0"/>
              </a:spcAft>
              <a:buFont typeface="Wingdings 3"/>
              <a:buChar char=""/>
              <a:defRPr/>
            </a:pPr>
            <a:r>
              <a:rPr lang="en-US" dirty="0" smtClean="0"/>
              <a:t>Event Hosts, Co-Hosts, and Major Raisers</a:t>
            </a:r>
          </a:p>
          <a:p>
            <a:pPr marL="621792" lvl="1" eaLnBrk="1" fontAlgn="auto" hangingPunct="1">
              <a:spcBef>
                <a:spcPts val="324"/>
              </a:spcBef>
              <a:spcAft>
                <a:spcPts val="0"/>
              </a:spcAft>
              <a:buFont typeface="Verdana"/>
              <a:buChar char="◦"/>
              <a:defRPr/>
            </a:pPr>
            <a:r>
              <a:rPr lang="en-US" dirty="0" smtClean="0"/>
              <a:t>Always include spouse names</a:t>
            </a:r>
          </a:p>
          <a:p>
            <a:pPr marL="621792" lvl="1" eaLnBrk="1" fontAlgn="auto" hangingPunct="1">
              <a:spcBef>
                <a:spcPts val="324"/>
              </a:spcBef>
              <a:spcAft>
                <a:spcPts val="0"/>
              </a:spcAft>
              <a:buFont typeface="Verdana"/>
              <a:buChar char="◦"/>
              <a:defRPr/>
            </a:pPr>
            <a:r>
              <a:rPr lang="en-US" dirty="0" smtClean="0"/>
              <a:t>Include children’s name if they attended</a:t>
            </a:r>
          </a:p>
          <a:p>
            <a:pPr marL="365760" indent="-256032" eaLnBrk="1" fontAlgn="auto" hangingPunct="1">
              <a:spcAft>
                <a:spcPts val="0"/>
              </a:spcAft>
              <a:buFont typeface="Wingdings 3"/>
              <a:buChar char=""/>
              <a:defRPr/>
            </a:pPr>
            <a:r>
              <a:rPr lang="en-US" dirty="0" smtClean="0"/>
              <a:t>How much Hosts Co-Hosts, and Major Raisers contributed or raised for the event</a:t>
            </a:r>
          </a:p>
          <a:p>
            <a:pPr marL="365760" indent="-256032" eaLnBrk="1" fontAlgn="auto" hangingPunct="1">
              <a:spcAft>
                <a:spcPts val="0"/>
              </a:spcAft>
              <a:buFont typeface="Wingdings 3"/>
              <a:buChar char=""/>
              <a:defRPr/>
            </a:pPr>
            <a:r>
              <a:rPr lang="en-US" dirty="0" smtClean="0"/>
              <a:t>The total amount the event raised</a:t>
            </a:r>
          </a:p>
          <a:p>
            <a:pPr marL="365760" indent="-256032" eaLnBrk="1" fontAlgn="auto" hangingPunct="1">
              <a:spcAft>
                <a:spcPts val="0"/>
              </a:spcAft>
              <a:buFont typeface="Wingdings 3"/>
              <a:buChar char=""/>
              <a:defRPr/>
            </a:pPr>
            <a:r>
              <a:rPr lang="en-US" dirty="0" smtClean="0"/>
              <a:t>Any Members who hosted or attended the event</a:t>
            </a:r>
          </a:p>
          <a:p>
            <a:pPr marL="365760" indent="-256032" eaLnBrk="1" fontAlgn="auto" hangingPunct="1">
              <a:spcAft>
                <a:spcPts val="0"/>
              </a:spcAft>
              <a:buFont typeface="Wingdings 3"/>
              <a:buChar char=""/>
              <a:defRPr/>
            </a:pPr>
            <a:r>
              <a:rPr lang="en-US" dirty="0" smtClean="0"/>
              <a:t>How much a Member raised for the event and/or if he/she made a dues contribution towards the event and how much</a:t>
            </a:r>
          </a:p>
          <a:p>
            <a:pPr marL="365760" indent="-256032" eaLnBrk="1" fontAlgn="auto" hangingPunct="1">
              <a:spcAft>
                <a:spcPts val="0"/>
              </a:spcAft>
              <a:buFont typeface="Wingdings 3"/>
              <a:buChar char=""/>
              <a:defRPr/>
            </a:pPr>
            <a:r>
              <a:rPr lang="en-US" dirty="0" smtClean="0"/>
              <a:t>When an orchid was sent/ will be sent to host(s)</a:t>
            </a:r>
          </a:p>
          <a:p>
            <a:pPr marL="365760" indent="-256032" eaLnBrk="1" fontAlgn="auto" hangingPunct="1">
              <a:spcAft>
                <a:spcPts val="0"/>
              </a:spcAft>
              <a:buFont typeface="Wingdings 3"/>
              <a:buChar char=""/>
              <a:defRPr/>
            </a:pPr>
            <a:r>
              <a:rPr lang="en-US" dirty="0" smtClean="0"/>
              <a:t>When a Thank You note was sent/ will be sent to Member(s)</a:t>
            </a:r>
          </a:p>
          <a:p>
            <a:pPr marL="365760" indent="-256032" eaLnBrk="1" fontAlgn="auto" hangingPunct="1">
              <a:spcAft>
                <a:spcPts val="0"/>
              </a:spcAft>
              <a:buFont typeface="Wingdings 3"/>
              <a:buChar char=""/>
              <a:defRPr/>
            </a:pPr>
            <a:r>
              <a:rPr lang="en-US" dirty="0" smtClean="0"/>
              <a:t>As many phone numbers as possible, listed in preferred order</a:t>
            </a:r>
          </a:p>
          <a:p>
            <a:pPr marL="365760" indent="-256032" eaLnBrk="1" fontAlgn="auto" hangingPunct="1">
              <a:spcAft>
                <a:spcPts val="0"/>
              </a:spcAft>
              <a:buFont typeface="Wingdings 3"/>
              <a:buChar char=""/>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NP Thank You Memos</a:t>
            </a:r>
            <a:endParaRPr lang="en-US" dirty="0"/>
          </a:p>
        </p:txBody>
      </p:sp>
      <p:sp>
        <p:nvSpPr>
          <p:cNvPr id="9216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19F2338-2432-42C5-91B1-D99CA3BBB9B0}" type="slidenum">
              <a:rPr lang="en-US" smtClean="0"/>
              <a:pPr/>
              <a:t>79</a:t>
            </a:fld>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a:xfrm>
            <a:off x="457200" y="1295400"/>
            <a:ext cx="8229600" cy="4711700"/>
          </a:xfrm>
        </p:spPr>
        <p:txBody>
          <a:bodyPr/>
          <a:lstStyle/>
          <a:p>
            <a:pPr eaLnBrk="1" hangingPunct="1">
              <a:buFont typeface="Wingdings 3" pitchFamily="18" charset="2"/>
              <a:buNone/>
            </a:pPr>
            <a:r>
              <a:rPr lang="en-US" sz="1400" b="1" dirty="0" smtClean="0"/>
              <a:t>Krista Jenusaitis – Director of Events</a:t>
            </a:r>
            <a:endParaRPr lang="en-US" sz="1400" dirty="0" smtClean="0"/>
          </a:p>
          <a:p>
            <a:pPr eaLnBrk="1" hangingPunct="1"/>
            <a:r>
              <a:rPr lang="en-US" sz="1400" dirty="0" smtClean="0"/>
              <a:t>Plan and execute all Finance and DCCC events…pick venue, caterers, rentals, flowers, negotiate contracts, arrange for payments, contract all vendors and photographers </a:t>
            </a:r>
          </a:p>
          <a:p>
            <a:pPr eaLnBrk="1" hangingPunct="1"/>
            <a:r>
              <a:rPr lang="en-US" sz="1400" dirty="0" smtClean="0"/>
              <a:t>Assist Candidate Fundraising with events </a:t>
            </a:r>
          </a:p>
          <a:p>
            <a:pPr eaLnBrk="1" hangingPunct="1"/>
            <a:r>
              <a:rPr lang="en-US" sz="1400" dirty="0" smtClean="0"/>
              <a:t>Work with event hosts on Home Hospitality, In Kind, and payments </a:t>
            </a:r>
          </a:p>
          <a:p>
            <a:pPr eaLnBrk="1" hangingPunct="1"/>
            <a:r>
              <a:rPr lang="en-US" sz="1400" dirty="0" smtClean="0"/>
              <a:t>Create invites and mailings; order invite and stationary supplies </a:t>
            </a:r>
          </a:p>
          <a:p>
            <a:pPr eaLnBrk="1" hangingPunct="1"/>
            <a:r>
              <a:rPr lang="en-US" sz="1400" dirty="0" smtClean="0"/>
              <a:t>Maintain all talent connections and make all talent asks for the DCCC. </a:t>
            </a:r>
          </a:p>
          <a:p>
            <a:pPr eaLnBrk="1" hangingPunct="1"/>
            <a:r>
              <a:rPr lang="en-US" sz="1400" dirty="0" smtClean="0"/>
              <a:t>Production Manager for larger concert events </a:t>
            </a:r>
          </a:p>
          <a:p>
            <a:pPr eaLnBrk="1" hangingPunct="1"/>
            <a:r>
              <a:rPr lang="en-US" sz="1400" dirty="0" smtClean="0"/>
              <a:t>Lead in advancing and executing all logistics for the Napa Valley Retreat which include hotel blocks, bus reservations, gift bags, all meals, and an Issues Conference, as well as leading the trip </a:t>
            </a:r>
          </a:p>
          <a:p>
            <a:pPr eaLnBrk="1" hangingPunct="1"/>
            <a:r>
              <a:rPr lang="en-US" sz="1400" dirty="0" smtClean="0"/>
              <a:t>Create and control the Finance Department’s events budget that includes projected goals and costs, as well as actual money raised and spent for each event organized by quarter </a:t>
            </a:r>
          </a:p>
          <a:p>
            <a:pPr eaLnBrk="1" hangingPunct="1"/>
            <a:r>
              <a:rPr lang="en-US" sz="1400" dirty="0" smtClean="0"/>
              <a:t>Help the Finance Directors determine if an event is financially feasible and brainstorm ideas for future events </a:t>
            </a:r>
          </a:p>
          <a:p>
            <a:pPr eaLnBrk="1" hangingPunct="1"/>
            <a:r>
              <a:rPr lang="en-US" sz="1400" dirty="0" smtClean="0"/>
              <a:t>Work on all logistics that are involved with 2012 Convention; hotel blocks, site selections, all event logistics, transportation coordination, Pelosi schedule, etc</a:t>
            </a:r>
          </a:p>
          <a:p>
            <a:pPr eaLnBrk="1" hangingPunct="1"/>
            <a:r>
              <a:rPr lang="en-US" sz="1400" dirty="0" smtClean="0"/>
              <a:t>Work on all event logistics with White House surrogates </a:t>
            </a:r>
          </a:p>
          <a:p>
            <a:pPr eaLnBrk="1" hangingPunct="1"/>
            <a:endParaRPr lang="en-US" dirty="0" smtClean="0"/>
          </a:p>
        </p:txBody>
      </p:sp>
      <p:sp>
        <p:nvSpPr>
          <p:cNvPr id="3" name="Title 2"/>
          <p:cNvSpPr>
            <a:spLocks noGrp="1"/>
          </p:cNvSpPr>
          <p:nvPr>
            <p:ph type="title"/>
          </p:nvPr>
        </p:nvSpPr>
        <p:spPr/>
        <p:txBody>
          <a:bodyPr>
            <a:normAutofit fontScale="90000"/>
          </a:bodyPr>
          <a:lstStyle/>
          <a:p>
            <a:pPr eaLnBrk="1" hangingPunct="1">
              <a:defRPr/>
            </a:pPr>
            <a:r>
              <a:rPr lang="en-US" dirty="0" smtClean="0"/>
              <a:t>Finance Department Responsibilities</a:t>
            </a:r>
            <a:endParaRPr lang="en-US" dirty="0"/>
          </a:p>
        </p:txBody>
      </p:sp>
      <p:sp>
        <p:nvSpPr>
          <p:cNvPr id="19460"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9ED5DBF8-8165-4D42-A6B6-59F6449EF287}" type="slidenum">
              <a:rPr lang="en-US" smtClean="0"/>
              <a:pPr/>
              <a:t>8</a:t>
            </a:fld>
            <a:endParaRPr lang="en-US"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457200" y="990600"/>
            <a:ext cx="8229600" cy="5016500"/>
          </a:xfrm>
        </p:spPr>
        <p:txBody>
          <a:bodyPr>
            <a:normAutofit fontScale="25000" lnSpcReduction="20000"/>
          </a:bodyPr>
          <a:lstStyle/>
          <a:p>
            <a:pPr marL="365760" indent="-256032" eaLnBrk="1" fontAlgn="auto" hangingPunct="1">
              <a:spcAft>
                <a:spcPts val="0"/>
              </a:spcAft>
              <a:buFont typeface="Wingdings 3"/>
              <a:buNone/>
              <a:defRPr/>
            </a:pPr>
            <a:r>
              <a:rPr lang="en-US" sz="4000" b="1" u="sng" dirty="0" smtClean="0"/>
              <a:t>Tuesday, October 19, 2010 Boston, MA DCCC Women LEAD Luncheon hosted by Congresswoman </a:t>
            </a:r>
            <a:r>
              <a:rPr lang="en-US" sz="4000" b="1" u="sng" dirty="0" err="1" smtClean="0"/>
              <a:t>Niki</a:t>
            </a:r>
            <a:r>
              <a:rPr lang="en-US" sz="4000" b="1" u="sng" dirty="0" smtClean="0"/>
              <a:t> Tsongas, Vicki Kennedy and Ambassador </a:t>
            </a:r>
            <a:r>
              <a:rPr lang="en-US" sz="4000" b="1" u="sng" dirty="0" err="1" smtClean="0"/>
              <a:t>Swanee</a:t>
            </a:r>
            <a:r>
              <a:rPr lang="en-US" sz="4000" b="1" u="sng" dirty="0" smtClean="0"/>
              <a:t> Hunt</a:t>
            </a:r>
            <a:endParaRPr lang="en-US" sz="4000" dirty="0" smtClean="0"/>
          </a:p>
          <a:p>
            <a:pPr marL="365760" indent="-256032" eaLnBrk="1" fontAlgn="auto" hangingPunct="1">
              <a:spcAft>
                <a:spcPts val="0"/>
              </a:spcAft>
              <a:buFont typeface="Wingdings 3"/>
              <a:buNone/>
              <a:defRPr/>
            </a:pPr>
            <a:r>
              <a:rPr lang="en-US" sz="4000" b="1" dirty="0" smtClean="0"/>
              <a:t> </a:t>
            </a:r>
            <a:endParaRPr lang="en-US" sz="4000" dirty="0" smtClean="0"/>
          </a:p>
          <a:p>
            <a:pPr marL="365760" indent="-256032" eaLnBrk="1" fontAlgn="auto" hangingPunct="1">
              <a:spcAft>
                <a:spcPts val="0"/>
              </a:spcAft>
              <a:buFont typeface="Wingdings 3"/>
              <a:buNone/>
              <a:defRPr/>
            </a:pPr>
            <a:r>
              <a:rPr lang="en-US" sz="4000" b="1" dirty="0" smtClean="0"/>
              <a:t>Congresswoman </a:t>
            </a:r>
            <a:r>
              <a:rPr lang="en-US" sz="4000" b="1" dirty="0" err="1" smtClean="0"/>
              <a:t>Niki</a:t>
            </a:r>
            <a:r>
              <a:rPr lang="en-US" sz="4000" b="1" dirty="0" smtClean="0"/>
              <a:t> Tsongas</a:t>
            </a:r>
            <a:endParaRPr lang="en-US" sz="4000" dirty="0" smtClean="0"/>
          </a:p>
          <a:p>
            <a:pPr marL="365760" indent="-256032" eaLnBrk="1" fontAlgn="auto" hangingPunct="1">
              <a:spcAft>
                <a:spcPts val="0"/>
              </a:spcAft>
              <a:buFont typeface="Wingdings 3"/>
              <a:buNone/>
              <a:defRPr/>
            </a:pPr>
            <a:r>
              <a:rPr lang="en-US" sz="4000" b="1" dirty="0" smtClean="0"/>
              <a:t>Cell:</a:t>
            </a:r>
            <a:r>
              <a:rPr lang="en-US" sz="4000" dirty="0" smtClean="0"/>
              <a:t> (978) 555-5555</a:t>
            </a:r>
          </a:p>
          <a:p>
            <a:pPr marL="365760" indent="-256032" eaLnBrk="1" fontAlgn="auto" hangingPunct="1">
              <a:spcAft>
                <a:spcPts val="0"/>
              </a:spcAft>
              <a:buFont typeface="Wingdings 3"/>
              <a:buNone/>
              <a:defRPr/>
            </a:pPr>
            <a:r>
              <a:rPr lang="en-US" sz="4000" dirty="0" smtClean="0"/>
              <a:t> </a:t>
            </a:r>
          </a:p>
          <a:p>
            <a:pPr marL="365760" indent="-256032" eaLnBrk="1" fontAlgn="auto" hangingPunct="1">
              <a:spcAft>
                <a:spcPts val="0"/>
              </a:spcAft>
              <a:buFont typeface="Arial" pitchFamily="34" charset="0"/>
              <a:buChar char="•"/>
              <a:defRPr/>
            </a:pPr>
            <a:r>
              <a:rPr lang="en-US" sz="4000" dirty="0" smtClean="0"/>
              <a:t>Please call and thank Congresswoman </a:t>
            </a:r>
            <a:r>
              <a:rPr lang="en-US" sz="4000" dirty="0" err="1" smtClean="0"/>
              <a:t>Niki</a:t>
            </a:r>
            <a:r>
              <a:rPr lang="en-US" sz="4000" dirty="0" smtClean="0"/>
              <a:t> Tsongas for hosting the Women LEAD Luncheon on Tuesday, October 19 and for raising $25,000 for the DCCC.</a:t>
            </a:r>
          </a:p>
          <a:p>
            <a:pPr marL="365760" indent="-256032" eaLnBrk="1" fontAlgn="auto" hangingPunct="1">
              <a:spcAft>
                <a:spcPts val="0"/>
              </a:spcAft>
              <a:buFont typeface="Arial" pitchFamily="34" charset="0"/>
              <a:buChar char="•"/>
              <a:defRPr/>
            </a:pPr>
            <a:r>
              <a:rPr lang="en-US" sz="4000" dirty="0" smtClean="0"/>
              <a:t>This event raised $50,000 for the DCCC.  </a:t>
            </a:r>
          </a:p>
          <a:p>
            <a:pPr marL="365760" indent="-256032" eaLnBrk="1" fontAlgn="auto" hangingPunct="1">
              <a:spcAft>
                <a:spcPts val="0"/>
              </a:spcAft>
              <a:buFont typeface="Arial" pitchFamily="34" charset="0"/>
              <a:buChar char="•"/>
              <a:defRPr/>
            </a:pPr>
            <a:r>
              <a:rPr lang="en-US" sz="4000" dirty="0" smtClean="0"/>
              <a:t>Congresswoman Tsongas made a $5,000 dues contribution towards this event.</a:t>
            </a:r>
          </a:p>
          <a:p>
            <a:pPr marL="365760" indent="-256032" eaLnBrk="1" fontAlgn="auto" hangingPunct="1">
              <a:spcAft>
                <a:spcPts val="0"/>
              </a:spcAft>
              <a:buFont typeface="Arial" pitchFamily="34" charset="0"/>
              <a:buChar char="•"/>
              <a:defRPr/>
            </a:pPr>
            <a:r>
              <a:rPr lang="en-US" sz="4000" dirty="0" smtClean="0"/>
              <a:t>A thank you note was mailed to Congresswoman Tsongas on your behalf on October 20, 2010.  </a:t>
            </a:r>
          </a:p>
          <a:p>
            <a:pPr marL="365760" indent="-256032" eaLnBrk="1" fontAlgn="auto" hangingPunct="1">
              <a:spcAft>
                <a:spcPts val="0"/>
              </a:spcAft>
              <a:buFont typeface="Wingdings 3"/>
              <a:buNone/>
              <a:defRPr/>
            </a:pPr>
            <a:endParaRPr lang="en-US" sz="4000" dirty="0" smtClean="0"/>
          </a:p>
          <a:p>
            <a:pPr marL="365760" indent="-256032" eaLnBrk="1" fontAlgn="auto" hangingPunct="1">
              <a:spcAft>
                <a:spcPts val="0"/>
              </a:spcAft>
              <a:buFont typeface="Wingdings 3"/>
              <a:buNone/>
              <a:defRPr/>
            </a:pPr>
            <a:r>
              <a:rPr lang="en-US" sz="4000" b="1" dirty="0" smtClean="0"/>
              <a:t>Vicki Kennedy</a:t>
            </a:r>
            <a:endParaRPr lang="en-US" sz="4000" dirty="0" smtClean="0"/>
          </a:p>
          <a:p>
            <a:pPr marL="365760" indent="-256032" eaLnBrk="1" fontAlgn="auto" hangingPunct="1">
              <a:spcAft>
                <a:spcPts val="0"/>
              </a:spcAft>
              <a:buFont typeface="Wingdings 3"/>
              <a:buNone/>
              <a:defRPr/>
            </a:pPr>
            <a:r>
              <a:rPr lang="en-US" sz="4000" b="1" dirty="0" smtClean="0"/>
              <a:t>*Cell:</a:t>
            </a:r>
            <a:r>
              <a:rPr lang="en-US" sz="4000" dirty="0" smtClean="0"/>
              <a:t> (202) 555-5555</a:t>
            </a:r>
          </a:p>
          <a:p>
            <a:pPr marL="365760" indent="-256032" eaLnBrk="1" fontAlgn="auto" hangingPunct="1">
              <a:spcAft>
                <a:spcPts val="0"/>
              </a:spcAft>
              <a:buFont typeface="Wingdings 3"/>
              <a:buNone/>
              <a:defRPr/>
            </a:pPr>
            <a:r>
              <a:rPr lang="en-US" sz="4000" b="1" dirty="0" smtClean="0"/>
              <a:t>  Home:</a:t>
            </a:r>
            <a:r>
              <a:rPr lang="en-US" sz="4000" dirty="0" smtClean="0"/>
              <a:t> (857) 555-5555</a:t>
            </a:r>
          </a:p>
          <a:p>
            <a:pPr marL="365760" indent="-256032" eaLnBrk="1" fontAlgn="auto" hangingPunct="1">
              <a:spcAft>
                <a:spcPts val="0"/>
              </a:spcAft>
              <a:buFont typeface="Arial" pitchFamily="34" charset="0"/>
              <a:buChar char="•"/>
              <a:defRPr/>
            </a:pPr>
            <a:r>
              <a:rPr lang="en-US" sz="4000" b="1" dirty="0" smtClean="0"/>
              <a:t> </a:t>
            </a:r>
            <a:endParaRPr lang="en-US" sz="4000" dirty="0" smtClean="0"/>
          </a:p>
          <a:p>
            <a:pPr marL="365760" indent="-256032" eaLnBrk="1" fontAlgn="auto" hangingPunct="1">
              <a:spcAft>
                <a:spcPts val="0"/>
              </a:spcAft>
              <a:buFont typeface="Arial" pitchFamily="34" charset="0"/>
              <a:buChar char="•"/>
              <a:defRPr/>
            </a:pPr>
            <a:r>
              <a:rPr lang="en-US" sz="4000" dirty="0" smtClean="0"/>
              <a:t>Please call and thank Vicki Kennedy for co-hosting the Women LEAD Luncheon on Tuesday, October 19 and contributing $5,000 to the DCCC for this event. </a:t>
            </a:r>
          </a:p>
          <a:p>
            <a:pPr marL="365760" indent="-256032" eaLnBrk="1" fontAlgn="auto" hangingPunct="1">
              <a:spcAft>
                <a:spcPts val="0"/>
              </a:spcAft>
              <a:buFont typeface="Arial" pitchFamily="34" charset="0"/>
              <a:buChar char="•"/>
              <a:defRPr/>
            </a:pPr>
            <a:r>
              <a:rPr lang="en-US" sz="4000" dirty="0" smtClean="0"/>
              <a:t>This event raised $50,000 for the DCCC.</a:t>
            </a:r>
          </a:p>
          <a:p>
            <a:pPr marL="365760" indent="-256032" eaLnBrk="1" fontAlgn="auto" hangingPunct="1">
              <a:spcAft>
                <a:spcPts val="0"/>
              </a:spcAft>
              <a:buFont typeface="Arial" pitchFamily="34" charset="0"/>
              <a:buChar char="•"/>
              <a:defRPr/>
            </a:pPr>
            <a:r>
              <a:rPr lang="en-US" sz="4000" dirty="0" smtClean="0"/>
              <a:t>An orchid was delivered to Vicki on your behalf on Wednesday, October 20, 2010.</a:t>
            </a:r>
          </a:p>
          <a:p>
            <a:pPr marL="365760" indent="-256032" eaLnBrk="1" fontAlgn="auto" hangingPunct="1">
              <a:spcAft>
                <a:spcPts val="0"/>
              </a:spcAft>
              <a:buFont typeface="Wingdings 3"/>
              <a:buNone/>
              <a:defRPr/>
            </a:pPr>
            <a:r>
              <a:rPr lang="en-US" sz="4000" dirty="0" smtClean="0"/>
              <a:t>  </a:t>
            </a:r>
          </a:p>
          <a:p>
            <a:pPr marL="365760" indent="-256032" eaLnBrk="1" fontAlgn="auto" hangingPunct="1">
              <a:spcAft>
                <a:spcPts val="0"/>
              </a:spcAft>
              <a:buFont typeface="Wingdings 3"/>
              <a:buNone/>
              <a:defRPr/>
            </a:pPr>
            <a:r>
              <a:rPr lang="en-US" sz="4000" b="1" dirty="0" smtClean="0"/>
              <a:t>Ambassador </a:t>
            </a:r>
            <a:r>
              <a:rPr lang="en-US" sz="4000" b="1" dirty="0" err="1" smtClean="0"/>
              <a:t>Swanee</a:t>
            </a:r>
            <a:r>
              <a:rPr lang="en-US" sz="4000" b="1" dirty="0" smtClean="0"/>
              <a:t> Hunt</a:t>
            </a:r>
            <a:endParaRPr lang="en-US" sz="4000" dirty="0" smtClean="0"/>
          </a:p>
          <a:p>
            <a:pPr marL="365760" indent="-256032" eaLnBrk="1" fontAlgn="auto" hangingPunct="1">
              <a:spcAft>
                <a:spcPts val="0"/>
              </a:spcAft>
              <a:buFont typeface="Wingdings 3"/>
              <a:buNone/>
              <a:defRPr/>
            </a:pPr>
            <a:r>
              <a:rPr lang="en-US" sz="4000" b="1" dirty="0" smtClean="0"/>
              <a:t>*Work:</a:t>
            </a:r>
            <a:r>
              <a:rPr lang="en-US" sz="4000" dirty="0" smtClean="0"/>
              <a:t> (617) 555-5555</a:t>
            </a:r>
          </a:p>
          <a:p>
            <a:pPr marL="365760" indent="-256032" eaLnBrk="1" fontAlgn="auto" hangingPunct="1">
              <a:spcAft>
                <a:spcPts val="0"/>
              </a:spcAft>
              <a:buFont typeface="Wingdings 3"/>
              <a:buNone/>
              <a:defRPr/>
            </a:pPr>
            <a:r>
              <a:rPr lang="en-US" sz="4000" b="1" dirty="0" smtClean="0"/>
              <a:t>  Home:</a:t>
            </a:r>
            <a:r>
              <a:rPr lang="en-US" sz="4000" dirty="0" smtClean="0"/>
              <a:t> (617) 555-5555</a:t>
            </a:r>
          </a:p>
          <a:p>
            <a:pPr marL="365760" indent="-256032" eaLnBrk="1" fontAlgn="auto" hangingPunct="1">
              <a:spcAft>
                <a:spcPts val="0"/>
              </a:spcAft>
              <a:buFont typeface="Wingdings 3"/>
              <a:buNone/>
              <a:defRPr/>
            </a:pPr>
            <a:r>
              <a:rPr lang="en-US" sz="4000" b="1" dirty="0" smtClean="0"/>
              <a:t>  Cell:</a:t>
            </a:r>
            <a:r>
              <a:rPr lang="en-US" sz="4000" dirty="0" smtClean="0"/>
              <a:t> (857) 555-5555</a:t>
            </a:r>
          </a:p>
          <a:p>
            <a:pPr marL="365760" indent="-256032" eaLnBrk="1" fontAlgn="auto" hangingPunct="1">
              <a:spcAft>
                <a:spcPts val="0"/>
              </a:spcAft>
              <a:buFont typeface="Wingdings 3"/>
              <a:buNone/>
              <a:defRPr/>
            </a:pPr>
            <a:r>
              <a:rPr lang="en-US" sz="4000" dirty="0" smtClean="0"/>
              <a:t> </a:t>
            </a:r>
          </a:p>
          <a:p>
            <a:pPr marL="365760" indent="-256032" eaLnBrk="1" fontAlgn="auto" hangingPunct="1">
              <a:spcAft>
                <a:spcPts val="0"/>
              </a:spcAft>
              <a:buFont typeface="Arial" pitchFamily="34" charset="0"/>
              <a:buChar char="•"/>
              <a:defRPr/>
            </a:pPr>
            <a:r>
              <a:rPr lang="en-US" sz="4000" dirty="0" smtClean="0"/>
              <a:t>Please call and thank Ambassador </a:t>
            </a:r>
            <a:r>
              <a:rPr lang="en-US" sz="4000" dirty="0" err="1" smtClean="0"/>
              <a:t>Swanee</a:t>
            </a:r>
            <a:r>
              <a:rPr lang="en-US" sz="4000" dirty="0" smtClean="0"/>
              <a:t> Hunt for co-hosting the Women LEAD Luncheon on Tuesday, October 19.</a:t>
            </a:r>
          </a:p>
          <a:p>
            <a:pPr marL="365760" indent="-256032" eaLnBrk="1" fontAlgn="auto" hangingPunct="1">
              <a:spcAft>
                <a:spcPts val="0"/>
              </a:spcAft>
              <a:buFont typeface="Arial" pitchFamily="34" charset="0"/>
              <a:buChar char="•"/>
              <a:defRPr/>
            </a:pPr>
            <a:r>
              <a:rPr lang="en-US" sz="4000" dirty="0" smtClean="0"/>
              <a:t>This event raised $50,000 for the DCCC.</a:t>
            </a:r>
          </a:p>
          <a:p>
            <a:pPr marL="365760" indent="-256032" eaLnBrk="1" fontAlgn="auto" hangingPunct="1">
              <a:spcAft>
                <a:spcPts val="0"/>
              </a:spcAft>
              <a:buFont typeface="Arial" pitchFamily="34" charset="0"/>
              <a:buChar char="•"/>
              <a:defRPr/>
            </a:pPr>
            <a:r>
              <a:rPr lang="en-US" sz="4000" dirty="0" smtClean="0"/>
              <a:t>An orchid will be delivered to </a:t>
            </a:r>
            <a:r>
              <a:rPr lang="en-US" sz="4000" dirty="0" err="1" smtClean="0"/>
              <a:t>Swanee</a:t>
            </a:r>
            <a:r>
              <a:rPr lang="en-US" sz="4000" dirty="0" smtClean="0"/>
              <a:t> on your behalf on Wednesday, October 20, 2010.</a:t>
            </a:r>
          </a:p>
          <a:p>
            <a:pPr marL="365760" indent="-256032" eaLnBrk="1" fontAlgn="auto" hangingPunct="1">
              <a:spcAft>
                <a:spcPts val="0"/>
              </a:spcAft>
              <a:buFont typeface="Wingdings 3"/>
              <a:buChar char=""/>
              <a:defRPr/>
            </a:pPr>
            <a:r>
              <a:rPr lang="en-US" dirty="0" smtClean="0"/>
              <a:t> </a:t>
            </a:r>
          </a:p>
          <a:p>
            <a:pPr marL="365760" indent="-256032" eaLnBrk="1" fontAlgn="auto" hangingPunct="1">
              <a:spcAft>
                <a:spcPts val="0"/>
              </a:spcAft>
              <a:buFont typeface="Wingdings 3"/>
              <a:buChar char=""/>
              <a:defRPr/>
            </a:pPr>
            <a:endParaRPr lang="en-US" dirty="0"/>
          </a:p>
        </p:txBody>
      </p:sp>
      <p:sp>
        <p:nvSpPr>
          <p:cNvPr id="26626" name="Rectangle 2"/>
          <p:cNvSpPr>
            <a:spLocks noGrp="1" noChangeArrowheads="1"/>
          </p:cNvSpPr>
          <p:nvPr>
            <p:ph type="title"/>
          </p:nvPr>
        </p:nvSpPr>
        <p:spPr>
          <a:xfrm>
            <a:off x="457200" y="152400"/>
            <a:ext cx="8229600" cy="990600"/>
          </a:xfrm>
        </p:spPr>
        <p:txBody>
          <a:bodyPr/>
          <a:lstStyle/>
          <a:p>
            <a:pPr eaLnBrk="1" fontAlgn="auto" hangingPunct="1">
              <a:spcAft>
                <a:spcPts val="0"/>
              </a:spcAft>
              <a:defRPr/>
            </a:pPr>
            <a:r>
              <a:rPr lang="en-US" dirty="0" smtClean="0"/>
              <a:t>NP Thank You Memo</a:t>
            </a:r>
            <a:endParaRPr lang="en-US" dirty="0"/>
          </a:p>
        </p:txBody>
      </p:sp>
      <p:sp>
        <p:nvSpPr>
          <p:cNvPr id="93188"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3C9F79B-3595-46DC-A645-2776806CA8DE}" type="slidenum">
              <a:rPr lang="en-US" smtClean="0"/>
              <a:pPr/>
              <a:t>80</a:t>
            </a:fld>
            <a:endParaRPr lang="en-US"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Content Placeholder 1"/>
          <p:cNvSpPr>
            <a:spLocks noGrp="1"/>
          </p:cNvSpPr>
          <p:nvPr>
            <p:ph idx="1"/>
          </p:nvPr>
        </p:nvSpPr>
        <p:spPr/>
        <p:txBody>
          <a:bodyPr/>
          <a:lstStyle/>
          <a:p>
            <a:pPr eaLnBrk="1" hangingPunct="1"/>
            <a:r>
              <a:rPr lang="en-US" dirty="0" smtClean="0"/>
              <a:t>Once you have collected all of the needed information for the TY </a:t>
            </a:r>
            <a:r>
              <a:rPr lang="en-US" dirty="0" smtClean="0"/>
              <a:t>memo, and it has been approved, </a:t>
            </a:r>
            <a:r>
              <a:rPr lang="en-US" dirty="0" smtClean="0"/>
              <a:t>email it to </a:t>
            </a:r>
            <a:r>
              <a:rPr lang="en-US" dirty="0" smtClean="0"/>
              <a:t>Johana, </a:t>
            </a:r>
            <a:r>
              <a:rPr lang="en-US" dirty="0" smtClean="0"/>
              <a:t>who will compile it into the Master NP TY Memo</a:t>
            </a:r>
          </a:p>
          <a:p>
            <a:pPr eaLnBrk="1" hangingPunct="1"/>
            <a:r>
              <a:rPr lang="en-US" dirty="0" smtClean="0"/>
              <a:t>Johana will </a:t>
            </a:r>
            <a:r>
              <a:rPr lang="en-US" dirty="0" smtClean="0"/>
              <a:t>track which calls have been made and which are still outstanding</a:t>
            </a:r>
          </a:p>
          <a:p>
            <a:pPr eaLnBrk="1" hangingPunct="1"/>
            <a:r>
              <a:rPr lang="en-US" dirty="0" smtClean="0"/>
              <a:t>NOTE: TRIPLE CHECK YOUR NUMBERS!!!!</a:t>
            </a:r>
          </a:p>
          <a:p>
            <a:pPr lvl="1" eaLnBrk="1" hangingPunct="1"/>
            <a:r>
              <a:rPr lang="en-US" dirty="0" smtClean="0"/>
              <a:t>Courtney has </a:t>
            </a:r>
            <a:r>
              <a:rPr lang="en-US" dirty="0" smtClean="0"/>
              <a:t>a list of all MOC cell numbers, so please ask him for the MOC cell if you do not have it</a:t>
            </a:r>
          </a:p>
          <a:p>
            <a:pPr lvl="1" eaLnBrk="1" hangingPunct="1"/>
            <a:endParaRPr lang="en-US" dirty="0" smtClean="0"/>
          </a:p>
          <a:p>
            <a:pPr eaLnBrk="1" hangingPunct="1">
              <a:buFont typeface="Wingdings 3" pitchFamily="18" charset="2"/>
              <a:buNone/>
            </a:pPr>
            <a:endParaRPr lang="en-US" dirty="0"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NP Thank You Memo</a:t>
            </a:r>
            <a:endParaRPr lang="en-US" dirty="0"/>
          </a:p>
        </p:txBody>
      </p:sp>
      <p:sp>
        <p:nvSpPr>
          <p:cNvPr id="9421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A709D73-2C20-44ED-BF4E-30AF2C1F8FFF}" type="slidenum">
              <a:rPr lang="en-US" smtClean="0"/>
              <a:pPr/>
              <a:t>81</a:t>
            </a:fld>
            <a:endParaRPr lang="en-US"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365760" indent="-256032" eaLnBrk="1" fontAlgn="auto" hangingPunct="1">
              <a:spcAft>
                <a:spcPts val="0"/>
              </a:spcAft>
              <a:buFont typeface="Wingdings 3"/>
              <a:buChar char=""/>
              <a:defRPr/>
            </a:pPr>
            <a:r>
              <a:rPr lang="en-US" dirty="0" smtClean="0"/>
              <a:t>Katherine will send around a list of materials needed for events and when they are due. </a:t>
            </a:r>
          </a:p>
          <a:p>
            <a:pPr marL="365760" indent="-256032" eaLnBrk="1" fontAlgn="auto" hangingPunct="1">
              <a:spcAft>
                <a:spcPts val="0"/>
              </a:spcAft>
              <a:buFont typeface="Wingdings 3"/>
              <a:buChar char=""/>
              <a:defRPr/>
            </a:pPr>
            <a:r>
              <a:rPr lang="en-US" dirty="0" smtClean="0"/>
              <a:t>Once you have FINAL, APPROVED versions of all of your materials, email the following to </a:t>
            </a:r>
            <a:r>
              <a:rPr lang="en-US" dirty="0" smtClean="0"/>
              <a:t>Kellie:</a:t>
            </a:r>
            <a:endParaRPr lang="en-US" dirty="0" smtClean="0"/>
          </a:p>
          <a:p>
            <a:pPr marL="621792" lvl="1" eaLnBrk="1" fontAlgn="auto" hangingPunct="1">
              <a:spcBef>
                <a:spcPts val="324"/>
              </a:spcBef>
              <a:spcAft>
                <a:spcPts val="0"/>
              </a:spcAft>
              <a:buFont typeface="Verdana"/>
              <a:buChar char="◦"/>
              <a:defRPr/>
            </a:pPr>
            <a:r>
              <a:rPr lang="en-US" dirty="0" smtClean="0"/>
              <a:t>NP Main Briefing</a:t>
            </a:r>
          </a:p>
          <a:p>
            <a:pPr marL="621792" lvl="1" eaLnBrk="1" fontAlgn="auto" hangingPunct="1">
              <a:spcBef>
                <a:spcPts val="324"/>
              </a:spcBef>
              <a:spcAft>
                <a:spcPts val="0"/>
              </a:spcAft>
              <a:buFont typeface="Verdana"/>
              <a:buChar char="◦"/>
              <a:defRPr/>
            </a:pPr>
            <a:r>
              <a:rPr lang="en-US" dirty="0" smtClean="0"/>
              <a:t>NP Attendee Briefing</a:t>
            </a:r>
          </a:p>
          <a:p>
            <a:pPr marL="621792" lvl="1" eaLnBrk="1" fontAlgn="auto" hangingPunct="1">
              <a:spcBef>
                <a:spcPts val="324"/>
              </a:spcBef>
              <a:spcAft>
                <a:spcPts val="0"/>
              </a:spcAft>
              <a:buFont typeface="Verdana"/>
              <a:buChar char="◦"/>
              <a:defRPr/>
            </a:pPr>
            <a:r>
              <a:rPr lang="en-US" dirty="0" smtClean="0"/>
              <a:t>NP Cards</a:t>
            </a:r>
          </a:p>
          <a:p>
            <a:pPr marL="365760" lvl="1" indent="-256032" eaLnBrk="1" fontAlgn="auto" hangingPunct="1">
              <a:spcBef>
                <a:spcPts val="400"/>
              </a:spcBef>
              <a:spcAft>
                <a:spcPts val="0"/>
              </a:spcAft>
              <a:buSzPct val="68000"/>
              <a:buFont typeface="Wingdings 3"/>
              <a:buChar char=""/>
              <a:defRPr/>
            </a:pPr>
            <a:r>
              <a:rPr lang="en-US" sz="2700" dirty="0" smtClean="0"/>
              <a:t>Kellie will </a:t>
            </a:r>
            <a:r>
              <a:rPr lang="en-US" sz="2700" dirty="0" smtClean="0"/>
              <a:t>already have:</a:t>
            </a:r>
          </a:p>
          <a:p>
            <a:pPr marL="621792" lvl="1" eaLnBrk="1" fontAlgn="auto" hangingPunct="1">
              <a:spcBef>
                <a:spcPts val="324"/>
              </a:spcBef>
              <a:spcAft>
                <a:spcPts val="0"/>
              </a:spcAft>
              <a:buSzPct val="68000"/>
              <a:buFont typeface="Verdana"/>
              <a:buChar char="◦"/>
              <a:defRPr/>
            </a:pPr>
            <a:r>
              <a:rPr lang="en-US" dirty="0" smtClean="0"/>
              <a:t>Talking Points (from </a:t>
            </a:r>
            <a:r>
              <a:rPr lang="en-US" dirty="0" err="1" smtClean="0"/>
              <a:t>Comm</a:t>
            </a:r>
            <a:r>
              <a:rPr lang="en-US" dirty="0" smtClean="0"/>
              <a:t>)</a:t>
            </a:r>
          </a:p>
          <a:p>
            <a:pPr marL="621792" lvl="1" eaLnBrk="1" fontAlgn="auto" hangingPunct="1">
              <a:spcBef>
                <a:spcPts val="324"/>
              </a:spcBef>
              <a:spcAft>
                <a:spcPts val="0"/>
              </a:spcAft>
              <a:buSzPct val="68000"/>
              <a:buFont typeface="Verdana"/>
              <a:buChar char="◦"/>
              <a:defRPr/>
            </a:pPr>
            <a:r>
              <a:rPr lang="en-US" dirty="0" smtClean="0"/>
              <a:t>Political Memo (from Political)</a:t>
            </a:r>
          </a:p>
          <a:p>
            <a:pPr marL="621792" lvl="1" eaLnBrk="1" fontAlgn="auto" hangingPunct="1">
              <a:spcBef>
                <a:spcPts val="324"/>
              </a:spcBef>
              <a:spcAft>
                <a:spcPts val="0"/>
              </a:spcAft>
              <a:buSzPct val="68000"/>
              <a:buFont typeface="Verdana"/>
              <a:buChar char="◦"/>
              <a:defRPr/>
            </a:pPr>
            <a:r>
              <a:rPr lang="en-US" dirty="0" smtClean="0"/>
              <a:t>TY Memo</a:t>
            </a:r>
          </a:p>
          <a:p>
            <a:pPr marL="621792" lvl="1" eaLnBrk="1" fontAlgn="auto" hangingPunct="1">
              <a:spcBef>
                <a:spcPts val="324"/>
              </a:spcBef>
              <a:spcAft>
                <a:spcPts val="0"/>
              </a:spcAft>
              <a:buFont typeface="Verdana"/>
              <a:buNone/>
              <a:defRPr/>
            </a:pPr>
            <a:endParaRPr lang="en-US" dirty="0" smtClean="0"/>
          </a:p>
          <a:p>
            <a:pPr marL="621792" lvl="1" eaLnBrk="1" fontAlgn="auto" hangingPunct="1">
              <a:spcBef>
                <a:spcPts val="324"/>
              </a:spcBef>
              <a:spcAft>
                <a:spcPts val="0"/>
              </a:spcAft>
              <a:buFont typeface="Verdana"/>
              <a:buChar char="◦"/>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NP Briefings- </a:t>
            </a:r>
            <a:endParaRPr lang="en-US" dirty="0"/>
          </a:p>
        </p:txBody>
      </p:sp>
      <p:sp>
        <p:nvSpPr>
          <p:cNvPr id="95236"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254D86C-2CA3-4621-93DF-F792AB9CB70C}" type="slidenum">
              <a:rPr lang="en-US" smtClean="0"/>
              <a:pPr/>
              <a:t>82</a:t>
            </a:fld>
            <a:endParaRPr lang="en-US"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65760" indent="-256032" eaLnBrk="1" fontAlgn="auto" hangingPunct="1">
              <a:spcAft>
                <a:spcPts val="0"/>
              </a:spcAft>
              <a:buFont typeface="Wingdings 3"/>
              <a:buChar char=""/>
              <a:defRPr/>
            </a:pPr>
            <a:r>
              <a:rPr lang="en-US" dirty="0" smtClean="0"/>
              <a:t>Kellie will </a:t>
            </a:r>
            <a:r>
              <a:rPr lang="en-US" dirty="0" smtClean="0"/>
              <a:t>then email all of the Final items to NP’s office </a:t>
            </a:r>
          </a:p>
          <a:p>
            <a:pPr marL="365760" lvl="1" indent="-256032" eaLnBrk="1" fontAlgn="auto" hangingPunct="1">
              <a:spcBef>
                <a:spcPts val="400"/>
              </a:spcBef>
              <a:spcAft>
                <a:spcPts val="0"/>
              </a:spcAft>
              <a:buSzPct val="68000"/>
              <a:buFont typeface="Wingdings 3"/>
              <a:buChar char=""/>
              <a:defRPr/>
            </a:pPr>
            <a:r>
              <a:rPr lang="en-US" sz="2700" dirty="0" smtClean="0"/>
              <a:t>All of this also needs to be sent to </a:t>
            </a:r>
            <a:r>
              <a:rPr lang="en-US" sz="2700" dirty="0" smtClean="0"/>
              <a:t>Kellie for</a:t>
            </a:r>
            <a:r>
              <a:rPr lang="en-US" sz="2700" dirty="0" smtClean="0"/>
              <a:t>…</a:t>
            </a:r>
          </a:p>
          <a:p>
            <a:pPr marL="621792" lvl="1" eaLnBrk="1" fontAlgn="auto" hangingPunct="1">
              <a:spcBef>
                <a:spcPts val="324"/>
              </a:spcBef>
              <a:spcAft>
                <a:spcPts val="0"/>
              </a:spcAft>
              <a:buFont typeface="Verdana"/>
              <a:buNone/>
              <a:defRPr/>
            </a:pPr>
            <a:endParaRPr lang="en-US" dirty="0"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NP Briefings- </a:t>
            </a:r>
            <a:endParaRPr lang="en-US" dirty="0"/>
          </a:p>
        </p:txBody>
      </p:sp>
      <p:sp>
        <p:nvSpPr>
          <p:cNvPr id="96260"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9015657C-96B3-4372-B4AA-2F605C9916CE}" type="slidenum">
              <a:rPr lang="en-US" smtClean="0"/>
              <a:pPr/>
              <a:t>83</a:t>
            </a:fld>
            <a:endParaRPr lang="en-US"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ubtitle 2"/>
          <p:cNvSpPr>
            <a:spLocks noGrp="1"/>
          </p:cNvSpPr>
          <p:nvPr>
            <p:ph type="subTitle" idx="1"/>
          </p:nvPr>
        </p:nvSpPr>
        <p:spPr>
          <a:xfrm>
            <a:off x="3200400" y="914400"/>
            <a:ext cx="5267325" cy="5715000"/>
          </a:xfrm>
        </p:spPr>
        <p:txBody>
          <a:bodyPr/>
          <a:lstStyle/>
          <a:p>
            <a:pPr marR="0" algn="l" eaLnBrk="1" hangingPunct="1"/>
            <a:r>
              <a:rPr lang="en-US" sz="1600" b="1" u="sng" dirty="0" smtClean="0"/>
              <a:t>2 copies of the following</a:t>
            </a:r>
            <a:r>
              <a:rPr lang="en-US" sz="1600" b="1" dirty="0" smtClean="0"/>
              <a:t>: (Regional)</a:t>
            </a:r>
            <a:endParaRPr lang="en-US" sz="1600" dirty="0" smtClean="0"/>
          </a:p>
          <a:p>
            <a:pPr marR="0" algn="l" eaLnBrk="1" hangingPunct="1"/>
            <a:r>
              <a:rPr lang="en-US" sz="1600" dirty="0" smtClean="0"/>
              <a:t>Main Briefing</a:t>
            </a:r>
          </a:p>
          <a:p>
            <a:pPr marR="0" algn="l" eaLnBrk="1" hangingPunct="1"/>
            <a:r>
              <a:rPr lang="en-US" sz="1600" dirty="0" smtClean="0"/>
              <a:t>Attendee Briefing</a:t>
            </a:r>
          </a:p>
          <a:p>
            <a:pPr marR="0" algn="l" eaLnBrk="1" hangingPunct="1"/>
            <a:r>
              <a:rPr lang="en-US" sz="1600" dirty="0" smtClean="0"/>
              <a:t>Event Cards (timeline, acknowledgements, table card) </a:t>
            </a:r>
          </a:p>
          <a:p>
            <a:pPr marR="0" algn="l" eaLnBrk="1" hangingPunct="1"/>
            <a:r>
              <a:rPr lang="en-US" sz="1600" dirty="0" smtClean="0"/>
              <a:t>Talking points</a:t>
            </a:r>
          </a:p>
          <a:p>
            <a:pPr marR="0" algn="l" eaLnBrk="1" hangingPunct="1"/>
            <a:r>
              <a:rPr lang="en-US" sz="1600" dirty="0" smtClean="0"/>
              <a:t>Event Spreadsheet</a:t>
            </a:r>
          </a:p>
          <a:p>
            <a:pPr marR="0" algn="l" eaLnBrk="1" hangingPunct="1"/>
            <a:r>
              <a:rPr lang="en-US" sz="1600" dirty="0" smtClean="0"/>
              <a:t>Political Memo</a:t>
            </a:r>
          </a:p>
          <a:p>
            <a:pPr marR="0" algn="l" eaLnBrk="1" hangingPunct="1"/>
            <a:r>
              <a:rPr lang="en-US" sz="1600" dirty="0" smtClean="0"/>
              <a:t>Thank You Memo</a:t>
            </a:r>
          </a:p>
          <a:p>
            <a:pPr marR="0" algn="l" eaLnBrk="1" hangingPunct="1"/>
            <a:r>
              <a:rPr lang="en-US" sz="1600" dirty="0" smtClean="0"/>
              <a:t> </a:t>
            </a:r>
            <a:r>
              <a:rPr lang="en-US" sz="1600" b="1" u="sng" dirty="0" smtClean="0"/>
              <a:t>1 copy of the following</a:t>
            </a:r>
            <a:r>
              <a:rPr lang="en-US" sz="1600" b="1" dirty="0" smtClean="0"/>
              <a:t>: (Katherine)</a:t>
            </a:r>
            <a:endParaRPr lang="en-US" sz="1600" dirty="0" smtClean="0"/>
          </a:p>
          <a:p>
            <a:pPr marR="0" algn="l" eaLnBrk="1" hangingPunct="1"/>
            <a:r>
              <a:rPr lang="en-US" sz="1600" dirty="0" smtClean="0"/>
              <a:t>Long Term</a:t>
            </a:r>
          </a:p>
          <a:p>
            <a:pPr marR="0" algn="l" eaLnBrk="1" hangingPunct="1"/>
            <a:r>
              <a:rPr lang="en-US" sz="1600" dirty="0" smtClean="0"/>
              <a:t>Block Calendar</a:t>
            </a:r>
          </a:p>
          <a:p>
            <a:pPr marR="0" algn="l" eaLnBrk="1" hangingPunct="1"/>
            <a:r>
              <a:rPr lang="en-US" sz="1600" dirty="0" smtClean="0"/>
              <a:t>Finance Plan</a:t>
            </a:r>
          </a:p>
          <a:p>
            <a:pPr marR="0" algn="l" eaLnBrk="1" hangingPunct="1"/>
            <a:r>
              <a:rPr lang="en-US" sz="1600" dirty="0" smtClean="0"/>
              <a:t>Snap</a:t>
            </a:r>
          </a:p>
          <a:p>
            <a:pPr marR="0" algn="l" eaLnBrk="1" hangingPunct="1"/>
            <a:r>
              <a:rPr lang="en-US" sz="1600" dirty="0" smtClean="0"/>
              <a:t> </a:t>
            </a:r>
          </a:p>
          <a:p>
            <a:pPr marR="0" algn="l" eaLnBrk="1" hangingPunct="1"/>
            <a:endParaRPr lang="en-US" sz="1600" b="1" dirty="0" smtClean="0"/>
          </a:p>
          <a:p>
            <a:pPr marR="0" algn="l" eaLnBrk="1" hangingPunct="1"/>
            <a:endParaRPr lang="en-US" sz="1600" b="1" dirty="0" smtClean="0"/>
          </a:p>
          <a:p>
            <a:pPr marR="0" algn="l" eaLnBrk="1" hangingPunct="1"/>
            <a:r>
              <a:rPr lang="en-US" sz="1600" b="1" dirty="0" smtClean="0"/>
              <a:t>*Include 5 or 6 extra cards – blank</a:t>
            </a:r>
          </a:p>
          <a:p>
            <a:pPr marR="0" algn="l" eaLnBrk="1" hangingPunct="1"/>
            <a:endParaRPr lang="en-US" sz="1600" dirty="0" smtClean="0"/>
          </a:p>
        </p:txBody>
      </p:sp>
      <p:sp>
        <p:nvSpPr>
          <p:cNvPr id="2" name="Title 1"/>
          <p:cNvSpPr>
            <a:spLocks noGrp="1"/>
          </p:cNvSpPr>
          <p:nvPr>
            <p:ph type="ctrTitle"/>
          </p:nvPr>
        </p:nvSpPr>
        <p:spPr>
          <a:xfrm>
            <a:off x="3429000" y="228600"/>
            <a:ext cx="5105400" cy="838200"/>
          </a:xfrm>
        </p:spPr>
        <p:txBody>
          <a:bodyPr/>
          <a:lstStyle/>
          <a:p>
            <a:pPr eaLnBrk="1" fontAlgn="auto" hangingPunct="1">
              <a:spcAft>
                <a:spcPts val="0"/>
              </a:spcAft>
              <a:defRPr/>
            </a:pPr>
            <a:r>
              <a:rPr lang="en-US" dirty="0" smtClean="0"/>
              <a:t>“The Book”</a:t>
            </a:r>
            <a:endParaRPr lang="en-US" dirty="0"/>
          </a:p>
        </p:txBody>
      </p:sp>
      <p:pic>
        <p:nvPicPr>
          <p:cNvPr id="97284" name="Picture 3" descr="Devil.jpg"/>
          <p:cNvPicPr>
            <a:picLocks noChangeAspect="1"/>
          </p:cNvPicPr>
          <p:nvPr/>
        </p:nvPicPr>
        <p:blipFill>
          <a:blip r:embed="rId2" cstate="print"/>
          <a:srcRect/>
          <a:stretch>
            <a:fillRect/>
          </a:stretch>
        </p:blipFill>
        <p:spPr bwMode="auto">
          <a:xfrm>
            <a:off x="304800" y="1066800"/>
            <a:ext cx="2867025" cy="4318000"/>
          </a:xfrm>
          <a:prstGeom prst="rect">
            <a:avLst/>
          </a:prstGeom>
          <a:noFill/>
          <a:ln w="9525">
            <a:noFill/>
            <a:miter lim="800000"/>
            <a:headEnd/>
            <a:tailEnd/>
          </a:ln>
        </p:spPr>
      </p:pic>
      <p:sp>
        <p:nvSpPr>
          <p:cNvPr id="97285"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9987EF4-4577-4D07-AA8B-95101042D34F}" type="slidenum">
              <a:rPr lang="en-US" smtClean="0"/>
              <a:pPr/>
              <a:t>84</a:t>
            </a:fld>
            <a:endParaRPr lang="en-US"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300"/>
          </a:xfrm>
        </p:spPr>
        <p:txBody>
          <a:bodyPr>
            <a:normAutofit/>
          </a:bodyPr>
          <a:lstStyle/>
          <a:p>
            <a:pPr marL="365760" indent="-256032" eaLnBrk="1" fontAlgn="auto" hangingPunct="1">
              <a:spcAft>
                <a:spcPts val="0"/>
              </a:spcAft>
              <a:buFont typeface="Wingdings 3"/>
              <a:buChar char=""/>
              <a:defRPr/>
            </a:pPr>
            <a:r>
              <a:rPr lang="en-US" sz="1800" dirty="0" smtClean="0"/>
              <a:t>Materials Needed (Events):</a:t>
            </a:r>
          </a:p>
          <a:p>
            <a:pPr marL="621792" lvl="1" eaLnBrk="1" fontAlgn="auto" hangingPunct="1">
              <a:spcBef>
                <a:spcPts val="324"/>
              </a:spcBef>
              <a:spcAft>
                <a:spcPts val="0"/>
              </a:spcAft>
              <a:buFont typeface="Verdana"/>
              <a:buChar char="◦"/>
              <a:defRPr/>
            </a:pPr>
            <a:r>
              <a:rPr lang="en-US" sz="1800" dirty="0" smtClean="0"/>
              <a:t>Main Briefing</a:t>
            </a:r>
          </a:p>
          <a:p>
            <a:pPr marL="621792" lvl="1" eaLnBrk="1" fontAlgn="auto" hangingPunct="1">
              <a:spcBef>
                <a:spcPts val="324"/>
              </a:spcBef>
              <a:spcAft>
                <a:spcPts val="0"/>
              </a:spcAft>
              <a:buFont typeface="Verdana"/>
              <a:buChar char="◦"/>
              <a:defRPr/>
            </a:pPr>
            <a:r>
              <a:rPr lang="en-US" sz="1800" dirty="0" smtClean="0"/>
              <a:t>Attendee Briefing</a:t>
            </a:r>
          </a:p>
          <a:p>
            <a:pPr marL="621792" lvl="1" eaLnBrk="1" fontAlgn="auto" hangingPunct="1">
              <a:spcBef>
                <a:spcPts val="324"/>
              </a:spcBef>
              <a:spcAft>
                <a:spcPts val="0"/>
              </a:spcAft>
              <a:buFont typeface="Verdana"/>
              <a:buChar char="◦"/>
              <a:defRPr/>
            </a:pPr>
            <a:r>
              <a:rPr lang="en-US" sz="1800" dirty="0" smtClean="0"/>
              <a:t>Table Card (if seated dinner)</a:t>
            </a:r>
          </a:p>
          <a:p>
            <a:pPr marL="621792" lvl="1" eaLnBrk="1" fontAlgn="auto" hangingPunct="1">
              <a:spcBef>
                <a:spcPts val="324"/>
              </a:spcBef>
              <a:spcAft>
                <a:spcPts val="0"/>
              </a:spcAft>
              <a:buFont typeface="Verdana"/>
              <a:buChar char="◦"/>
              <a:defRPr/>
            </a:pPr>
            <a:r>
              <a:rPr lang="en-US" sz="1800" dirty="0" smtClean="0"/>
              <a:t>Timeline Card</a:t>
            </a:r>
          </a:p>
          <a:p>
            <a:pPr marL="621792" lvl="1" eaLnBrk="1" fontAlgn="auto" hangingPunct="1">
              <a:spcBef>
                <a:spcPts val="324"/>
              </a:spcBef>
              <a:spcAft>
                <a:spcPts val="0"/>
              </a:spcAft>
              <a:buFont typeface="Verdana"/>
              <a:buChar char="◦"/>
              <a:defRPr/>
            </a:pPr>
            <a:r>
              <a:rPr lang="en-US" sz="1800" dirty="0" smtClean="0"/>
              <a:t>Acknowledgement Card</a:t>
            </a:r>
          </a:p>
          <a:p>
            <a:pPr marL="621792" lvl="1" eaLnBrk="1" fontAlgn="auto" hangingPunct="1">
              <a:spcBef>
                <a:spcPts val="324"/>
              </a:spcBef>
              <a:spcAft>
                <a:spcPts val="0"/>
              </a:spcAft>
              <a:buFont typeface="Verdana"/>
              <a:buChar char="◦"/>
              <a:defRPr/>
            </a:pPr>
            <a:r>
              <a:rPr lang="en-US" sz="1800" dirty="0" smtClean="0"/>
              <a:t>Talking Points (Communications)</a:t>
            </a:r>
          </a:p>
          <a:p>
            <a:pPr marL="621792" lvl="1" eaLnBrk="1" fontAlgn="auto" hangingPunct="1">
              <a:spcBef>
                <a:spcPts val="324"/>
              </a:spcBef>
              <a:spcAft>
                <a:spcPts val="0"/>
              </a:spcAft>
              <a:buFont typeface="Verdana"/>
              <a:buChar char="◦"/>
              <a:defRPr/>
            </a:pPr>
            <a:r>
              <a:rPr lang="en-US" sz="1800" dirty="0" smtClean="0"/>
              <a:t>Political Memo (Political)	</a:t>
            </a:r>
          </a:p>
          <a:p>
            <a:pPr marL="621792" lvl="1" eaLnBrk="1" fontAlgn="auto" hangingPunct="1">
              <a:spcBef>
                <a:spcPts val="324"/>
              </a:spcBef>
              <a:spcAft>
                <a:spcPts val="0"/>
              </a:spcAft>
              <a:buFont typeface="Verdana"/>
              <a:buChar char="◦"/>
              <a:defRPr/>
            </a:pPr>
            <a:r>
              <a:rPr lang="en-US" sz="1800" dirty="0" smtClean="0"/>
              <a:t>Thank You Memo</a:t>
            </a:r>
          </a:p>
          <a:p>
            <a:pPr marL="365760" lvl="1" indent="-256032" eaLnBrk="1" fontAlgn="auto" hangingPunct="1">
              <a:spcBef>
                <a:spcPts val="400"/>
              </a:spcBef>
              <a:spcAft>
                <a:spcPts val="0"/>
              </a:spcAft>
              <a:buSzPct val="68000"/>
              <a:buFont typeface="Wingdings 3"/>
              <a:buChar char=""/>
              <a:defRPr/>
            </a:pPr>
            <a:r>
              <a:rPr lang="en-US" sz="1800" dirty="0" smtClean="0"/>
              <a:t>Materials Needed (Meetings):</a:t>
            </a:r>
          </a:p>
          <a:p>
            <a:pPr marL="621792" lvl="1" eaLnBrk="1" fontAlgn="auto" hangingPunct="1">
              <a:spcBef>
                <a:spcPts val="324"/>
              </a:spcBef>
              <a:spcAft>
                <a:spcPts val="0"/>
              </a:spcAft>
              <a:buSzPct val="68000"/>
              <a:buFont typeface="Verdana"/>
              <a:buChar char="◦"/>
              <a:defRPr/>
            </a:pPr>
            <a:r>
              <a:rPr lang="en-US" sz="1800" dirty="0" smtClean="0"/>
              <a:t>Main Briefing</a:t>
            </a:r>
          </a:p>
          <a:p>
            <a:pPr marL="621792" lvl="1" eaLnBrk="1" fontAlgn="auto" hangingPunct="1">
              <a:spcBef>
                <a:spcPts val="324"/>
              </a:spcBef>
              <a:spcAft>
                <a:spcPts val="0"/>
              </a:spcAft>
              <a:buSzPct val="68000"/>
              <a:buFont typeface="Verdana"/>
              <a:buChar char="◦"/>
              <a:defRPr/>
            </a:pPr>
            <a:r>
              <a:rPr lang="en-US" sz="1800" dirty="0" smtClean="0"/>
              <a:t>Meeting Card</a:t>
            </a:r>
          </a:p>
          <a:p>
            <a:pPr marL="621792" lvl="1" eaLnBrk="1" fontAlgn="auto" hangingPunct="1">
              <a:spcBef>
                <a:spcPts val="324"/>
              </a:spcBef>
              <a:spcAft>
                <a:spcPts val="0"/>
              </a:spcAft>
              <a:buSzPct val="68000"/>
              <a:buFont typeface="Verdana"/>
              <a:buChar char="◦"/>
              <a:defRPr/>
            </a:pPr>
            <a:endParaRPr lang="en-US" sz="2000" dirty="0" smtClean="0"/>
          </a:p>
          <a:p>
            <a:pPr marL="365760" indent="-256032" eaLnBrk="1" fontAlgn="auto" hangingPunct="1">
              <a:spcAft>
                <a:spcPts val="0"/>
              </a:spcAft>
              <a:buFont typeface="Wingdings 3"/>
              <a:buChar char=""/>
              <a:defRPr/>
            </a:pP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smtClean="0"/>
              <a:t>Chairman Israel Briefings</a:t>
            </a:r>
            <a:endParaRPr lang="en-US" dirty="0"/>
          </a:p>
        </p:txBody>
      </p:sp>
      <p:sp>
        <p:nvSpPr>
          <p:cNvPr id="98308"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604C0D9-0CF5-42C3-81CA-C0A2EC9AB758}" type="slidenum">
              <a:rPr lang="en-US" smtClean="0"/>
              <a:pPr/>
              <a:t>85</a:t>
            </a:fld>
            <a:endParaRPr lang="en-US"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t>Chairman Israel Briefings</a:t>
            </a:r>
            <a:endParaRPr lang="en-US" dirty="0"/>
          </a:p>
        </p:txBody>
      </p:sp>
      <p:pic>
        <p:nvPicPr>
          <p:cNvPr id="99331" name="Picture 3"/>
          <p:cNvPicPr>
            <a:picLocks noGrp="1" noChangeAspect="1" noChangeArrowheads="1"/>
          </p:cNvPicPr>
          <p:nvPr>
            <p:ph idx="1"/>
          </p:nvPr>
        </p:nvPicPr>
        <p:blipFill>
          <a:blip r:embed="rId2" cstate="print"/>
          <a:srcRect l="17380" t="22833" r="18433" b="9821"/>
          <a:stretch>
            <a:fillRect/>
          </a:stretch>
        </p:blipFill>
        <p:spPr>
          <a:xfrm>
            <a:off x="304800" y="1600200"/>
            <a:ext cx="4648200" cy="3048000"/>
          </a:xfrm>
          <a:noFill/>
        </p:spPr>
      </p:pic>
      <p:pic>
        <p:nvPicPr>
          <p:cNvPr id="99332" name="Picture 4"/>
          <p:cNvPicPr>
            <a:picLocks noChangeAspect="1" noChangeArrowheads="1"/>
          </p:cNvPicPr>
          <p:nvPr/>
        </p:nvPicPr>
        <p:blipFill>
          <a:blip r:embed="rId3" cstate="print"/>
          <a:srcRect l="19376" t="25999" r="54375" b="23000"/>
          <a:stretch>
            <a:fillRect/>
          </a:stretch>
        </p:blipFill>
        <p:spPr bwMode="auto">
          <a:xfrm>
            <a:off x="5486400" y="1828800"/>
            <a:ext cx="2333625" cy="2835275"/>
          </a:xfrm>
          <a:prstGeom prst="rect">
            <a:avLst/>
          </a:prstGeom>
          <a:noFill/>
          <a:ln w="9525">
            <a:noFill/>
            <a:miter lim="800000"/>
            <a:headEnd/>
            <a:tailEnd/>
          </a:ln>
        </p:spPr>
      </p:pic>
      <p:sp>
        <p:nvSpPr>
          <p:cNvPr id="99333"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6BABE58-3717-434D-8867-F57CC0440064}" type="slidenum">
              <a:rPr lang="en-US" smtClean="0"/>
              <a:pPr/>
              <a:t>86</a:t>
            </a:fld>
            <a:endParaRPr lang="en-US"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t>Chairman Israel Briefings</a:t>
            </a:r>
            <a:endParaRPr lang="en-US" dirty="0"/>
          </a:p>
        </p:txBody>
      </p:sp>
      <p:pic>
        <p:nvPicPr>
          <p:cNvPr id="100355" name="Picture 2"/>
          <p:cNvPicPr>
            <a:picLocks noGrp="1" noChangeAspect="1" noChangeArrowheads="1"/>
          </p:cNvPicPr>
          <p:nvPr>
            <p:ph idx="1"/>
          </p:nvPr>
        </p:nvPicPr>
        <p:blipFill>
          <a:blip r:embed="rId2" cstate="print"/>
          <a:srcRect l="23692" t="27885" r="18433" b="28342"/>
          <a:stretch>
            <a:fillRect/>
          </a:stretch>
        </p:blipFill>
        <p:spPr>
          <a:xfrm>
            <a:off x="304800" y="1447800"/>
            <a:ext cx="7350125" cy="3475038"/>
          </a:xfrm>
          <a:noFill/>
        </p:spPr>
      </p:pic>
      <p:sp>
        <p:nvSpPr>
          <p:cNvPr id="100356" name="TextBox 4"/>
          <p:cNvSpPr txBox="1">
            <a:spLocks noChangeArrowheads="1"/>
          </p:cNvSpPr>
          <p:nvPr/>
        </p:nvSpPr>
        <p:spPr bwMode="auto">
          <a:xfrm>
            <a:off x="609600" y="1295400"/>
            <a:ext cx="7696200" cy="369888"/>
          </a:xfrm>
          <a:prstGeom prst="rect">
            <a:avLst/>
          </a:prstGeom>
          <a:noFill/>
          <a:ln w="9525">
            <a:noFill/>
            <a:miter lim="800000"/>
            <a:headEnd/>
            <a:tailEnd/>
          </a:ln>
        </p:spPr>
        <p:txBody>
          <a:bodyPr>
            <a:spAutoFit/>
          </a:bodyPr>
          <a:lstStyle/>
          <a:p>
            <a:pPr>
              <a:buFont typeface="Arial" charset="0"/>
              <a:buChar char="•"/>
            </a:pPr>
            <a:r>
              <a:rPr lang="en-US"/>
              <a:t>The most important difference: THE ASK</a:t>
            </a:r>
          </a:p>
        </p:txBody>
      </p:sp>
      <p:sp>
        <p:nvSpPr>
          <p:cNvPr id="100357"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BBA5DF9-9C64-4AEF-A2E6-045684B09CE6}" type="slidenum">
              <a:rPr lang="en-US" smtClean="0"/>
              <a:pPr/>
              <a:t>87</a:t>
            </a:fld>
            <a:endParaRPr lang="en-US"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65760" indent="-256032" eaLnBrk="1" fontAlgn="auto" hangingPunct="1">
              <a:spcAft>
                <a:spcPts val="0"/>
              </a:spcAft>
              <a:buFont typeface="Wingdings 3"/>
              <a:buChar char=""/>
              <a:defRPr/>
            </a:pPr>
            <a:r>
              <a:rPr lang="en-US" sz="2000" dirty="0" smtClean="0"/>
              <a:t>Kellie will </a:t>
            </a:r>
            <a:r>
              <a:rPr lang="en-US" sz="2000" dirty="0" smtClean="0"/>
              <a:t>send around a list of materials needed for events and when they are due. </a:t>
            </a:r>
          </a:p>
          <a:p>
            <a:pPr marL="365760" indent="-256032" eaLnBrk="1" fontAlgn="auto" hangingPunct="1">
              <a:spcAft>
                <a:spcPts val="0"/>
              </a:spcAft>
              <a:buFont typeface="Wingdings 3"/>
              <a:buChar char=""/>
              <a:defRPr/>
            </a:pPr>
            <a:r>
              <a:rPr lang="en-US" sz="2000" dirty="0" smtClean="0"/>
              <a:t>Once you have FINAL, APPROVED versions of all of your materials, email the following to Hayley:</a:t>
            </a:r>
          </a:p>
          <a:p>
            <a:pPr marL="621792" lvl="1" eaLnBrk="1" fontAlgn="auto" hangingPunct="1">
              <a:spcBef>
                <a:spcPts val="324"/>
              </a:spcBef>
              <a:spcAft>
                <a:spcPts val="0"/>
              </a:spcAft>
              <a:buFont typeface="Verdana"/>
              <a:buChar char="◦"/>
              <a:defRPr/>
            </a:pPr>
            <a:r>
              <a:rPr lang="en-US" sz="2000" dirty="0" smtClean="0"/>
              <a:t>SJI Main Briefing</a:t>
            </a:r>
          </a:p>
          <a:p>
            <a:pPr marL="621792" lvl="1" eaLnBrk="1" fontAlgn="auto" hangingPunct="1">
              <a:spcBef>
                <a:spcPts val="324"/>
              </a:spcBef>
              <a:spcAft>
                <a:spcPts val="0"/>
              </a:spcAft>
              <a:buFont typeface="Verdana"/>
              <a:buChar char="◦"/>
              <a:defRPr/>
            </a:pPr>
            <a:r>
              <a:rPr lang="en-US" sz="2000" dirty="0" smtClean="0"/>
              <a:t>SJI Attendee Briefing</a:t>
            </a:r>
          </a:p>
          <a:p>
            <a:pPr marL="621792" lvl="1" eaLnBrk="1" fontAlgn="auto" hangingPunct="1">
              <a:spcBef>
                <a:spcPts val="324"/>
              </a:spcBef>
              <a:spcAft>
                <a:spcPts val="0"/>
              </a:spcAft>
              <a:buFont typeface="Verdana"/>
              <a:buChar char="◦"/>
              <a:defRPr/>
            </a:pPr>
            <a:r>
              <a:rPr lang="en-US" sz="2000" dirty="0" smtClean="0"/>
              <a:t>SJI Cards</a:t>
            </a:r>
          </a:p>
          <a:p>
            <a:pPr marL="365760" lvl="1" indent="-256032" eaLnBrk="1" fontAlgn="auto" hangingPunct="1">
              <a:spcBef>
                <a:spcPts val="400"/>
              </a:spcBef>
              <a:spcAft>
                <a:spcPts val="0"/>
              </a:spcAft>
              <a:buSzPct val="68000"/>
              <a:buFont typeface="Wingdings 3"/>
              <a:buChar char=""/>
              <a:defRPr/>
            </a:pPr>
            <a:r>
              <a:rPr lang="en-US" sz="2000" dirty="0" smtClean="0"/>
              <a:t>Hayley will already have:</a:t>
            </a:r>
          </a:p>
          <a:p>
            <a:pPr marL="621792" lvl="1" eaLnBrk="1" fontAlgn="auto" hangingPunct="1">
              <a:spcBef>
                <a:spcPts val="324"/>
              </a:spcBef>
              <a:spcAft>
                <a:spcPts val="0"/>
              </a:spcAft>
              <a:buSzPct val="68000"/>
              <a:buFont typeface="Verdana"/>
              <a:buChar char="◦"/>
              <a:defRPr/>
            </a:pPr>
            <a:r>
              <a:rPr lang="en-US" sz="2000" dirty="0" smtClean="0"/>
              <a:t>Talking Points (from </a:t>
            </a:r>
            <a:r>
              <a:rPr lang="en-US" sz="2000" dirty="0" err="1" smtClean="0"/>
              <a:t>Comm</a:t>
            </a:r>
            <a:r>
              <a:rPr lang="en-US" sz="2000" dirty="0" smtClean="0"/>
              <a:t>)</a:t>
            </a:r>
          </a:p>
          <a:p>
            <a:pPr marL="621792" lvl="1" eaLnBrk="1" fontAlgn="auto" hangingPunct="1">
              <a:spcBef>
                <a:spcPts val="324"/>
              </a:spcBef>
              <a:spcAft>
                <a:spcPts val="0"/>
              </a:spcAft>
              <a:buSzPct val="68000"/>
              <a:buFont typeface="Verdana"/>
              <a:buChar char="◦"/>
              <a:defRPr/>
            </a:pPr>
            <a:r>
              <a:rPr lang="en-US" sz="2000" dirty="0" smtClean="0"/>
              <a:t>Political Memo (from Political)</a:t>
            </a:r>
          </a:p>
          <a:p>
            <a:pPr eaLnBrk="1" hangingPunct="1">
              <a:buFont typeface="Wingdings 3" pitchFamily="18" charset="2"/>
              <a:buNone/>
              <a:defRPr/>
            </a:pPr>
            <a:endParaRPr lang="en-US" dirty="0"/>
          </a:p>
        </p:txBody>
      </p:sp>
      <p:sp>
        <p:nvSpPr>
          <p:cNvPr id="3" name="Title 2"/>
          <p:cNvSpPr>
            <a:spLocks noGrp="1"/>
          </p:cNvSpPr>
          <p:nvPr>
            <p:ph type="title"/>
          </p:nvPr>
        </p:nvSpPr>
        <p:spPr/>
        <p:txBody>
          <a:bodyPr/>
          <a:lstStyle/>
          <a:p>
            <a:pPr eaLnBrk="1" hangingPunct="1">
              <a:defRPr/>
            </a:pPr>
            <a:r>
              <a:rPr lang="en-US" dirty="0" smtClean="0"/>
              <a:t>Chairman Israel Briefings</a:t>
            </a:r>
            <a:endParaRPr lang="en-US" dirty="0"/>
          </a:p>
        </p:txBody>
      </p:sp>
      <p:sp>
        <p:nvSpPr>
          <p:cNvPr id="101380"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F128F89-7897-47E4-BE6B-05D5CDAC5029}" type="slidenum">
              <a:rPr lang="en-US" smtClean="0"/>
              <a:pPr/>
              <a:t>88</a:t>
            </a:fld>
            <a:endParaRPr lang="en-US"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362200"/>
            <a:ext cx="7772400" cy="1524000"/>
          </a:xfrm>
        </p:spPr>
        <p:txBody>
          <a:bodyPr>
            <a:normAutofit fontScale="90000"/>
          </a:bodyPr>
          <a:lstStyle/>
          <a:p>
            <a:pPr eaLnBrk="1" fontAlgn="auto" hangingPunct="1">
              <a:spcAft>
                <a:spcPts val="0"/>
              </a:spcAft>
              <a:defRPr/>
            </a:pPr>
            <a:r>
              <a:rPr lang="en-US" dirty="0" smtClean="0"/>
              <a:t/>
            </a:r>
            <a:br>
              <a:rPr lang="en-US" dirty="0" smtClean="0"/>
            </a:br>
            <a:r>
              <a:rPr lang="en-US" dirty="0" smtClean="0"/>
              <a:t>Part Two: The Money You Raise</a:t>
            </a:r>
            <a:endParaRPr lang="en-US" dirty="0"/>
          </a:p>
        </p:txBody>
      </p:sp>
      <p:sp>
        <p:nvSpPr>
          <p:cNvPr id="103427" name="Subtitle 4"/>
          <p:cNvSpPr>
            <a:spLocks noGrp="1"/>
          </p:cNvSpPr>
          <p:nvPr>
            <p:ph type="subTitle" idx="1"/>
          </p:nvPr>
        </p:nvSpPr>
        <p:spPr>
          <a:xfrm>
            <a:off x="685800" y="3611563"/>
            <a:ext cx="7772400" cy="1200150"/>
          </a:xfrm>
        </p:spPr>
        <p:txBody>
          <a:bodyPr/>
          <a:lstStyle/>
          <a:p>
            <a:pPr marR="0" eaLnBrk="1" hangingPunct="1"/>
            <a:endParaRPr lang="en-US" smtClean="0"/>
          </a:p>
          <a:p>
            <a:pPr marR="0" eaLnBrk="1" hangingPunct="1"/>
            <a:r>
              <a:rPr lang="en-US" smtClean="0"/>
              <a:t>How to not screw this up</a:t>
            </a:r>
          </a:p>
        </p:txBody>
      </p:sp>
      <p:pic>
        <p:nvPicPr>
          <p:cNvPr id="103428" name="Content Placeholder 5" descr="money.jpg"/>
          <p:cNvPicPr>
            <a:picLocks noChangeAspect="1"/>
          </p:cNvPicPr>
          <p:nvPr/>
        </p:nvPicPr>
        <p:blipFill>
          <a:blip r:embed="rId2" cstate="print"/>
          <a:srcRect/>
          <a:stretch>
            <a:fillRect/>
          </a:stretch>
        </p:blipFill>
        <p:spPr bwMode="auto">
          <a:xfrm>
            <a:off x="304800" y="228600"/>
            <a:ext cx="3657600" cy="2057400"/>
          </a:xfrm>
          <a:prstGeom prst="rect">
            <a:avLst/>
          </a:prstGeom>
          <a:noFill/>
          <a:ln w="9525">
            <a:noFill/>
            <a:miter lim="800000"/>
            <a:headEnd/>
            <a:tailEnd/>
          </a:ln>
        </p:spPr>
      </p:pic>
      <p:sp>
        <p:nvSpPr>
          <p:cNvPr id="103429"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4C2EE8B-6671-4A52-B0A0-BD63E8E6AB66}" type="slidenum">
              <a:rPr lang="en-US" smtClean="0"/>
              <a:pPr/>
              <a:t>89</a:t>
            </a:fld>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p:txBody>
          <a:bodyPr/>
          <a:lstStyle/>
          <a:p>
            <a:pPr eaLnBrk="1" hangingPunct="1">
              <a:buFont typeface="Wingdings 3" pitchFamily="18" charset="2"/>
              <a:buNone/>
            </a:pPr>
            <a:r>
              <a:rPr lang="en-US" sz="2500" b="1" dirty="0" smtClean="0"/>
              <a:t>Courtney Lee-Ashley–</a:t>
            </a:r>
            <a:r>
              <a:rPr lang="en-US" b="1" dirty="0" smtClean="0"/>
              <a:t> </a:t>
            </a:r>
            <a:r>
              <a:rPr lang="en-US" sz="2500" b="1" dirty="0" smtClean="0"/>
              <a:t>Deputy National Finance Director</a:t>
            </a:r>
          </a:p>
          <a:p>
            <a:pPr eaLnBrk="1" hangingPunct="1"/>
            <a:r>
              <a:rPr lang="en-US" sz="2800" dirty="0" smtClean="0"/>
              <a:t>Work with the Leadership and the caucus to coordinate their dues for the DCCC </a:t>
            </a:r>
          </a:p>
          <a:p>
            <a:pPr eaLnBrk="1" hangingPunct="1"/>
            <a:r>
              <a:rPr lang="en-US" sz="2800" dirty="0" smtClean="0"/>
              <a:t>Work with press and political on member activity for the DCCC </a:t>
            </a:r>
          </a:p>
          <a:p>
            <a:pPr eaLnBrk="1" hangingPunct="1"/>
            <a:r>
              <a:rPr lang="en-US" sz="2800" dirty="0" smtClean="0"/>
              <a:t>Manage the caucus report </a:t>
            </a:r>
          </a:p>
          <a:p>
            <a:pPr eaLnBrk="1" hangingPunct="1"/>
            <a:r>
              <a:rPr lang="en-US" sz="2800" dirty="0" smtClean="0"/>
              <a:t>Coordinate member dinners </a:t>
            </a:r>
          </a:p>
          <a:p>
            <a:pPr eaLnBrk="1" hangingPunct="1"/>
            <a:r>
              <a:rPr lang="en-US" sz="2800" dirty="0" smtClean="0"/>
              <a:t>Manage our entire DC/PAC Finance Team </a:t>
            </a:r>
          </a:p>
          <a:p>
            <a:pPr lvl="1" eaLnBrk="1" hangingPunct="1"/>
            <a:endParaRPr lang="en-US" dirty="0" smtClean="0"/>
          </a:p>
        </p:txBody>
      </p:sp>
      <p:sp>
        <p:nvSpPr>
          <p:cNvPr id="3" name="Title 2"/>
          <p:cNvSpPr>
            <a:spLocks noGrp="1"/>
          </p:cNvSpPr>
          <p:nvPr>
            <p:ph type="title"/>
          </p:nvPr>
        </p:nvSpPr>
        <p:spPr/>
        <p:txBody>
          <a:bodyPr>
            <a:normAutofit fontScale="90000"/>
          </a:bodyPr>
          <a:lstStyle/>
          <a:p>
            <a:pPr eaLnBrk="1" hangingPunct="1">
              <a:defRPr/>
            </a:pPr>
            <a:r>
              <a:rPr lang="en-US" dirty="0" smtClean="0"/>
              <a:t>Finance Department Responsibilities</a:t>
            </a:r>
            <a:endParaRPr lang="en-US" dirty="0"/>
          </a:p>
        </p:txBody>
      </p:sp>
      <p:sp>
        <p:nvSpPr>
          <p:cNvPr id="2048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718BAA4-5E68-4820-B414-6B5B9B489BA0}" type="slidenum">
              <a:rPr lang="en-US" smtClean="0"/>
              <a:pPr/>
              <a:t>9</a:t>
            </a:fld>
            <a:endParaRPr lang="en-US"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Content Placeholder 2"/>
          <p:cNvSpPr>
            <a:spLocks noGrp="1"/>
          </p:cNvSpPr>
          <p:nvPr>
            <p:ph idx="1"/>
          </p:nvPr>
        </p:nvSpPr>
        <p:spPr/>
        <p:txBody>
          <a:bodyPr/>
          <a:lstStyle/>
          <a:p>
            <a:pPr lvl="1" eaLnBrk="1" hangingPunct="1"/>
            <a:endParaRPr lang="en-US" b="1" dirty="0" smtClean="0"/>
          </a:p>
          <a:p>
            <a:pPr lvl="1" eaLnBrk="1" hangingPunct="1"/>
            <a:r>
              <a:rPr lang="en-US" b="1" dirty="0" smtClean="0"/>
              <a:t>MISSY KUREK</a:t>
            </a:r>
            <a:r>
              <a:rPr lang="en-US" dirty="0" smtClean="0"/>
              <a:t>: </a:t>
            </a:r>
            <a:r>
              <a:rPr lang="en-US" dirty="0" smtClean="0"/>
              <a:t>DEPUTY EXECUTIVE DIRECTOR </a:t>
            </a:r>
          </a:p>
          <a:p>
            <a:pPr lvl="2" eaLnBrk="1" hangingPunct="1"/>
            <a:endParaRPr lang="en-US" dirty="0" smtClean="0"/>
          </a:p>
          <a:p>
            <a:pPr lvl="2" eaLnBrk="1" hangingPunct="1"/>
            <a:endParaRPr lang="en-US" dirty="0" smtClean="0"/>
          </a:p>
          <a:p>
            <a:pPr lvl="1" eaLnBrk="1" hangingPunct="1"/>
            <a:r>
              <a:rPr lang="en-US" b="1" dirty="0" smtClean="0"/>
              <a:t>STELLA ROSS</a:t>
            </a:r>
            <a:r>
              <a:rPr lang="en-US" dirty="0" smtClean="0"/>
              <a:t>: </a:t>
            </a:r>
            <a:r>
              <a:rPr lang="en-US" dirty="0" smtClean="0"/>
              <a:t>NATIONAL FINANCE DIRECTOR</a:t>
            </a:r>
          </a:p>
          <a:p>
            <a:pPr lvl="2" eaLnBrk="1" hangingPunct="1"/>
            <a:r>
              <a:rPr lang="en-US" dirty="0" smtClean="0"/>
              <a:t>National Individual </a:t>
            </a:r>
            <a:r>
              <a:rPr lang="en-US" smtClean="0"/>
              <a:t>Donor Program, </a:t>
            </a:r>
            <a:r>
              <a:rPr lang="en-US" smtClean="0"/>
              <a:t>Member </a:t>
            </a:r>
            <a:r>
              <a:rPr lang="en-US" dirty="0" smtClean="0"/>
              <a:t>Dues, PAC, and DC Individual</a:t>
            </a:r>
          </a:p>
          <a:p>
            <a:pPr lvl="2" eaLnBrk="1" hangingPunct="1">
              <a:buFont typeface="Arial" charset="0"/>
              <a:buNone/>
            </a:pPr>
            <a:endParaRPr lang="en-US" dirty="0" smtClean="0"/>
          </a:p>
          <a:p>
            <a:pPr lvl="1" eaLnBrk="1" hangingPunct="1"/>
            <a:r>
              <a:rPr lang="en-US" b="1" dirty="0" smtClean="0"/>
              <a:t>TARYN ROSENKRANZ</a:t>
            </a:r>
            <a:r>
              <a:rPr lang="en-US" dirty="0" smtClean="0"/>
              <a:t>: DIRECTOR OF MARKETING AND NEW MEDIA</a:t>
            </a:r>
          </a:p>
          <a:p>
            <a:pPr lvl="2" eaLnBrk="1" hangingPunct="1"/>
            <a:r>
              <a:rPr lang="en-US" dirty="0" smtClean="0"/>
              <a:t>Online and Direct Mail Money</a:t>
            </a:r>
          </a:p>
          <a:p>
            <a:pPr eaLnBrk="1" hangingPunct="1"/>
            <a:endParaRPr lang="en-US" sz="4800" b="1" dirty="0" smtClean="0"/>
          </a:p>
        </p:txBody>
      </p:sp>
      <p:sp>
        <p:nvSpPr>
          <p:cNvPr id="3074" name="Title 1"/>
          <p:cNvSpPr>
            <a:spLocks noGrp="1"/>
          </p:cNvSpPr>
          <p:nvPr>
            <p:ph type="title"/>
          </p:nvPr>
        </p:nvSpPr>
        <p:spPr/>
        <p:txBody>
          <a:bodyPr>
            <a:normAutofit fontScale="90000"/>
          </a:bodyPr>
          <a:lstStyle/>
          <a:p>
            <a:pPr eaLnBrk="1" fontAlgn="auto" hangingPunct="1">
              <a:spcAft>
                <a:spcPts val="0"/>
              </a:spcAft>
              <a:defRPr/>
            </a:pPr>
            <a:r>
              <a:rPr lang="en-US" sz="4400" dirty="0" smtClean="0"/>
              <a:t/>
            </a:r>
            <a:br>
              <a:rPr lang="en-US" sz="4400" dirty="0" smtClean="0"/>
            </a:br>
            <a:r>
              <a:rPr lang="en-US" sz="4400" dirty="0" smtClean="0"/>
              <a:t>WHERE DOES OUR MONEY COME FROM????</a:t>
            </a:r>
            <a:br>
              <a:rPr lang="en-US" sz="4400" dirty="0" smtClean="0"/>
            </a:br>
            <a:endParaRPr lang="en-US" dirty="0" smtClean="0"/>
          </a:p>
        </p:txBody>
      </p:sp>
      <p:sp>
        <p:nvSpPr>
          <p:cNvPr id="10445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7675202-94F9-4160-8BD7-2A3E6C48E213}" type="slidenum">
              <a:rPr lang="en-US" smtClean="0"/>
              <a:pPr/>
              <a:t>90</a:t>
            </a:fld>
            <a:endParaRPr lang="en-US"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fontAlgn="auto" hangingPunct="1">
              <a:spcAft>
                <a:spcPts val="0"/>
              </a:spcAft>
              <a:defRPr/>
            </a:pPr>
            <a:r>
              <a:rPr lang="en-US" dirty="0" smtClean="0"/>
              <a:t>PARTY GIVING LIMITS</a:t>
            </a:r>
          </a:p>
        </p:txBody>
      </p:sp>
      <p:sp>
        <p:nvSpPr>
          <p:cNvPr id="105475"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D6CB888-816D-4838-953D-1E984D300AA3}" type="slidenum">
              <a:rPr lang="en-US" smtClean="0"/>
              <a:pPr/>
              <a:t>91</a:t>
            </a:fld>
            <a:endParaRPr lang="en-US" smtClean="0"/>
          </a:p>
        </p:txBody>
      </p:sp>
      <p:pic>
        <p:nvPicPr>
          <p:cNvPr id="105476" name="Picture 5"/>
          <p:cNvPicPr>
            <a:picLocks noChangeAspect="1" noChangeArrowheads="1"/>
          </p:cNvPicPr>
          <p:nvPr/>
        </p:nvPicPr>
        <p:blipFill>
          <a:blip r:embed="rId2" cstate="print"/>
          <a:srcRect/>
          <a:stretch>
            <a:fillRect/>
          </a:stretch>
        </p:blipFill>
        <p:spPr bwMode="auto">
          <a:xfrm>
            <a:off x="1600200" y="1219200"/>
            <a:ext cx="5053013"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Content Placeholder 2"/>
          <p:cNvSpPr>
            <a:spLocks noGrp="1"/>
          </p:cNvSpPr>
          <p:nvPr>
            <p:ph idx="1"/>
          </p:nvPr>
        </p:nvSpPr>
        <p:spPr/>
        <p:txBody>
          <a:bodyPr/>
          <a:lstStyle/>
          <a:p>
            <a:pPr algn="ctr" eaLnBrk="1" hangingPunct="1">
              <a:buFont typeface="Wingdings 3" pitchFamily="18" charset="2"/>
              <a:buNone/>
            </a:pPr>
            <a:endParaRPr lang="en-US" sz="4800" b="1" smtClean="0"/>
          </a:p>
          <a:p>
            <a:pPr algn="ctr" eaLnBrk="1" hangingPunct="1">
              <a:buFont typeface="Wingdings 3" pitchFamily="18" charset="2"/>
              <a:buNone/>
            </a:pPr>
            <a:endParaRPr lang="en-US" sz="4800" b="1" smtClean="0"/>
          </a:p>
          <a:p>
            <a:pPr algn="ctr" eaLnBrk="1" hangingPunct="1">
              <a:buFont typeface="Wingdings 3" pitchFamily="18" charset="2"/>
              <a:buNone/>
            </a:pPr>
            <a:r>
              <a:rPr lang="en-US" sz="4800" b="1" smtClean="0"/>
              <a:t>The Money You Raise</a:t>
            </a:r>
          </a:p>
          <a:p>
            <a:pPr lvl="1" eaLnBrk="1" hangingPunct="1">
              <a:buFont typeface="Verdana" pitchFamily="34" charset="0"/>
              <a:buNone/>
            </a:pPr>
            <a:endParaRPr lang="en-US" sz="4400" smtClean="0"/>
          </a:p>
        </p:txBody>
      </p:sp>
      <p:sp>
        <p:nvSpPr>
          <p:cNvPr id="6146" name="Title 1"/>
          <p:cNvSpPr>
            <a:spLocks noGrp="1"/>
          </p:cNvSpPr>
          <p:nvPr>
            <p:ph type="title"/>
          </p:nvPr>
        </p:nvSpPr>
        <p:spPr/>
        <p:txBody>
          <a:bodyPr/>
          <a:lstStyle/>
          <a:p>
            <a:pPr eaLnBrk="1" fontAlgn="auto" hangingPunct="1">
              <a:spcAft>
                <a:spcPts val="0"/>
              </a:spcAft>
              <a:defRPr/>
            </a:pPr>
            <a:r>
              <a:rPr lang="en-US" dirty="0" smtClean="0"/>
              <a:t>FINANCE DONATIONS</a:t>
            </a:r>
          </a:p>
        </p:txBody>
      </p:sp>
      <p:sp>
        <p:nvSpPr>
          <p:cNvPr id="106500"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3043D75-37DA-45B5-B010-192F4F277892}" type="slidenum">
              <a:rPr lang="en-US" smtClean="0"/>
              <a:pPr/>
              <a:t>92</a:t>
            </a:fld>
            <a:endParaRPr lang="en-US"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Content Placeholder 1"/>
          <p:cNvSpPr>
            <a:spLocks noGrp="1"/>
          </p:cNvSpPr>
          <p:nvPr>
            <p:ph idx="1"/>
          </p:nvPr>
        </p:nvSpPr>
        <p:spPr/>
        <p:txBody>
          <a:bodyPr/>
          <a:lstStyle/>
          <a:p>
            <a:pPr lvl="1" eaLnBrk="1" hangingPunct="1"/>
            <a:r>
              <a:rPr lang="en-US" sz="2400" smtClean="0"/>
              <a:t>Once you have a pledge that you feel confident will come in (someone said they were putting it in the mail), add it as a “Hard Commit” in your money in spreadsheet, and send to Katherine as “Region Hard Commit”</a:t>
            </a:r>
          </a:p>
          <a:p>
            <a:pPr lvl="1" eaLnBrk="1" hangingPunct="1"/>
            <a:r>
              <a:rPr lang="en-US" sz="2400" smtClean="0"/>
              <a:t>Hard Commits are counted like actual, spendable money in the nightly income “snap” that Katherine sends out to senior staff each night, so please keep that in mind when sending (or not sending) Hard Commits</a:t>
            </a:r>
          </a:p>
          <a:p>
            <a:pPr eaLnBrk="1" hangingPunct="1"/>
            <a:endParaRPr lang="en-US" smtClean="0"/>
          </a:p>
        </p:txBody>
      </p:sp>
      <p:sp>
        <p:nvSpPr>
          <p:cNvPr id="3" name="Title 2"/>
          <p:cNvSpPr>
            <a:spLocks noGrp="1"/>
          </p:cNvSpPr>
          <p:nvPr>
            <p:ph type="title"/>
          </p:nvPr>
        </p:nvSpPr>
        <p:spPr/>
        <p:txBody>
          <a:bodyPr/>
          <a:lstStyle/>
          <a:p>
            <a:pPr eaLnBrk="1" fontAlgn="auto" hangingPunct="1">
              <a:spcAft>
                <a:spcPts val="0"/>
              </a:spcAft>
              <a:defRPr/>
            </a:pPr>
            <a:r>
              <a:rPr lang="en-US" dirty="0" smtClean="0"/>
              <a:t>Hard Commits</a:t>
            </a:r>
            <a:endParaRPr lang="en-US" dirty="0"/>
          </a:p>
        </p:txBody>
      </p:sp>
      <p:sp>
        <p:nvSpPr>
          <p:cNvPr id="10752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F66E7E1-EFB9-43AC-BCB4-7DAEE54E40BC}" type="slidenum">
              <a:rPr lang="en-US" smtClean="0"/>
              <a:pPr/>
              <a:t>93</a:t>
            </a:fld>
            <a:endParaRPr lang="en-US"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621792" lvl="1" eaLnBrk="1" fontAlgn="auto" hangingPunct="1">
              <a:spcBef>
                <a:spcPts val="324"/>
              </a:spcBef>
              <a:spcAft>
                <a:spcPts val="0"/>
              </a:spcAft>
              <a:buFont typeface="Verdana"/>
              <a:buChar char="◦"/>
              <a:defRPr/>
            </a:pPr>
            <a:r>
              <a:rPr lang="en-US" sz="2400" dirty="0" smtClean="0"/>
              <a:t>Money comes into the committee various ways:</a:t>
            </a:r>
          </a:p>
          <a:p>
            <a:pPr marL="859536" lvl="2" eaLnBrk="1" fontAlgn="auto" hangingPunct="1">
              <a:spcAft>
                <a:spcPts val="0"/>
              </a:spcAft>
              <a:buFont typeface="Wingdings 2"/>
              <a:buChar char=""/>
              <a:defRPr/>
            </a:pPr>
            <a:r>
              <a:rPr lang="en-US" sz="2400" dirty="0" smtClean="0"/>
              <a:t>Via mail, at an event, from a Member, via UPS or Fed Ex, via Fax, over the phone, online, or via email.  No matter how it comes in, you should immediately give to Katherine to copy and give back to you. You should never hold actual checks at your desk. And if you get a credit card contribution off the fax machine, or take a credit card over the phone, you should always give it to Katherine before you do anything with it</a:t>
            </a:r>
          </a:p>
          <a:p>
            <a:pPr marL="621792" lvl="1" eaLnBrk="1" fontAlgn="auto" hangingPunct="1">
              <a:spcBef>
                <a:spcPts val="324"/>
              </a:spcBef>
              <a:spcAft>
                <a:spcPts val="0"/>
              </a:spcAft>
              <a:buFont typeface="Verdana"/>
              <a:buChar char="◦"/>
              <a:defRPr/>
            </a:pPr>
            <a:r>
              <a:rPr lang="en-US" sz="2400" dirty="0" smtClean="0"/>
              <a:t>Once Katherine has the actual contribution, she will log it, copy it and all accompanying documentation, and let you know if it is a problem check or not, and what to do with it. She will give the copy to the Regional Director, who will then write on the copy 1. Which Event it is to be credited to and 2. Member Credit. He or She will then give to the appropriate person to process.</a:t>
            </a:r>
          </a:p>
          <a:p>
            <a:pPr marL="365760" indent="-256032" eaLnBrk="1" fontAlgn="auto" hangingPunct="1">
              <a:spcAft>
                <a:spcPts val="0"/>
              </a:spcAft>
              <a:buFont typeface="Wingdings 3"/>
              <a:buChar char=""/>
              <a:defRPr/>
            </a:pPr>
            <a:endParaRPr lang="en-US" dirty="0"/>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t>What happens to money that comes in?</a:t>
            </a:r>
            <a:endParaRPr lang="en-US" dirty="0"/>
          </a:p>
        </p:txBody>
      </p:sp>
      <p:sp>
        <p:nvSpPr>
          <p:cNvPr id="108548"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4C71A3A-C7FA-4917-84EB-0224F74BB9AC}" type="slidenum">
              <a:rPr lang="en-US" smtClean="0"/>
              <a:pPr/>
              <a:t>94</a:t>
            </a:fld>
            <a:endParaRPr lang="en-US"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621792" lvl="1" eaLnBrk="1" fontAlgn="auto" hangingPunct="1">
              <a:spcBef>
                <a:spcPts val="324"/>
              </a:spcBef>
              <a:spcAft>
                <a:spcPts val="0"/>
              </a:spcAft>
              <a:buFont typeface="Verdana"/>
              <a:buChar char="◦"/>
              <a:defRPr/>
            </a:pPr>
            <a:r>
              <a:rPr lang="en-US" sz="2400" dirty="0" smtClean="0"/>
              <a:t>Money should be processed IMMEDIATELY after the check copy is received.  When you receive a high volume of checks, it is totally understandable to not get them all processed immediately, but you should never leave for the day without processing your checks. If you need help, ask Katherine, and she will find it for you. Do not ask someone from another region to help you, because chances are, they have something higher on their priority list at the moment. Katherine will find the most appropriate people to help.</a:t>
            </a:r>
          </a:p>
          <a:p>
            <a:pPr marL="365760" indent="-256032" eaLnBrk="1" fontAlgn="auto" hangingPunct="1">
              <a:spcAft>
                <a:spcPts val="0"/>
              </a:spcAft>
              <a:buFont typeface="Wingdings 3"/>
              <a:buChar char=""/>
              <a:defRPr/>
            </a:pPr>
            <a:r>
              <a:rPr lang="en-US" sz="2800" dirty="0" smtClean="0"/>
              <a:t>*Note: NO ONE in Finance is above processing a check, and there will be times when any one region has literally over one hundred checks to process, and they will need help, so if you do not know how to process checks in NGP, pay attention to the next part. It is not that hard.</a:t>
            </a:r>
          </a:p>
          <a:p>
            <a:pPr marL="365760" indent="-256032" eaLnBrk="1" fontAlgn="auto" hangingPunct="1">
              <a:spcAft>
                <a:spcPts val="0"/>
              </a:spcAft>
              <a:buFont typeface="Wingdings 3"/>
              <a:buChar char=""/>
              <a:defRPr/>
            </a:pPr>
            <a:endParaRPr lang="en-US" dirty="0"/>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sz="4400" dirty="0" smtClean="0"/>
              <a:t/>
            </a:r>
            <a:br>
              <a:rPr lang="en-US" sz="4400" dirty="0" smtClean="0"/>
            </a:br>
            <a:r>
              <a:rPr lang="en-US" sz="4400" dirty="0" smtClean="0"/>
              <a:t>Processing Money Once you Receive It</a:t>
            </a:r>
            <a:br>
              <a:rPr lang="en-US" sz="4400" dirty="0" smtClean="0"/>
            </a:br>
            <a:endParaRPr lang="en-US" dirty="0"/>
          </a:p>
        </p:txBody>
      </p:sp>
      <p:sp>
        <p:nvSpPr>
          <p:cNvPr id="10957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8A65CE4-4CCA-4C13-B8F5-B85357FD981F}" type="slidenum">
              <a:rPr lang="en-US" smtClean="0"/>
              <a:pPr/>
              <a:t>95</a:t>
            </a:fld>
            <a:endParaRPr lang="en-US"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Content Placeholder 1"/>
          <p:cNvSpPr>
            <a:spLocks noGrp="1"/>
          </p:cNvSpPr>
          <p:nvPr>
            <p:ph idx="1"/>
          </p:nvPr>
        </p:nvSpPr>
        <p:spPr/>
        <p:txBody>
          <a:bodyPr/>
          <a:lstStyle/>
          <a:p>
            <a:pPr lvl="1" eaLnBrk="1" hangingPunct="1"/>
            <a:r>
              <a:rPr lang="en-US" sz="2400" smtClean="0"/>
              <a:t>Katherine will send an email at the end of the day asking for Money In and Commits.  At this point, you should send up your money in for the day in an email with the subject line, “Region Money In.” CC Missy, Lindsey, and your team on this email.</a:t>
            </a:r>
          </a:p>
          <a:p>
            <a:pPr lvl="1" eaLnBrk="1" hangingPunct="1"/>
            <a:r>
              <a:rPr lang="en-US" sz="2400" smtClean="0"/>
              <a:t>When you send money in, you should only show the NEW money received that day. However, at the bottom of your spreadsheet, it should have your monthly total as well, so Katherine can check it with what she has and make sure the numbers match.</a:t>
            </a:r>
          </a:p>
          <a:p>
            <a:pPr eaLnBrk="1" hangingPunct="1"/>
            <a:endParaRPr lang="en-US" smtClean="0"/>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sz="4400" dirty="0" smtClean="0"/>
              <a:t/>
            </a:r>
            <a:br>
              <a:rPr lang="en-US" sz="4400" dirty="0" smtClean="0"/>
            </a:br>
            <a:r>
              <a:rPr lang="en-US" sz="4400" dirty="0" smtClean="0"/>
              <a:t>Sending Money In</a:t>
            </a:r>
            <a:br>
              <a:rPr lang="en-US" sz="4400" dirty="0" smtClean="0"/>
            </a:br>
            <a:endParaRPr lang="en-US" dirty="0"/>
          </a:p>
        </p:txBody>
      </p:sp>
      <p:sp>
        <p:nvSpPr>
          <p:cNvPr id="110596"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952FF4B-55C1-4809-A2B9-E825E7E16838}" type="slidenum">
              <a:rPr lang="en-US" smtClean="0"/>
              <a:pPr/>
              <a:t>96</a:t>
            </a:fld>
            <a:endParaRPr lang="en-US"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621792" lvl="1" eaLnBrk="1" fontAlgn="auto" hangingPunct="1">
              <a:spcBef>
                <a:spcPts val="324"/>
              </a:spcBef>
              <a:spcAft>
                <a:spcPts val="0"/>
              </a:spcAft>
              <a:buFont typeface="Verdana"/>
              <a:buChar char="◦"/>
              <a:defRPr/>
            </a:pPr>
            <a:r>
              <a:rPr lang="en-US" sz="2400" dirty="0" smtClean="0"/>
              <a:t>Katherine will check all of the Finance websites periodically to see if anyone has contributed online. If they have, she will give you a print out from Authorize.net, and you process it like a credit card contribution. Online contributions ALWAYS have to be processed for the “Submit Date” on the print out, with no exceptions. Note: these contributions have to be processed IMMEDIATELY, as that is money that is already in the bank. If you do not process these immediately, you will have to face the wrath of Milly by way of me. Just try it once and you’ll know what I’m talking about.</a:t>
            </a:r>
          </a:p>
          <a:p>
            <a:pPr marL="621792" lvl="1" eaLnBrk="1" fontAlgn="auto" hangingPunct="1">
              <a:spcBef>
                <a:spcPts val="324"/>
              </a:spcBef>
              <a:spcAft>
                <a:spcPts val="0"/>
              </a:spcAft>
              <a:buFont typeface="Verdana"/>
              <a:buChar char="◦"/>
              <a:defRPr/>
            </a:pPr>
            <a:r>
              <a:rPr lang="en-US" sz="2400" dirty="0" smtClean="0"/>
              <a:t>If you are expecting a contribution online, you can ask Katherine to be on the lookout for it. If you suspect they might go onto the regular website to do it, please tell me so I can give Taryn and her team a head’s up. However, it is beneficial for everyone if you make your absolute best efforts to make sure that your donors DO NOT go onto the regular website to contribute. And if they contribute in response to an email sent from Online, you will not receive credit for the contribution.</a:t>
            </a:r>
          </a:p>
          <a:p>
            <a:pPr marL="365760" indent="-256032" eaLnBrk="1" fontAlgn="auto" hangingPunct="1">
              <a:spcAft>
                <a:spcPts val="0"/>
              </a:spcAft>
              <a:buFont typeface="Wingdings 3"/>
              <a:buChar char=""/>
              <a:defRPr/>
            </a:pPr>
            <a:endParaRPr lang="en-US" dirty="0"/>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sz="4400" dirty="0" smtClean="0"/>
              <a:t/>
            </a:r>
            <a:br>
              <a:rPr lang="en-US" sz="4400" dirty="0" smtClean="0"/>
            </a:br>
            <a:r>
              <a:rPr lang="en-US" sz="4400" dirty="0" smtClean="0"/>
              <a:t>Online Money</a:t>
            </a:r>
            <a:br>
              <a:rPr lang="en-US" sz="4400" dirty="0" smtClean="0"/>
            </a:br>
            <a:endParaRPr lang="en-US" dirty="0"/>
          </a:p>
        </p:txBody>
      </p:sp>
      <p:sp>
        <p:nvSpPr>
          <p:cNvPr id="111620"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5808234-4856-46FD-9D2C-9E5EFD59F9B5}" type="slidenum">
              <a:rPr lang="en-US" smtClean="0"/>
              <a:pPr/>
              <a:t>97</a:t>
            </a:fld>
            <a:endParaRPr lang="en-US" smtClean="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Content Placeholder 3"/>
          <p:cNvPicPr>
            <a:picLocks noGrp="1"/>
          </p:cNvPicPr>
          <p:nvPr>
            <p:ph idx="1"/>
          </p:nvPr>
        </p:nvPicPr>
        <p:blipFill>
          <a:blip r:embed="rId2" cstate="print"/>
          <a:srcRect/>
          <a:stretch>
            <a:fillRect/>
          </a:stretch>
        </p:blipFill>
        <p:spPr>
          <a:xfrm>
            <a:off x="1219200" y="1295400"/>
            <a:ext cx="6781800" cy="4724400"/>
          </a:xfrm>
        </p:spPr>
      </p:pic>
      <p:sp>
        <p:nvSpPr>
          <p:cNvPr id="7170" name="Title 1"/>
          <p:cNvSpPr>
            <a:spLocks noGrp="1"/>
          </p:cNvSpPr>
          <p:nvPr>
            <p:ph type="title"/>
          </p:nvPr>
        </p:nvSpPr>
        <p:spPr/>
        <p:txBody>
          <a:bodyPr/>
          <a:lstStyle/>
          <a:p>
            <a:pPr eaLnBrk="1" fontAlgn="auto" hangingPunct="1">
              <a:spcAft>
                <a:spcPts val="0"/>
              </a:spcAft>
              <a:defRPr/>
            </a:pPr>
            <a:r>
              <a:rPr lang="en-US" smtClean="0"/>
              <a:t>Tracking and Sending Money In</a:t>
            </a:r>
          </a:p>
        </p:txBody>
      </p:sp>
      <p:sp>
        <p:nvSpPr>
          <p:cNvPr id="11264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50CF478-5638-47B2-9F6E-C690E92EB8CC}" type="slidenum">
              <a:rPr lang="en-US" smtClean="0"/>
              <a:pPr/>
              <a:t>98</a:t>
            </a:fld>
            <a:endParaRPr lang="en-US"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2" cstate="print"/>
          <a:srcRect l="33125" t="19000" r="45000" b="8000"/>
          <a:stretch>
            <a:fillRect/>
          </a:stretch>
        </p:blipFill>
        <p:spPr bwMode="auto">
          <a:xfrm>
            <a:off x="6096000" y="685800"/>
            <a:ext cx="2667000" cy="5562600"/>
          </a:xfrm>
          <a:prstGeom prst="rect">
            <a:avLst/>
          </a:prstGeom>
          <a:noFill/>
          <a:ln w="9525">
            <a:noFill/>
            <a:miter lim="800000"/>
            <a:headEnd/>
            <a:tailEnd/>
          </a:ln>
        </p:spPr>
      </p:pic>
      <p:sp>
        <p:nvSpPr>
          <p:cNvPr id="113667" name="TextBox 2"/>
          <p:cNvSpPr txBox="1">
            <a:spLocks noChangeArrowheads="1"/>
          </p:cNvSpPr>
          <p:nvPr/>
        </p:nvSpPr>
        <p:spPr bwMode="auto">
          <a:xfrm>
            <a:off x="228600" y="381000"/>
            <a:ext cx="5410200" cy="923925"/>
          </a:xfrm>
          <a:prstGeom prst="rect">
            <a:avLst/>
          </a:prstGeom>
          <a:noFill/>
          <a:ln w="9525">
            <a:noFill/>
            <a:miter lim="800000"/>
            <a:headEnd/>
            <a:tailEnd/>
          </a:ln>
        </p:spPr>
        <p:txBody>
          <a:bodyPr>
            <a:spAutoFit/>
          </a:bodyPr>
          <a:lstStyle/>
          <a:p>
            <a:r>
              <a:rPr lang="en-US" sz="3600"/>
              <a:t>The SNAP</a:t>
            </a:r>
          </a:p>
          <a:p>
            <a:endParaRPr lang="en-US"/>
          </a:p>
        </p:txBody>
      </p:sp>
      <p:sp>
        <p:nvSpPr>
          <p:cNvPr id="113668" name="TextBox 3"/>
          <p:cNvSpPr txBox="1">
            <a:spLocks noChangeArrowheads="1"/>
          </p:cNvSpPr>
          <p:nvPr/>
        </p:nvSpPr>
        <p:spPr bwMode="auto">
          <a:xfrm>
            <a:off x="304800" y="1143000"/>
            <a:ext cx="5562600" cy="4800600"/>
          </a:xfrm>
          <a:prstGeom prst="rect">
            <a:avLst/>
          </a:prstGeom>
          <a:noFill/>
          <a:ln w="9525">
            <a:noFill/>
            <a:miter lim="800000"/>
            <a:headEnd/>
            <a:tailEnd/>
          </a:ln>
        </p:spPr>
        <p:txBody>
          <a:bodyPr>
            <a:spAutoFit/>
          </a:bodyPr>
          <a:lstStyle/>
          <a:p>
            <a:pPr>
              <a:buFont typeface="Arial" charset="0"/>
              <a:buChar char="•"/>
            </a:pPr>
            <a:r>
              <a:rPr lang="en-US"/>
              <a:t>Why sending money in and commits is important</a:t>
            </a:r>
          </a:p>
          <a:p>
            <a:endParaRPr lang="en-US"/>
          </a:p>
          <a:p>
            <a:pPr>
              <a:buFont typeface="Arial" charset="0"/>
              <a:buChar char="•"/>
            </a:pPr>
            <a:r>
              <a:rPr lang="en-US"/>
              <a:t>The SNAP is a daily snapshot of where the money is for the committee</a:t>
            </a:r>
          </a:p>
          <a:p>
            <a:pPr>
              <a:buFont typeface="Arial" charset="0"/>
              <a:buChar char="•"/>
            </a:pPr>
            <a:r>
              <a:rPr lang="en-US"/>
              <a:t>This is sent every night to Robby, Jackie, Kristie, Beth, Lindsey, Missy, Jenn, and Taryn, which shows where we are for the Quarter, and the Month</a:t>
            </a:r>
          </a:p>
          <a:p>
            <a:pPr>
              <a:buFont typeface="Arial" charset="0"/>
              <a:buChar char="•"/>
            </a:pPr>
            <a:r>
              <a:rPr lang="en-US"/>
              <a:t>This is what Accounting bases spending off of, and what they check their numbers against</a:t>
            </a:r>
          </a:p>
          <a:p>
            <a:pPr lvl="1">
              <a:buFont typeface="Arial" charset="0"/>
              <a:buChar char="•"/>
            </a:pPr>
            <a:r>
              <a:rPr lang="en-US"/>
              <a:t>Which is WHY it is so important that you have any money that you put in the snap processed, because otherwise, my numbers will not match Jackie’s</a:t>
            </a:r>
          </a:p>
          <a:p>
            <a:pPr lvl="1">
              <a:buFont typeface="Arial" charset="0"/>
              <a:buChar char="•"/>
            </a:pPr>
            <a:endParaRPr lang="en-US"/>
          </a:p>
          <a:p>
            <a:pPr lvl="1">
              <a:buFont typeface="Arial" charset="0"/>
              <a:buChar char="•"/>
            </a:pPr>
            <a:r>
              <a:rPr lang="en-US">
                <a:solidFill>
                  <a:srgbClr val="FF0000"/>
                </a:solidFill>
              </a:rPr>
              <a:t>THE SNAP HAS TO BE 100% CORRECT EVERY SINGLE NIGHT. AND HARD COMMITS COUNT AS SPENDABLE INCOME</a:t>
            </a:r>
          </a:p>
        </p:txBody>
      </p:sp>
      <p:sp>
        <p:nvSpPr>
          <p:cNvPr id="113669"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A239E5B-B113-4E99-910E-01F61AFC6778}" type="slidenum">
              <a:rPr lang="en-US" smtClean="0"/>
              <a:pPr/>
              <a:t>99</a:t>
            </a:fld>
            <a:endParaRPr lang="en-US"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3592</TotalTime>
  <Words>13044</Words>
  <Application>Microsoft Office PowerPoint</Application>
  <PresentationFormat>On-screen Show (4:3)</PresentationFormat>
  <Paragraphs>1793</Paragraphs>
  <Slides>229</Slides>
  <Notes>1</Notes>
  <HiddenSlides>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229</vt:i4>
      </vt:variant>
    </vt:vector>
  </HeadingPairs>
  <TitlesOfParts>
    <vt:vector size="239" baseType="lpstr">
      <vt:lpstr>Arial</vt:lpstr>
      <vt:lpstr>Lucida Sans Unicode</vt:lpstr>
      <vt:lpstr>Wingdings 3</vt:lpstr>
      <vt:lpstr>Verdana</vt:lpstr>
      <vt:lpstr>Wingdings 2</vt:lpstr>
      <vt:lpstr>Calibri</vt:lpstr>
      <vt:lpstr>Wingdings</vt:lpstr>
      <vt:lpstr>Concourse</vt:lpstr>
      <vt:lpstr>Acrobat Document</vt:lpstr>
      <vt:lpstr>Document</vt:lpstr>
      <vt:lpstr>2013 DCCC Finance Training</vt:lpstr>
      <vt:lpstr>Introductions</vt:lpstr>
      <vt:lpstr>Why are you here?</vt:lpstr>
      <vt:lpstr>Why are you here today?</vt:lpstr>
      <vt:lpstr> Finance Department Responsibilities </vt:lpstr>
      <vt:lpstr> Finance Department Responsibilities </vt:lpstr>
      <vt:lpstr> Finance Department Responsibilities </vt:lpstr>
      <vt:lpstr>Finance Department Responsibilities</vt:lpstr>
      <vt:lpstr>Finance Department Responsibilities</vt:lpstr>
      <vt:lpstr>Finance Department Responsibilities</vt:lpstr>
      <vt:lpstr>Finance Department Responsibilities</vt:lpstr>
      <vt:lpstr>How do we do it?</vt:lpstr>
      <vt:lpstr>Part 1:Scheduling an Event</vt:lpstr>
      <vt:lpstr>Leader Pelosi Scheduling</vt:lpstr>
      <vt:lpstr>Leader Pelosi Scheduling: Schedule Request Procedure</vt:lpstr>
      <vt:lpstr>Leader Pelosi Scheduling: NP’s Long Term Schedule</vt:lpstr>
      <vt:lpstr>Leader Pelosi Scheduling: NP’s Long Term Schedule</vt:lpstr>
      <vt:lpstr>Leader Pelosi Scheduling: NP’s Long Term Schedule</vt:lpstr>
      <vt:lpstr>Leader Pelosi Scheduling: NP’s Long Term Schedule</vt:lpstr>
      <vt:lpstr>Leader Pelosi Scheduling: NP’s Long Term Schedule</vt:lpstr>
      <vt:lpstr>Chairman Israel Scheduling</vt:lpstr>
      <vt:lpstr>Other Member Scheduling</vt:lpstr>
      <vt:lpstr>Invitations</vt:lpstr>
      <vt:lpstr>Invite Approval Process: NP Events</vt:lpstr>
      <vt:lpstr>Invite Approval Process: SJI Events</vt:lpstr>
      <vt:lpstr>Invite Approval Process: Other Member Events </vt:lpstr>
      <vt:lpstr>Invite Approval Process</vt:lpstr>
      <vt:lpstr>Invite Reply Template</vt:lpstr>
      <vt:lpstr>Event Source Codes</vt:lpstr>
      <vt:lpstr>HOST VETS: How to send</vt:lpstr>
      <vt:lpstr>Setting up an Event Webpage</vt:lpstr>
      <vt:lpstr>Setting up an Event Webpage</vt:lpstr>
      <vt:lpstr>Setting up an Event Webpage</vt:lpstr>
      <vt:lpstr>Talking Points Requests</vt:lpstr>
      <vt:lpstr>Talking Points Request Format </vt:lpstr>
      <vt:lpstr>Events</vt:lpstr>
      <vt:lpstr>The World Of DCCC EVENTS!</vt:lpstr>
      <vt:lpstr>I have a confirmed event… What do I do now?</vt:lpstr>
      <vt:lpstr>I have a confirmed event… What do I do now continued</vt:lpstr>
      <vt:lpstr>Event Planning</vt:lpstr>
      <vt:lpstr>SUPPLIES at Events</vt:lpstr>
      <vt:lpstr>Supplies at Events continued</vt:lpstr>
      <vt:lpstr>Invitation Supplies</vt:lpstr>
      <vt:lpstr>Invitation Supplies</vt:lpstr>
      <vt:lpstr>The wonderful world of In Kinds</vt:lpstr>
      <vt:lpstr>In Kinds continued</vt:lpstr>
      <vt:lpstr>In Kind paperwork</vt:lpstr>
      <vt:lpstr>In Kind Examples</vt:lpstr>
      <vt:lpstr>In Home Hospitality</vt:lpstr>
      <vt:lpstr>In Home Hospitality </vt:lpstr>
      <vt:lpstr>In Kinds Vs. In Home Hosp.</vt:lpstr>
      <vt:lpstr>Talent Outreach</vt:lpstr>
      <vt:lpstr>Staffing an Event </vt:lpstr>
      <vt:lpstr>At an Event Remeber. . .  </vt:lpstr>
      <vt:lpstr>Travel Expenses</vt:lpstr>
      <vt:lpstr>Invitations – Krista Portion</vt:lpstr>
      <vt:lpstr>Invitations – Krista cont…</vt:lpstr>
      <vt:lpstr>Briefings</vt:lpstr>
      <vt:lpstr>Briefings</vt:lpstr>
      <vt:lpstr>Leader Pelosi Briefings</vt:lpstr>
      <vt:lpstr>NP Event Main Briefing </vt:lpstr>
      <vt:lpstr>A few things…</vt:lpstr>
      <vt:lpstr>A few more things…</vt:lpstr>
      <vt:lpstr>Family &amp; VIPS </vt:lpstr>
      <vt:lpstr>Background Portion</vt:lpstr>
      <vt:lpstr>Finally</vt:lpstr>
      <vt:lpstr>NP Attendee Briefing  (or 2 liners) </vt:lpstr>
      <vt:lpstr>Attendee Biographies </vt:lpstr>
      <vt:lpstr>Example</vt:lpstr>
      <vt:lpstr>Things that may not seem big, but have led to blow ups  </vt:lpstr>
      <vt:lpstr>Meeting Briefings </vt:lpstr>
      <vt:lpstr>What to Include </vt:lpstr>
      <vt:lpstr>What to Include Part II</vt:lpstr>
      <vt:lpstr>Event Cards-Timeline Card</vt:lpstr>
      <vt:lpstr>Acknowledgement Card </vt:lpstr>
      <vt:lpstr>NP Table Card</vt:lpstr>
      <vt:lpstr>Meeting Card</vt:lpstr>
      <vt:lpstr>A few things about cards </vt:lpstr>
      <vt:lpstr>NP Thank You Memos</vt:lpstr>
      <vt:lpstr>NP Thank You Memo</vt:lpstr>
      <vt:lpstr>NP Thank You Memo</vt:lpstr>
      <vt:lpstr>NP Briefings- </vt:lpstr>
      <vt:lpstr>NP Briefings- </vt:lpstr>
      <vt:lpstr>“The Book”</vt:lpstr>
      <vt:lpstr>Chairman Israel Briefings</vt:lpstr>
      <vt:lpstr>Chairman Israel Briefings</vt:lpstr>
      <vt:lpstr>Chairman Israel Briefings</vt:lpstr>
      <vt:lpstr>Chairman Israel Briefings</vt:lpstr>
      <vt:lpstr> Part Two: The Money You Raise</vt:lpstr>
      <vt:lpstr> WHERE DOES OUR MONEY COME FROM???? </vt:lpstr>
      <vt:lpstr>PARTY GIVING LIMITS</vt:lpstr>
      <vt:lpstr>FINANCE DONATIONS</vt:lpstr>
      <vt:lpstr>Hard Commits</vt:lpstr>
      <vt:lpstr>What happens to money that comes in?</vt:lpstr>
      <vt:lpstr> Processing Money Once you Receive It </vt:lpstr>
      <vt:lpstr> Sending Money In </vt:lpstr>
      <vt:lpstr> Online Money </vt:lpstr>
      <vt:lpstr>Tracking and Sending Money In</vt:lpstr>
      <vt:lpstr>Slide 99</vt:lpstr>
      <vt:lpstr> Problem Checks and where they fall into all of this </vt:lpstr>
      <vt:lpstr>What Date to Process Money For </vt:lpstr>
      <vt:lpstr>Contribution Vets</vt:lpstr>
      <vt:lpstr>How to Send a Contribution Vet</vt:lpstr>
      <vt:lpstr>Contributor Vet Example</vt:lpstr>
      <vt:lpstr>Contributor Vets Ctd.</vt:lpstr>
      <vt:lpstr>How to Process Money</vt:lpstr>
      <vt:lpstr>HOW TO PROCESS A CHECK</vt:lpstr>
      <vt:lpstr>To Start</vt:lpstr>
      <vt:lpstr>Slide 109</vt:lpstr>
      <vt:lpstr>START BY ASKING THESE QUESTIONS…</vt:lpstr>
      <vt:lpstr>START BY ASKING THESE QUESTIONS…</vt:lpstr>
      <vt:lpstr>PROCESSING CHECKS FROM INDIVIDUALS</vt:lpstr>
      <vt:lpstr>STEP 1: Who’s the Contributor?</vt:lpstr>
      <vt:lpstr>STEP 1: Who is the Contributor?</vt:lpstr>
      <vt:lpstr>STEP 1: Who is the Contributor?</vt:lpstr>
      <vt:lpstr>STEP 2: THE CONTACT RECORD</vt:lpstr>
      <vt:lpstr>STEP 2: THE CONTACT RECORD</vt:lpstr>
      <vt:lpstr>STEP 2: THE CONTACT RECORD</vt:lpstr>
      <vt:lpstr>STEP 2: THE CONTACT RECORD</vt:lpstr>
      <vt:lpstr>STEP 3: ADDING THE CONTRIBUTION</vt:lpstr>
      <vt:lpstr>STEP 3: ADDING THE CONTRIBUTION</vt:lpstr>
      <vt:lpstr>STEP 3: ADDING THE CONTRIBUTION</vt:lpstr>
      <vt:lpstr>STEP 3: ADDING THE CONTRIBUTION</vt:lpstr>
      <vt:lpstr>STEP 3: ADDING THE CONTRIBUTION</vt:lpstr>
      <vt:lpstr>STEP 3: ADDING THE CONTRIBUTION</vt:lpstr>
      <vt:lpstr>Attribution 1 = NON-LOBBYIST</vt:lpstr>
      <vt:lpstr>Attribution 2 = LOBBYIST</vt:lpstr>
      <vt:lpstr>ATTRIBUTIONS</vt:lpstr>
      <vt:lpstr>STEP 3: ADDING THE CONTRIBUTION</vt:lpstr>
      <vt:lpstr>STEP 4: THE CHECK COPIES</vt:lpstr>
      <vt:lpstr>STEP 4: THE CHECK COPIES</vt:lpstr>
      <vt:lpstr>STEP 4: THE CHECK COPIES</vt:lpstr>
      <vt:lpstr>STEP 4: THE CHECK COPIES</vt:lpstr>
      <vt:lpstr>PAC Contributions </vt:lpstr>
      <vt:lpstr>PAC Contributions and how they’re different</vt:lpstr>
      <vt:lpstr>MEMBER DUES </vt:lpstr>
      <vt:lpstr>MEMBER DUES </vt:lpstr>
      <vt:lpstr>Problem Checks</vt:lpstr>
      <vt:lpstr>Problem Checks</vt:lpstr>
      <vt:lpstr>Problem Checks and the 10 Day Deposit Rule</vt:lpstr>
      <vt:lpstr>Problem: Contributor Clearly did not sign the check</vt:lpstr>
      <vt:lpstr>Problem: Contributor Clearly did not sign the check</vt:lpstr>
      <vt:lpstr>Problem: Contributor Clearly did not sign the check</vt:lpstr>
      <vt:lpstr> Problem: A husband and wife intend to split a contribution, but only one signed the check </vt:lpstr>
      <vt:lpstr>Problem: A husband and wife intend to split a contribution, but only one signed the check</vt:lpstr>
      <vt:lpstr>Problem: A husband and wife intend to split a contribution, but only one signed the check</vt:lpstr>
      <vt:lpstr>  Problem: Signature is Indistinguishable (or at least Jackie thinks so) </vt:lpstr>
      <vt:lpstr>Problem: Signature is Indistinguishable (or at least Jackie thinks so)</vt:lpstr>
      <vt:lpstr>Problem: Check is Earmarked </vt:lpstr>
      <vt:lpstr>Problem: Check is Earmarked </vt:lpstr>
      <vt:lpstr>Problem: Check is Earmarked </vt:lpstr>
      <vt:lpstr> Problem: Contribution is from a Trust Account </vt:lpstr>
      <vt:lpstr>Problem: Contribution is from a Trust Account</vt:lpstr>
      <vt:lpstr>Problem: Contribution is from a Trust Account</vt:lpstr>
      <vt:lpstr>   Problem:  Check is from a non-federal candidate or other unregistered committee  </vt:lpstr>
      <vt:lpstr>Problem:  Check is from a non-federal candidate or other unregistered committee</vt:lpstr>
      <vt:lpstr>Problem:  Check is from a non-federal candidate or other unregistered committee</vt:lpstr>
      <vt:lpstr> Problem: Contributor does not have the ability so sign </vt:lpstr>
      <vt:lpstr>Problem: Contributor does not have the ability so sign</vt:lpstr>
      <vt:lpstr>Problem: Contributor does not have the ability so sign</vt:lpstr>
      <vt:lpstr>Problem: Check is from a Business Account, Partnership, or LLC</vt:lpstr>
      <vt:lpstr>The Most Special Problem: Doctors and Lawyers</vt:lpstr>
      <vt:lpstr>If it is a personal check…</vt:lpstr>
      <vt:lpstr>If it is a personal check…</vt:lpstr>
      <vt:lpstr>If it is a business check…</vt:lpstr>
      <vt:lpstr>Partnerships - Legally</vt:lpstr>
      <vt:lpstr>Partnerships: Form Letter</vt:lpstr>
      <vt:lpstr>LLCs - Legally</vt:lpstr>
      <vt:lpstr>LLC: Form Letter</vt:lpstr>
      <vt:lpstr>Entity Form</vt:lpstr>
      <vt:lpstr>  Problem: An Individual’s contribution has either exceeded his or her giving limit  </vt:lpstr>
      <vt:lpstr>Problem: An Individual’s contribution has either exceeded his or her giving limit</vt:lpstr>
      <vt:lpstr>Problem: An Individual’s contribution has either exceeded his or her giving limit</vt:lpstr>
      <vt:lpstr>Problem: A donor wants his or her contribution returned</vt:lpstr>
      <vt:lpstr>Problem: A donor wants his or her contribution returned</vt:lpstr>
      <vt:lpstr>Problem: A donor wants his or her contribution returned</vt:lpstr>
      <vt:lpstr>Problem: A Donor’s Credit Card declines</vt:lpstr>
      <vt:lpstr>Problem: A Donor’s Credit Card declines</vt:lpstr>
      <vt:lpstr>Wire Transfers: Not a problem, but still need documentation</vt:lpstr>
      <vt:lpstr>Wire Transfers: Not a problem, but still need documentation</vt:lpstr>
      <vt:lpstr>Problem: A Donor’s Check Comes Back</vt:lpstr>
      <vt:lpstr>Problem: Employer/Occupation is Missing</vt:lpstr>
      <vt:lpstr>Problem: Employer/Occupation is Missing</vt:lpstr>
      <vt:lpstr>Problem: Employer/Occupation is Missing</vt:lpstr>
      <vt:lpstr>How to Handle Problem Checks</vt:lpstr>
      <vt:lpstr>How to Handle Problem Checks ctd.</vt:lpstr>
      <vt:lpstr>Best Practices for Good Record Keeping</vt:lpstr>
      <vt:lpstr>Bundling</vt:lpstr>
      <vt:lpstr>BUNDLING</vt:lpstr>
      <vt:lpstr>BUNDLING</vt:lpstr>
      <vt:lpstr>BUNDLING</vt:lpstr>
      <vt:lpstr>BUNDLING</vt:lpstr>
      <vt:lpstr>Member Dues and  the Caucus Report</vt:lpstr>
      <vt:lpstr>Member Dues and The Caucus Report</vt:lpstr>
      <vt:lpstr>Member Dues and The Caucus Report</vt:lpstr>
      <vt:lpstr>Member Dues and The Caucus Report</vt:lpstr>
      <vt:lpstr>Member Dues and The Caucus Report</vt:lpstr>
      <vt:lpstr>Member Dues and The Caucus Report</vt:lpstr>
      <vt:lpstr>Member Dues and The Caucus Report</vt:lpstr>
      <vt:lpstr>The Caucus Report</vt:lpstr>
      <vt:lpstr>Member Credit in NGP</vt:lpstr>
      <vt:lpstr>Tracking Member Credit</vt:lpstr>
      <vt:lpstr>NP Caucus Cards</vt:lpstr>
      <vt:lpstr>The Caucus Report</vt:lpstr>
      <vt:lpstr>Why Member Credit Matters</vt:lpstr>
      <vt:lpstr>Slide 206</vt:lpstr>
      <vt:lpstr>So remember…</vt:lpstr>
      <vt:lpstr>JOINT FUNDRAISERS</vt:lpstr>
      <vt:lpstr>Joint Fundraisers – Getting Started</vt:lpstr>
      <vt:lpstr>Joint Fundraising</vt:lpstr>
      <vt:lpstr>Joint Fundraising</vt:lpstr>
      <vt:lpstr>Joint Fundraising- Invites</vt:lpstr>
      <vt:lpstr>Joint Fundraising - Example</vt:lpstr>
      <vt:lpstr>Joint Fundraising – Once cmte is established</vt:lpstr>
      <vt:lpstr>Joint Fundraising – Processing $</vt:lpstr>
      <vt:lpstr>Joint Fundraising - Transmittal</vt:lpstr>
      <vt:lpstr>Joint Fundraising – Check Requests and Other</vt:lpstr>
      <vt:lpstr>Joint Fundraising – Checklist</vt:lpstr>
      <vt:lpstr>Joint Fundraising</vt:lpstr>
      <vt:lpstr>NGP</vt:lpstr>
      <vt:lpstr>NGP</vt:lpstr>
      <vt:lpstr>NGP</vt:lpstr>
      <vt:lpstr>Miscellaneous</vt:lpstr>
      <vt:lpstr>Quarterly Renewals</vt:lpstr>
      <vt:lpstr>Political Tracking</vt:lpstr>
      <vt:lpstr>Weekly Report for Chairman</vt:lpstr>
      <vt:lpstr>Check Requests</vt:lpstr>
      <vt:lpstr>Call Sheets</vt:lpstr>
      <vt:lpstr>ANY QUESTIONS?</vt:lpstr>
    </vt:vector>
  </TitlesOfParts>
  <Company>Democratic Congressional Campaign Committee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Yates Baroody</dc:creator>
  <cp:lastModifiedBy>dunn</cp:lastModifiedBy>
  <cp:revision>197</cp:revision>
  <dcterms:created xsi:type="dcterms:W3CDTF">2011-01-22T19:32:42Z</dcterms:created>
  <dcterms:modified xsi:type="dcterms:W3CDTF">2013-02-13T23:40:38Z</dcterms:modified>
</cp:coreProperties>
</file>